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9" r:id="rId3"/>
    <p:sldId id="271" r:id="rId4"/>
    <p:sldId id="257" r:id="rId5"/>
    <p:sldId id="274" r:id="rId6"/>
    <p:sldId id="273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7" r:id="rId15"/>
    <p:sldId id="266" r:id="rId16"/>
    <p:sldId id="275" r:id="rId17"/>
    <p:sldId id="270" r:id="rId18"/>
    <p:sldId id="265" r:id="rId19"/>
    <p:sldId id="26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1192" y="-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91F87E-F2C3-AD46-B0BC-A86B6A43ABDC}" type="datetimeFigureOut">
              <a:rPr lang="en-US" smtClean="0"/>
              <a:t>6/1/15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4A0A48-92F2-274C-9456-FFDD17B37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0271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240D2-D601-3449-8D75-414228791AAE}" type="datetimeFigureOut">
              <a:rPr lang="en-US" smtClean="0"/>
              <a:t>6/1/15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6C331-DEF6-E14B-81F8-11D81D4C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304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Tit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1597025"/>
            <a:ext cx="7583488" cy="1679575"/>
          </a:xfrm>
        </p:spPr>
        <p:txBody>
          <a:bodyPr anchor="b" anchorCtr="0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3276600"/>
            <a:ext cx="7583487" cy="1752600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B3347-D04A-C943-8403-DEAA3AF33974}" type="datetime1">
              <a:rPr lang="en-US" smtClean="0"/>
              <a:t>6/1/15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Bl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787" y="838200"/>
            <a:ext cx="3474720" cy="161925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3000" b="1" kern="1200" dirty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27892" y="838200"/>
            <a:ext cx="3474720" cy="4572000"/>
          </a:xfrm>
          <a:prstGeom prst="roundRect">
            <a:avLst>
              <a:gd name="adj" fmla="val 10888"/>
            </a:avLst>
          </a:prstGeom>
          <a:solidFill>
            <a:schemeClr val="bg1">
              <a:lumMod val="75000"/>
            </a:schemeClr>
          </a:solidFill>
          <a:effectLst>
            <a:reflection blurRad="6350" stA="20000" endA="300" endPos="25500" dist="50800" dir="5400000" sy="-10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6787" y="2474258"/>
            <a:ext cx="3474720" cy="2743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spcAft>
                <a:spcPts val="0"/>
              </a:spcAft>
              <a:buSzPct val="9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5251E-6587-E34A-B2DE-D6F0B5CB78FD}" type="datetime1">
              <a:rPr lang="en-US" smtClean="0"/>
              <a:t>6/1/15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89647"/>
            <a:ext cx="7583488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5696-BE22-9848-903B-2D94968F43A6}" type="datetime1">
              <a:rPr lang="en-US" smtClean="0"/>
              <a:t>6/1/15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3" y="1371600"/>
            <a:ext cx="7583488" cy="1371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spcAft>
                <a:spcPts val="0"/>
              </a:spcAft>
              <a:buSzPct val="9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2514600" y="2743200"/>
            <a:ext cx="4114800" cy="2819400"/>
          </a:xfrm>
          <a:prstGeom prst="roundRect">
            <a:avLst>
              <a:gd name="adj" fmla="val 10888"/>
            </a:avLst>
          </a:prstGeom>
          <a:solidFill>
            <a:schemeClr val="bg1">
              <a:lumMod val="75000"/>
            </a:schemeClr>
          </a:solidFill>
          <a:effectLst>
            <a:reflection blurRad="6350" stA="20000" endA="300" endPos="38500" dist="50800" dir="5400000" sy="-10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65760" indent="-365760">
              <a:defRPr/>
            </a:lvl1pPr>
            <a:lvl2pPr marL="731520" indent="-365760">
              <a:defRPr/>
            </a:lvl2pPr>
            <a:lvl3pPr marL="1097280" indent="-365760">
              <a:defRPr/>
            </a:lvl3pPr>
            <a:lvl4pPr marL="1463040" indent="-365760">
              <a:defRPr/>
            </a:lvl4pPr>
            <a:lvl5pPr marL="1828800" indent="-365760">
              <a:defRPr/>
            </a:lvl5pPr>
            <a:lvl6pPr marL="2194560" indent="-365760">
              <a:defRPr/>
            </a:lvl6pPr>
            <a:lvl7pPr marL="2560320" indent="-365760">
              <a:defRPr/>
            </a:lvl7pPr>
            <a:lvl8pPr marL="2926080" indent="-365760">
              <a:defRPr/>
            </a:lvl8pPr>
            <a:lvl9pPr marL="3291840" indent="-365760"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C3160-8C07-4545-B7DA-04536CE2EE9F}" type="datetime1">
              <a:rPr lang="en-US" smtClean="0"/>
              <a:t>6/1/15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Vertic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838200"/>
            <a:ext cx="1676400" cy="5053013"/>
          </a:xfrm>
        </p:spPr>
        <p:txBody>
          <a:bodyPr vert="eaVert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838200"/>
            <a:ext cx="6019800" cy="505301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09C5-9E57-6848-9132-E7763D70735A}" type="datetime1">
              <a:rPr lang="en-US" smtClean="0"/>
              <a:t>6/1/15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A19DC-1CAE-5048-ADE7-32E17199CAC6}" type="datetime1">
              <a:rPr lang="en-US" smtClean="0"/>
              <a:t>6/1/15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Tex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812" y="3254188"/>
            <a:ext cx="7580376" cy="168536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5400" b="1" kern="120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4600" y="457200"/>
            <a:ext cx="4114800" cy="2743200"/>
          </a:xfrm>
          <a:prstGeom prst="roundRect">
            <a:avLst>
              <a:gd name="adj" fmla="val 10888"/>
            </a:avLst>
          </a:prstGeom>
          <a:solidFill>
            <a:schemeClr val="bg1">
              <a:lumMod val="75000"/>
            </a:schemeClr>
          </a:solidFill>
          <a:effectLst>
            <a:reflection blurRad="6350" stA="20000" endA="300" endPos="38500" dist="50800" dir="5400000" sy="-10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1812" y="4953000"/>
            <a:ext cx="7580376" cy="9144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FB0E5-BDCA-4344-A63A-517E356C5C2E}" type="datetime1">
              <a:rPr lang="en-US" smtClean="0"/>
              <a:t>6/1/15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Bl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450" y="1627188"/>
            <a:ext cx="7580376" cy="1682496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450" y="3309411"/>
            <a:ext cx="7580376" cy="175564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Wingdings" pitchFamily="2" charset="2"/>
              <a:buNone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8D9FD-F626-EC48-9A42-3A43F04CDFA5}" type="datetime1">
              <a:rPr lang="en-US" smtClean="0"/>
              <a:t>6/1/15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66788" y="1600200"/>
            <a:ext cx="3529584" cy="4288536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 marL="457200" indent="-231775">
              <a:defRPr sz="1800"/>
            </a:lvl2pPr>
            <a:lvl3pPr marL="688975" indent="-231775">
              <a:defRPr sz="1800"/>
            </a:lvl3pPr>
            <a:lvl4pPr marL="914400" indent="-231775">
              <a:defRPr sz="1800"/>
            </a:lvl4pPr>
            <a:lvl5pPr marL="1146175" indent="-231775">
              <a:defRPr sz="1800"/>
            </a:lvl5pPr>
            <a:lvl6pPr marL="1371600" indent="-231775">
              <a:defRPr sz="1800"/>
            </a:lvl6pPr>
            <a:lvl7pPr marL="1603375" indent="-231775">
              <a:defRPr sz="1800"/>
            </a:lvl7pPr>
            <a:lvl8pPr marL="1828800" indent="-231775">
              <a:defRPr sz="1800"/>
            </a:lvl8pPr>
            <a:lvl9pPr marL="2060575" indent="-231775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529584" cy="4288536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 marL="457200" indent="-231775">
              <a:defRPr sz="1800"/>
            </a:lvl2pPr>
            <a:lvl3pPr marL="688975" indent="-231775">
              <a:defRPr sz="1800"/>
            </a:lvl3pPr>
            <a:lvl4pPr marL="914400" indent="-231775">
              <a:defRPr sz="1800"/>
            </a:lvl4pPr>
            <a:lvl5pPr marL="1146175" indent="-231775">
              <a:defRPr sz="1800"/>
            </a:lvl5pPr>
            <a:lvl6pPr marL="1371600" indent="-231775">
              <a:defRPr sz="1800"/>
            </a:lvl6pPr>
            <a:lvl7pPr marL="1603375" indent="-231775">
              <a:defRPr sz="1800"/>
            </a:lvl7pPr>
            <a:lvl8pPr marL="1828800" indent="-231775">
              <a:defRPr sz="1800"/>
            </a:lvl8pPr>
            <a:lvl9pPr marL="2060575" indent="-231775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4BF2F-14E5-EF47-A1AE-6626074C5CDF}" type="datetime1">
              <a:rPr lang="en-US" smtClean="0"/>
              <a:t>6/1/15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6216" y="1272988"/>
            <a:ext cx="3529584" cy="879475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6216" y="2174875"/>
            <a:ext cx="3529584" cy="3716338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 marL="457200" indent="-231775">
              <a:defRPr sz="1800"/>
            </a:lvl2pPr>
            <a:lvl3pPr marL="688975" indent="-231775">
              <a:defRPr sz="1800"/>
            </a:lvl3pPr>
            <a:lvl4pPr marL="914400" indent="-231775">
              <a:defRPr sz="1800"/>
            </a:lvl4pPr>
            <a:lvl5pPr marL="1146175" indent="-231775">
              <a:defRPr sz="1800"/>
            </a:lvl5pPr>
            <a:lvl6pPr marL="1371600" indent="-231775">
              <a:tabLst/>
              <a:defRPr sz="1800"/>
            </a:lvl6pPr>
            <a:lvl7pPr marL="1603375" indent="-231775">
              <a:tabLst/>
              <a:defRPr sz="1800"/>
            </a:lvl7pPr>
            <a:lvl8pPr marL="1828800" indent="-231775">
              <a:tabLst/>
              <a:defRPr sz="1800"/>
            </a:lvl8pPr>
            <a:lvl9pPr marL="2060575" indent="-231775">
              <a:tabLst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2988"/>
            <a:ext cx="3529584" cy="879475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3529584" cy="3716338"/>
          </a:xfrm>
        </p:spPr>
        <p:txBody>
          <a:bodyPr>
            <a:noAutofit/>
          </a:bodyPr>
          <a:lstStyle>
            <a:lvl1pPr marL="2317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6889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9144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1461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13716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16033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18288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0605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AAE0-96B0-C944-8BDE-956A61E9FEEC}" type="datetime1">
              <a:rPr lang="en-US" smtClean="0"/>
              <a:t>6/1/15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609D2-40D5-624F-A499-FC1309BD71B5}" type="datetime1">
              <a:rPr lang="en-US" smtClean="0"/>
              <a:t>6/1/15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Bl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FCB6-8DAB-D44C-BAE4-05E46AAA8409}" type="datetime1">
              <a:rPr lang="en-US" smtClean="0"/>
              <a:t>6/1/15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Bl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787" y="838200"/>
            <a:ext cx="3474720" cy="161925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3000" b="1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7892" y="838200"/>
            <a:ext cx="3474720" cy="4572000"/>
          </a:xfrm>
        </p:spPr>
        <p:txBody>
          <a:bodyPr>
            <a:normAutofit/>
          </a:bodyPr>
          <a:lstStyle>
            <a:lvl1pPr marL="282575" indent="-282575">
              <a:defRPr sz="2400"/>
            </a:lvl1pPr>
            <a:lvl2pPr marL="573088" indent="-282575">
              <a:defRPr sz="2200"/>
            </a:lvl2pPr>
            <a:lvl3pPr marL="855663" indent="-282575">
              <a:defRPr sz="2000"/>
            </a:lvl3pPr>
            <a:lvl4pPr marL="1146175" indent="-282575">
              <a:defRPr sz="1800"/>
            </a:lvl4pPr>
            <a:lvl5pPr marL="1430338" indent="-282575">
              <a:defRPr sz="1800"/>
            </a:lvl5pPr>
            <a:lvl6pPr marL="1712913" indent="-282575">
              <a:defRPr sz="1800"/>
            </a:lvl6pPr>
            <a:lvl7pPr marL="2003425" indent="-282575">
              <a:defRPr sz="1800"/>
            </a:lvl7pPr>
            <a:lvl8pPr marL="2286000" indent="-282575">
              <a:defRPr sz="1800"/>
            </a:lvl8pPr>
            <a:lvl9pPr marL="2568575" indent="-282575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6787" y="2474258"/>
            <a:ext cx="3474720" cy="2743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lang="en-US" sz="1800" kern="120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spcAft>
                <a:spcPts val="0"/>
              </a:spcAft>
              <a:buSzPct val="9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B4E26-ED45-2C40-93D0-B6B58723D451}" type="datetime1">
              <a:rPr lang="en-US" smtClean="0"/>
              <a:t>6/1/15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Text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89647"/>
            <a:ext cx="75834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5675" y="1600200"/>
            <a:ext cx="7232650" cy="4291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86400" y="617220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2F6A6E3C-4A2E-084D-B274-A686123CECCB}" type="datetime1">
              <a:rPr lang="en-US" smtClean="0"/>
              <a:t>6/1/15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1722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</p:sldLayoutIdLst>
  <p:hf hdr="0" ftr="0" dt="0"/>
  <p:txStyles>
    <p:titleStyle>
      <a:lvl1pPr algn="ctr" defTabSz="914400" rtl="0" eaLnBrk="1" latinLnBrk="0" hangingPunct="1">
        <a:lnSpc>
          <a:spcPct val="95000"/>
        </a:lnSpc>
        <a:spcBef>
          <a:spcPct val="0"/>
        </a:spcBef>
        <a:buNone/>
        <a:defRPr sz="4800" b="1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000"/>
        </a:spcBef>
        <a:spcAft>
          <a:spcPts val="0"/>
        </a:spcAft>
        <a:buSzPct val="90000"/>
        <a:buFont typeface="Wingdings" pitchFamily="2" charset="2"/>
        <a:buChar char=""/>
        <a:defRPr sz="24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"/>
        <a:defRPr sz="22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"/>
        <a:defRPr sz="20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"/>
        <a:defRPr sz="18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"/>
        <a:defRPr sz="18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{"/>
        <a:defRPr lang="en-US" sz="1800" kern="1200" dirty="0" smtClean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|"/>
        <a:defRPr lang="en-US" sz="1800" kern="1200" baseline="0" dirty="0" smtClean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{"/>
        <a:defRPr lang="en-US" sz="1800" kern="1200" baseline="0" dirty="0" smtClean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|"/>
        <a:defRPr lang="en-US" sz="1800" kern="1200" dirty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ommunity.csusm.edu/course/view.php?id=33" TargetMode="External"/><Relationship Id="rId3" Type="http://schemas.openxmlformats.org/officeDocument/2006/relationships/hyperlink" Target="http://csusm-dspace.calstate.edu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csusm.edu/gsr/graduatestudies/orientation.html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aelsbree@csusm.edu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4106" y="152401"/>
            <a:ext cx="8919893" cy="2159000"/>
          </a:xfrm>
        </p:spPr>
        <p:txBody>
          <a:bodyPr/>
          <a:lstStyle/>
          <a:p>
            <a:r>
              <a:rPr lang="en-US" sz="7200" dirty="0" smtClean="0">
                <a:effectLst/>
              </a:rPr>
              <a:t>WELCOME</a:t>
            </a:r>
            <a:r>
              <a:rPr lang="en-US" sz="3200" dirty="0" smtClean="0">
                <a:effectLst/>
              </a:rPr>
              <a:t> </a:t>
            </a:r>
            <a:r>
              <a:rPr lang="en-US" sz="3200" dirty="0" smtClean="0">
                <a:latin typeface="Wide Latin"/>
                <a:cs typeface="Wide Latin"/>
              </a:rPr>
              <a:t>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Master of Arts in Education</a:t>
            </a:r>
            <a:br>
              <a:rPr lang="en-US" sz="3200" dirty="0" smtClean="0"/>
            </a:br>
            <a:r>
              <a:rPr lang="en-US" sz="3200" dirty="0" smtClean="0"/>
              <a:t>General Option Orientation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107" y="2311401"/>
            <a:ext cx="8919892" cy="4225924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US" b="1" dirty="0" smtClean="0"/>
              <a:t>Pick up: </a:t>
            </a:r>
          </a:p>
          <a:p>
            <a:pPr marL="914400" lvl="1" indent="-457200" algn="l">
              <a:buAutoNum type="alphaLcPeriod"/>
            </a:pPr>
            <a:r>
              <a:rPr lang="en-US" b="1" dirty="0" smtClean="0">
                <a:solidFill>
                  <a:schemeClr val="bg1"/>
                </a:solidFill>
              </a:rPr>
              <a:t>Orientation Handout</a:t>
            </a:r>
          </a:p>
          <a:p>
            <a:pPr marL="914400" lvl="1" indent="-457200" algn="l">
              <a:buAutoNum type="alphaLcPeriod"/>
            </a:pPr>
            <a:r>
              <a:rPr lang="en-US" b="1" dirty="0" smtClean="0">
                <a:solidFill>
                  <a:schemeClr val="bg1"/>
                </a:solidFill>
              </a:rPr>
              <a:t>Admission Sheet</a:t>
            </a:r>
          </a:p>
          <a:p>
            <a:pPr marL="914400" lvl="1" indent="-457200" algn="l">
              <a:buAutoNum type="alphaLcPeriod"/>
            </a:pPr>
            <a:r>
              <a:rPr lang="en-US" b="1" dirty="0" smtClean="0">
                <a:solidFill>
                  <a:schemeClr val="bg1"/>
                </a:solidFill>
              </a:rPr>
              <a:t>Writing Sample Prompt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b="1" smtClean="0"/>
              <a:t>Make </a:t>
            </a:r>
            <a:r>
              <a:rPr lang="en-US" b="1" dirty="0" smtClean="0"/>
              <a:t>yourself a name badge.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b="1" dirty="0" smtClean="0"/>
              <a:t>Fill in top portion of MA Admission Sheet.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b="1" dirty="0" smtClean="0"/>
              <a:t>Preview the Interview Questions and/or Writing Prompt.</a:t>
            </a:r>
            <a:endParaRPr lang="en-US" dirty="0" smtClean="0"/>
          </a:p>
          <a:p>
            <a:pPr algn="l"/>
            <a:r>
              <a:rPr lang="en-US" dirty="0" smtClean="0"/>
              <a:t>                                           Coordinator: Anne René Elsbree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501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0" y="89646"/>
            <a:ext cx="8620424" cy="1504923"/>
          </a:xfrm>
        </p:spPr>
        <p:txBody>
          <a:bodyPr/>
          <a:lstStyle/>
          <a:p>
            <a:r>
              <a:rPr lang="en-US" dirty="0" smtClean="0">
                <a:effectLst/>
              </a:rPr>
              <a:t>Learning Outcomes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134097"/>
              </p:ext>
            </p:extLst>
          </p:nvPr>
        </p:nvGraphicFramePr>
        <p:xfrm>
          <a:off x="268610" y="1077595"/>
          <a:ext cx="8620425" cy="5128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475"/>
                <a:gridCol w="2674515"/>
                <a:gridCol w="3072435"/>
              </a:tblGrid>
              <a:tr h="4728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​Program Student Learning Outcome</a:t>
                      </a:r>
                      <a:endParaRPr lang="en-US" sz="16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​Course Support</a:t>
                      </a:r>
                      <a:endParaRPr lang="en-US" sz="16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4762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​Key Assignment</a:t>
                      </a: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38297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​1. Professional Dispositions</a:t>
                      </a:r>
                      <a:endParaRPr lang="en-US" sz="16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4762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​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明朝"/>
                          <a:cs typeface="Times New Roman"/>
                        </a:rPr>
                        <a:t>EDUC 602: Schooling in a Multicultural Society</a:t>
                      </a: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明朝"/>
                          <a:cs typeface="Times New Roman"/>
                        </a:rPr>
                        <a:t> 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明朝"/>
                          <a:cs typeface="Times New Roman"/>
                        </a:rPr>
                        <a:t>  &amp;</a:t>
                      </a: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4762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明朝"/>
                          <a:cs typeface="Times New Roman"/>
                        </a:rPr>
                        <a:t>EDUC 622: Research Methodology in Education</a:t>
                      </a: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4762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Orientation Writing Prompt, </a:t>
                      </a: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4762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Self-Assessment, </a:t>
                      </a: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4762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Instructor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Feedback,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4762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&amp; Action Plan for Improvement​</a:t>
                      </a: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1554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​2. Social Justice Leadership</a:t>
                      </a:r>
                      <a:endParaRPr lang="en-US" sz="16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​</a:t>
                      </a:r>
                      <a:endParaRPr lang="en-US" sz="16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4762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明朝"/>
                          <a:cs typeface="Times New Roman"/>
                        </a:rPr>
                        <a:t>EDUC 602: Schooling in a Multicultural Society</a:t>
                      </a:r>
                      <a:endParaRPr lang="en-US" sz="16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0477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Social Justice Action Plan </a:t>
                      </a: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390525" marR="0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Choose Thesis/Project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​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Topic</a:t>
                      </a:r>
                    </a:p>
                    <a:p>
                      <a:pPr marL="390525" marR="0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Begin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Chapter 1</a:t>
                      </a: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1554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​3. Analyze Research</a:t>
                      </a:r>
                      <a:endParaRPr lang="en-US" sz="16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4762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​EDUC 622: Research Methodology in Education</a:t>
                      </a:r>
                      <a:endParaRPr lang="en-US" sz="16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0477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​Graduate Writing Assessment Requirement met with Article Critique </a:t>
                      </a: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10477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  Draft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Chapters 1-3</a:t>
                      </a: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9279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​4. Integrate Research</a:t>
                      </a:r>
                      <a:endParaRPr lang="en-US" sz="16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4762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​EDUC 698: Thesis/Project Seminar</a:t>
                      </a:r>
                      <a:endParaRPr lang="en-US" sz="16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0477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​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Submit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Thesis/Project Chapters 1-5  </a:t>
                      </a: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000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1808"/>
            <a:ext cx="7583488" cy="1449991"/>
          </a:xfrm>
        </p:spPr>
        <p:txBody>
          <a:bodyPr/>
          <a:lstStyle/>
          <a:p>
            <a:r>
              <a:rPr lang="en-US" dirty="0">
                <a:effectLst/>
              </a:rPr>
              <a:t>Culminating </a:t>
            </a:r>
            <a:r>
              <a:rPr lang="en-US" dirty="0" smtClean="0">
                <a:effectLst/>
              </a:rPr>
              <a:t>Experience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346200"/>
            <a:ext cx="8635999" cy="5191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effectLst/>
              </a:rPr>
              <a:t>Research</a:t>
            </a:r>
            <a:r>
              <a:rPr lang="en-US" b="1" dirty="0">
                <a:effectLst/>
              </a:rPr>
              <a:t> Thesis or a Curriculum </a:t>
            </a:r>
            <a:r>
              <a:rPr lang="en-US" b="1" dirty="0" smtClean="0">
                <a:effectLst/>
              </a:rPr>
              <a:t>Project</a:t>
            </a:r>
          </a:p>
          <a:p>
            <a:pPr marL="0" indent="0">
              <a:buNone/>
            </a:pPr>
            <a:r>
              <a:rPr lang="en-US" b="1" dirty="0">
                <a:effectLst/>
              </a:rPr>
              <a:t>Write 5 Chapters on a topic of your choice.</a:t>
            </a:r>
          </a:p>
          <a:p>
            <a:pPr lvl="1">
              <a:buFont typeface="+mj-lt"/>
              <a:buAutoNum type="arabicPeriod"/>
            </a:pPr>
            <a:r>
              <a:rPr lang="en-US" b="1" dirty="0">
                <a:effectLst/>
              </a:rPr>
              <a:t>Statement of the Problem</a:t>
            </a:r>
          </a:p>
          <a:p>
            <a:pPr lvl="1">
              <a:buFont typeface="+mj-lt"/>
              <a:buAutoNum type="arabicPeriod"/>
            </a:pPr>
            <a:r>
              <a:rPr lang="en-US" b="1" dirty="0">
                <a:effectLst/>
              </a:rPr>
              <a:t>Literature Review</a:t>
            </a:r>
          </a:p>
          <a:p>
            <a:pPr lvl="1">
              <a:buFont typeface="+mj-lt"/>
              <a:buAutoNum type="arabicPeriod"/>
            </a:pPr>
            <a:r>
              <a:rPr lang="en-US" b="1" dirty="0">
                <a:effectLst/>
              </a:rPr>
              <a:t>Methodology</a:t>
            </a:r>
          </a:p>
          <a:p>
            <a:pPr lvl="1">
              <a:buFont typeface="+mj-lt"/>
              <a:buAutoNum type="arabicPeriod"/>
            </a:pPr>
            <a:r>
              <a:rPr lang="en-US" b="1" dirty="0">
                <a:effectLst/>
              </a:rPr>
              <a:t>Research Data Presentation for Thesis </a:t>
            </a:r>
            <a:endParaRPr lang="en-US" b="1" dirty="0" smtClean="0">
              <a:effectLst/>
            </a:endParaRPr>
          </a:p>
          <a:p>
            <a:pPr marL="457200" lvl="1" indent="0">
              <a:buNone/>
            </a:pPr>
            <a:r>
              <a:rPr lang="en-US" b="1" dirty="0">
                <a:effectLst/>
              </a:rPr>
              <a:t> </a:t>
            </a:r>
            <a:r>
              <a:rPr lang="en-US" b="1" dirty="0" smtClean="0">
                <a:effectLst/>
              </a:rPr>
              <a:t>     or </a:t>
            </a:r>
            <a:r>
              <a:rPr lang="en-US" b="1" dirty="0">
                <a:effectLst/>
              </a:rPr>
              <a:t>Curriculum Presentation for Project</a:t>
            </a:r>
          </a:p>
          <a:p>
            <a:pPr lvl="1">
              <a:buFont typeface="+mj-lt"/>
              <a:buAutoNum type="arabicPeriod"/>
            </a:pPr>
            <a:r>
              <a:rPr lang="en-US" b="1" dirty="0">
                <a:effectLst/>
              </a:rPr>
              <a:t>Recommendations</a:t>
            </a:r>
          </a:p>
          <a:p>
            <a:pPr marL="0" indent="0">
              <a:buNone/>
            </a:pPr>
            <a:r>
              <a:rPr lang="en-US" b="1" dirty="0">
                <a:effectLst/>
              </a:rPr>
              <a:t>Use the course assignments to help you complete your thesis/project.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320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Writing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32648"/>
            <a:ext cx="8583247" cy="4939552"/>
          </a:xfrm>
        </p:spPr>
        <p:txBody>
          <a:bodyPr>
            <a:normAutofit/>
          </a:bodyPr>
          <a:lstStyle/>
          <a:p>
            <a:r>
              <a:rPr lang="en-US" b="1" dirty="0">
                <a:effectLst/>
              </a:rPr>
              <a:t>Culminating Experience Resources </a:t>
            </a:r>
            <a:r>
              <a:rPr lang="en-US" u="sng" dirty="0">
                <a:effectLst/>
                <a:hlinkClick r:id="rId2"/>
              </a:rPr>
              <a:t>http://community.csusm.edu/course/view.php?id=33</a:t>
            </a:r>
            <a:endParaRPr lang="en-US" dirty="0">
              <a:effectLst/>
            </a:endParaRPr>
          </a:p>
          <a:p>
            <a:r>
              <a:rPr lang="en-US" b="1" dirty="0">
                <a:effectLst/>
              </a:rPr>
              <a:t>Thesis, Projects and Dissertations on </a:t>
            </a:r>
            <a:r>
              <a:rPr lang="en-US" b="1" dirty="0" err="1">
                <a:effectLst/>
              </a:rPr>
              <a:t>Scholarworks</a:t>
            </a:r>
            <a:r>
              <a:rPr lang="en-US" b="1" dirty="0">
                <a:effectLst/>
              </a:rPr>
              <a:t> 	</a:t>
            </a:r>
            <a:r>
              <a:rPr lang="en-US" u="sng" dirty="0">
                <a:effectLst/>
                <a:hlinkClick r:id="rId3"/>
              </a:rPr>
              <a:t>http://csusm-dspace.calstate.edu/</a:t>
            </a:r>
            <a:r>
              <a:rPr lang="en-US" dirty="0">
                <a:effectLst/>
              </a:rPr>
              <a:t> </a:t>
            </a:r>
          </a:p>
          <a:p>
            <a:r>
              <a:rPr lang="en-US" b="1" dirty="0">
                <a:effectLst/>
              </a:rPr>
              <a:t>MA Poster Presentations @ </a:t>
            </a:r>
            <a:r>
              <a:rPr lang="en-US" b="1" dirty="0" err="1" smtClean="0">
                <a:effectLst/>
              </a:rPr>
              <a:t>SoE</a:t>
            </a:r>
            <a:r>
              <a:rPr lang="en-US" b="1" dirty="0" smtClean="0">
                <a:effectLst/>
              </a:rPr>
              <a:t> </a:t>
            </a:r>
            <a:r>
              <a:rPr lang="en-US" b="1" dirty="0">
                <a:effectLst/>
              </a:rPr>
              <a:t>Open House </a:t>
            </a:r>
            <a:endParaRPr lang="en-US" b="1" dirty="0" smtClean="0">
              <a:effectLst/>
            </a:endParaRPr>
          </a:p>
          <a:p>
            <a:pPr marL="457200" lvl="1" indent="0">
              <a:buNone/>
            </a:pPr>
            <a:r>
              <a:rPr lang="en-US" b="1" dirty="0" smtClean="0">
                <a:effectLst/>
              </a:rPr>
              <a:t>Dec</a:t>
            </a:r>
            <a:r>
              <a:rPr lang="en-US" b="1" dirty="0">
                <a:effectLst/>
              </a:rPr>
              <a:t>. 1, 2015 </a:t>
            </a:r>
            <a:r>
              <a:rPr lang="en-US" b="1" dirty="0" smtClean="0">
                <a:effectLst/>
              </a:rPr>
              <a:t>at 5 </a:t>
            </a:r>
            <a:r>
              <a:rPr lang="en-US" b="1" dirty="0">
                <a:effectLst/>
              </a:rPr>
              <a:t>pm </a:t>
            </a:r>
            <a:r>
              <a:rPr lang="en-US" b="1" dirty="0" smtClean="0">
                <a:effectLst/>
              </a:rPr>
              <a:t>– Location TBA</a:t>
            </a:r>
            <a:endParaRPr lang="en-US" b="1" dirty="0">
              <a:effectLst/>
            </a:endParaRPr>
          </a:p>
          <a:p>
            <a:pPr marL="457200" lvl="1" indent="0">
              <a:buNone/>
            </a:pPr>
            <a:r>
              <a:rPr lang="en-US" b="1" dirty="0" smtClean="0">
                <a:effectLst/>
              </a:rPr>
              <a:t>April </a:t>
            </a:r>
            <a:r>
              <a:rPr lang="en-US" b="1" dirty="0">
                <a:effectLst/>
              </a:rPr>
              <a:t>28, 2016 </a:t>
            </a:r>
            <a:r>
              <a:rPr lang="en-US" b="1" dirty="0" smtClean="0">
                <a:effectLst/>
              </a:rPr>
              <a:t>at 5 pm – Location TBA</a:t>
            </a:r>
            <a:endParaRPr lang="en-US" b="1" dirty="0">
              <a:effectLst/>
            </a:endParaRPr>
          </a:p>
          <a:p>
            <a:r>
              <a:rPr lang="en-US" b="1" dirty="0">
                <a:effectLst/>
              </a:rPr>
              <a:t>Writing </a:t>
            </a:r>
            <a:r>
              <a:rPr lang="en-US" b="1" dirty="0" smtClean="0">
                <a:effectLst/>
              </a:rPr>
              <a:t>Classes</a:t>
            </a:r>
          </a:p>
          <a:p>
            <a:pPr marL="457200" lvl="1" indent="0">
              <a:buNone/>
            </a:pPr>
            <a:r>
              <a:rPr lang="en-US" b="1" dirty="0" smtClean="0">
                <a:effectLst/>
              </a:rPr>
              <a:t>F</a:t>
            </a:r>
            <a:r>
              <a:rPr lang="en-US" b="1" i="1" dirty="0" smtClean="0">
                <a:effectLst/>
              </a:rPr>
              <a:t>all - EDUC </a:t>
            </a:r>
            <a:r>
              <a:rPr lang="en-US" b="1" i="1" dirty="0">
                <a:effectLst/>
              </a:rPr>
              <a:t>650 Proposal Development </a:t>
            </a:r>
            <a:endParaRPr lang="en-US" b="1" i="1" dirty="0" smtClean="0">
              <a:effectLst/>
            </a:endParaRPr>
          </a:p>
          <a:p>
            <a:pPr marL="457200" lvl="1" indent="0">
              <a:buNone/>
            </a:pPr>
            <a:r>
              <a:rPr lang="en-US" b="1" i="1" dirty="0" smtClean="0">
                <a:effectLst/>
              </a:rPr>
              <a:t>Spring - EDUC </a:t>
            </a:r>
            <a:r>
              <a:rPr lang="en-US" b="1" i="1" dirty="0">
                <a:effectLst/>
              </a:rPr>
              <a:t>628 Applied Research Methods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354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9647"/>
            <a:ext cx="9143999" cy="1143000"/>
          </a:xfrm>
        </p:spPr>
        <p:txBody>
          <a:bodyPr/>
          <a:lstStyle/>
          <a:p>
            <a:r>
              <a:rPr lang="en-US" dirty="0">
                <a:effectLst/>
              </a:rPr>
              <a:t>Advancement to Candidacy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3999" cy="4291013"/>
          </a:xfrm>
        </p:spPr>
        <p:txBody>
          <a:bodyPr>
            <a:normAutofit fontScale="92500" lnSpcReduction="20000"/>
          </a:bodyPr>
          <a:lstStyle/>
          <a:p>
            <a:r>
              <a:rPr lang="en-US" sz="3000" b="1" dirty="0" smtClean="0">
                <a:effectLst/>
              </a:rPr>
              <a:t>Complete Form prior </a:t>
            </a:r>
            <a:r>
              <a:rPr lang="en-US" sz="3000" b="1" dirty="0">
                <a:effectLst/>
              </a:rPr>
              <a:t>to EDUC 698</a:t>
            </a:r>
            <a:r>
              <a:rPr lang="en-US" sz="3000" dirty="0">
                <a:effectLst/>
              </a:rPr>
              <a:t> </a:t>
            </a:r>
          </a:p>
          <a:p>
            <a:r>
              <a:rPr lang="en-US" sz="3000" b="1" dirty="0" smtClean="0">
                <a:effectLst/>
              </a:rPr>
              <a:t>Signatures of </a:t>
            </a:r>
            <a:r>
              <a:rPr lang="en-US" sz="3000" b="1" dirty="0">
                <a:effectLst/>
              </a:rPr>
              <a:t>2 faculty committee </a:t>
            </a:r>
            <a:r>
              <a:rPr lang="en-US" sz="3000" b="1" dirty="0" smtClean="0">
                <a:effectLst/>
              </a:rPr>
              <a:t>members           (Advisor/Chairperson and 2</a:t>
            </a:r>
            <a:r>
              <a:rPr lang="en-US" sz="3000" b="1" baseline="30000" dirty="0" smtClean="0">
                <a:effectLst/>
              </a:rPr>
              <a:t>nd</a:t>
            </a:r>
            <a:r>
              <a:rPr lang="en-US" sz="3000" b="1" dirty="0" smtClean="0">
                <a:effectLst/>
              </a:rPr>
              <a:t> Reader)</a:t>
            </a:r>
          </a:p>
          <a:p>
            <a:r>
              <a:rPr lang="en-US" sz="3000" b="1" dirty="0" smtClean="0">
                <a:effectLst/>
              </a:rPr>
              <a:t>Request committee chairperson before EDUC 622, so you can receive feedback on your topic and chapter drafts </a:t>
            </a:r>
          </a:p>
          <a:p>
            <a:r>
              <a:rPr lang="en-US" sz="3000" b="1" dirty="0">
                <a:effectLst/>
              </a:rPr>
              <a:t>Choose Chairperson based on:</a:t>
            </a:r>
          </a:p>
          <a:p>
            <a:pPr lvl="1">
              <a:buFontTx/>
              <a:buChar char="-"/>
            </a:pPr>
            <a:r>
              <a:rPr lang="en-US" sz="3000" b="1" dirty="0">
                <a:effectLst/>
              </a:rPr>
              <a:t>Relationship with faculty </a:t>
            </a:r>
            <a:r>
              <a:rPr lang="en-US" sz="3000" b="1" dirty="0" smtClean="0">
                <a:effectLst/>
              </a:rPr>
              <a:t>member</a:t>
            </a:r>
            <a:endParaRPr lang="en-US" sz="3000" b="1" dirty="0">
              <a:effectLst/>
            </a:endParaRPr>
          </a:p>
          <a:p>
            <a:pPr lvl="1">
              <a:buFontTx/>
              <a:buChar char="-"/>
            </a:pPr>
            <a:r>
              <a:rPr lang="en-US" sz="3000" b="1" dirty="0">
                <a:effectLst/>
              </a:rPr>
              <a:t>Area of expertise</a:t>
            </a:r>
          </a:p>
          <a:p>
            <a:endParaRPr lang="en-US" sz="3000" b="1" dirty="0" smtClean="0">
              <a:effectLst/>
            </a:endParaRP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364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Summer Courses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32647"/>
            <a:ext cx="8839200" cy="5304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June 1- July 5</a:t>
            </a:r>
          </a:p>
          <a:p>
            <a:r>
              <a:rPr lang="en-US" b="1" dirty="0" smtClean="0"/>
              <a:t>EDUC 622: Research Methodology in Education                                               </a:t>
            </a:r>
            <a:r>
              <a:rPr lang="en-US" b="1" dirty="0" err="1" smtClean="0"/>
              <a:t>crn</a:t>
            </a:r>
            <a:r>
              <a:rPr lang="en-US" b="1" dirty="0" smtClean="0"/>
              <a:t> 33043– Tues/Thur 6-10 pm with Dr. Sean </a:t>
            </a:r>
            <a:r>
              <a:rPr lang="en-US" b="1" dirty="0" err="1" smtClean="0"/>
              <a:t>Nank</a:t>
            </a:r>
            <a:endParaRPr lang="en-US" b="1" dirty="0" smtClean="0"/>
          </a:p>
          <a:p>
            <a:r>
              <a:rPr lang="en-US" b="1" dirty="0" smtClean="0"/>
              <a:t>EDUC 656: Dual Language Principles                                   </a:t>
            </a:r>
            <a:r>
              <a:rPr lang="en-US" b="1" dirty="0" err="1" smtClean="0"/>
              <a:t>crn</a:t>
            </a:r>
            <a:r>
              <a:rPr lang="en-US" b="1" dirty="0" smtClean="0"/>
              <a:t> 33051– Online with Dr. Ana Hernandez</a:t>
            </a:r>
          </a:p>
          <a:p>
            <a:r>
              <a:rPr lang="en-US" b="1" dirty="0" smtClean="0"/>
              <a:t>EDUC 657: Culturally Proficient Competency                       </a:t>
            </a:r>
            <a:r>
              <a:rPr lang="en-US" b="1" dirty="0" err="1" smtClean="0"/>
              <a:t>crn</a:t>
            </a:r>
            <a:r>
              <a:rPr lang="en-US" b="1" dirty="0" smtClean="0"/>
              <a:t> 33052– Online with Dr</a:t>
            </a:r>
            <a:r>
              <a:rPr lang="en-US" b="1" dirty="0"/>
              <a:t>. Ana </a:t>
            </a:r>
            <a:r>
              <a:rPr lang="en-US" b="1" dirty="0" smtClean="0"/>
              <a:t>Hernandez</a:t>
            </a:r>
          </a:p>
          <a:p>
            <a:r>
              <a:rPr lang="en-US" b="1" dirty="0" smtClean="0"/>
              <a:t>EDST 630: Current Issues &amp; Research in Education Technology-  </a:t>
            </a:r>
            <a:r>
              <a:rPr lang="en-US" b="1" dirty="0" err="1" smtClean="0"/>
              <a:t>crn</a:t>
            </a:r>
            <a:r>
              <a:rPr lang="en-US" b="1" dirty="0" smtClean="0"/>
              <a:t> </a:t>
            </a:r>
            <a:r>
              <a:rPr lang="en-US" b="1" dirty="0" smtClean="0"/>
              <a:t>33044 </a:t>
            </a:r>
            <a:r>
              <a:rPr lang="en-US" b="1" dirty="0" smtClean="0"/>
              <a:t>– Online with Dr</a:t>
            </a:r>
            <a:r>
              <a:rPr lang="en-US" b="1" dirty="0"/>
              <a:t>. </a:t>
            </a:r>
            <a:r>
              <a:rPr lang="en-US" b="1" dirty="0" smtClean="0"/>
              <a:t>Joan </a:t>
            </a:r>
            <a:r>
              <a:rPr lang="en-US" b="1" dirty="0" err="1" smtClean="0"/>
              <a:t>Hanor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/>
              <a:t>C</a:t>
            </a:r>
            <a:r>
              <a:rPr lang="en-US" b="1" dirty="0" smtClean="0"/>
              <a:t>ircle </a:t>
            </a:r>
            <a:r>
              <a:rPr lang="en-US" b="1" dirty="0"/>
              <a:t>s</a:t>
            </a:r>
            <a:r>
              <a:rPr lang="en-US" b="1" dirty="0" smtClean="0"/>
              <a:t>ummer course preference on Admission Sheet.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0102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Fall Courses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066800"/>
            <a:ext cx="7975600" cy="54864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chemeClr val="tx1"/>
                </a:solidFill>
                <a:effectLst/>
              </a:rPr>
              <a:t>EDUC 602: Schooling in a Multicultural Society               *REQUIRED COURSE FOR ALL NEW MA STUDENTS                        	</a:t>
            </a:r>
            <a:r>
              <a:rPr lang="en-US" b="1" dirty="0" err="1" smtClean="0">
                <a:solidFill>
                  <a:schemeClr val="tx1"/>
                </a:solidFill>
                <a:effectLst/>
              </a:rPr>
              <a:t>crn</a:t>
            </a:r>
            <a:r>
              <a:rPr lang="en-US" b="1" dirty="0" smtClean="0">
                <a:solidFill>
                  <a:schemeClr val="tx1"/>
                </a:solidFill>
                <a:effectLst/>
              </a:rPr>
              <a:t> 41001 – Tuesday or </a:t>
            </a:r>
            <a:r>
              <a:rPr lang="en-US" b="1" dirty="0" err="1" smtClean="0">
                <a:solidFill>
                  <a:schemeClr val="tx1"/>
                </a:solidFill>
                <a:effectLst/>
              </a:rPr>
              <a:t>crn</a:t>
            </a:r>
            <a:r>
              <a:rPr lang="en-US" b="1" dirty="0" smtClean="0">
                <a:solidFill>
                  <a:schemeClr val="tx1"/>
                </a:solidFill>
                <a:effectLst/>
              </a:rPr>
              <a:t> 42358 - Online</a:t>
            </a:r>
          </a:p>
          <a:p>
            <a:r>
              <a:rPr lang="en-US" b="1" dirty="0" smtClean="0">
                <a:effectLst/>
              </a:rPr>
              <a:t>EDMI 661: The Young Adolescent                                                </a:t>
            </a:r>
            <a:r>
              <a:rPr lang="en-US" b="1" dirty="0" err="1" smtClean="0">
                <a:effectLst/>
              </a:rPr>
              <a:t>crn</a:t>
            </a:r>
            <a:r>
              <a:rPr lang="en-US" b="1" dirty="0" smtClean="0">
                <a:effectLst/>
              </a:rPr>
              <a:t> 42357 – Monday with Dr. Erika Daniels</a:t>
            </a:r>
          </a:p>
          <a:p>
            <a:r>
              <a:rPr lang="en-US" b="1" dirty="0" smtClean="0">
                <a:effectLst/>
              </a:rPr>
              <a:t>EDUC 641: Sociocultural Contexts Lang./Learning                    </a:t>
            </a:r>
            <a:r>
              <a:rPr lang="en-US" b="1" dirty="0" err="1" smtClean="0">
                <a:effectLst/>
              </a:rPr>
              <a:t>crn</a:t>
            </a:r>
            <a:r>
              <a:rPr lang="en-US" b="1" dirty="0" smtClean="0">
                <a:effectLst/>
              </a:rPr>
              <a:t> 41002 – Thursday with Dr. Grace </a:t>
            </a:r>
            <a:r>
              <a:rPr lang="en-US" b="1" dirty="0" err="1" smtClean="0">
                <a:effectLst/>
              </a:rPr>
              <a:t>McField</a:t>
            </a:r>
            <a:endParaRPr lang="en-US" b="1" dirty="0" smtClean="0">
              <a:effectLst/>
            </a:endParaRPr>
          </a:p>
          <a:p>
            <a:r>
              <a:rPr lang="en-US" b="1" dirty="0" smtClean="0">
                <a:effectLst/>
              </a:rPr>
              <a:t>EDST 630: Issues &amp; Research in Education Technology          </a:t>
            </a:r>
            <a:r>
              <a:rPr lang="en-US" b="1" dirty="0" err="1" smtClean="0">
                <a:effectLst/>
              </a:rPr>
              <a:t>crn</a:t>
            </a:r>
            <a:r>
              <a:rPr lang="en-US" b="1" dirty="0" smtClean="0">
                <a:effectLst/>
              </a:rPr>
              <a:t> 42361 – Thursday with Dr. </a:t>
            </a:r>
            <a:r>
              <a:rPr lang="en-US" b="1" dirty="0" err="1" smtClean="0">
                <a:effectLst/>
              </a:rPr>
              <a:t>Sinem</a:t>
            </a:r>
            <a:r>
              <a:rPr lang="en-US" b="1" dirty="0" smtClean="0">
                <a:effectLst/>
              </a:rPr>
              <a:t> </a:t>
            </a:r>
            <a:r>
              <a:rPr lang="en-US" b="1" dirty="0" err="1" smtClean="0">
                <a:effectLst/>
              </a:rPr>
              <a:t>Siyahhan</a:t>
            </a:r>
            <a:endParaRPr lang="en-US" b="1" dirty="0" smtClean="0">
              <a:effectLst/>
            </a:endParaRPr>
          </a:p>
          <a:p>
            <a:r>
              <a:rPr lang="en-US" b="1" i="1" dirty="0" smtClean="0">
                <a:effectLst/>
              </a:rPr>
              <a:t>EDUC 650: Proposal Development   - Writing Support                                         </a:t>
            </a:r>
            <a:r>
              <a:rPr lang="en-US" b="1" dirty="0" err="1" smtClean="0">
                <a:effectLst/>
              </a:rPr>
              <a:t>crn</a:t>
            </a:r>
            <a:r>
              <a:rPr lang="en-US" b="1" dirty="0" smtClean="0">
                <a:effectLst/>
              </a:rPr>
              <a:t> 40988 - Wednesday with Leslie </a:t>
            </a:r>
            <a:r>
              <a:rPr lang="en-US" b="1" dirty="0" err="1" smtClean="0">
                <a:effectLst/>
              </a:rPr>
              <a:t>Mauerman</a:t>
            </a:r>
            <a:r>
              <a:rPr lang="en-US" b="1" dirty="0" smtClean="0">
                <a:effectLst/>
              </a:rPr>
              <a:t>        Only if you have taken </a:t>
            </a:r>
            <a:endParaRPr lang="en-US" b="1" dirty="0" smtClean="0">
              <a:effectLst/>
            </a:endParaRPr>
          </a:p>
          <a:p>
            <a:pPr marL="0" indent="0">
              <a:buNone/>
            </a:pPr>
            <a:r>
              <a:rPr lang="en-US" b="1" dirty="0" smtClean="0"/>
              <a:t>Circle </a:t>
            </a:r>
            <a:r>
              <a:rPr lang="en-US" b="1" dirty="0"/>
              <a:t>your f</a:t>
            </a:r>
            <a:r>
              <a:rPr lang="en-US" b="1" dirty="0" smtClean="0"/>
              <a:t>all </a:t>
            </a:r>
            <a:r>
              <a:rPr lang="en-US" b="1" dirty="0"/>
              <a:t>course </a:t>
            </a:r>
            <a:r>
              <a:rPr lang="en-US" b="1" dirty="0" smtClean="0"/>
              <a:t>preference on </a:t>
            </a:r>
            <a:r>
              <a:rPr lang="en-US" b="1" dirty="0"/>
              <a:t>Admission </a:t>
            </a:r>
            <a:r>
              <a:rPr lang="en-US" b="1" dirty="0" smtClean="0"/>
              <a:t>Sheet.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77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Spring 2016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32648"/>
            <a:ext cx="9143999" cy="493955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effectLst/>
              </a:rPr>
              <a:t>EDUC </a:t>
            </a:r>
            <a:r>
              <a:rPr lang="en-US" b="1" dirty="0">
                <a:effectLst/>
              </a:rPr>
              <a:t>622: Research Methods in Education  online </a:t>
            </a:r>
            <a:r>
              <a:rPr lang="en-US" b="1" dirty="0" smtClean="0">
                <a:effectLst/>
              </a:rPr>
              <a:t>option</a:t>
            </a:r>
          </a:p>
          <a:p>
            <a:r>
              <a:rPr lang="en-US" b="1" dirty="0">
                <a:effectLst/>
              </a:rPr>
              <a:t>EDMI 662: Curriculum, Assessment, &amp; Instruction</a:t>
            </a:r>
          </a:p>
          <a:p>
            <a:r>
              <a:rPr lang="en-US" b="1" dirty="0">
                <a:effectLst/>
              </a:rPr>
              <a:t>EDMI 663: Teacher Leadership in Middle Level </a:t>
            </a:r>
            <a:r>
              <a:rPr lang="en-US" b="1" dirty="0" smtClean="0">
                <a:effectLst/>
              </a:rPr>
              <a:t>Education</a:t>
            </a:r>
            <a:endParaRPr lang="en-US" b="1" dirty="0">
              <a:effectLst/>
            </a:endParaRPr>
          </a:p>
          <a:p>
            <a:r>
              <a:rPr lang="en-US" b="1" dirty="0">
                <a:effectLst/>
              </a:rPr>
              <a:t>EDUC 646: 2nd</a:t>
            </a:r>
            <a:r>
              <a:rPr lang="en-US" b="1" baseline="30000" dirty="0">
                <a:effectLst/>
              </a:rPr>
              <a:t> </a:t>
            </a:r>
            <a:r>
              <a:rPr lang="en-US" b="1" dirty="0">
                <a:effectLst/>
              </a:rPr>
              <a:t>Lang. Acquisition: Research/</a:t>
            </a:r>
            <a:r>
              <a:rPr lang="en-US" b="1" dirty="0" smtClean="0">
                <a:effectLst/>
              </a:rPr>
              <a:t>Theory</a:t>
            </a:r>
          </a:p>
          <a:p>
            <a:r>
              <a:rPr lang="en-US" b="1" dirty="0">
                <a:effectLst/>
              </a:rPr>
              <a:t>EDUC 654:  Biliteracy II (course in Spanish</a:t>
            </a:r>
            <a:r>
              <a:rPr lang="en-US" b="1" dirty="0" smtClean="0">
                <a:effectLst/>
              </a:rPr>
              <a:t>)</a:t>
            </a:r>
          </a:p>
          <a:p>
            <a:r>
              <a:rPr lang="en-US" b="1" dirty="0">
                <a:effectLst/>
              </a:rPr>
              <a:t>EDUC 665: (formerly EDST637) Instructional Technology Planning and Management </a:t>
            </a:r>
          </a:p>
          <a:p>
            <a:r>
              <a:rPr lang="en-US" b="1" i="1" dirty="0" smtClean="0">
                <a:effectLst/>
              </a:rPr>
              <a:t>EDUC 628: Applied Research Methods – Writing Support</a:t>
            </a:r>
          </a:p>
          <a:p>
            <a:r>
              <a:rPr lang="en-US" b="1" dirty="0" smtClean="0">
                <a:effectLst/>
              </a:rPr>
              <a:t>EDUC 698: Thesis/Project Seminar</a:t>
            </a:r>
            <a:endParaRPr lang="en-US" b="1" dirty="0">
              <a:effectLst/>
            </a:endParaRPr>
          </a:p>
          <a:p>
            <a:endParaRPr lang="en-US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038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89646"/>
            <a:ext cx="7583488" cy="1815354"/>
          </a:xfrm>
        </p:spPr>
        <p:txBody>
          <a:bodyPr/>
          <a:lstStyle/>
          <a:p>
            <a:r>
              <a:rPr lang="en-US" dirty="0" smtClean="0">
                <a:effectLst/>
              </a:rPr>
              <a:t>CSUSM Graduate Student Orientation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762999" cy="3986213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August 19</a:t>
            </a:r>
            <a:r>
              <a:rPr lang="en-US" sz="3600" b="1" baseline="30000" dirty="0" smtClean="0"/>
              <a:t>th</a:t>
            </a:r>
            <a:r>
              <a:rPr lang="en-US" sz="3600" b="1" dirty="0" smtClean="0"/>
              <a:t> 4-8 pm </a:t>
            </a:r>
          </a:p>
          <a:p>
            <a:r>
              <a:rPr lang="en-US" sz="3600" b="1" dirty="0" smtClean="0"/>
              <a:t>Details to come on Office of Graduate Studies website:</a:t>
            </a:r>
          </a:p>
          <a:p>
            <a:pPr marL="0" indent="0">
              <a:buNone/>
            </a:pPr>
            <a:r>
              <a:rPr lang="en-US" sz="2800" dirty="0">
                <a:hlinkClick r:id="rId2"/>
              </a:rPr>
              <a:t>http://www.csusm.edu/gsr/graduatestudies/</a:t>
            </a:r>
            <a:r>
              <a:rPr lang="en-US" sz="2800" dirty="0" smtClean="0">
                <a:hlinkClick r:id="rId2"/>
              </a:rPr>
              <a:t>orientation.html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6995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Questions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85199" cy="4291013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smtClean="0">
                <a:effectLst/>
              </a:rPr>
              <a:t>Dr. Anne </a:t>
            </a:r>
            <a:r>
              <a:rPr lang="en-US" sz="3600" dirty="0">
                <a:effectLst/>
              </a:rPr>
              <a:t>René </a:t>
            </a:r>
            <a:r>
              <a:rPr lang="en-US" sz="3600" dirty="0" smtClean="0">
                <a:effectLst/>
              </a:rPr>
              <a:t>Elsbree</a:t>
            </a:r>
            <a:r>
              <a:rPr lang="en-US" sz="3600" dirty="0">
                <a:effectLst/>
              </a:rPr>
              <a:t> </a:t>
            </a:r>
            <a:r>
              <a:rPr lang="en-US" sz="3600" dirty="0" smtClean="0">
                <a:effectLst/>
              </a:rPr>
              <a:t>                   </a:t>
            </a:r>
            <a:endParaRPr lang="en-US" sz="3600" dirty="0">
              <a:effectLst/>
            </a:endParaRPr>
          </a:p>
          <a:p>
            <a:pPr marL="0" indent="0">
              <a:buNone/>
            </a:pPr>
            <a:r>
              <a:rPr lang="en-US" sz="3600" dirty="0" smtClean="0">
                <a:effectLst/>
              </a:rPr>
              <a:t>MA in Ed General Option Coordinator </a:t>
            </a:r>
            <a:r>
              <a:rPr lang="en-US" sz="3600" u="sng" dirty="0">
                <a:effectLst/>
                <a:hlinkClick r:id="rId2"/>
              </a:rPr>
              <a:t>aelsbree@csusm.edu</a:t>
            </a:r>
            <a:r>
              <a:rPr lang="en-US" sz="3600" dirty="0">
                <a:effectLst/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1555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Interview &amp; Writing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5675" y="1600200"/>
            <a:ext cx="7915196" cy="4291013"/>
          </a:xfrm>
        </p:spPr>
        <p:txBody>
          <a:bodyPr>
            <a:normAutofit lnSpcReduction="10000"/>
          </a:bodyPr>
          <a:lstStyle/>
          <a:p>
            <a:r>
              <a:rPr lang="en-US" sz="3600" b="1" dirty="0"/>
              <a:t>I</a:t>
            </a:r>
            <a:r>
              <a:rPr lang="en-US" sz="3600" b="1" dirty="0" smtClean="0"/>
              <a:t>nterview</a:t>
            </a:r>
          </a:p>
          <a:p>
            <a:pPr marL="0" indent="0">
              <a:buNone/>
            </a:pPr>
            <a:r>
              <a:rPr lang="en-US" b="1" dirty="0" smtClean="0"/>
              <a:t>If you are new to the School of Education please follow the assigned faculty for your interview.</a:t>
            </a:r>
          </a:p>
          <a:p>
            <a:r>
              <a:rPr lang="en-US" sz="3600" b="1" dirty="0" smtClean="0"/>
              <a:t>Writing</a:t>
            </a:r>
          </a:p>
          <a:p>
            <a:pPr marL="0" indent="0">
              <a:buNone/>
            </a:pPr>
            <a:r>
              <a:rPr lang="en-US" b="1" dirty="0" smtClean="0"/>
              <a:t>If you are returning to the School of Education please complete your writing prompt.</a:t>
            </a:r>
          </a:p>
          <a:p>
            <a:pPr marL="0" indent="0">
              <a:buNone/>
            </a:pPr>
            <a:r>
              <a:rPr lang="en-US" b="1" dirty="0" smtClean="0"/>
              <a:t>If new to the School of Education, you can complete the </a:t>
            </a:r>
            <a:r>
              <a:rPr lang="en-US" b="1" smtClean="0"/>
              <a:t>writing after </a:t>
            </a:r>
            <a:r>
              <a:rPr lang="en-US" b="1" dirty="0" smtClean="0"/>
              <a:t>your interview.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156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Orientation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600200"/>
            <a:ext cx="8940800" cy="4291013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en-US" sz="4000" b="1" dirty="0" smtClean="0"/>
              <a:t> Faculty Introductions</a:t>
            </a:r>
          </a:p>
          <a:p>
            <a:pPr>
              <a:buAutoNum type="arabicPeriod"/>
            </a:pPr>
            <a:r>
              <a:rPr lang="en-US" sz="4000" b="1" dirty="0" smtClean="0"/>
              <a:t> Overview of Program</a:t>
            </a:r>
          </a:p>
          <a:p>
            <a:pPr>
              <a:buAutoNum type="arabicPeriod"/>
            </a:pPr>
            <a:r>
              <a:rPr lang="en-US" sz="4000" b="1" dirty="0" smtClean="0"/>
              <a:t> </a:t>
            </a:r>
            <a:r>
              <a:rPr lang="en-US" sz="4000" b="1" dirty="0" smtClean="0"/>
              <a:t>Course Schedule </a:t>
            </a:r>
          </a:p>
          <a:p>
            <a:pPr>
              <a:buAutoNum type="arabicPeriod"/>
            </a:pPr>
            <a:r>
              <a:rPr lang="en-US" sz="4000" b="1" dirty="0"/>
              <a:t> </a:t>
            </a:r>
            <a:r>
              <a:rPr lang="en-US" sz="4000" b="1" dirty="0" smtClean="0"/>
              <a:t>Writing Prompt </a:t>
            </a:r>
          </a:p>
          <a:p>
            <a:pPr>
              <a:buAutoNum type="arabicPeriod"/>
            </a:pPr>
            <a:r>
              <a:rPr lang="en-US" sz="4000" b="1" dirty="0" smtClean="0"/>
              <a:t>Interview </a:t>
            </a:r>
            <a:r>
              <a:rPr lang="en-US" sz="4000" b="1" dirty="0" smtClean="0"/>
              <a:t>- If new to School of </a:t>
            </a:r>
            <a:r>
              <a:rPr lang="en-US" sz="4000" b="1" dirty="0" smtClean="0"/>
              <a:t>Ed</a:t>
            </a:r>
            <a:endParaRPr lang="en-US" sz="4000" b="1" dirty="0" smtClean="0"/>
          </a:p>
          <a:p>
            <a:pPr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288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Introductions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3999" cy="4291013"/>
          </a:xfrm>
        </p:spPr>
        <p:txBody>
          <a:bodyPr>
            <a:normAutofit fontScale="92500" lnSpcReduction="10000"/>
          </a:bodyPr>
          <a:lstStyle/>
          <a:p>
            <a:r>
              <a:rPr lang="en-US" sz="4000" b="1" dirty="0" smtClean="0"/>
              <a:t>Erika </a:t>
            </a:r>
            <a:r>
              <a:rPr lang="en-US" sz="4000" b="1" dirty="0" smtClean="0"/>
              <a:t>Daniels _ Middle Level</a:t>
            </a:r>
            <a:endParaRPr lang="en-US" sz="4000" b="1" dirty="0" smtClean="0"/>
          </a:p>
          <a:p>
            <a:r>
              <a:rPr lang="en-US" sz="4000" b="1" dirty="0" smtClean="0"/>
              <a:t>Anne René </a:t>
            </a:r>
            <a:r>
              <a:rPr lang="en-US" sz="4000" b="1" dirty="0" smtClean="0"/>
              <a:t>Elsbree – General Option </a:t>
            </a:r>
            <a:endParaRPr lang="en-US" sz="4000" b="1" dirty="0" smtClean="0"/>
          </a:p>
          <a:p>
            <a:r>
              <a:rPr lang="en-US" sz="4000" b="1" dirty="0" smtClean="0"/>
              <a:t>Ana </a:t>
            </a:r>
            <a:r>
              <a:rPr lang="en-US" sz="4000" b="1" dirty="0" smtClean="0"/>
              <a:t>Hernandez- Multicultural &amp; </a:t>
            </a:r>
            <a:r>
              <a:rPr lang="en-US" sz="4000" b="1" dirty="0" err="1" smtClean="0"/>
              <a:t>Mulitlingual</a:t>
            </a:r>
            <a:endParaRPr lang="en-US" sz="4000" b="1" dirty="0" smtClean="0"/>
          </a:p>
          <a:p>
            <a:r>
              <a:rPr lang="en-US" sz="4000" b="1" dirty="0" smtClean="0"/>
              <a:t>Julie </a:t>
            </a:r>
            <a:r>
              <a:rPr lang="en-US" sz="4000" b="1" dirty="0" smtClean="0"/>
              <a:t>Rich – Admissions Coordinator</a:t>
            </a:r>
            <a:endParaRPr lang="en-US" sz="4000" b="1" dirty="0" smtClean="0"/>
          </a:p>
          <a:p>
            <a:r>
              <a:rPr lang="en-US" sz="4000" b="1" dirty="0" err="1" smtClean="0"/>
              <a:t>Sinem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Siyahhan</a:t>
            </a:r>
            <a:r>
              <a:rPr lang="en-US" sz="4000" b="1" dirty="0" smtClean="0"/>
              <a:t> - Technology</a:t>
            </a:r>
            <a:endParaRPr lang="en-US" sz="4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8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89647"/>
            <a:ext cx="7583488" cy="2501153"/>
          </a:xfrm>
        </p:spPr>
        <p:txBody>
          <a:bodyPr/>
          <a:lstStyle/>
          <a:p>
            <a:pPr marL="0" indent="0"/>
            <a:r>
              <a:rPr lang="en-US" dirty="0">
                <a:effectLst/>
              </a:rPr>
              <a:t>School of Education Conceptual </a:t>
            </a:r>
            <a:r>
              <a:rPr lang="en-US" dirty="0" smtClean="0">
                <a:effectLst/>
              </a:rPr>
              <a:t>Framework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400" y="2413000"/>
            <a:ext cx="8864599" cy="41243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 smtClean="0">
                <a:effectLst/>
              </a:rPr>
              <a:t>Engaging </a:t>
            </a:r>
            <a:r>
              <a:rPr lang="en-US" sz="4000" b="1" dirty="0">
                <a:effectLst/>
              </a:rPr>
              <a:t>diverse communities through leading and learning for social justice</a:t>
            </a:r>
            <a:r>
              <a:rPr lang="en-US" sz="4000" dirty="0">
                <a:effectLst/>
              </a:rPr>
              <a:t>.</a:t>
            </a:r>
          </a:p>
          <a:p>
            <a:pPr marL="0" indent="0" algn="ctr">
              <a:buNone/>
            </a:pPr>
            <a:r>
              <a:rPr lang="en-US" sz="4000" b="1" dirty="0" smtClean="0">
                <a:effectLst/>
              </a:rPr>
              <a:t> </a:t>
            </a:r>
            <a:endParaRPr lang="en-US" sz="4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124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67447"/>
            <a:ext cx="7583488" cy="1143000"/>
          </a:xfrm>
        </p:spPr>
        <p:txBody>
          <a:bodyPr/>
          <a:lstStyle/>
          <a:p>
            <a:r>
              <a:rPr lang="en-US" dirty="0" smtClean="0">
                <a:effectLst/>
              </a:rPr>
              <a:t>School of Education 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474" y="1981200"/>
            <a:ext cx="8188325" cy="3910013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>
                <a:effectLst/>
              </a:rPr>
              <a:t>To serve the educational needs of local, regional, and global communities, the School of Education advances innovative practice and leadership by generating, embracing, and promoting equitable and creative solutions.</a:t>
            </a:r>
            <a:endParaRPr lang="en-US" sz="3200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386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89646"/>
            <a:ext cx="7583488" cy="1510553"/>
          </a:xfrm>
        </p:spPr>
        <p:txBody>
          <a:bodyPr/>
          <a:lstStyle/>
          <a:p>
            <a:r>
              <a:rPr lang="en-US" dirty="0" smtClean="0">
                <a:effectLst/>
              </a:rPr>
              <a:t>School of Education Mission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600" y="1727200"/>
            <a:ext cx="8763000" cy="42910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effectLst/>
              </a:rPr>
              <a:t>The </a:t>
            </a:r>
            <a:r>
              <a:rPr lang="en-US" b="1" dirty="0">
                <a:effectLst/>
              </a:rPr>
              <a:t>mission of the School of Education community is to collaboratively transform education.   We:</a:t>
            </a:r>
          </a:p>
          <a:p>
            <a:pPr lvl="0">
              <a:spcBef>
                <a:spcPts val="50"/>
              </a:spcBef>
            </a:pPr>
            <a:r>
              <a:rPr lang="en-US" b="1" dirty="0">
                <a:effectLst/>
              </a:rPr>
              <a:t>Create community through partnerships</a:t>
            </a:r>
          </a:p>
          <a:p>
            <a:pPr lvl="0">
              <a:spcBef>
                <a:spcPts val="50"/>
              </a:spcBef>
            </a:pPr>
            <a:r>
              <a:rPr lang="en-US" b="1" dirty="0">
                <a:effectLst/>
              </a:rPr>
              <a:t>Promote and foster social justice and educational equity</a:t>
            </a:r>
          </a:p>
          <a:p>
            <a:pPr lvl="0">
              <a:spcBef>
                <a:spcPts val="50"/>
              </a:spcBef>
            </a:pPr>
            <a:r>
              <a:rPr lang="en-US" b="1" dirty="0">
                <a:effectLst/>
              </a:rPr>
              <a:t>Advance innovative, student-centered practices</a:t>
            </a:r>
          </a:p>
          <a:p>
            <a:pPr lvl="0">
              <a:spcBef>
                <a:spcPts val="50"/>
              </a:spcBef>
            </a:pPr>
            <a:r>
              <a:rPr lang="en-US" b="1" dirty="0">
                <a:effectLst/>
              </a:rPr>
              <a:t>Inspire reflective teaching and learning</a:t>
            </a:r>
          </a:p>
          <a:p>
            <a:pPr lvl="0">
              <a:spcBef>
                <a:spcPts val="50"/>
              </a:spcBef>
            </a:pPr>
            <a:r>
              <a:rPr lang="en-US" b="1" dirty="0">
                <a:effectLst/>
              </a:rPr>
              <a:t>Conduct purposeful research</a:t>
            </a:r>
          </a:p>
          <a:p>
            <a:pPr lvl="0">
              <a:spcBef>
                <a:spcPts val="50"/>
              </a:spcBef>
            </a:pPr>
            <a:r>
              <a:rPr lang="en-US" b="1" dirty="0">
                <a:effectLst/>
              </a:rPr>
              <a:t>Serve the School, College, University, and Community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0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065" y="89647"/>
            <a:ext cx="8404238" cy="1856268"/>
          </a:xfrm>
        </p:spPr>
        <p:txBody>
          <a:bodyPr/>
          <a:lstStyle/>
          <a:p>
            <a:r>
              <a:rPr lang="en-US" dirty="0">
                <a:effectLst/>
              </a:rPr>
              <a:t>6 Professional </a:t>
            </a:r>
            <a:r>
              <a:rPr lang="en-US" dirty="0" smtClean="0">
                <a:effectLst/>
              </a:rPr>
              <a:t>Dispositions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47800" y="1945915"/>
            <a:ext cx="7340600" cy="437831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4200" b="1" dirty="0">
                <a:effectLst/>
              </a:rPr>
              <a:t>a. Social Justice And Equity</a:t>
            </a:r>
          </a:p>
          <a:p>
            <a:pPr marL="0" indent="0">
              <a:buNone/>
            </a:pPr>
            <a:r>
              <a:rPr lang="en-US" sz="4200" b="1" dirty="0">
                <a:effectLst/>
              </a:rPr>
              <a:t>b. Collaboration</a:t>
            </a:r>
          </a:p>
          <a:p>
            <a:pPr marL="0" indent="0">
              <a:buNone/>
            </a:pPr>
            <a:r>
              <a:rPr lang="en-US" sz="4200" b="1" dirty="0">
                <a:effectLst/>
              </a:rPr>
              <a:t>c. Critical Thinking </a:t>
            </a:r>
            <a:endParaRPr lang="en-US" sz="4200" b="1" dirty="0" smtClean="0">
              <a:effectLst/>
            </a:endParaRPr>
          </a:p>
          <a:p>
            <a:pPr marL="0" indent="0">
              <a:buNone/>
            </a:pPr>
            <a:r>
              <a:rPr lang="en-US" sz="4200" b="1" dirty="0">
                <a:effectLst/>
              </a:rPr>
              <a:t>d. Professional Ethics</a:t>
            </a:r>
          </a:p>
          <a:p>
            <a:pPr marL="0" indent="0">
              <a:buNone/>
            </a:pPr>
            <a:r>
              <a:rPr lang="en-US" sz="4200" b="1" dirty="0">
                <a:effectLst/>
              </a:rPr>
              <a:t>e. Reflective Teaching And Learning</a:t>
            </a:r>
          </a:p>
          <a:p>
            <a:pPr marL="0" indent="0">
              <a:buNone/>
            </a:pPr>
            <a:r>
              <a:rPr lang="en-US" sz="4200" b="1" dirty="0">
                <a:effectLst/>
              </a:rPr>
              <a:t>f.  Life-Long </a:t>
            </a:r>
            <a:r>
              <a:rPr lang="en-US" sz="4200" b="1" dirty="0" smtClean="0">
                <a:effectLst/>
              </a:rPr>
              <a:t>Learning</a:t>
            </a:r>
          </a:p>
          <a:p>
            <a:pPr marL="0" indent="0">
              <a:buNone/>
            </a:pPr>
            <a:r>
              <a:rPr lang="en-US" sz="2800" b="1" dirty="0" smtClean="0">
                <a:effectLst/>
              </a:rPr>
              <a:t> </a:t>
            </a:r>
          </a:p>
          <a:p>
            <a:pPr marL="0" indent="0">
              <a:buNone/>
            </a:pPr>
            <a:r>
              <a:rPr lang="en-US" sz="2800" i="1" dirty="0" smtClean="0">
                <a:effectLst/>
              </a:rPr>
              <a:t>Writing Prompt focuses on Professional Dispositions</a:t>
            </a:r>
            <a:endParaRPr lang="en-US" sz="2800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73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89646"/>
            <a:ext cx="7583488" cy="1910321"/>
          </a:xfrm>
        </p:spPr>
        <p:txBody>
          <a:bodyPr/>
          <a:lstStyle/>
          <a:p>
            <a:r>
              <a:rPr lang="en-US" dirty="0">
                <a:effectLst/>
              </a:rPr>
              <a:t>Minimum of 30 MA </a:t>
            </a:r>
            <a:r>
              <a:rPr lang="en-US" dirty="0" smtClean="0">
                <a:effectLst/>
              </a:rPr>
              <a:t>units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43999" cy="4367213"/>
          </a:xfrm>
        </p:spPr>
        <p:txBody>
          <a:bodyPr>
            <a:noAutofit/>
          </a:bodyPr>
          <a:lstStyle/>
          <a:p>
            <a:r>
              <a:rPr lang="en-US" b="1" dirty="0" smtClean="0">
                <a:effectLst/>
              </a:rPr>
              <a:t> 10 – 3 Unit Courses</a:t>
            </a:r>
          </a:p>
          <a:p>
            <a:r>
              <a:rPr lang="en-US" b="1" dirty="0" smtClean="0">
                <a:effectLst/>
              </a:rPr>
              <a:t>Suggest 2 courses per semester - part time </a:t>
            </a:r>
          </a:p>
          <a:p>
            <a:r>
              <a:rPr lang="en-US" b="1" dirty="0" smtClean="0">
                <a:effectLst/>
              </a:rPr>
              <a:t>May </a:t>
            </a:r>
            <a:r>
              <a:rPr lang="en-US" b="1" dirty="0">
                <a:effectLst/>
              </a:rPr>
              <a:t>transfer in up to 9 </a:t>
            </a:r>
            <a:r>
              <a:rPr lang="en-US" b="1" dirty="0" smtClean="0">
                <a:effectLst/>
              </a:rPr>
              <a:t>units of MA </a:t>
            </a:r>
            <a:r>
              <a:rPr lang="en-US" b="1" dirty="0" smtClean="0">
                <a:effectLst/>
              </a:rPr>
              <a:t>credits</a:t>
            </a:r>
          </a:p>
          <a:p>
            <a:pPr lvl="1"/>
            <a:r>
              <a:rPr lang="en-US" sz="2400" b="1" dirty="0" smtClean="0">
                <a:effectLst/>
              </a:rPr>
              <a:t>CSUSM </a:t>
            </a:r>
            <a:r>
              <a:rPr lang="en-US" sz="2400" b="1" dirty="0">
                <a:effectLst/>
              </a:rPr>
              <a:t>c</a:t>
            </a:r>
            <a:r>
              <a:rPr lang="en-US" sz="2400" b="1" dirty="0" smtClean="0">
                <a:effectLst/>
              </a:rPr>
              <a:t>redential graduates transfer in 9 units</a:t>
            </a:r>
          </a:p>
          <a:p>
            <a:pPr lvl="1"/>
            <a:r>
              <a:rPr lang="en-US" sz="2400" b="1" dirty="0" smtClean="0">
                <a:effectLst/>
              </a:rPr>
              <a:t>Others may complete the Transfer/Course Waiver for consideration this summer </a:t>
            </a:r>
          </a:p>
          <a:p>
            <a:pPr lvl="2"/>
            <a:r>
              <a:rPr lang="en-US" sz="2400" b="1" dirty="0" smtClean="0">
                <a:effectLst/>
              </a:rPr>
              <a:t>Courses must be part of an MA program</a:t>
            </a:r>
          </a:p>
          <a:p>
            <a:pPr lvl="2"/>
            <a:r>
              <a:rPr lang="en-US" sz="2400" b="1" dirty="0" smtClean="0">
                <a:effectLst/>
              </a:rPr>
              <a:t>Prof Develop Extension courses do not </a:t>
            </a:r>
            <a:r>
              <a:rPr lang="en-US" sz="2400" b="1" dirty="0" smtClean="0">
                <a:effectLst/>
              </a:rPr>
              <a:t>qualify</a:t>
            </a:r>
          </a:p>
          <a:p>
            <a:r>
              <a:rPr lang="en-US" b="1" dirty="0">
                <a:effectLst/>
              </a:rPr>
              <a:t>C</a:t>
            </a:r>
            <a:r>
              <a:rPr lang="en-US" b="1" dirty="0" smtClean="0">
                <a:effectLst/>
              </a:rPr>
              <a:t>redit for CSUSM </a:t>
            </a:r>
            <a:r>
              <a:rPr lang="en-US" b="1" dirty="0">
                <a:effectLst/>
              </a:rPr>
              <a:t>MA classes </a:t>
            </a:r>
            <a:r>
              <a:rPr lang="en-US" b="1" dirty="0" smtClean="0">
                <a:effectLst/>
              </a:rPr>
              <a:t>taken BLA, Writing Institute…</a:t>
            </a:r>
            <a:endParaRPr lang="en-US" b="1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961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89646"/>
            <a:ext cx="7583488" cy="1910321"/>
          </a:xfrm>
        </p:spPr>
        <p:txBody>
          <a:bodyPr/>
          <a:lstStyle/>
          <a:p>
            <a:r>
              <a:rPr lang="en-US" dirty="0">
                <a:effectLst/>
              </a:rPr>
              <a:t>3</a:t>
            </a:r>
            <a:r>
              <a:rPr lang="en-US" dirty="0" smtClean="0">
                <a:effectLst/>
              </a:rPr>
              <a:t> </a:t>
            </a:r>
            <a:r>
              <a:rPr lang="en-US" dirty="0">
                <a:effectLst/>
              </a:rPr>
              <a:t>Required Core Classes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372" y="1648623"/>
            <a:ext cx="8711628" cy="4523577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en-US" sz="2800" b="1" dirty="0" smtClean="0">
                <a:effectLst/>
              </a:rPr>
              <a:t>EDUC </a:t>
            </a:r>
            <a:r>
              <a:rPr lang="en-US" sz="2800" b="1" dirty="0">
                <a:effectLst/>
              </a:rPr>
              <a:t>602: Schooling in a Multicultural Society  </a:t>
            </a:r>
            <a:r>
              <a:rPr lang="en-US" sz="2800" b="1" dirty="0" smtClean="0">
                <a:effectLst/>
              </a:rPr>
              <a:t>            Fall </a:t>
            </a:r>
            <a:r>
              <a:rPr lang="en-US" sz="2800" b="1" dirty="0">
                <a:effectLst/>
              </a:rPr>
              <a:t>Online or Face-to-</a:t>
            </a:r>
            <a:r>
              <a:rPr lang="en-US" sz="2800" b="1" dirty="0" smtClean="0">
                <a:effectLst/>
              </a:rPr>
              <a:t>Face</a:t>
            </a:r>
            <a:endParaRPr lang="en-US" sz="2800" b="1" dirty="0">
              <a:effectLst/>
            </a:endParaRPr>
          </a:p>
          <a:p>
            <a:pPr>
              <a:buAutoNum type="arabicPeriod"/>
            </a:pPr>
            <a:r>
              <a:rPr lang="en-US" sz="2800" b="1" dirty="0" smtClean="0">
                <a:effectLst/>
              </a:rPr>
              <a:t>EDUC </a:t>
            </a:r>
            <a:r>
              <a:rPr lang="en-US" sz="2800" b="1" dirty="0">
                <a:effectLst/>
              </a:rPr>
              <a:t>622: Research Methodology in Education  </a:t>
            </a:r>
            <a:r>
              <a:rPr lang="en-US" sz="2800" b="1" dirty="0" smtClean="0">
                <a:effectLst/>
              </a:rPr>
              <a:t>          Spring </a:t>
            </a:r>
            <a:r>
              <a:rPr lang="en-US" sz="2800" b="1" dirty="0">
                <a:effectLst/>
              </a:rPr>
              <a:t>Online or Face-to-</a:t>
            </a:r>
            <a:r>
              <a:rPr lang="en-US" sz="2800" b="1" dirty="0" smtClean="0">
                <a:effectLst/>
              </a:rPr>
              <a:t>Face</a:t>
            </a:r>
            <a:endParaRPr lang="en-US" sz="2800" b="1" dirty="0">
              <a:effectLst/>
            </a:endParaRPr>
          </a:p>
          <a:p>
            <a:pPr>
              <a:buAutoNum type="arabicPeriod"/>
            </a:pPr>
            <a:r>
              <a:rPr lang="en-US" sz="2800" b="1" dirty="0" smtClean="0">
                <a:effectLst/>
              </a:rPr>
              <a:t>EDUC </a:t>
            </a:r>
            <a:r>
              <a:rPr lang="en-US" sz="2800" b="1" dirty="0">
                <a:effectLst/>
              </a:rPr>
              <a:t>698: Thesis/Project Seminar  </a:t>
            </a:r>
            <a:r>
              <a:rPr lang="en-US" sz="2800" b="1" dirty="0" smtClean="0">
                <a:effectLst/>
              </a:rPr>
              <a:t>                     Independent </a:t>
            </a:r>
            <a:r>
              <a:rPr lang="en-US" sz="2800" b="1" dirty="0">
                <a:effectLst/>
              </a:rPr>
              <a:t>Study with 2 Faculty in Fall or </a:t>
            </a:r>
            <a:r>
              <a:rPr lang="en-US" sz="2800" b="1" dirty="0" smtClean="0">
                <a:effectLst/>
              </a:rPr>
              <a:t>Spring – </a:t>
            </a:r>
            <a:r>
              <a:rPr lang="en-US" sz="2800" b="1" dirty="0">
                <a:effectLst/>
              </a:rPr>
              <a:t>N</a:t>
            </a:r>
            <a:r>
              <a:rPr lang="en-US" sz="2800" b="1" dirty="0" smtClean="0">
                <a:effectLst/>
              </a:rPr>
              <a:t>ot suggested for Summer</a:t>
            </a:r>
          </a:p>
          <a:p>
            <a:pPr marL="0" indent="0">
              <a:buNone/>
            </a:pPr>
            <a:r>
              <a:rPr lang="en-US" sz="2800" dirty="0">
                <a:effectLst/>
              </a:rPr>
              <a:t> </a:t>
            </a:r>
            <a:r>
              <a:rPr lang="en-US" sz="2800" dirty="0" smtClean="0">
                <a:effectLst/>
              </a:rPr>
              <a:t>9 </a:t>
            </a:r>
            <a:r>
              <a:rPr lang="en-US" sz="2800" dirty="0">
                <a:effectLst/>
              </a:rPr>
              <a:t>units </a:t>
            </a:r>
            <a:r>
              <a:rPr lang="en-US" sz="2800" dirty="0" smtClean="0">
                <a:effectLst/>
              </a:rPr>
              <a:t>total </a:t>
            </a:r>
            <a:r>
              <a:rPr lang="en-US" sz="2800" dirty="0">
                <a:effectLst/>
              </a:rPr>
              <a:t>- Suggested in this sequence </a:t>
            </a:r>
            <a:endParaRPr lang="en-US" sz="2800" b="1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294994"/>
      </p:ext>
    </p:extLst>
  </p:cSld>
  <p:clrMapOvr>
    <a:masterClrMapping/>
  </p:clrMapOvr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D16207"/>
      </a:dk2>
      <a:lt2>
        <a:srgbClr val="F0B31E"/>
      </a:lt2>
      <a:accent1>
        <a:srgbClr val="51A6C2"/>
      </a:accent1>
      <a:accent2>
        <a:srgbClr val="51C2A9"/>
      </a:accent2>
      <a:accent3>
        <a:srgbClr val="7EC251"/>
      </a:accent3>
      <a:accent4>
        <a:srgbClr val="E1DC53"/>
      </a:accent4>
      <a:accent5>
        <a:srgbClr val="B54721"/>
      </a:accent5>
      <a:accent6>
        <a:srgbClr val="A16BB1"/>
      </a:accent6>
      <a:hlink>
        <a:srgbClr val="A40A06"/>
      </a:hlink>
      <a:folHlink>
        <a:srgbClr val="837F16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Summer">
      <a:fillStyleLst>
        <a:solidFill>
          <a:schemeClr val="phClr"/>
        </a:solidFill>
        <a:solidFill>
          <a:schemeClr val="phClr">
            <a:tint val="90000"/>
            <a:satMod val="135000"/>
          </a:schemeClr>
        </a:solidFill>
        <a:solidFill>
          <a:schemeClr val="phClr">
            <a:shade val="80000"/>
            <a:satMod val="110000"/>
          </a:schemeClr>
        </a:solidFill>
      </a:fillStyleLst>
      <a:lnStyleLst>
        <a:ln w="9525" cap="flat" cmpd="sng" algn="ctr">
          <a:solidFill>
            <a:schemeClr val="phClr">
              <a:satMod val="135000"/>
            </a:schemeClr>
          </a:solidFill>
          <a:prstDash val="solid"/>
        </a:ln>
        <a:ln w="25400" cap="flat" cmpd="sng" algn="ctr">
          <a:solidFill>
            <a:schemeClr val="phClr">
              <a:satMod val="150000"/>
            </a:schemeClr>
          </a:solidFill>
          <a:prstDash val="solid"/>
        </a:ln>
        <a:ln w="38100" cap="flat" cmpd="sng" algn="ctr">
          <a:solidFill>
            <a:schemeClr val="phClr"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sx="101000" sy="101000" algn="ctr" rotWithShape="0">
              <a:srgbClr val="000000">
                <a:alpha val="50000"/>
              </a:srgbClr>
            </a:outerShdw>
            <a:reflection blurRad="12700" stA="20000" endPos="35000" dist="63500" dir="5400000" sy="-100000" rotWithShape="0"/>
          </a:effectLst>
        </a:effectStyle>
        <a:effectStyle>
          <a:effectLst>
            <a:outerShdw blurRad="127000" sx="103000" sy="103000" algn="ctr" rotWithShape="0">
              <a:srgbClr val="FFFFFF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morning" dir="t">
              <a:rot lat="0" lon="0" rev="1200000"/>
            </a:lightRig>
          </a:scene3d>
          <a:sp3d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/>
            </a:gs>
            <a:gs pos="100000">
              <a:schemeClr val="tx2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Summer.thmx</Template>
  <TotalTime>23742</TotalTime>
  <Words>613</Words>
  <Application>Microsoft Macintosh PowerPoint</Application>
  <PresentationFormat>On-screen Show (4:3)</PresentationFormat>
  <Paragraphs>163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Summer</vt:lpstr>
      <vt:lpstr>WELCOME   Master of Arts in Education General Option Orientation</vt:lpstr>
      <vt:lpstr>Orientation Agenda</vt:lpstr>
      <vt:lpstr>Introductions</vt:lpstr>
      <vt:lpstr>School of Education Conceptual Framework</vt:lpstr>
      <vt:lpstr>School of Education Vision</vt:lpstr>
      <vt:lpstr>School of Education Mission</vt:lpstr>
      <vt:lpstr>6 Professional Dispositions</vt:lpstr>
      <vt:lpstr>Minimum of 30 MA units</vt:lpstr>
      <vt:lpstr>3 Required Core Classes </vt:lpstr>
      <vt:lpstr>Learning Outcomes </vt:lpstr>
      <vt:lpstr>Culminating Experience </vt:lpstr>
      <vt:lpstr>Writing Support</vt:lpstr>
      <vt:lpstr>Advancement to Candidacy </vt:lpstr>
      <vt:lpstr>Summer Courses</vt:lpstr>
      <vt:lpstr>Fall Courses</vt:lpstr>
      <vt:lpstr>Spring 2016</vt:lpstr>
      <vt:lpstr>CSUSM Graduate Student Orientation </vt:lpstr>
      <vt:lpstr>Questions ?</vt:lpstr>
      <vt:lpstr>Interview &amp; Writing</vt:lpstr>
    </vt:vector>
  </TitlesOfParts>
  <Company>CSU San Marcos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Master of Arts in Education General Option  Orientation</dc:title>
  <dc:creator>Anne Elsbree</dc:creator>
  <cp:lastModifiedBy>Anne Elsbree</cp:lastModifiedBy>
  <cp:revision>27</cp:revision>
  <cp:lastPrinted>2015-06-01T22:02:39Z</cp:lastPrinted>
  <dcterms:created xsi:type="dcterms:W3CDTF">2015-05-29T13:52:07Z</dcterms:created>
  <dcterms:modified xsi:type="dcterms:W3CDTF">2015-06-17T02:49:20Z</dcterms:modified>
</cp:coreProperties>
</file>