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852488-F553-4FF7-8C29-C972DA9AAF66}" v="14" dt="2023-06-13T00:19:46.478"/>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orbel"/>
          <a:ea typeface="Corbel"/>
          <a:cs typeface="Corbe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E6EE"/>
          </a:solidFill>
        </a:fill>
      </a:tcStyle>
    </a:wholeTbl>
    <a:band2H>
      <a:tcTxStyle/>
      <a:tcStyle>
        <a:tcBdr/>
        <a:fill>
          <a:solidFill>
            <a:srgbClr val="E8F3F7"/>
          </a:solidFill>
        </a:fill>
      </a:tcStyle>
    </a:band2H>
    <a:firstCol>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orbel"/>
          <a:ea typeface="Corbel"/>
          <a:cs typeface="Corbe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BE7CB"/>
          </a:solidFill>
        </a:fill>
      </a:tcStyle>
    </a:wholeTbl>
    <a:band2H>
      <a:tcTxStyle/>
      <a:tcStyle>
        <a:tcBdr/>
        <a:fill>
          <a:solidFill>
            <a:srgbClr val="EEF3E7"/>
          </a:solidFill>
        </a:fill>
      </a:tcStyle>
    </a:band2H>
    <a:firstCol>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orbel"/>
          <a:ea typeface="Corbel"/>
          <a:cs typeface="Corbe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FCCCD"/>
          </a:solidFill>
        </a:fill>
      </a:tcStyle>
    </a:wholeTbl>
    <a:band2H>
      <a:tcTxStyle/>
      <a:tcStyle>
        <a:tcBdr/>
        <a:fill>
          <a:solidFill>
            <a:srgbClr val="F7E7E8"/>
          </a:solidFill>
        </a:fill>
      </a:tcStyle>
    </a:band2H>
    <a:firstCol>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orbel"/>
          <a:ea typeface="Corbel"/>
          <a:cs typeface="Corbe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orbel"/>
          <a:ea typeface="Corbel"/>
          <a:cs typeface="Corbe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orbel"/>
          <a:ea typeface="Corbel"/>
          <a:cs typeface="Corbe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orbel"/>
          <a:ea typeface="Corbel"/>
          <a:cs typeface="Corbe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orbel"/>
          <a:ea typeface="Corbel"/>
          <a:cs typeface="Corbe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orbel"/>
          <a:ea typeface="Corbel"/>
          <a:cs typeface="Corbe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Corbel"/>
          <a:ea typeface="Corbel"/>
          <a:cs typeface="Corbe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Corbel"/>
          <a:ea typeface="Corbel"/>
          <a:cs typeface="Corbe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Corbel"/>
          <a:ea typeface="Corbel"/>
          <a:cs typeface="Corbe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15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7" name="Shape 107"/>
          <p:cNvSpPr>
            <a:spLocks noGrp="1" noRot="1" noChangeAspect="1"/>
          </p:cNvSpPr>
          <p:nvPr>
            <p:ph type="sldImg"/>
          </p:nvPr>
        </p:nvSpPr>
        <p:spPr>
          <a:xfrm>
            <a:off x="1143000" y="685800"/>
            <a:ext cx="4572000" cy="3429000"/>
          </a:xfrm>
          <a:prstGeom prst="rect">
            <a:avLst/>
          </a:prstGeom>
        </p:spPr>
        <p:txBody>
          <a:bodyPr/>
          <a:lstStyle/>
          <a:p>
            <a:endParaRPr/>
          </a:p>
        </p:txBody>
      </p:sp>
      <p:sp>
        <p:nvSpPr>
          <p:cNvPr id="108" name="Shape 10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Arial"/>
      </a:defRPr>
    </a:lvl1pPr>
    <a:lvl2pPr indent="228600" latinLnBrk="0">
      <a:spcBef>
        <a:spcPts val="400"/>
      </a:spcBef>
      <a:defRPr sz="1200">
        <a:latin typeface="+mj-lt"/>
        <a:ea typeface="+mj-ea"/>
        <a:cs typeface="+mj-cs"/>
        <a:sym typeface="Arial"/>
      </a:defRPr>
    </a:lvl2pPr>
    <a:lvl3pPr indent="457200" latinLnBrk="0">
      <a:spcBef>
        <a:spcPts val="400"/>
      </a:spcBef>
      <a:defRPr sz="1200">
        <a:latin typeface="+mj-lt"/>
        <a:ea typeface="+mj-ea"/>
        <a:cs typeface="+mj-cs"/>
        <a:sym typeface="Arial"/>
      </a:defRPr>
    </a:lvl3pPr>
    <a:lvl4pPr indent="685800" latinLnBrk="0">
      <a:spcBef>
        <a:spcPts val="400"/>
      </a:spcBef>
      <a:defRPr sz="1200">
        <a:latin typeface="+mj-lt"/>
        <a:ea typeface="+mj-ea"/>
        <a:cs typeface="+mj-cs"/>
        <a:sym typeface="Arial"/>
      </a:defRPr>
    </a:lvl4pPr>
    <a:lvl5pPr indent="914400" latinLnBrk="0">
      <a:spcBef>
        <a:spcPts val="400"/>
      </a:spcBef>
      <a:defRPr sz="1200">
        <a:latin typeface="+mj-lt"/>
        <a:ea typeface="+mj-ea"/>
        <a:cs typeface="+mj-cs"/>
        <a:sym typeface="Arial"/>
      </a:defRPr>
    </a:lvl5pPr>
    <a:lvl6pPr indent="1143000" latinLnBrk="0">
      <a:spcBef>
        <a:spcPts val="400"/>
      </a:spcBef>
      <a:defRPr sz="1200">
        <a:latin typeface="+mj-lt"/>
        <a:ea typeface="+mj-ea"/>
        <a:cs typeface="+mj-cs"/>
        <a:sym typeface="Arial"/>
      </a:defRPr>
    </a:lvl6pPr>
    <a:lvl7pPr indent="1371600" latinLnBrk="0">
      <a:spcBef>
        <a:spcPts val="400"/>
      </a:spcBef>
      <a:defRPr sz="1200">
        <a:latin typeface="+mj-lt"/>
        <a:ea typeface="+mj-ea"/>
        <a:cs typeface="+mj-cs"/>
        <a:sym typeface="Arial"/>
      </a:defRPr>
    </a:lvl7pPr>
    <a:lvl8pPr indent="1600200" latinLnBrk="0">
      <a:spcBef>
        <a:spcPts val="400"/>
      </a:spcBef>
      <a:defRPr sz="1200">
        <a:latin typeface="+mj-lt"/>
        <a:ea typeface="+mj-ea"/>
        <a:cs typeface="+mj-cs"/>
        <a:sym typeface="Arial"/>
      </a:defRPr>
    </a:lvl8pPr>
    <a:lvl9pPr indent="1828800" latinLnBrk="0">
      <a:spcBef>
        <a:spcPts val="400"/>
      </a:spcBef>
      <a:defRPr sz="12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rr2---sn-a5msenll.c.drive.google.com/videoplayback?expire=1686540277&amp;ei=tVeGZMm2AoLE-LYP9uKSoA0&amp;ip=104.178.255.101&amp;cp=QVRNWEZfT1JVSFhPOmxoSmpYRGx2SVlWOG1PSVNnZkJpZ0VybEtLX0hSU2ZGQm5zM0FXQ0lmVWM&amp;id=7245508b3903f3dd&amp;itag=22&amp;source=webdrive&amp;requiressl=yes&amp;mh=Pv&amp;mm=32&amp;mn=sn-a5msenll&amp;ms=su&amp;mv=m&amp;mvi=2&amp;pl=21&amp;sc=yes&amp;ttl=transient&amp;susc=dr&amp;driveid=1cYRzfGWKPmfBpN7hfFrwdZnHJun8Qxlc&amp;app=explorer&amp;mime=video/mp4&amp;vprv=1&amp;prv=1&amp;dur=290.249&amp;lmt=1587934406867242&amp;mt=1686525433&amp;subapp=DRIVE_WEB_FILE_VIEWER&amp;sparams=expire,ei,ip,cp,id,itag,source,requiressl,ttl,susc,driveid,app,mime,vprv,prv,dur,lmt&amp;sig=AOq0QJ8wRQIgFYDLtDAUpeg-Y9n7JoQPvYN1_x3xaHWJayFRo8r6cSMCIQCzNmQzHFxTlkhPTPT3-rXESKjX6i977IshX1rH20qaGA==&amp;lsparams=mh,mm,mn,ms,mv,mvi,pl,sc&amp;lsig=AG3C_xAwRQIgf7AscCnASN2xxfjRow4TutZ5r2p8UZU07GLjGr_NmGYCIQDczTS-6HP4xnLJtZ_NjIV7RPjDxvBhoGNoFAFWSrO5Uw==&amp;cpn=NmLXSKz_ZwfBtJGx&amp;c=WEB_EMBEDDED_PLAYER&amp;cver=1.20230606.01.00"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a:spLocks noGrp="1" noRot="1" noChangeAspect="1"/>
          </p:cNvSpPr>
          <p:nvPr>
            <p:ph type="sldImg"/>
          </p:nvPr>
        </p:nvSpPr>
        <p:spPr>
          <a:xfrm>
            <a:off x="381000" y="685800"/>
            <a:ext cx="6096000" cy="3429000"/>
          </a:xfrm>
          <a:prstGeom prst="rect">
            <a:avLst/>
          </a:prstGeom>
        </p:spPr>
        <p:txBody>
          <a:bodyPr/>
          <a:lstStyle/>
          <a:p>
            <a:endParaRPr/>
          </a:p>
        </p:txBody>
      </p:sp>
      <p:sp>
        <p:nvSpPr>
          <p:cNvPr id="116" name="Shape 116"/>
          <p:cNvSpPr>
            <a:spLocks noGrp="1"/>
          </p:cNvSpPr>
          <p:nvPr>
            <p:ph type="body" sz="quarter" idx="1"/>
          </p:nvPr>
        </p:nvSpPr>
        <p:spPr>
          <a:prstGeom prst="rect">
            <a:avLst/>
          </a:prstGeom>
        </p:spPr>
        <p:txBody>
          <a:bodyPr/>
          <a:lstStyle/>
          <a:p>
            <a:pPr>
              <a:spcBef>
                <a:spcPts val="0"/>
              </a:spcBef>
              <a:defRPr sz="1100"/>
            </a:pPr>
            <a:r>
              <a:t>Introductions – doing since 2016, 2-4 classes, in-person, online, as study abroad (with ALCI)</a:t>
            </a:r>
          </a:p>
          <a:p>
            <a:pPr>
              <a:spcBef>
                <a:spcPts val="0"/>
              </a:spcBef>
              <a:defRPr sz="1100"/>
            </a:pPr>
            <a:r>
              <a:t>Have done with Positive Psych, also Abnormal and Survey of Clinical</a:t>
            </a:r>
          </a:p>
          <a:p>
            <a:pPr>
              <a:spcBef>
                <a:spcPts val="0"/>
              </a:spcBef>
              <a:defRPr sz="1100"/>
            </a:pPr>
            <a:r>
              <a:t>Assigned Time for Exceptional Levels of Service Award (group based SL)</a:t>
            </a:r>
          </a:p>
          <a:p>
            <a:pPr>
              <a:spcBef>
                <a:spcPts val="0"/>
              </a:spcBef>
              <a:defRPr sz="1100"/>
            </a:pPr>
            <a:r>
              <a:t>Faculty Fellow Experiential Learning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xfrm>
            <a:off x="381000" y="685800"/>
            <a:ext cx="6096000" cy="3429000"/>
          </a:xfrm>
          <a:prstGeom prst="rect">
            <a:avLst/>
          </a:prstGeom>
        </p:spPr>
        <p:txBody>
          <a:bodyPr/>
          <a:lstStyle/>
          <a:p>
            <a:endParaRPr/>
          </a:p>
        </p:txBody>
      </p:sp>
      <p:sp>
        <p:nvSpPr>
          <p:cNvPr id="181" name="Shape 181"/>
          <p:cNvSpPr>
            <a:spLocks noGrp="1"/>
          </p:cNvSpPr>
          <p:nvPr>
            <p:ph type="body" sz="quarter" idx="1"/>
          </p:nvPr>
        </p:nvSpPr>
        <p:spPr>
          <a:prstGeom prst="rect">
            <a:avLst/>
          </a:prstGeom>
        </p:spPr>
        <p:txBody>
          <a:bodyPr/>
          <a:lstStyle/>
          <a:p>
            <a:pPr>
              <a:spcBef>
                <a:spcPts val="0"/>
              </a:spcBef>
              <a:defRPr sz="1100"/>
            </a:pPr>
            <a:r>
              <a:t>4 SL Journals: 500-word essays </a:t>
            </a:r>
          </a:p>
          <a:p>
            <a:pPr>
              <a:spcBef>
                <a:spcPts val="0"/>
              </a:spcBef>
              <a:defRPr sz="1100"/>
            </a:pPr>
            <a:r>
              <a:t>Picture prompt with title </a:t>
            </a:r>
          </a:p>
          <a:p>
            <a:pPr>
              <a:spcBef>
                <a:spcPts val="0"/>
              </a:spcBef>
              <a:defRPr sz="1100"/>
            </a:pPr>
            <a:r>
              <a:t>Creative assignment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xfrm>
            <a:off x="381000" y="685800"/>
            <a:ext cx="6096000" cy="3429000"/>
          </a:xfrm>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lvl1pPr>
              <a:spcBef>
                <a:spcPts val="0"/>
              </a:spcBef>
              <a:defRPr sz="1100"/>
            </a:lvl1pPr>
          </a:lstStyle>
          <a:p>
            <a:r>
              <a:t>In class – Each class starts with a roadmap and in the roadmap I include an open discussion regarding SL. I'll ask for questions, comments, and complaints, "how's it going", anyone having any issues we can solve or have something they want to share. If it's super quiet, I will ask them to talk to their neighbor or group them by site or group them in a table.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205"/>
          <p:cNvSpPr>
            <a:spLocks noGrp="1" noRot="1" noChangeAspect="1"/>
          </p:cNvSpPr>
          <p:nvPr>
            <p:ph type="sldImg"/>
          </p:nvPr>
        </p:nvSpPr>
        <p:spPr>
          <a:xfrm>
            <a:off x="381000" y="685800"/>
            <a:ext cx="6096000" cy="3429000"/>
          </a:xfrm>
          <a:prstGeom prst="rect">
            <a:avLst/>
          </a:prstGeom>
        </p:spPr>
        <p:txBody>
          <a:bodyPr/>
          <a:lstStyle/>
          <a:p>
            <a:endParaRPr/>
          </a:p>
        </p:txBody>
      </p:sp>
      <p:sp>
        <p:nvSpPr>
          <p:cNvPr id="206" name="Shape 206"/>
          <p:cNvSpPr>
            <a:spLocks noGrp="1"/>
          </p:cNvSpPr>
          <p:nvPr>
            <p:ph type="body" sz="quarter" idx="1"/>
          </p:nvPr>
        </p:nvSpPr>
        <p:spPr>
          <a:prstGeom prst="rect">
            <a:avLst/>
          </a:prstGeom>
        </p:spPr>
        <p:txBody>
          <a:bodyPr/>
          <a:lstStyle/>
          <a:p>
            <a:pPr>
              <a:spcBef>
                <a:spcPts val="0"/>
              </a:spcBef>
              <a:defRPr sz="1100">
                <a:latin typeface="Calibri"/>
                <a:ea typeface="Calibri"/>
                <a:cs typeface="Calibri"/>
                <a:sym typeface="Calibri"/>
              </a:defRPr>
            </a:pPr>
            <a:r>
              <a:t>ALCI CPP program – student learned that she understood herself better when learning about someone else's culture -</a:t>
            </a:r>
          </a:p>
          <a:p>
            <a:pPr>
              <a:spcBef>
                <a:spcPts val="0"/>
              </a:spcBef>
              <a:defRPr sz="1100">
                <a:latin typeface="Calibri"/>
                <a:ea typeface="Calibri"/>
                <a:cs typeface="Calibri"/>
                <a:sym typeface="Calibri"/>
              </a:defRPr>
            </a:pPr>
            <a:r>
              <a:t>This is exactly what happens when we travel!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noRot="1" noChangeAspect="1"/>
          </p:cNvSpPr>
          <p:nvPr>
            <p:ph type="sldImg"/>
          </p:nvPr>
        </p:nvSpPr>
        <p:spPr>
          <a:xfrm>
            <a:off x="381000" y="685800"/>
            <a:ext cx="6096000" cy="3429000"/>
          </a:xfrm>
          <a:prstGeom prst="rect">
            <a:avLst/>
          </a:prstGeom>
        </p:spPr>
        <p:txBody>
          <a:bodyPr/>
          <a:lstStyle/>
          <a:p>
            <a:endParaRPr/>
          </a:p>
        </p:txBody>
      </p:sp>
      <p:sp>
        <p:nvSpPr>
          <p:cNvPr id="214" name="Shape 214"/>
          <p:cNvSpPr>
            <a:spLocks noGrp="1"/>
          </p:cNvSpPr>
          <p:nvPr>
            <p:ph type="body" sz="quarter" idx="1"/>
          </p:nvPr>
        </p:nvSpPr>
        <p:spPr>
          <a:prstGeom prst="rect">
            <a:avLst/>
          </a:prstGeom>
        </p:spPr>
        <p:txBody>
          <a:bodyPr/>
          <a:lstStyle/>
          <a:p>
            <a:pPr>
              <a:spcBef>
                <a:spcPts val="0"/>
              </a:spcBef>
              <a:defRPr sz="1100"/>
            </a:pPr>
            <a:r>
              <a:t>I've experienced this and had to make changes in my reflection questions and even the types of activities at site. "it's not about you” (or me) It’s about service to a site. </a:t>
            </a:r>
          </a:p>
          <a:p>
            <a:pPr>
              <a:spcBef>
                <a:spcPts val="0"/>
              </a:spcBef>
              <a:defRPr sz="1100"/>
            </a:pPr>
            <a:endParaRPr/>
          </a:p>
          <a:p>
            <a:pPr>
              <a:spcBef>
                <a:spcPts val="0"/>
              </a:spcBef>
              <a:defRPr sz="1100"/>
            </a:pPr>
            <a:r>
              <a:t>But I ran into some difficulty a few years back with Mindful CSUSM. Sitting in on meditations versus competing work, passing out flyer, engaging in the process of the work of the non profit. Resulted in poor attitudes and poor reflections. Everyone was unsatisfied! (Me, site and students)</a:t>
            </a:r>
          </a:p>
          <a:p>
            <a:pPr>
              <a:spcBef>
                <a:spcPts val="0"/>
              </a:spcBef>
              <a:defRPr sz="1100"/>
            </a:pPr>
            <a:endParaRPr/>
          </a:p>
          <a:p>
            <a:pPr>
              <a:spcBef>
                <a:spcPts val="0"/>
              </a:spcBef>
              <a:defRPr sz="1100"/>
            </a:pPr>
            <a:r>
              <a:t>I had to do both, change my reflections and speak to the site about upping the student activity to make it more meaningful.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noRot="1" noChangeAspect="1"/>
          </p:cNvSpPr>
          <p:nvPr>
            <p:ph type="sldImg"/>
          </p:nvPr>
        </p:nvSpPr>
        <p:spPr>
          <a:xfrm>
            <a:off x="381000" y="685800"/>
            <a:ext cx="6096000" cy="3429000"/>
          </a:xfrm>
          <a:prstGeom prst="rect">
            <a:avLst/>
          </a:prstGeom>
        </p:spPr>
        <p:txBody>
          <a:bodyPr/>
          <a:lstStyle/>
          <a:p>
            <a:endParaRPr/>
          </a:p>
        </p:txBody>
      </p:sp>
      <p:sp>
        <p:nvSpPr>
          <p:cNvPr id="226" name="Shape 226"/>
          <p:cNvSpPr>
            <a:spLocks noGrp="1"/>
          </p:cNvSpPr>
          <p:nvPr>
            <p:ph type="body" sz="quarter" idx="1"/>
          </p:nvPr>
        </p:nvSpPr>
        <p:spPr>
          <a:prstGeom prst="rect">
            <a:avLst/>
          </a:prstGeom>
        </p:spPr>
        <p:txBody>
          <a:bodyPr/>
          <a:lstStyle/>
          <a:p>
            <a:pPr>
              <a:lnSpc>
                <a:spcPct val="90000"/>
              </a:lnSpc>
              <a:spcBef>
                <a:spcPts val="1200"/>
              </a:spcBef>
              <a:defRPr sz="1100"/>
            </a:pPr>
            <a:r>
              <a:t>Difference when students connect more deeply to the site, mission, larger social purpose: </a:t>
            </a:r>
          </a:p>
          <a:p>
            <a:pPr>
              <a:lnSpc>
                <a:spcPct val="90000"/>
              </a:lnSpc>
              <a:spcBef>
                <a:spcPts val="1200"/>
              </a:spcBef>
              <a:defRPr sz="1100"/>
            </a:pPr>
            <a:endParaRPr/>
          </a:p>
          <a:p>
            <a:pPr>
              <a:lnSpc>
                <a:spcPct val="90000"/>
              </a:lnSpc>
              <a:spcBef>
                <a:spcPts val="1200"/>
              </a:spcBef>
              <a:defRPr sz="1100"/>
            </a:pPr>
            <a:r>
              <a:t>        "  Through the community engagement work with Mindfulness CSUSM and the Center for Contemplative Practise it has made me more aware of my own current privileges and biases. Firstly, the accessibility students or people in general have to mental health resources by socioeconomic status. I realized that in my personal experience I only started going to therapy consistently a few years ago when I became more financially stable in my life...due to stigma about seeking help, financial struggles, and normalizing constant stress, depression, anxiety, and trauma in everyday life. I think if mindfulness practice would have been introduced earlier in my life, I could have responded to my stressors more effectively.</a:t>
            </a:r>
          </a:p>
          <a:p>
            <a:pPr>
              <a:lnSpc>
                <a:spcPct val="90000"/>
              </a:lnSpc>
              <a:spcBef>
                <a:spcPts val="1200"/>
              </a:spcBef>
              <a:defRPr sz="1100"/>
            </a:pPr>
            <a:r>
              <a:t>            It is a great thing that Mindfulness CSUSM is offered for college students regardless of privilege, SES, or their amount of knowledge in mental health field.  I wonder if it would also be a beneficial skill to teach mindfulness like a social intervention. Similar to multisystemic therapy mindfulness could be taught to the community as a whole involving family, peers, school, teachers, and community of the individual. I think this would also be helpful to address the issues of barriers due to privilege, socioeconomic status, stigma, and cultural background. " ~ Melissa 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a:spLocks noGrp="1" noRot="1" noChangeAspect="1"/>
          </p:cNvSpPr>
          <p:nvPr>
            <p:ph type="sldImg"/>
          </p:nvPr>
        </p:nvSpPr>
        <p:spPr>
          <a:prstGeom prst="rect">
            <a:avLst/>
          </a:prstGeom>
        </p:spPr>
        <p:txBody>
          <a:bodyPr/>
          <a:lstStyle/>
          <a:p>
            <a:endParaRPr/>
          </a:p>
        </p:txBody>
      </p:sp>
      <p:sp>
        <p:nvSpPr>
          <p:cNvPr id="230" name="Shape 230"/>
          <p:cNvSpPr>
            <a:spLocks noGrp="1"/>
          </p:cNvSpPr>
          <p:nvPr>
            <p:ph type="body" sz="quarter" idx="1"/>
          </p:nvPr>
        </p:nvSpPr>
        <p:spPr>
          <a:prstGeom prst="rect">
            <a:avLst/>
          </a:prstGeom>
        </p:spPr>
        <p:txBody>
          <a:bodyPr/>
          <a:lstStyle/>
          <a:p>
            <a:pPr>
              <a:spcBef>
                <a:spcPts val="0"/>
              </a:spcBef>
              <a:defRPr sz="1100"/>
            </a:pPr>
            <a:r>
              <a:t>Where? </a:t>
            </a:r>
          </a:p>
          <a:p>
            <a:pPr>
              <a:spcBef>
                <a:spcPts val="0"/>
              </a:spcBef>
              <a:defRPr sz="1100"/>
            </a:pPr>
            <a:r>
              <a:t>In class</a:t>
            </a:r>
          </a:p>
          <a:p>
            <a:pPr>
              <a:spcBef>
                <a:spcPts val="0"/>
              </a:spcBef>
              <a:defRPr sz="1100"/>
            </a:pPr>
            <a:r>
              <a:t>Online in journals or discussion threads</a:t>
            </a:r>
          </a:p>
          <a:p>
            <a:pPr>
              <a:spcBef>
                <a:spcPts val="0"/>
              </a:spcBef>
              <a:defRPr sz="1100"/>
            </a:pPr>
            <a:r>
              <a:t>On site! At Laughing Pony and Coastal Roots Farm</a:t>
            </a:r>
          </a:p>
          <a:p>
            <a:pPr>
              <a:spcBef>
                <a:spcPts val="0"/>
              </a:spcBef>
              <a:defRPr sz="1100"/>
            </a:pPr>
            <a:endParaRPr/>
          </a:p>
          <a:p>
            <a:pPr>
              <a:spcBef>
                <a:spcPts val="0"/>
              </a:spcBef>
              <a:defRPr sz="1100"/>
            </a:pPr>
            <a:r>
              <a:t>When?</a:t>
            </a:r>
          </a:p>
          <a:p>
            <a:pPr>
              <a:spcBef>
                <a:spcPts val="0"/>
              </a:spcBef>
              <a:defRPr sz="1100"/>
            </a:pPr>
            <a:r>
              <a:t>Frequently! </a:t>
            </a:r>
          </a:p>
          <a:p>
            <a:pPr>
              <a:spcBef>
                <a:spcPts val="0"/>
              </a:spcBef>
              <a:defRPr sz="1100"/>
            </a:pPr>
            <a:endParaRPr/>
          </a:p>
          <a:p>
            <a:pPr>
              <a:spcBef>
                <a:spcPts val="0"/>
              </a:spcBef>
              <a:defRPr sz="1100"/>
            </a:pPr>
            <a:r>
              <a:t>How?</a:t>
            </a:r>
          </a:p>
          <a:p>
            <a:pPr>
              <a:spcBef>
                <a:spcPts val="0"/>
              </a:spcBef>
              <a:defRPr sz="1100"/>
            </a:pPr>
            <a:r>
              <a:t>All of the above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a:spLocks noGrp="1" noRot="1" noChangeAspect="1"/>
          </p:cNvSpPr>
          <p:nvPr>
            <p:ph type="sldImg"/>
          </p:nvPr>
        </p:nvSpPr>
        <p:spPr>
          <a:xfrm>
            <a:off x="381000" y="685800"/>
            <a:ext cx="6096000" cy="3429000"/>
          </a:xfrm>
          <a:prstGeom prst="rect">
            <a:avLst/>
          </a:prstGeom>
        </p:spPr>
        <p:txBody>
          <a:bodyPr/>
          <a:lstStyle/>
          <a:p>
            <a:endParaRPr/>
          </a:p>
        </p:txBody>
      </p:sp>
      <p:sp>
        <p:nvSpPr>
          <p:cNvPr id="235" name="Shape 235"/>
          <p:cNvSpPr>
            <a:spLocks noGrp="1"/>
          </p:cNvSpPr>
          <p:nvPr>
            <p:ph type="body" sz="quarter" idx="1"/>
          </p:nvPr>
        </p:nvSpPr>
        <p:spPr>
          <a:prstGeom prst="rect">
            <a:avLst/>
          </a:prstGeom>
        </p:spPr>
        <p:txBody>
          <a:bodyPr/>
          <a:lstStyle/>
          <a:p>
            <a:pPr>
              <a:spcBef>
                <a:spcPts val="0"/>
              </a:spcBef>
              <a:defRPr sz="1100"/>
            </a:pPr>
            <a:r>
              <a:t>Consider the world with AI</a:t>
            </a:r>
          </a:p>
          <a:p>
            <a:pPr>
              <a:spcBef>
                <a:spcPts val="0"/>
              </a:spcBef>
              <a:defRPr sz="1100"/>
            </a:pPr>
            <a:endParaRPr/>
          </a:p>
          <a:p>
            <a:pPr>
              <a:spcBef>
                <a:spcPts val="0"/>
              </a:spcBef>
              <a:defRPr sz="1100"/>
            </a:pPr>
            <a:r>
              <a:t>Dances (kiwi dance) , Songs (Girl Scout motto), Skits, Power points, Videos, Surf Board design (beautiful/trashy), a deliverable for their site (Alz SD activity book, Mountain Shadows book), read poems, meditations, pictorial slides, shoebox diorama (food pantry), interactive map of meditation spots on campus, deliverable to a site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a:spLocks noGrp="1" noRot="1" noChangeAspect="1"/>
          </p:cNvSpPr>
          <p:nvPr>
            <p:ph type="sldImg"/>
          </p:nvPr>
        </p:nvSpPr>
        <p:spPr>
          <a:xfrm>
            <a:off x="381000" y="685800"/>
            <a:ext cx="6096000" cy="3429000"/>
          </a:xfrm>
          <a:prstGeom prst="rect">
            <a:avLst/>
          </a:prstGeom>
        </p:spPr>
        <p:txBody>
          <a:bodyPr/>
          <a:lstStyle/>
          <a:p>
            <a:endParaRPr/>
          </a:p>
        </p:txBody>
      </p:sp>
      <p:sp>
        <p:nvSpPr>
          <p:cNvPr id="246" name="Shape 246"/>
          <p:cNvSpPr>
            <a:spLocks noGrp="1"/>
          </p:cNvSpPr>
          <p:nvPr>
            <p:ph type="body" sz="quarter" idx="1"/>
          </p:nvPr>
        </p:nvSpPr>
        <p:spPr>
          <a:prstGeom prst="rect">
            <a:avLst/>
          </a:prstGeom>
        </p:spPr>
        <p:txBody>
          <a:bodyPr/>
          <a:lstStyle/>
          <a:p>
            <a:pPr>
              <a:spcBef>
                <a:spcPts val="0"/>
              </a:spcBef>
              <a:defRPr sz="1100"/>
            </a:pPr>
            <a:r>
              <a:t>Organizations may have this background information on their website and/or provide it to students during orientation/training. Have students make note of this!</a:t>
            </a:r>
          </a:p>
          <a:p>
            <a:pPr>
              <a:spcBef>
                <a:spcPts val="0"/>
              </a:spcBef>
              <a:defRPr sz="1100"/>
            </a:pPr>
            <a:endParaRPr/>
          </a:p>
          <a:p>
            <a:pPr>
              <a:spcBef>
                <a:spcPts val="0"/>
              </a:spcBef>
              <a:defRPr sz="1100"/>
            </a:pPr>
            <a:r>
              <a:t>Examples of opportunities to get sites in the classroom:</a:t>
            </a:r>
          </a:p>
          <a:p>
            <a:pPr>
              <a:spcBef>
                <a:spcPts val="0"/>
              </a:spcBef>
              <a:defRPr sz="1100"/>
            </a:pPr>
            <a:endParaRPr/>
          </a:p>
          <a:p>
            <a:pPr>
              <a:spcBef>
                <a:spcPts val="0"/>
              </a:spcBef>
              <a:defRPr sz="1100"/>
            </a:pPr>
            <a:r>
              <a:t>First day guests</a:t>
            </a:r>
          </a:p>
          <a:p>
            <a:pPr>
              <a:spcBef>
                <a:spcPts val="0"/>
              </a:spcBef>
              <a:defRPr sz="1100"/>
            </a:pPr>
            <a:endParaRPr/>
          </a:p>
          <a:p>
            <a:pPr>
              <a:spcBef>
                <a:spcPts val="0"/>
              </a:spcBef>
              <a:defRPr sz="1100"/>
            </a:pPr>
            <a:r>
              <a:t>Lori – present to community partners </a:t>
            </a:r>
          </a:p>
          <a:p>
            <a:pPr>
              <a:spcBef>
                <a:spcPts val="0"/>
              </a:spcBef>
              <a:defRPr sz="1100"/>
            </a:pPr>
            <a:endParaRPr/>
          </a:p>
          <a:p>
            <a:pPr>
              <a:spcBef>
                <a:spcPts val="0"/>
              </a:spcBef>
              <a:defRPr sz="1100"/>
            </a:pPr>
            <a:r>
              <a:t>Guest presentations! For Abnormal and Survey</a:t>
            </a:r>
          </a:p>
          <a:p>
            <a:pPr>
              <a:spcBef>
                <a:spcPts val="0"/>
              </a:spcBef>
              <a:defRPr sz="1100"/>
            </a:pPr>
            <a:r>
              <a:t>Operation Hope</a:t>
            </a:r>
          </a:p>
          <a:p>
            <a:pPr>
              <a:spcBef>
                <a:spcPts val="0"/>
              </a:spcBef>
              <a:defRPr sz="1100"/>
            </a:pPr>
            <a:r>
              <a:t>North County Lifeline</a:t>
            </a:r>
          </a:p>
          <a:p>
            <a:pPr>
              <a:spcBef>
                <a:spcPts val="0"/>
              </a:spcBef>
              <a:defRPr sz="1100"/>
            </a:pPr>
            <a:r>
              <a:t>Autism Awareness</a:t>
            </a:r>
          </a:p>
          <a:p>
            <a:pPr>
              <a:spcBef>
                <a:spcPts val="0"/>
              </a:spcBef>
              <a:defRPr sz="1100"/>
            </a:pPr>
            <a:r>
              <a:t>Alz San Diego</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xfrm>
            <a:off x="381000" y="685800"/>
            <a:ext cx="6096000" cy="3429000"/>
          </a:xfrm>
          <a:prstGeom prst="rect">
            <a:avLst/>
          </a:prstGeom>
        </p:spPr>
        <p:txBody>
          <a:bodyPr/>
          <a:lstStyle/>
          <a:p>
            <a:endParaRPr/>
          </a:p>
        </p:txBody>
      </p:sp>
      <p:sp>
        <p:nvSpPr>
          <p:cNvPr id="255" name="Shape 255"/>
          <p:cNvSpPr>
            <a:spLocks noGrp="1"/>
          </p:cNvSpPr>
          <p:nvPr>
            <p:ph type="body" sz="quarter" idx="1"/>
          </p:nvPr>
        </p:nvSpPr>
        <p:spPr>
          <a:prstGeom prst="rect">
            <a:avLst/>
          </a:prstGeom>
        </p:spPr>
        <p:txBody>
          <a:bodyPr/>
          <a:lstStyle/>
          <a:p>
            <a:r>
              <a:t>Example of a creative assignment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a:spLocks noGrp="1" noRot="1" noChangeAspect="1"/>
          </p:cNvSpPr>
          <p:nvPr>
            <p:ph type="sldImg"/>
          </p:nvPr>
        </p:nvSpPr>
        <p:spPr>
          <a:xfrm>
            <a:off x="381000" y="685800"/>
            <a:ext cx="6096000" cy="3429000"/>
          </a:xfrm>
          <a:prstGeom prst="rect">
            <a:avLst/>
          </a:prstGeom>
        </p:spPr>
        <p:txBody>
          <a:bodyPr/>
          <a:lstStyle/>
          <a:p>
            <a:endParaRPr/>
          </a:p>
        </p:txBody>
      </p:sp>
      <p:sp>
        <p:nvSpPr>
          <p:cNvPr id="262" name="Shape 262"/>
          <p:cNvSpPr>
            <a:spLocks noGrp="1"/>
          </p:cNvSpPr>
          <p:nvPr>
            <p:ph type="body" sz="quarter" idx="1"/>
          </p:nvPr>
        </p:nvSpPr>
        <p:spPr>
          <a:prstGeom prst="rect">
            <a:avLst/>
          </a:prstGeom>
        </p:spPr>
        <p:txBody>
          <a:bodyPr/>
          <a:lstStyle/>
          <a:p>
            <a:pPr>
              <a:spcBef>
                <a:spcPts val="0"/>
              </a:spcBef>
              <a:defRPr sz="1100"/>
            </a:pPr>
            <a:r>
              <a:t>Example of student’s creative reflection</a:t>
            </a:r>
          </a:p>
          <a:p>
            <a:pPr>
              <a:spcBef>
                <a:spcPts val="0"/>
              </a:spcBef>
              <a:defRPr sz="1100"/>
            </a:pPr>
            <a:endParaRPr/>
          </a:p>
          <a:p>
            <a:pPr>
              <a:spcBef>
                <a:spcPts val="0"/>
              </a:spcBef>
              <a:defRPr sz="1100"/>
            </a:pPr>
            <a:r>
              <a:rPr u="sng">
                <a:solidFill>
                  <a:schemeClr val="accent3"/>
                </a:solidFill>
                <a:uFill>
                  <a:solidFill>
                    <a:schemeClr val="accent3"/>
                  </a:solidFill>
                </a:uFill>
                <a:hlinkClick r:id="rId3"/>
              </a:rPr>
              <a:t>videoplayback</a:t>
            </a:r>
          </a:p>
          <a:p>
            <a:pPr>
              <a:spcBef>
                <a:spcPts val="0"/>
              </a:spcBef>
              <a:defRPr sz="1100"/>
            </a:pPr>
            <a:endParaRPr u="sng">
              <a:solidFill>
                <a:schemeClr val="accent3"/>
              </a:solidFill>
              <a:uFill>
                <a:solidFill>
                  <a:schemeClr val="accent3"/>
                </a:solidFill>
              </a:uFill>
              <a:hlinkClick r:id="rId3"/>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noRot="1" noChangeAspect="1"/>
          </p:cNvSpPr>
          <p:nvPr>
            <p:ph type="sldImg"/>
          </p:nvPr>
        </p:nvSpPr>
        <p:spPr>
          <a:prstGeom prst="rect">
            <a:avLst/>
          </a:prstGeom>
        </p:spPr>
        <p:txBody>
          <a:bodyPr/>
          <a:lstStyle/>
          <a:p>
            <a:endParaRPr/>
          </a:p>
        </p:txBody>
      </p:sp>
      <p:sp>
        <p:nvSpPr>
          <p:cNvPr id="121" name="Shape 121"/>
          <p:cNvSpPr>
            <a:spLocks noGrp="1"/>
          </p:cNvSpPr>
          <p:nvPr>
            <p:ph type="body" sz="quarter" idx="1"/>
          </p:nvPr>
        </p:nvSpPr>
        <p:spPr>
          <a:prstGeom prst="rect">
            <a:avLst/>
          </a:prstGeom>
        </p:spPr>
        <p:txBody>
          <a:bodyPr/>
          <a:lstStyle/>
          <a:p>
            <a:pPr>
              <a:spcBef>
                <a:spcPts val="0"/>
              </a:spcBef>
              <a:defRPr sz="1100">
                <a:latin typeface="Times Roman"/>
                <a:ea typeface="Times Roman"/>
                <a:cs typeface="Times Roman"/>
                <a:sym typeface="Times Roman"/>
              </a:defRPr>
            </a:pPr>
            <a:r>
              <a:t>In terms of experiential learning – SL and reflection go hand in hand </a:t>
            </a:r>
          </a:p>
          <a:p>
            <a:pPr>
              <a:spcBef>
                <a:spcPts val="0"/>
              </a:spcBef>
              <a:defRPr sz="1100">
                <a:latin typeface="Times Roman"/>
                <a:ea typeface="Times Roman"/>
                <a:cs typeface="Times Roman"/>
                <a:sym typeface="Times Roman"/>
              </a:defRPr>
            </a:pPr>
            <a:endParaRPr/>
          </a:p>
          <a:p>
            <a:pPr>
              <a:spcBef>
                <a:spcPts val="0"/>
              </a:spcBef>
              <a:defRPr sz="1100">
                <a:latin typeface="Times Roman"/>
                <a:ea typeface="Times Roman"/>
                <a:cs typeface="Times Roman"/>
                <a:sym typeface="Times Roman"/>
              </a:defRPr>
            </a:pPr>
            <a:r>
              <a:t>David Kolb (1984)</a:t>
            </a:r>
          </a:p>
          <a:p>
            <a:pPr>
              <a:spcBef>
                <a:spcPts val="0"/>
              </a:spcBef>
              <a:defRPr sz="1100"/>
            </a:pPr>
            <a:r>
              <a:t>We have a concrete experience, we reflect on it, we draw conclusions, we adapt our behavior and thinking base on these conclusions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Shape 273"/>
          <p:cNvSpPr>
            <a:spLocks noGrp="1" noRot="1" noChangeAspect="1"/>
          </p:cNvSpPr>
          <p:nvPr>
            <p:ph type="sldImg"/>
          </p:nvPr>
        </p:nvSpPr>
        <p:spPr>
          <a:prstGeom prst="rect">
            <a:avLst/>
          </a:prstGeom>
        </p:spPr>
        <p:txBody>
          <a:bodyPr/>
          <a:lstStyle/>
          <a:p>
            <a:endParaRPr/>
          </a:p>
        </p:txBody>
      </p:sp>
      <p:sp>
        <p:nvSpPr>
          <p:cNvPr id="274" name="Shape 274"/>
          <p:cNvSpPr>
            <a:spLocks noGrp="1"/>
          </p:cNvSpPr>
          <p:nvPr>
            <p:ph type="body" sz="quarter" idx="1"/>
          </p:nvPr>
        </p:nvSpPr>
        <p:spPr>
          <a:prstGeom prst="rect">
            <a:avLst/>
          </a:prstGeom>
        </p:spPr>
        <p:txBody>
          <a:bodyPr/>
          <a:lstStyle>
            <a:lvl1pPr>
              <a:spcBef>
                <a:spcPts val="0"/>
              </a:spcBef>
              <a:defRPr sz="1800">
                <a:solidFill>
                  <a:srgbClr val="231F20"/>
                </a:solidFill>
                <a:latin typeface="Times Roman"/>
                <a:ea typeface="Times Roman"/>
                <a:cs typeface="Times Roman"/>
                <a:sym typeface="Times Roman"/>
              </a:defRPr>
            </a:lvl1pPr>
          </a:lstStyle>
          <a:p>
            <a:r>
              <a:t>Each step of this model requires specific prompts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hape 289"/>
          <p:cNvSpPr>
            <a:spLocks noGrp="1" noRot="1" noChangeAspect="1"/>
          </p:cNvSpPr>
          <p:nvPr>
            <p:ph type="sldImg"/>
          </p:nvPr>
        </p:nvSpPr>
        <p:spPr>
          <a:xfrm>
            <a:off x="381000" y="685800"/>
            <a:ext cx="6096000" cy="3429000"/>
          </a:xfrm>
          <a:prstGeom prst="rect">
            <a:avLst/>
          </a:prstGeom>
        </p:spPr>
        <p:txBody>
          <a:bodyPr/>
          <a:lstStyle/>
          <a:p>
            <a:endParaRPr/>
          </a:p>
        </p:txBody>
      </p:sp>
      <p:sp>
        <p:nvSpPr>
          <p:cNvPr id="290" name="Shape 290"/>
          <p:cNvSpPr>
            <a:spLocks noGrp="1"/>
          </p:cNvSpPr>
          <p:nvPr>
            <p:ph type="body" sz="quarter" idx="1"/>
          </p:nvPr>
        </p:nvSpPr>
        <p:spPr>
          <a:prstGeom prst="rect">
            <a:avLst/>
          </a:prstGeom>
        </p:spPr>
        <p:txBody>
          <a:bodyPr/>
          <a:lstStyle/>
          <a:p>
            <a:pPr>
              <a:spcBef>
                <a:spcPts val="0"/>
              </a:spcBef>
              <a:defRPr sz="1100" b="1"/>
            </a:pPr>
            <a:r>
              <a:t>What course topic is relevant to this experience?</a:t>
            </a:r>
          </a:p>
          <a:p>
            <a:pPr>
              <a:spcBef>
                <a:spcPts val="0"/>
              </a:spcBef>
              <a:defRPr sz="1100"/>
            </a:pPr>
            <a:r>
              <a:t>Explain the concept, theory, etc. clearly and concisely so that someone unfamiliar with the material could understand it</a:t>
            </a:r>
          </a:p>
          <a:p>
            <a:pPr>
              <a:spcBef>
                <a:spcPts val="0"/>
              </a:spcBef>
              <a:defRPr sz="1100"/>
            </a:pPr>
            <a:r>
              <a:t>How did the material emerge in the experience?</a:t>
            </a:r>
          </a:p>
          <a:p>
            <a:pPr>
              <a:spcBef>
                <a:spcPts val="0"/>
              </a:spcBef>
              <a:defRPr sz="1100"/>
            </a:pPr>
            <a:r>
              <a:t>When did I see it or note its absence?</a:t>
            </a:r>
          </a:p>
          <a:p>
            <a:pPr>
              <a:spcBef>
                <a:spcPts val="0"/>
              </a:spcBef>
              <a:defRPr sz="1100" b="1"/>
            </a:pPr>
            <a:r>
              <a:t>What [course-specific] skill did I use/should I have used?</a:t>
            </a:r>
          </a:p>
          <a:p>
            <a:pPr>
              <a:spcBef>
                <a:spcPts val="0"/>
              </a:spcBef>
              <a:defRPr sz="1100"/>
            </a:pPr>
            <a:r>
              <a:t>In what ways did I/others think from the perspective of a particular discipline and with what results?</a:t>
            </a:r>
          </a:p>
          <a:p>
            <a:pPr>
              <a:spcBef>
                <a:spcPts val="0"/>
              </a:spcBef>
              <a:defRPr sz="1100"/>
            </a:pPr>
            <a:r>
              <a:t>How was I able to apply a skill, perspective, or concept related to the academic material?</a:t>
            </a:r>
          </a:p>
          <a:p>
            <a:pPr>
              <a:spcBef>
                <a:spcPts val="0"/>
              </a:spcBef>
              <a:defRPr sz="1100" b="1"/>
            </a:pPr>
            <a:r>
              <a:t>How does this experience enhance my knowledge of a specific reading, theory, or concept?</a:t>
            </a:r>
          </a:p>
          <a:p>
            <a:pPr>
              <a:spcBef>
                <a:spcPts val="0"/>
              </a:spcBef>
              <a:defRPr sz="1100"/>
            </a:pPr>
            <a:r>
              <a:t>Does it challenge or reinforce my prior understanding?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hape 298"/>
          <p:cNvSpPr>
            <a:spLocks noGrp="1" noRot="1" noChangeAspect="1"/>
          </p:cNvSpPr>
          <p:nvPr>
            <p:ph type="sldImg"/>
          </p:nvPr>
        </p:nvSpPr>
        <p:spPr>
          <a:xfrm>
            <a:off x="381000" y="685800"/>
            <a:ext cx="6096000" cy="3429000"/>
          </a:xfrm>
          <a:prstGeom prst="rect">
            <a:avLst/>
          </a:prstGeom>
        </p:spPr>
        <p:txBody>
          <a:bodyPr/>
          <a:lstStyle/>
          <a:p>
            <a:endParaRPr/>
          </a:p>
        </p:txBody>
      </p:sp>
      <p:sp>
        <p:nvSpPr>
          <p:cNvPr id="299" name="Shape 299"/>
          <p:cNvSpPr>
            <a:spLocks noGrp="1"/>
          </p:cNvSpPr>
          <p:nvPr>
            <p:ph type="body" sz="quarter" idx="1"/>
          </p:nvPr>
        </p:nvSpPr>
        <p:spPr>
          <a:prstGeom prst="rect">
            <a:avLst/>
          </a:prstGeom>
        </p:spPr>
        <p:txBody>
          <a:bodyPr/>
          <a:lstStyle/>
          <a:p>
            <a:pPr marL="171450" indent="-171450">
              <a:spcBef>
                <a:spcPts val="0"/>
              </a:spcBef>
              <a:buSzPct val="100000"/>
              <a:buFont typeface="Arial"/>
              <a:buChar char="•"/>
              <a:defRPr sz="1100"/>
            </a:pPr>
            <a:r>
              <a:t>DEAL model does not begin but ends with the question “What did you learn?”</a:t>
            </a:r>
          </a:p>
          <a:p>
            <a:pPr marL="285750" indent="-285750">
              <a:spcBef>
                <a:spcPts val="0"/>
              </a:spcBef>
              <a:buSzPct val="100000"/>
              <a:buFont typeface="Arial"/>
              <a:buChar char="•"/>
              <a:defRPr sz="1800">
                <a:solidFill>
                  <a:srgbClr val="231F20"/>
                </a:solidFill>
                <a:latin typeface="Times Roman"/>
                <a:ea typeface="Times Roman"/>
                <a:cs typeface="Times Roman"/>
                <a:sym typeface="Times Roman"/>
              </a:defRPr>
            </a:pPr>
            <a:r>
              <a:t>Can be used to guide critical reflection online, in an oral discussion, in a written journal entry or essay, or in any combination of mechanisms. For example, Description might be done online by each student individually, Examination orally by a group of students, and Articulation of Learning as a written essay.</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Shape 304"/>
          <p:cNvSpPr>
            <a:spLocks noGrp="1" noRot="1" noChangeAspect="1"/>
          </p:cNvSpPr>
          <p:nvPr>
            <p:ph type="sldImg"/>
          </p:nvPr>
        </p:nvSpPr>
        <p:spPr>
          <a:prstGeom prst="rect">
            <a:avLst/>
          </a:prstGeom>
        </p:spPr>
        <p:txBody>
          <a:bodyPr/>
          <a:lstStyle/>
          <a:p>
            <a:endParaRPr/>
          </a:p>
        </p:txBody>
      </p:sp>
      <p:sp>
        <p:nvSpPr>
          <p:cNvPr id="305" name="Shape 305"/>
          <p:cNvSpPr>
            <a:spLocks noGrp="1"/>
          </p:cNvSpPr>
          <p:nvPr>
            <p:ph type="body" sz="quarter" idx="1"/>
          </p:nvPr>
        </p:nvSpPr>
        <p:spPr>
          <a:prstGeom prst="rect">
            <a:avLst/>
          </a:prstGeom>
        </p:spPr>
        <p:txBody>
          <a:bodyPr/>
          <a:lstStyle>
            <a:lvl1pPr>
              <a:spcBef>
                <a:spcPts val="0"/>
              </a:spcBef>
              <a:defRPr sz="1800">
                <a:latin typeface="AdvTR"/>
                <a:ea typeface="AdvTR"/>
                <a:cs typeface="AdvTR"/>
                <a:sym typeface="AdvTR"/>
              </a:defRPr>
            </a:lvl1pPr>
          </a:lstStyle>
          <a:p>
            <a:r>
              <a:t>Written reflection was found to make a stronger contribution to learning outcomes than discussion type reflection when it was used to move learners beyond sharing feelings to a deeper level of intellectual analysis (Eyler and Giles 1999)</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hape 126"/>
          <p:cNvSpPr>
            <a:spLocks noGrp="1" noRot="1" noChangeAspect="1"/>
          </p:cNvSpPr>
          <p:nvPr>
            <p:ph type="sldImg"/>
          </p:nvPr>
        </p:nvSpPr>
        <p:spPr>
          <a:xfrm>
            <a:off x="381000" y="685800"/>
            <a:ext cx="6096000" cy="3429000"/>
          </a:xfrm>
          <a:prstGeom prst="rect">
            <a:avLst/>
          </a:prstGeom>
        </p:spPr>
        <p:txBody>
          <a:bodyPr/>
          <a:lstStyle/>
          <a:p>
            <a:endParaRPr/>
          </a:p>
        </p:txBody>
      </p:sp>
      <p:sp>
        <p:nvSpPr>
          <p:cNvPr id="127" name="Shape 127"/>
          <p:cNvSpPr>
            <a:spLocks noGrp="1"/>
          </p:cNvSpPr>
          <p:nvPr>
            <p:ph type="body" sz="quarter" idx="1"/>
          </p:nvPr>
        </p:nvSpPr>
        <p:spPr>
          <a:prstGeom prst="rect">
            <a:avLst/>
          </a:prstGeom>
        </p:spPr>
        <p:txBody>
          <a:bodyPr/>
          <a:lstStyle/>
          <a:p>
            <a:pPr marL="171450" indent="-171450">
              <a:spcBef>
                <a:spcPts val="0"/>
              </a:spcBef>
              <a:buSzPct val="100000"/>
              <a:buFont typeface="Arial"/>
              <a:buChar char="•"/>
              <a:defRPr sz="1100"/>
            </a:pPr>
            <a:r>
              <a:t>Transforms from simply a volunteer project into a learning experience</a:t>
            </a:r>
          </a:p>
          <a:p>
            <a:pPr marL="171450" indent="-171450">
              <a:spcBef>
                <a:spcPts val="0"/>
              </a:spcBef>
              <a:buSzPct val="100000"/>
              <a:buFont typeface="Arial"/>
              <a:buChar char="•"/>
              <a:defRPr sz="1100"/>
            </a:pPr>
            <a:r>
              <a:t>Connects to course content "why are we doing this?" - student comments</a:t>
            </a:r>
          </a:p>
          <a:p>
            <a:pPr marL="171450" indent="-171450">
              <a:spcBef>
                <a:spcPts val="0"/>
              </a:spcBef>
              <a:buSzPct val="100000"/>
              <a:buFont typeface="Arial"/>
              <a:buChar char="•"/>
              <a:defRPr sz="1100"/>
            </a:pPr>
            <a:r>
              <a:t>Allows - students and instructors -  to assess</a:t>
            </a:r>
          </a:p>
          <a:p>
            <a:pPr marL="171450" indent="-171450">
              <a:spcBef>
                <a:spcPts val="0"/>
              </a:spcBef>
              <a:buSzPct val="100000"/>
              <a:buFont typeface="Arial"/>
              <a:buChar char="•"/>
              <a:defRPr sz="1100"/>
            </a:pPr>
            <a:r>
              <a:t>Improves problem solves – many of the organizations students sign up for – they have never heard of nor understand what need in the community it is involved in solving – Take the learning out of books and lets students experience being in it – for example, in positive psych, I can talk all day or have students read articles about the benefits of volunteering – but when they put it into practice – they have "aha" moments – like "I need to do this in my life"</a:t>
            </a:r>
          </a:p>
          <a:p>
            <a:pPr marL="171450" indent="-171450">
              <a:spcBef>
                <a:spcPts val="0"/>
              </a:spcBef>
              <a:buSzPct val="100000"/>
              <a:buFont typeface="Arial"/>
              <a:buChar char="•"/>
              <a:defRPr sz="1100"/>
            </a:pPr>
            <a:r>
              <a:t>Address uncomfortable feelings – food banks, poverty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381000" y="685800"/>
            <a:ext cx="6096000" cy="3429000"/>
          </a:xfrm>
          <a:prstGeom prst="rect">
            <a:avLst/>
          </a:prstGeom>
        </p:spPr>
        <p:txBody>
          <a:bodyPr/>
          <a:lstStyle/>
          <a:p>
            <a:endParaRPr/>
          </a:p>
        </p:txBody>
      </p:sp>
      <p:sp>
        <p:nvSpPr>
          <p:cNvPr id="135" name="Shape 135"/>
          <p:cNvSpPr>
            <a:spLocks noGrp="1"/>
          </p:cNvSpPr>
          <p:nvPr>
            <p:ph type="body" sz="quarter" idx="1"/>
          </p:nvPr>
        </p:nvSpPr>
        <p:spPr>
          <a:prstGeom prst="rect">
            <a:avLst/>
          </a:prstGeom>
        </p:spPr>
        <p:txBody>
          <a:bodyPr/>
          <a:lstStyle/>
          <a:p>
            <a:pPr>
              <a:spcBef>
                <a:spcPts val="0"/>
              </a:spcBef>
              <a:defRPr sz="1100"/>
            </a:pPr>
            <a:r>
              <a:t>After working at a food pantry – a student reflected on the “sameness” between herself and the people coming in</a:t>
            </a:r>
          </a:p>
          <a:p>
            <a:pPr>
              <a:spcBef>
                <a:spcPts val="0"/>
              </a:spcBef>
              <a:defRPr sz="1100"/>
            </a:pPr>
            <a:endParaRPr/>
          </a:p>
          <a:p>
            <a:pPr>
              <a:spcBef>
                <a:spcPts val="0"/>
              </a:spcBef>
              <a:defRPr sz="1100"/>
            </a:pPr>
            <a:r>
              <a:t>"I think the most important lesson I have learned has been that you truly cannot know what someone is going through and that there is no room to judge others. There may be people who have come the site where after looking at their clothes or accessories they have you may wonder why they are there. However, you do not know and can't understand someone else's personal struggles which leaves absolutely no room for judgement of others, but instead only support for everyone who comes into the pantry and a kind attitude for all. </a:t>
            </a:r>
          </a:p>
          <a:p>
            <a:pPr>
              <a:spcBef>
                <a:spcPts val="0"/>
              </a:spcBef>
              <a:defRPr sz="1100"/>
            </a:pPr>
            <a:r>
              <a:t>There have been many times in my life where I have been through some life altering situations where I have needed support and have been turned down because I did not look like I needed help "that badly". It truly shows how all people should be supported when they need help, and not when things are at their all time low with no other options." ~ Summer E. (Cougar Pantry)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xfrm>
            <a:off x="381000" y="685800"/>
            <a:ext cx="6096000" cy="3429000"/>
          </a:xfrm>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pPr>
              <a:spcBef>
                <a:spcPts val="0"/>
              </a:spcBef>
              <a:defRPr sz="1100">
                <a:latin typeface="Calibri"/>
                <a:ea typeface="Calibri"/>
                <a:cs typeface="Calibri"/>
                <a:sym typeface="Calibri"/>
              </a:defRPr>
            </a:pPr>
            <a:r>
              <a:t>This doesn't always happen... but we would like either in individual reflection or in our class discussion that students see a bigger picture.</a:t>
            </a:r>
          </a:p>
          <a:p>
            <a:pPr>
              <a:spcBef>
                <a:spcPts val="0"/>
              </a:spcBef>
              <a:defRPr sz="1100">
                <a:latin typeface="Calibri"/>
                <a:ea typeface="Calibri"/>
                <a:cs typeface="Calibri"/>
                <a:sym typeface="Calibri"/>
              </a:defRPr>
            </a:pPr>
            <a:endParaRPr/>
          </a:p>
          <a:p>
            <a:pPr>
              <a:spcBef>
                <a:spcPts val="0"/>
              </a:spcBef>
              <a:defRPr sz="1100">
                <a:latin typeface="Calibri"/>
                <a:ea typeface="Calibri"/>
                <a:cs typeface="Calibri"/>
                <a:sym typeface="Calibri"/>
              </a:defRPr>
            </a:pPr>
            <a:r>
              <a:t>What is the bigger societal issue?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381000" y="685800"/>
            <a:ext cx="6096000" cy="3429000"/>
          </a:xfrm>
          <a:prstGeom prst="rect">
            <a:avLst/>
          </a:prstGeom>
        </p:spPr>
        <p:txBody>
          <a:bodyPr/>
          <a:lstStyle/>
          <a:p>
            <a:endParaRPr/>
          </a:p>
        </p:txBody>
      </p:sp>
      <p:sp>
        <p:nvSpPr>
          <p:cNvPr id="149" name="Shape 149"/>
          <p:cNvSpPr>
            <a:spLocks noGrp="1"/>
          </p:cNvSpPr>
          <p:nvPr>
            <p:ph type="body" sz="quarter" idx="1"/>
          </p:nvPr>
        </p:nvSpPr>
        <p:spPr>
          <a:prstGeom prst="rect">
            <a:avLst/>
          </a:prstGeom>
        </p:spPr>
        <p:txBody>
          <a:bodyPr/>
          <a:lstStyle>
            <a:lvl1pPr>
              <a:spcBef>
                <a:spcPts val="0"/>
              </a:spcBef>
              <a:defRPr sz="1100">
                <a:latin typeface="Calibri"/>
                <a:ea typeface="Calibri"/>
                <a:cs typeface="Calibri"/>
                <a:sym typeface="Calibri"/>
              </a:defRPr>
            </a:lvl1pPr>
          </a:lstStyle>
          <a:p>
            <a:r>
              <a:t>So what are some principles of good practice for effective reflection - see next slides for breakdown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xfrm>
            <a:off x="381000" y="685800"/>
            <a:ext cx="6096000" cy="3429000"/>
          </a:xfrm>
          <a:prstGeom prst="rect">
            <a:avLst/>
          </a:prstGeom>
        </p:spPr>
        <p:txBody>
          <a:bodyPr/>
          <a:lstStyle/>
          <a:p>
            <a:endParaRPr/>
          </a:p>
        </p:txBody>
      </p:sp>
      <p:sp>
        <p:nvSpPr>
          <p:cNvPr id="158" name="Shape 158"/>
          <p:cNvSpPr>
            <a:spLocks noGrp="1"/>
          </p:cNvSpPr>
          <p:nvPr>
            <p:ph type="body" sz="quarter" idx="1"/>
          </p:nvPr>
        </p:nvSpPr>
        <p:spPr>
          <a:prstGeom prst="rect">
            <a:avLst/>
          </a:prstGeom>
        </p:spPr>
        <p:txBody>
          <a:bodyPr/>
          <a:lstStyle/>
          <a:p>
            <a:pPr>
              <a:spcBef>
                <a:spcPts val="0"/>
              </a:spcBef>
              <a:defRPr sz="1100">
                <a:latin typeface="Calibri"/>
                <a:ea typeface="Calibri"/>
                <a:cs typeface="Calibri"/>
                <a:sym typeface="Calibri"/>
              </a:defRPr>
            </a:pPr>
            <a:r>
              <a:t>This prompt in my course comes at about Week 7. By this time, they should have put in several hours at their site. This is around the point in the semester where I want to remind them we are not just doing "extra" volunteer work, but actively engaging in the " course work". There is a reason this is a service learning course. </a:t>
            </a:r>
          </a:p>
          <a:p>
            <a:pPr>
              <a:spcBef>
                <a:spcPts val="0"/>
              </a:spcBef>
              <a:defRPr sz="1100">
                <a:latin typeface="Calibri"/>
                <a:ea typeface="Calibri"/>
                <a:cs typeface="Calibri"/>
                <a:sym typeface="Calibri"/>
              </a:defRPr>
            </a:pPr>
            <a:endParaRPr/>
          </a:p>
          <a:p>
            <a:pPr>
              <a:spcBef>
                <a:spcPts val="0"/>
              </a:spcBef>
              <a:defRPr sz="1100">
                <a:latin typeface="Calibri"/>
                <a:ea typeface="Calibri"/>
                <a:cs typeface="Calibri"/>
                <a:sym typeface="Calibri"/>
              </a:defRPr>
            </a:pPr>
            <a:r>
              <a:t>See next slide</a:t>
            </a:r>
          </a:p>
          <a:p>
            <a:pPr>
              <a:spcBef>
                <a:spcPts val="0"/>
              </a:spcBef>
              <a:defRPr sz="1100">
                <a:latin typeface="Calibri"/>
                <a:ea typeface="Calibri"/>
                <a:cs typeface="Calibri"/>
                <a:sym typeface="Calibri"/>
              </a:defRPr>
            </a:pPr>
            <a:endParaRPr/>
          </a:p>
          <a:p>
            <a:pPr>
              <a:spcBef>
                <a:spcPts val="0"/>
              </a:spcBef>
              <a:defRPr sz="1100"/>
            </a:pPr>
            <a:r>
              <a:t>PSLO #3: Apply creative and critical thinking and employ skeptical inquiry to address issues and solve problems related to psychological phenomena.</a:t>
            </a:r>
          </a:p>
          <a:p>
            <a:pPr>
              <a:spcBef>
                <a:spcPts val="0"/>
              </a:spcBef>
              <a:defRPr sz="1100"/>
            </a:pPr>
            <a:endParaRPr/>
          </a:p>
          <a:p>
            <a:pPr>
              <a:spcBef>
                <a:spcPts val="0"/>
              </a:spcBef>
              <a:defRPr sz="1100"/>
            </a:pPr>
            <a:r>
              <a:t>PSLO #5: Thoughtfully consider and appraise alternative viewpoints, diverse socio-cultural perspectives, and ethical issues related to psychological topics. (gratitude, relationships, volunteerism)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xfrm>
            <a:off x="381000" y="685800"/>
            <a:ext cx="6096000" cy="3429000"/>
          </a:xfrm>
          <a:prstGeom prst="rect">
            <a:avLst/>
          </a:prstGeom>
        </p:spPr>
        <p:txBody>
          <a:bodyPr/>
          <a:lstStyle/>
          <a:p>
            <a:endParaRPr/>
          </a:p>
        </p:txBody>
      </p:sp>
      <p:sp>
        <p:nvSpPr>
          <p:cNvPr id="168" name="Shape 168"/>
          <p:cNvSpPr>
            <a:spLocks noGrp="1"/>
          </p:cNvSpPr>
          <p:nvPr>
            <p:ph type="body" sz="quarter" idx="1"/>
          </p:nvPr>
        </p:nvSpPr>
        <p:spPr>
          <a:prstGeom prst="rect">
            <a:avLst/>
          </a:prstGeom>
        </p:spPr>
        <p:txBody>
          <a:bodyPr/>
          <a:lstStyle>
            <a:lvl1pPr>
              <a:spcBef>
                <a:spcPts val="0"/>
              </a:spcBef>
              <a:defRPr sz="1100">
                <a:latin typeface="Calibri"/>
                <a:ea typeface="Calibri"/>
                <a:cs typeface="Calibri"/>
                <a:sym typeface="Calibri"/>
              </a:defRPr>
            </a:lvl1pPr>
          </a:lstStyle>
          <a:p>
            <a:r>
              <a:t>My course SLOs – I will sometimes add the verbiage directly into the prompt – or have the students pull from the syllabus.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381000" y="685800"/>
            <a:ext cx="6096000" cy="3429000"/>
          </a:xfrm>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pPr>
              <a:spcBef>
                <a:spcPts val="0"/>
              </a:spcBef>
              <a:defRPr sz="1100"/>
            </a:pPr>
            <a:r>
              <a:t>For my classes – it looks like this: At specific intervals throughout the course -  I ask them to address something different. </a:t>
            </a:r>
          </a:p>
          <a:p>
            <a:pPr>
              <a:spcBef>
                <a:spcPts val="0"/>
              </a:spcBef>
              <a:defRPr sz="1100"/>
            </a:pPr>
            <a:endParaRPr/>
          </a:p>
          <a:p>
            <a:pPr>
              <a:spcBef>
                <a:spcPts val="0"/>
              </a:spcBef>
              <a:defRPr sz="1100"/>
            </a:pPr>
            <a:r>
              <a:t>Week 3: Why does the organization you are working for exist?</a:t>
            </a:r>
          </a:p>
          <a:p>
            <a:pPr>
              <a:spcBef>
                <a:spcPts val="0"/>
              </a:spcBef>
              <a:defRPr sz="1100"/>
            </a:pPr>
            <a:r>
              <a:t>Week 7: How is your coursework helping you be more effective in your community engagement</a:t>
            </a:r>
          </a:p>
          <a:p>
            <a:pPr>
              <a:spcBef>
                <a:spcPts val="0"/>
              </a:spcBef>
              <a:defRPr sz="1100"/>
            </a:pPr>
            <a:r>
              <a:t>work?</a:t>
            </a:r>
          </a:p>
          <a:p>
            <a:pPr>
              <a:spcBef>
                <a:spcPts val="0"/>
              </a:spcBef>
              <a:defRPr sz="1100"/>
            </a:pPr>
            <a:r>
              <a:t>Week 10: How do you motivate yourself to go to your site when you do not feel like it? Have you become more aware of your own privilege or biases through your community</a:t>
            </a:r>
          </a:p>
          <a:p>
            <a:pPr>
              <a:spcBef>
                <a:spcPts val="0"/>
              </a:spcBef>
              <a:defRPr sz="1100"/>
            </a:pPr>
            <a:r>
              <a:t>engagement work? Give examples/ explain.</a:t>
            </a:r>
          </a:p>
          <a:p>
            <a:pPr>
              <a:spcBef>
                <a:spcPts val="0"/>
              </a:spcBef>
              <a:defRPr sz="1100"/>
            </a:pPr>
            <a:r>
              <a:t>Week 13: How does your community engagement work relate to your career plans? If you do not see a direct relationship, try to find an indirect relationship.</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Rectangle 6"/>
          <p:cNvSpPr/>
          <p:nvPr/>
        </p:nvSpPr>
        <p:spPr>
          <a:xfrm>
            <a:off x="0" y="761998"/>
            <a:ext cx="9141619" cy="5334003"/>
          </a:xfrm>
          <a:prstGeom prst="rect">
            <a:avLst/>
          </a:prstGeom>
          <a:solidFill>
            <a:schemeClr val="accent1"/>
          </a:solidFill>
          <a:ln w="12700">
            <a:miter lim="400000"/>
          </a:ln>
        </p:spPr>
        <p:txBody>
          <a:bodyPr lIns="45719" rIns="45719"/>
          <a:lstStyle/>
          <a:p>
            <a:endParaRPr/>
          </a:p>
        </p:txBody>
      </p:sp>
      <p:sp>
        <p:nvSpPr>
          <p:cNvPr id="12" name="Rectangle 7"/>
          <p:cNvSpPr/>
          <p:nvPr/>
        </p:nvSpPr>
        <p:spPr>
          <a:xfrm>
            <a:off x="9270262" y="761998"/>
            <a:ext cx="2925319" cy="5334003"/>
          </a:xfrm>
          <a:prstGeom prst="rect">
            <a:avLst/>
          </a:prstGeom>
          <a:solidFill>
            <a:srgbClr val="C8C8C8">
              <a:alpha val="49804"/>
            </a:srgbClr>
          </a:solidFill>
          <a:ln w="12700">
            <a:miter lim="400000"/>
          </a:ln>
        </p:spPr>
        <p:txBody>
          <a:bodyPr lIns="45719" rIns="45719"/>
          <a:lstStyle/>
          <a:p>
            <a:endParaRPr/>
          </a:p>
        </p:txBody>
      </p:sp>
      <p:sp>
        <p:nvSpPr>
          <p:cNvPr id="13" name="Title Text"/>
          <p:cNvSpPr txBox="1">
            <a:spLocks noGrp="1"/>
          </p:cNvSpPr>
          <p:nvPr>
            <p:ph type="title"/>
          </p:nvPr>
        </p:nvSpPr>
        <p:spPr>
          <a:xfrm>
            <a:off x="1069847" y="1298447"/>
            <a:ext cx="7315201" cy="3255266"/>
          </a:xfrm>
          <a:prstGeom prst="rect">
            <a:avLst/>
          </a:prstGeom>
        </p:spPr>
        <p:txBody>
          <a:bodyPr anchor="b"/>
          <a:lstStyle>
            <a:lvl1pPr>
              <a:defRPr sz="5900" spc="-100"/>
            </a:lvl1pPr>
          </a:lstStyle>
          <a:p>
            <a:r>
              <a:t>Title Text</a:t>
            </a:r>
          </a:p>
        </p:txBody>
      </p:sp>
      <p:sp>
        <p:nvSpPr>
          <p:cNvPr id="14" name="Body Level One…"/>
          <p:cNvSpPr txBox="1">
            <a:spLocks noGrp="1"/>
          </p:cNvSpPr>
          <p:nvPr>
            <p:ph type="body" sz="quarter" idx="1"/>
          </p:nvPr>
        </p:nvSpPr>
        <p:spPr>
          <a:xfrm>
            <a:off x="1100015" y="4670245"/>
            <a:ext cx="7315201" cy="914401"/>
          </a:xfrm>
          <a:prstGeom prst="rect">
            <a:avLst/>
          </a:prstGeom>
        </p:spPr>
        <p:txBody>
          <a:bodyPr anchor="t"/>
          <a:lstStyle>
            <a:lvl1pPr marL="0" indent="0">
              <a:buClrTx/>
              <a:buSzTx/>
              <a:buNone/>
              <a:defRPr sz="2200">
                <a:solidFill>
                  <a:srgbClr val="D9F1F6"/>
                </a:solidFill>
              </a:defRPr>
            </a:lvl1pPr>
            <a:lvl2pPr marL="0" indent="457200">
              <a:buClrTx/>
              <a:buSzTx/>
              <a:buNone/>
              <a:defRPr sz="2200">
                <a:solidFill>
                  <a:srgbClr val="D9F1F6"/>
                </a:solidFill>
              </a:defRPr>
            </a:lvl2pPr>
            <a:lvl3pPr marL="0" indent="914400">
              <a:buClrTx/>
              <a:buSzTx/>
              <a:buNone/>
              <a:defRPr sz="2200">
                <a:solidFill>
                  <a:srgbClr val="D9F1F6"/>
                </a:solidFill>
              </a:defRPr>
            </a:lvl3pPr>
            <a:lvl4pPr marL="0" indent="1371600">
              <a:buClrTx/>
              <a:buSzTx/>
              <a:buNone/>
              <a:defRPr sz="2200">
                <a:solidFill>
                  <a:srgbClr val="D9F1F6"/>
                </a:solidFill>
              </a:defRPr>
            </a:lvl4pPr>
            <a:lvl5pPr marL="0" indent="1828800">
              <a:buClrTx/>
              <a:buSzTx/>
              <a:buNone/>
              <a:defRPr sz="2200">
                <a:solidFill>
                  <a:srgbClr val="D9F1F6"/>
                </a:solidFill>
              </a:defRPr>
            </a:lvl5p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2" name="Rectangle 6"/>
          <p:cNvSpPr/>
          <p:nvPr/>
        </p:nvSpPr>
        <p:spPr>
          <a:xfrm>
            <a:off x="0" y="758951"/>
            <a:ext cx="3443591" cy="5330954"/>
          </a:xfrm>
          <a:prstGeom prst="rect">
            <a:avLst/>
          </a:prstGeom>
          <a:solidFill>
            <a:schemeClr val="accent1"/>
          </a:solidFill>
          <a:ln w="12700">
            <a:miter lim="400000"/>
          </a:ln>
        </p:spPr>
        <p:txBody>
          <a:bodyPr lIns="45719" rIns="45719"/>
          <a:lstStyle/>
          <a:p>
            <a:endParaRPr/>
          </a:p>
        </p:txBody>
      </p:sp>
      <p:sp>
        <p:nvSpPr>
          <p:cNvPr id="23" name="Rectangle 37"/>
          <p:cNvSpPr/>
          <p:nvPr/>
        </p:nvSpPr>
        <p:spPr>
          <a:xfrm>
            <a:off x="11815864" y="758951"/>
            <a:ext cx="384049" cy="5330954"/>
          </a:xfrm>
          <a:prstGeom prst="rect">
            <a:avLst/>
          </a:prstGeom>
          <a:solidFill>
            <a:srgbClr val="C8C8C8">
              <a:alpha val="49804"/>
            </a:srgbClr>
          </a:solidFill>
          <a:ln w="12700">
            <a:miter lim="400000"/>
          </a:ln>
        </p:spPr>
        <p:txBody>
          <a:bodyPr lIns="45719" rIns="45719"/>
          <a:lstStyle/>
          <a:p>
            <a:endParaRPr/>
          </a:p>
        </p:txBody>
      </p:sp>
      <p:sp>
        <p:nvSpPr>
          <p:cNvPr id="24" name="Title Text"/>
          <p:cNvSpPr txBox="1">
            <a:spLocks noGrp="1"/>
          </p:cNvSpPr>
          <p:nvPr>
            <p:ph type="title"/>
          </p:nvPr>
        </p:nvSpPr>
        <p:spPr>
          <a:xfrm>
            <a:off x="252919" y="1123837"/>
            <a:ext cx="2947482" cy="4601184"/>
          </a:xfrm>
          <a:prstGeom prst="rect">
            <a:avLst/>
          </a:prstGeom>
        </p:spPr>
        <p:txBody>
          <a:bodyPr/>
          <a:lstStyle/>
          <a:p>
            <a:r>
              <a:t>Title Text</a:t>
            </a:r>
          </a:p>
        </p:txBody>
      </p:sp>
      <p:sp>
        <p:nvSpPr>
          <p:cNvPr id="25" name="Body Level One…"/>
          <p:cNvSpPr txBox="1">
            <a:spLocks noGrp="1"/>
          </p:cNvSpPr>
          <p:nvPr>
            <p:ph type="body" idx="1"/>
          </p:nvPr>
        </p:nvSpPr>
        <p:spPr>
          <a:xfrm>
            <a:off x="3869268" y="864108"/>
            <a:ext cx="7315201" cy="512064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3" name="Rectangle 6"/>
          <p:cNvSpPr/>
          <p:nvPr/>
        </p:nvSpPr>
        <p:spPr>
          <a:xfrm>
            <a:off x="0" y="758951"/>
            <a:ext cx="3443591" cy="5330954"/>
          </a:xfrm>
          <a:prstGeom prst="rect">
            <a:avLst/>
          </a:prstGeom>
          <a:solidFill>
            <a:schemeClr val="accent1"/>
          </a:solidFill>
          <a:ln w="12700">
            <a:miter lim="400000"/>
          </a:ln>
        </p:spPr>
        <p:txBody>
          <a:bodyPr lIns="45719" rIns="45719"/>
          <a:lstStyle/>
          <a:p>
            <a:endParaRPr/>
          </a:p>
        </p:txBody>
      </p:sp>
      <p:sp>
        <p:nvSpPr>
          <p:cNvPr id="34" name="Rectangle 37"/>
          <p:cNvSpPr/>
          <p:nvPr/>
        </p:nvSpPr>
        <p:spPr>
          <a:xfrm>
            <a:off x="11815864" y="758951"/>
            <a:ext cx="384049" cy="5330954"/>
          </a:xfrm>
          <a:prstGeom prst="rect">
            <a:avLst/>
          </a:prstGeom>
          <a:solidFill>
            <a:srgbClr val="C8C8C8">
              <a:alpha val="49804"/>
            </a:srgbClr>
          </a:solidFill>
          <a:ln w="12700">
            <a:miter lim="400000"/>
          </a:ln>
        </p:spPr>
        <p:txBody>
          <a:bodyPr lIns="45719" rIns="45719"/>
          <a:lstStyle/>
          <a:p>
            <a:endParaRPr/>
          </a:p>
        </p:txBody>
      </p:sp>
      <p:sp>
        <p:nvSpPr>
          <p:cNvPr id="35" name="Title Text"/>
          <p:cNvSpPr txBox="1">
            <a:spLocks noGrp="1"/>
          </p:cNvSpPr>
          <p:nvPr>
            <p:ph type="title"/>
          </p:nvPr>
        </p:nvSpPr>
        <p:spPr>
          <a:xfrm>
            <a:off x="3867911" y="1298447"/>
            <a:ext cx="7315201" cy="3255266"/>
          </a:xfrm>
          <a:prstGeom prst="rect">
            <a:avLst/>
          </a:prstGeom>
        </p:spPr>
        <p:txBody>
          <a:bodyPr anchor="b"/>
          <a:lstStyle>
            <a:lvl1pPr>
              <a:defRPr sz="5900" spc="-100">
                <a:solidFill>
                  <a:srgbClr val="595959"/>
                </a:solidFill>
              </a:defRPr>
            </a:lvl1pPr>
          </a:lstStyle>
          <a:p>
            <a:r>
              <a:t>Title Text</a:t>
            </a:r>
          </a:p>
        </p:txBody>
      </p:sp>
      <p:sp>
        <p:nvSpPr>
          <p:cNvPr id="36" name="Body Level One…"/>
          <p:cNvSpPr txBox="1">
            <a:spLocks noGrp="1"/>
          </p:cNvSpPr>
          <p:nvPr>
            <p:ph type="body" sz="quarter" idx="1"/>
          </p:nvPr>
        </p:nvSpPr>
        <p:spPr>
          <a:xfrm>
            <a:off x="3886200" y="4672584"/>
            <a:ext cx="7315200" cy="914401"/>
          </a:xfrm>
          <a:prstGeom prst="rect">
            <a:avLst/>
          </a:prstGeom>
        </p:spPr>
        <p:txBody>
          <a:bodyPr anchor="t"/>
          <a:lstStyle>
            <a:lvl1pPr marL="0" indent="0">
              <a:buClrTx/>
              <a:buSzTx/>
              <a:buNone/>
              <a:defRPr sz="2200"/>
            </a:lvl1pPr>
            <a:lvl2pPr marL="0" indent="457200">
              <a:buClrTx/>
              <a:buSzTx/>
              <a:buNone/>
              <a:defRPr sz="2200"/>
            </a:lvl2pPr>
            <a:lvl3pPr marL="0" indent="914400">
              <a:buClrTx/>
              <a:buSzTx/>
              <a:buNone/>
              <a:defRPr sz="2200"/>
            </a:lvl3pPr>
            <a:lvl4pPr marL="0" indent="1371600">
              <a:buClrTx/>
              <a:buSzTx/>
              <a:buNone/>
              <a:defRPr sz="2200"/>
            </a:lvl4pPr>
            <a:lvl5pPr marL="0" indent="1828800">
              <a:buClrTx/>
              <a:buSzTx/>
              <a:buNone/>
              <a:defRPr sz="2200"/>
            </a:lvl5pPr>
          </a:lstStyle>
          <a:p>
            <a:r>
              <a:t>Body Level One</a:t>
            </a:r>
          </a:p>
          <a:p>
            <a:pPr lvl="1"/>
            <a:r>
              <a:t>Body Level Two</a:t>
            </a:r>
          </a:p>
          <a:p>
            <a:pPr lvl="2"/>
            <a:r>
              <a:t>Body Level Three</a:t>
            </a:r>
          </a:p>
          <a:p>
            <a:pPr lvl="3"/>
            <a:r>
              <a:t>Body Level Four</a:t>
            </a:r>
          </a:p>
          <a:p>
            <a:pPr lvl="4"/>
            <a:r>
              <a:t>Body Level Five</a:t>
            </a:r>
          </a:p>
        </p:txBody>
      </p:sp>
      <p:sp>
        <p:nvSpPr>
          <p:cNvPr id="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4" name="Rectangle 6"/>
          <p:cNvSpPr/>
          <p:nvPr/>
        </p:nvSpPr>
        <p:spPr>
          <a:xfrm>
            <a:off x="0" y="758951"/>
            <a:ext cx="3443591" cy="5330954"/>
          </a:xfrm>
          <a:prstGeom prst="rect">
            <a:avLst/>
          </a:prstGeom>
          <a:solidFill>
            <a:schemeClr val="accent1"/>
          </a:solidFill>
          <a:ln w="12700">
            <a:miter lim="400000"/>
          </a:ln>
        </p:spPr>
        <p:txBody>
          <a:bodyPr lIns="45719" rIns="45719"/>
          <a:lstStyle/>
          <a:p>
            <a:endParaRPr/>
          </a:p>
        </p:txBody>
      </p:sp>
      <p:sp>
        <p:nvSpPr>
          <p:cNvPr id="45" name="Rectangle 37"/>
          <p:cNvSpPr/>
          <p:nvPr/>
        </p:nvSpPr>
        <p:spPr>
          <a:xfrm>
            <a:off x="11815864" y="758951"/>
            <a:ext cx="384049" cy="5330954"/>
          </a:xfrm>
          <a:prstGeom prst="rect">
            <a:avLst/>
          </a:prstGeom>
          <a:solidFill>
            <a:srgbClr val="C8C8C8">
              <a:alpha val="49804"/>
            </a:srgbClr>
          </a:solidFill>
          <a:ln w="12700">
            <a:miter lim="400000"/>
          </a:ln>
        </p:spPr>
        <p:txBody>
          <a:bodyPr lIns="45719" rIns="45719"/>
          <a:lstStyle/>
          <a:p>
            <a:endParaRPr/>
          </a:p>
        </p:txBody>
      </p:sp>
      <p:sp>
        <p:nvSpPr>
          <p:cNvPr id="46" name="Title Text"/>
          <p:cNvSpPr txBox="1">
            <a:spLocks noGrp="1"/>
          </p:cNvSpPr>
          <p:nvPr>
            <p:ph type="title"/>
          </p:nvPr>
        </p:nvSpPr>
        <p:spPr>
          <a:xfrm>
            <a:off x="252919" y="1123837"/>
            <a:ext cx="2947482" cy="4601184"/>
          </a:xfrm>
          <a:prstGeom prst="rect">
            <a:avLst/>
          </a:prstGeom>
        </p:spPr>
        <p:txBody>
          <a:bodyPr/>
          <a:lstStyle/>
          <a:p>
            <a:r>
              <a:t>Title Text</a:t>
            </a:r>
          </a:p>
        </p:txBody>
      </p:sp>
      <p:sp>
        <p:nvSpPr>
          <p:cNvPr id="47" name="Body Level One…"/>
          <p:cNvSpPr txBox="1">
            <a:spLocks noGrp="1"/>
          </p:cNvSpPr>
          <p:nvPr>
            <p:ph type="body" sz="half" idx="1"/>
          </p:nvPr>
        </p:nvSpPr>
        <p:spPr>
          <a:xfrm>
            <a:off x="3867911" y="868680"/>
            <a:ext cx="3474722" cy="512064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5" name="Rectangle 6"/>
          <p:cNvSpPr/>
          <p:nvPr/>
        </p:nvSpPr>
        <p:spPr>
          <a:xfrm>
            <a:off x="0" y="758951"/>
            <a:ext cx="3443591" cy="5330954"/>
          </a:xfrm>
          <a:prstGeom prst="rect">
            <a:avLst/>
          </a:prstGeom>
          <a:solidFill>
            <a:schemeClr val="accent1"/>
          </a:solidFill>
          <a:ln w="12700">
            <a:miter lim="400000"/>
          </a:ln>
        </p:spPr>
        <p:txBody>
          <a:bodyPr lIns="45719" rIns="45719"/>
          <a:lstStyle/>
          <a:p>
            <a:endParaRPr/>
          </a:p>
        </p:txBody>
      </p:sp>
      <p:sp>
        <p:nvSpPr>
          <p:cNvPr id="56" name="Rectangle 37"/>
          <p:cNvSpPr/>
          <p:nvPr/>
        </p:nvSpPr>
        <p:spPr>
          <a:xfrm>
            <a:off x="11815864" y="758951"/>
            <a:ext cx="384049" cy="5330954"/>
          </a:xfrm>
          <a:prstGeom prst="rect">
            <a:avLst/>
          </a:prstGeom>
          <a:solidFill>
            <a:srgbClr val="C8C8C8">
              <a:alpha val="49804"/>
            </a:srgbClr>
          </a:solidFill>
          <a:ln w="12700">
            <a:miter lim="400000"/>
          </a:ln>
        </p:spPr>
        <p:txBody>
          <a:bodyPr lIns="45719" rIns="45719"/>
          <a:lstStyle/>
          <a:p>
            <a:endParaRPr/>
          </a:p>
        </p:txBody>
      </p:sp>
      <p:sp>
        <p:nvSpPr>
          <p:cNvPr id="57" name="Title Text"/>
          <p:cNvSpPr txBox="1">
            <a:spLocks noGrp="1"/>
          </p:cNvSpPr>
          <p:nvPr>
            <p:ph type="title"/>
          </p:nvPr>
        </p:nvSpPr>
        <p:spPr>
          <a:xfrm>
            <a:off x="252919" y="1123837"/>
            <a:ext cx="2947482" cy="4601184"/>
          </a:xfrm>
          <a:prstGeom prst="rect">
            <a:avLst/>
          </a:prstGeom>
        </p:spPr>
        <p:txBody>
          <a:bodyPr/>
          <a:lstStyle/>
          <a:p>
            <a:r>
              <a:t>Title Text</a:t>
            </a:r>
          </a:p>
        </p:txBody>
      </p:sp>
      <p:sp>
        <p:nvSpPr>
          <p:cNvPr id="58" name="Body Level One…"/>
          <p:cNvSpPr txBox="1">
            <a:spLocks noGrp="1"/>
          </p:cNvSpPr>
          <p:nvPr>
            <p:ph type="body" sz="quarter" idx="1"/>
          </p:nvPr>
        </p:nvSpPr>
        <p:spPr>
          <a:xfrm>
            <a:off x="3867911" y="1023585"/>
            <a:ext cx="3474722" cy="807721"/>
          </a:xfrm>
          <a:prstGeom prst="rect">
            <a:avLst/>
          </a:prstGeom>
        </p:spPr>
        <p:txBody>
          <a:bodyPr anchor="b"/>
          <a:lstStyle>
            <a:lvl1pPr marL="0" indent="0">
              <a:spcBef>
                <a:spcPts val="0"/>
              </a:spcBef>
              <a:buClrTx/>
              <a:buSzTx/>
              <a:buNone/>
            </a:lvl1pPr>
            <a:lvl2pPr marL="0" indent="457200">
              <a:spcBef>
                <a:spcPts val="0"/>
              </a:spcBef>
              <a:buClrTx/>
              <a:buSzTx/>
              <a:buNone/>
            </a:lvl2pPr>
            <a:lvl3pPr marL="0" indent="914400">
              <a:spcBef>
                <a:spcPts val="0"/>
              </a:spcBef>
              <a:buClrTx/>
              <a:buSzTx/>
              <a:buNone/>
            </a:lvl3pPr>
            <a:lvl4pPr marL="0" indent="1371600">
              <a:spcBef>
                <a:spcPts val="0"/>
              </a:spcBef>
              <a:buClrTx/>
              <a:buSzTx/>
              <a:buNone/>
            </a:lvl4pPr>
            <a:lvl5pPr marL="0" indent="1828800">
              <a:spcBef>
                <a:spcPts val="0"/>
              </a:spcBef>
              <a:buClrTx/>
              <a:buSzTx/>
              <a:buNone/>
            </a:lvl5pPr>
          </a:lstStyle>
          <a:p>
            <a:r>
              <a:t>Body Level One</a:t>
            </a:r>
          </a:p>
          <a:p>
            <a:pPr lvl="1"/>
            <a:r>
              <a:t>Body Level Two</a:t>
            </a:r>
          </a:p>
          <a:p>
            <a:pPr lvl="2"/>
            <a:r>
              <a:t>Body Level Three</a:t>
            </a:r>
          </a:p>
          <a:p>
            <a:pPr lvl="3"/>
            <a:r>
              <a:t>Body Level Four</a:t>
            </a:r>
          </a:p>
          <a:p>
            <a:pPr lvl="4"/>
            <a:r>
              <a:t>Body Level Five</a:t>
            </a:r>
          </a:p>
        </p:txBody>
      </p:sp>
      <p:sp>
        <p:nvSpPr>
          <p:cNvPr id="59" name="Text Placeholder 4"/>
          <p:cNvSpPr>
            <a:spLocks noGrp="1"/>
          </p:cNvSpPr>
          <p:nvPr>
            <p:ph type="body" sz="quarter" idx="21"/>
          </p:nvPr>
        </p:nvSpPr>
        <p:spPr>
          <a:xfrm>
            <a:off x="7818463" y="1023585"/>
            <a:ext cx="3474721" cy="813172"/>
          </a:xfrm>
          <a:prstGeom prst="rect">
            <a:avLst/>
          </a:prstGeom>
        </p:spPr>
        <p:txBody>
          <a:bodyPr anchor="b"/>
          <a:lstStyle/>
          <a:p>
            <a:pPr marL="0" indent="0">
              <a:spcBef>
                <a:spcPts val="0"/>
              </a:spcBef>
              <a:buClrTx/>
              <a:buSzTx/>
              <a:buNone/>
            </a:pPr>
            <a:endParaRPr/>
          </a:p>
        </p:txBody>
      </p:sp>
      <p:sp>
        <p:nvSpPr>
          <p:cNvPr id="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7" name="Rectangle 6"/>
          <p:cNvSpPr/>
          <p:nvPr/>
        </p:nvSpPr>
        <p:spPr>
          <a:xfrm>
            <a:off x="0" y="758951"/>
            <a:ext cx="3443591" cy="5330954"/>
          </a:xfrm>
          <a:prstGeom prst="rect">
            <a:avLst/>
          </a:prstGeom>
          <a:solidFill>
            <a:schemeClr val="accent1"/>
          </a:solidFill>
          <a:ln w="12700">
            <a:miter lim="400000"/>
          </a:ln>
        </p:spPr>
        <p:txBody>
          <a:bodyPr lIns="45719" rIns="45719"/>
          <a:lstStyle/>
          <a:p>
            <a:endParaRPr/>
          </a:p>
        </p:txBody>
      </p:sp>
      <p:sp>
        <p:nvSpPr>
          <p:cNvPr id="68" name="Rectangle 37"/>
          <p:cNvSpPr/>
          <p:nvPr/>
        </p:nvSpPr>
        <p:spPr>
          <a:xfrm>
            <a:off x="11815864" y="758951"/>
            <a:ext cx="384049" cy="5330954"/>
          </a:xfrm>
          <a:prstGeom prst="rect">
            <a:avLst/>
          </a:prstGeom>
          <a:solidFill>
            <a:srgbClr val="C8C8C8">
              <a:alpha val="49804"/>
            </a:srgbClr>
          </a:solidFill>
          <a:ln w="12700">
            <a:miter lim="400000"/>
          </a:ln>
        </p:spPr>
        <p:txBody>
          <a:bodyPr lIns="45719" rIns="45719"/>
          <a:lstStyle/>
          <a:p>
            <a:endParaRPr/>
          </a:p>
        </p:txBody>
      </p:sp>
      <p:sp>
        <p:nvSpPr>
          <p:cNvPr id="69" name="Title Text"/>
          <p:cNvSpPr txBox="1">
            <a:spLocks noGrp="1"/>
          </p:cNvSpPr>
          <p:nvPr>
            <p:ph type="title"/>
          </p:nvPr>
        </p:nvSpPr>
        <p:spPr>
          <a:xfrm>
            <a:off x="252919" y="1123837"/>
            <a:ext cx="2947482" cy="4601184"/>
          </a:xfrm>
          <a:prstGeom prst="rect">
            <a:avLst/>
          </a:prstGeom>
        </p:spPr>
        <p:txBody>
          <a:bodyPr/>
          <a:lstStyle/>
          <a:p>
            <a:r>
              <a:t>Title Text</a:t>
            </a:r>
          </a:p>
        </p:txBody>
      </p:sp>
      <p:sp>
        <p:nvSpPr>
          <p:cNvPr id="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84" name="Rectangle 6"/>
          <p:cNvSpPr/>
          <p:nvPr/>
        </p:nvSpPr>
        <p:spPr>
          <a:xfrm>
            <a:off x="0" y="758951"/>
            <a:ext cx="3443591" cy="5330954"/>
          </a:xfrm>
          <a:prstGeom prst="rect">
            <a:avLst/>
          </a:prstGeom>
          <a:solidFill>
            <a:schemeClr val="accent1"/>
          </a:solidFill>
          <a:ln w="12700">
            <a:miter lim="400000"/>
          </a:ln>
        </p:spPr>
        <p:txBody>
          <a:bodyPr lIns="45719" rIns="45719"/>
          <a:lstStyle/>
          <a:p>
            <a:endParaRPr/>
          </a:p>
        </p:txBody>
      </p:sp>
      <p:sp>
        <p:nvSpPr>
          <p:cNvPr id="85" name="Rectangle 37"/>
          <p:cNvSpPr/>
          <p:nvPr/>
        </p:nvSpPr>
        <p:spPr>
          <a:xfrm>
            <a:off x="11815864" y="758951"/>
            <a:ext cx="384049" cy="5330954"/>
          </a:xfrm>
          <a:prstGeom prst="rect">
            <a:avLst/>
          </a:prstGeom>
          <a:solidFill>
            <a:srgbClr val="C8C8C8">
              <a:alpha val="49804"/>
            </a:srgbClr>
          </a:solidFill>
          <a:ln w="12700">
            <a:miter lim="400000"/>
          </a:ln>
        </p:spPr>
        <p:txBody>
          <a:bodyPr lIns="45719" rIns="45719"/>
          <a:lstStyle/>
          <a:p>
            <a:endParaRPr/>
          </a:p>
        </p:txBody>
      </p:sp>
      <p:sp>
        <p:nvSpPr>
          <p:cNvPr id="86" name="Title Text"/>
          <p:cNvSpPr txBox="1">
            <a:spLocks noGrp="1"/>
          </p:cNvSpPr>
          <p:nvPr>
            <p:ph type="title"/>
          </p:nvPr>
        </p:nvSpPr>
        <p:spPr>
          <a:xfrm>
            <a:off x="256031" y="1143000"/>
            <a:ext cx="2834641" cy="2377440"/>
          </a:xfrm>
          <a:prstGeom prst="rect">
            <a:avLst/>
          </a:prstGeom>
        </p:spPr>
        <p:txBody>
          <a:bodyPr anchor="b"/>
          <a:lstStyle>
            <a:lvl1pPr>
              <a:defRPr sz="3200"/>
            </a:lvl1pPr>
          </a:lstStyle>
          <a:p>
            <a:r>
              <a:t>Title Text</a:t>
            </a:r>
          </a:p>
        </p:txBody>
      </p:sp>
      <p:sp>
        <p:nvSpPr>
          <p:cNvPr id="87" name="Body Level One…"/>
          <p:cNvSpPr txBox="1">
            <a:spLocks noGrp="1"/>
          </p:cNvSpPr>
          <p:nvPr>
            <p:ph type="body" idx="1"/>
          </p:nvPr>
        </p:nvSpPr>
        <p:spPr>
          <a:xfrm>
            <a:off x="3867911" y="868680"/>
            <a:ext cx="7315201" cy="512064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8" name="Text Placeholder 3"/>
          <p:cNvSpPr>
            <a:spLocks noGrp="1"/>
          </p:cNvSpPr>
          <p:nvPr>
            <p:ph type="body" sz="quarter" idx="21"/>
          </p:nvPr>
        </p:nvSpPr>
        <p:spPr>
          <a:xfrm>
            <a:off x="256032" y="3494175"/>
            <a:ext cx="2834640" cy="2321991"/>
          </a:xfrm>
          <a:prstGeom prst="rect">
            <a:avLst/>
          </a:prstGeom>
        </p:spPr>
        <p:txBody>
          <a:bodyPr anchor="t"/>
          <a:lstStyle/>
          <a:p>
            <a:pPr marL="0" indent="0">
              <a:lnSpc>
                <a:spcPct val="100000"/>
              </a:lnSpc>
              <a:buClrTx/>
              <a:buSzTx/>
              <a:buNone/>
              <a:defRPr sz="1400">
                <a:solidFill>
                  <a:srgbClr val="FFFFFF"/>
                </a:solidFill>
              </a:defRPr>
            </a:pPr>
            <a:endParaRPr/>
          </a:p>
        </p:txBody>
      </p:sp>
      <p:sp>
        <p:nvSpPr>
          <p:cNvPr id="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96" name="Rectangle 6"/>
          <p:cNvSpPr/>
          <p:nvPr/>
        </p:nvSpPr>
        <p:spPr>
          <a:xfrm>
            <a:off x="0" y="758951"/>
            <a:ext cx="3443591" cy="5330954"/>
          </a:xfrm>
          <a:prstGeom prst="rect">
            <a:avLst/>
          </a:prstGeom>
          <a:solidFill>
            <a:schemeClr val="accent1"/>
          </a:solidFill>
          <a:ln w="12700">
            <a:miter lim="400000"/>
          </a:ln>
        </p:spPr>
        <p:txBody>
          <a:bodyPr lIns="45719" rIns="45719"/>
          <a:lstStyle/>
          <a:p>
            <a:endParaRPr/>
          </a:p>
        </p:txBody>
      </p:sp>
      <p:sp>
        <p:nvSpPr>
          <p:cNvPr id="97" name="Rectangle 37"/>
          <p:cNvSpPr/>
          <p:nvPr/>
        </p:nvSpPr>
        <p:spPr>
          <a:xfrm>
            <a:off x="11815864" y="758951"/>
            <a:ext cx="384049" cy="5330954"/>
          </a:xfrm>
          <a:prstGeom prst="rect">
            <a:avLst/>
          </a:prstGeom>
          <a:solidFill>
            <a:srgbClr val="C8C8C8">
              <a:alpha val="49804"/>
            </a:srgbClr>
          </a:solidFill>
          <a:ln w="12700">
            <a:miter lim="400000"/>
          </a:ln>
        </p:spPr>
        <p:txBody>
          <a:bodyPr lIns="45719" rIns="45719"/>
          <a:lstStyle/>
          <a:p>
            <a:endParaRPr/>
          </a:p>
        </p:txBody>
      </p:sp>
      <p:sp>
        <p:nvSpPr>
          <p:cNvPr id="98" name="Title Text"/>
          <p:cNvSpPr txBox="1">
            <a:spLocks noGrp="1"/>
          </p:cNvSpPr>
          <p:nvPr>
            <p:ph type="title"/>
          </p:nvPr>
        </p:nvSpPr>
        <p:spPr>
          <a:xfrm>
            <a:off x="256031" y="1143000"/>
            <a:ext cx="2834641" cy="2377440"/>
          </a:xfrm>
          <a:prstGeom prst="rect">
            <a:avLst/>
          </a:prstGeom>
        </p:spPr>
        <p:txBody>
          <a:bodyPr anchor="b"/>
          <a:lstStyle>
            <a:lvl1pPr>
              <a:defRPr sz="3200"/>
            </a:lvl1pPr>
          </a:lstStyle>
          <a:p>
            <a:r>
              <a:t>Title Text</a:t>
            </a:r>
          </a:p>
        </p:txBody>
      </p:sp>
      <p:sp>
        <p:nvSpPr>
          <p:cNvPr id="99" name="Picture Placeholder 2"/>
          <p:cNvSpPr>
            <a:spLocks noGrp="1"/>
          </p:cNvSpPr>
          <p:nvPr>
            <p:ph type="pic" idx="21"/>
          </p:nvPr>
        </p:nvSpPr>
        <p:spPr>
          <a:xfrm>
            <a:off x="3570644" y="767419"/>
            <a:ext cx="8115231" cy="5330953"/>
          </a:xfrm>
          <a:prstGeom prst="rect">
            <a:avLst/>
          </a:prstGeom>
        </p:spPr>
        <p:txBody>
          <a:bodyPr lIns="91439" rIns="91439" anchor="t">
            <a:noAutofit/>
          </a:bodyPr>
          <a:lstStyle/>
          <a:p>
            <a:endParaRPr/>
          </a:p>
        </p:txBody>
      </p:sp>
      <p:sp>
        <p:nvSpPr>
          <p:cNvPr id="100" name="Body Level One…"/>
          <p:cNvSpPr txBox="1">
            <a:spLocks noGrp="1"/>
          </p:cNvSpPr>
          <p:nvPr>
            <p:ph type="body" sz="quarter" idx="1"/>
          </p:nvPr>
        </p:nvSpPr>
        <p:spPr>
          <a:xfrm>
            <a:off x="256031" y="3493008"/>
            <a:ext cx="2834641" cy="2322577"/>
          </a:xfrm>
          <a:prstGeom prst="rect">
            <a:avLst/>
          </a:prstGeom>
        </p:spPr>
        <p:txBody>
          <a:bodyPr anchor="t"/>
          <a:lstStyle>
            <a:lvl1pPr marL="0" indent="0">
              <a:lnSpc>
                <a:spcPct val="100000"/>
              </a:lnSpc>
              <a:buClrTx/>
              <a:buSzTx/>
              <a:buNone/>
              <a:defRPr sz="1400">
                <a:solidFill>
                  <a:srgbClr val="FFFFFF"/>
                </a:solidFill>
              </a:defRPr>
            </a:lvl1pPr>
            <a:lvl2pPr marL="0" indent="457200">
              <a:lnSpc>
                <a:spcPct val="100000"/>
              </a:lnSpc>
              <a:buClrTx/>
              <a:buSzTx/>
              <a:buNone/>
              <a:defRPr sz="1400">
                <a:solidFill>
                  <a:srgbClr val="FFFFFF"/>
                </a:solidFill>
              </a:defRPr>
            </a:lvl2pPr>
            <a:lvl3pPr marL="0" indent="914400">
              <a:lnSpc>
                <a:spcPct val="100000"/>
              </a:lnSpc>
              <a:buClrTx/>
              <a:buSzTx/>
              <a:buNone/>
              <a:defRPr sz="1400">
                <a:solidFill>
                  <a:srgbClr val="FFFFFF"/>
                </a:solidFill>
              </a:defRPr>
            </a:lvl3pPr>
            <a:lvl4pPr marL="0" indent="1371600">
              <a:lnSpc>
                <a:spcPct val="100000"/>
              </a:lnSpc>
              <a:buClrTx/>
              <a:buSzTx/>
              <a:buNone/>
              <a:defRPr sz="1400">
                <a:solidFill>
                  <a:srgbClr val="FFFFFF"/>
                </a:solidFill>
              </a:defRPr>
            </a:lvl4pPr>
            <a:lvl5pPr marL="0" indent="1828800">
              <a:lnSpc>
                <a:spcPct val="100000"/>
              </a:lnSpc>
              <a:buClrTx/>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224821"/>
            <a:ext cx="10972800" cy="12426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09600" y="1467453"/>
            <a:ext cx="10972800" cy="47914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08521" y="6404292"/>
            <a:ext cx="256541" cy="269241"/>
          </a:xfrm>
          <a:prstGeom prst="rect">
            <a:avLst/>
          </a:prstGeom>
          <a:ln w="12700">
            <a:miter lim="400000"/>
          </a:ln>
        </p:spPr>
        <p:txBody>
          <a:bodyPr wrap="none" lIns="45719" rIns="45719" anchor="ctr">
            <a:spAutoFit/>
          </a:bodyPr>
          <a:lstStyle>
            <a:lvl1pPr algn="r">
              <a:defRPr sz="1200">
                <a:solidFill>
                  <a:schemeClr val="accent1"/>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90000"/>
        </a:lnSpc>
        <a:spcBef>
          <a:spcPts val="0"/>
        </a:spcBef>
        <a:spcAft>
          <a:spcPts val="0"/>
        </a:spcAft>
        <a:buClrTx/>
        <a:buSzTx/>
        <a:buFontTx/>
        <a:buNone/>
        <a:tabLst/>
        <a:defRPr sz="3600" b="0" i="0" u="none" strike="noStrike" cap="none" spc="-60" baseline="0">
          <a:solidFill>
            <a:srgbClr val="FFFFFF"/>
          </a:solidFill>
          <a:uFillTx/>
          <a:latin typeface="Corbel"/>
          <a:ea typeface="Corbel"/>
          <a:cs typeface="Corbel"/>
          <a:sym typeface="Corbel"/>
        </a:defRPr>
      </a:lvl1pPr>
      <a:lvl2pPr marL="0" marR="0" indent="0" algn="l" defTabSz="914400" rtl="0" latinLnBrk="0">
        <a:lnSpc>
          <a:spcPct val="90000"/>
        </a:lnSpc>
        <a:spcBef>
          <a:spcPts val="0"/>
        </a:spcBef>
        <a:spcAft>
          <a:spcPts val="0"/>
        </a:spcAft>
        <a:buClrTx/>
        <a:buSzTx/>
        <a:buFontTx/>
        <a:buNone/>
        <a:tabLst/>
        <a:defRPr sz="3600" b="0" i="0" u="none" strike="noStrike" cap="none" spc="-60" baseline="0">
          <a:solidFill>
            <a:srgbClr val="FFFFFF"/>
          </a:solidFill>
          <a:uFillTx/>
          <a:latin typeface="Corbel"/>
          <a:ea typeface="Corbel"/>
          <a:cs typeface="Corbel"/>
          <a:sym typeface="Corbel"/>
        </a:defRPr>
      </a:lvl2pPr>
      <a:lvl3pPr marL="0" marR="0" indent="0" algn="l" defTabSz="914400" rtl="0" latinLnBrk="0">
        <a:lnSpc>
          <a:spcPct val="90000"/>
        </a:lnSpc>
        <a:spcBef>
          <a:spcPts val="0"/>
        </a:spcBef>
        <a:spcAft>
          <a:spcPts val="0"/>
        </a:spcAft>
        <a:buClrTx/>
        <a:buSzTx/>
        <a:buFontTx/>
        <a:buNone/>
        <a:tabLst/>
        <a:defRPr sz="3600" b="0" i="0" u="none" strike="noStrike" cap="none" spc="-60" baseline="0">
          <a:solidFill>
            <a:srgbClr val="FFFFFF"/>
          </a:solidFill>
          <a:uFillTx/>
          <a:latin typeface="Corbel"/>
          <a:ea typeface="Corbel"/>
          <a:cs typeface="Corbel"/>
          <a:sym typeface="Corbel"/>
        </a:defRPr>
      </a:lvl3pPr>
      <a:lvl4pPr marL="0" marR="0" indent="0" algn="l" defTabSz="914400" rtl="0" latinLnBrk="0">
        <a:lnSpc>
          <a:spcPct val="90000"/>
        </a:lnSpc>
        <a:spcBef>
          <a:spcPts val="0"/>
        </a:spcBef>
        <a:spcAft>
          <a:spcPts val="0"/>
        </a:spcAft>
        <a:buClrTx/>
        <a:buSzTx/>
        <a:buFontTx/>
        <a:buNone/>
        <a:tabLst/>
        <a:defRPr sz="3600" b="0" i="0" u="none" strike="noStrike" cap="none" spc="-60" baseline="0">
          <a:solidFill>
            <a:srgbClr val="FFFFFF"/>
          </a:solidFill>
          <a:uFillTx/>
          <a:latin typeface="Corbel"/>
          <a:ea typeface="Corbel"/>
          <a:cs typeface="Corbel"/>
          <a:sym typeface="Corbel"/>
        </a:defRPr>
      </a:lvl4pPr>
      <a:lvl5pPr marL="0" marR="0" indent="0" algn="l" defTabSz="914400" rtl="0" latinLnBrk="0">
        <a:lnSpc>
          <a:spcPct val="90000"/>
        </a:lnSpc>
        <a:spcBef>
          <a:spcPts val="0"/>
        </a:spcBef>
        <a:spcAft>
          <a:spcPts val="0"/>
        </a:spcAft>
        <a:buClrTx/>
        <a:buSzTx/>
        <a:buFontTx/>
        <a:buNone/>
        <a:tabLst/>
        <a:defRPr sz="3600" b="0" i="0" u="none" strike="noStrike" cap="none" spc="-60" baseline="0">
          <a:solidFill>
            <a:srgbClr val="FFFFFF"/>
          </a:solidFill>
          <a:uFillTx/>
          <a:latin typeface="Corbel"/>
          <a:ea typeface="Corbel"/>
          <a:cs typeface="Corbel"/>
          <a:sym typeface="Corbel"/>
        </a:defRPr>
      </a:lvl5pPr>
      <a:lvl6pPr marL="0" marR="0" indent="0" algn="l" defTabSz="914400" rtl="0" latinLnBrk="0">
        <a:lnSpc>
          <a:spcPct val="90000"/>
        </a:lnSpc>
        <a:spcBef>
          <a:spcPts val="0"/>
        </a:spcBef>
        <a:spcAft>
          <a:spcPts val="0"/>
        </a:spcAft>
        <a:buClrTx/>
        <a:buSzTx/>
        <a:buFontTx/>
        <a:buNone/>
        <a:tabLst/>
        <a:defRPr sz="3600" b="0" i="0" u="none" strike="noStrike" cap="none" spc="-60" baseline="0">
          <a:solidFill>
            <a:srgbClr val="FFFFFF"/>
          </a:solidFill>
          <a:uFillTx/>
          <a:latin typeface="Corbel"/>
          <a:ea typeface="Corbel"/>
          <a:cs typeface="Corbel"/>
          <a:sym typeface="Corbel"/>
        </a:defRPr>
      </a:lvl6pPr>
      <a:lvl7pPr marL="0" marR="0" indent="0" algn="l" defTabSz="914400" rtl="0" latinLnBrk="0">
        <a:lnSpc>
          <a:spcPct val="90000"/>
        </a:lnSpc>
        <a:spcBef>
          <a:spcPts val="0"/>
        </a:spcBef>
        <a:spcAft>
          <a:spcPts val="0"/>
        </a:spcAft>
        <a:buClrTx/>
        <a:buSzTx/>
        <a:buFontTx/>
        <a:buNone/>
        <a:tabLst/>
        <a:defRPr sz="3600" b="0" i="0" u="none" strike="noStrike" cap="none" spc="-60" baseline="0">
          <a:solidFill>
            <a:srgbClr val="FFFFFF"/>
          </a:solidFill>
          <a:uFillTx/>
          <a:latin typeface="Corbel"/>
          <a:ea typeface="Corbel"/>
          <a:cs typeface="Corbel"/>
          <a:sym typeface="Corbel"/>
        </a:defRPr>
      </a:lvl7pPr>
      <a:lvl8pPr marL="0" marR="0" indent="0" algn="l" defTabSz="914400" rtl="0" latinLnBrk="0">
        <a:lnSpc>
          <a:spcPct val="90000"/>
        </a:lnSpc>
        <a:spcBef>
          <a:spcPts val="0"/>
        </a:spcBef>
        <a:spcAft>
          <a:spcPts val="0"/>
        </a:spcAft>
        <a:buClrTx/>
        <a:buSzTx/>
        <a:buFontTx/>
        <a:buNone/>
        <a:tabLst/>
        <a:defRPr sz="3600" b="0" i="0" u="none" strike="noStrike" cap="none" spc="-60" baseline="0">
          <a:solidFill>
            <a:srgbClr val="FFFFFF"/>
          </a:solidFill>
          <a:uFillTx/>
          <a:latin typeface="Corbel"/>
          <a:ea typeface="Corbel"/>
          <a:cs typeface="Corbel"/>
          <a:sym typeface="Corbel"/>
        </a:defRPr>
      </a:lvl8pPr>
      <a:lvl9pPr marL="0" marR="0" indent="0" algn="l" defTabSz="914400" rtl="0" latinLnBrk="0">
        <a:lnSpc>
          <a:spcPct val="90000"/>
        </a:lnSpc>
        <a:spcBef>
          <a:spcPts val="0"/>
        </a:spcBef>
        <a:spcAft>
          <a:spcPts val="0"/>
        </a:spcAft>
        <a:buClrTx/>
        <a:buSzTx/>
        <a:buFontTx/>
        <a:buNone/>
        <a:tabLst/>
        <a:defRPr sz="3600" b="0" i="0" u="none" strike="noStrike" cap="none" spc="-60" baseline="0">
          <a:solidFill>
            <a:srgbClr val="FFFFFF"/>
          </a:solidFill>
          <a:uFillTx/>
          <a:latin typeface="Corbel"/>
          <a:ea typeface="Corbel"/>
          <a:cs typeface="Corbel"/>
          <a:sym typeface="Corbel"/>
        </a:defRPr>
      </a:lvl9pPr>
    </p:titleStyle>
    <p:bodyStyle>
      <a:lvl1pPr marL="182879" marR="0" indent="-182879" algn="l" defTabSz="914400" rtl="0" latinLnBrk="0">
        <a:lnSpc>
          <a:spcPct val="90000"/>
        </a:lnSpc>
        <a:spcBef>
          <a:spcPts val="1200"/>
        </a:spcBef>
        <a:spcAft>
          <a:spcPts val="0"/>
        </a:spcAft>
        <a:buClr>
          <a:schemeClr val="accent1"/>
        </a:buClr>
        <a:buSzPct val="100000"/>
        <a:buFontTx/>
        <a:buChar char="●"/>
        <a:tabLst/>
        <a:defRPr sz="2000" b="0" i="0" u="none" strike="noStrike" cap="none" spc="0" baseline="0">
          <a:solidFill>
            <a:srgbClr val="595959"/>
          </a:solidFill>
          <a:uFillTx/>
          <a:latin typeface="Corbel"/>
          <a:ea typeface="Corbel"/>
          <a:cs typeface="Corbel"/>
          <a:sym typeface="Corbel"/>
        </a:defRPr>
      </a:lvl1pPr>
      <a:lvl2pPr marL="706119" marR="0" indent="-203200" algn="l" defTabSz="914400" rtl="0" latinLnBrk="0">
        <a:lnSpc>
          <a:spcPct val="90000"/>
        </a:lnSpc>
        <a:spcBef>
          <a:spcPts val="1200"/>
        </a:spcBef>
        <a:spcAft>
          <a:spcPts val="0"/>
        </a:spcAft>
        <a:buClr>
          <a:schemeClr val="accent1"/>
        </a:buClr>
        <a:buSzPct val="100000"/>
        <a:buFontTx/>
        <a:buChar char="●"/>
        <a:tabLst/>
        <a:defRPr sz="2000" b="0" i="0" u="none" strike="noStrike" cap="none" spc="0" baseline="0">
          <a:solidFill>
            <a:srgbClr val="595959"/>
          </a:solidFill>
          <a:uFillTx/>
          <a:latin typeface="Corbel"/>
          <a:ea typeface="Corbel"/>
          <a:cs typeface="Corbel"/>
          <a:sym typeface="Corbel"/>
        </a:defRPr>
      </a:lvl2pPr>
      <a:lvl3pPr marL="1188719" marR="0" indent="-228600" algn="l" defTabSz="914400" rtl="0" latinLnBrk="0">
        <a:lnSpc>
          <a:spcPct val="90000"/>
        </a:lnSpc>
        <a:spcBef>
          <a:spcPts val="1200"/>
        </a:spcBef>
        <a:spcAft>
          <a:spcPts val="0"/>
        </a:spcAft>
        <a:buClr>
          <a:schemeClr val="accent1"/>
        </a:buClr>
        <a:buSzPct val="100000"/>
        <a:buFontTx/>
        <a:buChar char="●"/>
        <a:tabLst/>
        <a:defRPr sz="2000" b="0" i="0" u="none" strike="noStrike" cap="none" spc="0" baseline="0">
          <a:solidFill>
            <a:srgbClr val="595959"/>
          </a:solidFill>
          <a:uFillTx/>
          <a:latin typeface="Corbel"/>
          <a:ea typeface="Corbel"/>
          <a:cs typeface="Corbel"/>
          <a:sym typeface="Corbel"/>
        </a:defRPr>
      </a:lvl3pPr>
      <a:lvl4pPr marL="1678577" marR="0" indent="-261257" algn="l" defTabSz="914400" rtl="0" latinLnBrk="0">
        <a:lnSpc>
          <a:spcPct val="90000"/>
        </a:lnSpc>
        <a:spcBef>
          <a:spcPts val="1200"/>
        </a:spcBef>
        <a:spcAft>
          <a:spcPts val="0"/>
        </a:spcAft>
        <a:buClr>
          <a:schemeClr val="accent1"/>
        </a:buClr>
        <a:buSzPct val="100000"/>
        <a:buFontTx/>
        <a:buChar char="●"/>
        <a:tabLst/>
        <a:defRPr sz="2000" b="0" i="0" u="none" strike="noStrike" cap="none" spc="0" baseline="0">
          <a:solidFill>
            <a:srgbClr val="595959"/>
          </a:solidFill>
          <a:uFillTx/>
          <a:latin typeface="Corbel"/>
          <a:ea typeface="Corbel"/>
          <a:cs typeface="Corbel"/>
          <a:sym typeface="Corbel"/>
        </a:defRPr>
      </a:lvl4pPr>
      <a:lvl5pPr marL="2135777" marR="0" indent="-261257" algn="l" defTabSz="914400" rtl="0" latinLnBrk="0">
        <a:lnSpc>
          <a:spcPct val="90000"/>
        </a:lnSpc>
        <a:spcBef>
          <a:spcPts val="1200"/>
        </a:spcBef>
        <a:spcAft>
          <a:spcPts val="0"/>
        </a:spcAft>
        <a:buClr>
          <a:schemeClr val="accent1"/>
        </a:buClr>
        <a:buSzPct val="100000"/>
        <a:buFontTx/>
        <a:buChar char="●"/>
        <a:tabLst/>
        <a:defRPr sz="2000" b="0" i="0" u="none" strike="noStrike" cap="none" spc="0" baseline="0">
          <a:solidFill>
            <a:srgbClr val="595959"/>
          </a:solidFill>
          <a:uFillTx/>
          <a:latin typeface="Corbel"/>
          <a:ea typeface="Corbel"/>
          <a:cs typeface="Corbel"/>
          <a:sym typeface="Corbel"/>
        </a:defRPr>
      </a:lvl5pPr>
      <a:lvl6pPr marL="2612571" marR="0" indent="-326571" algn="l" defTabSz="914400" rtl="0" latinLnBrk="0">
        <a:lnSpc>
          <a:spcPct val="90000"/>
        </a:lnSpc>
        <a:spcBef>
          <a:spcPts val="1200"/>
        </a:spcBef>
        <a:spcAft>
          <a:spcPts val="0"/>
        </a:spcAft>
        <a:buClr>
          <a:schemeClr val="accent1"/>
        </a:buClr>
        <a:buSzPct val="100000"/>
        <a:buFontTx/>
        <a:buChar char="●"/>
        <a:tabLst/>
        <a:defRPr sz="2000" b="0" i="0" u="none" strike="noStrike" cap="none" spc="0" baseline="0">
          <a:solidFill>
            <a:srgbClr val="595959"/>
          </a:solidFill>
          <a:uFillTx/>
          <a:latin typeface="Corbel"/>
          <a:ea typeface="Corbel"/>
          <a:cs typeface="Corbel"/>
          <a:sym typeface="Corbel"/>
        </a:defRPr>
      </a:lvl6pPr>
      <a:lvl7pPr marL="3069771" marR="0" indent="-326571" algn="l" defTabSz="914400" rtl="0" latinLnBrk="0">
        <a:lnSpc>
          <a:spcPct val="90000"/>
        </a:lnSpc>
        <a:spcBef>
          <a:spcPts val="1200"/>
        </a:spcBef>
        <a:spcAft>
          <a:spcPts val="0"/>
        </a:spcAft>
        <a:buClr>
          <a:schemeClr val="accent1"/>
        </a:buClr>
        <a:buSzPct val="100000"/>
        <a:buFontTx/>
        <a:buChar char="●"/>
        <a:tabLst/>
        <a:defRPr sz="2000" b="0" i="0" u="none" strike="noStrike" cap="none" spc="0" baseline="0">
          <a:solidFill>
            <a:srgbClr val="595959"/>
          </a:solidFill>
          <a:uFillTx/>
          <a:latin typeface="Corbel"/>
          <a:ea typeface="Corbel"/>
          <a:cs typeface="Corbel"/>
          <a:sym typeface="Corbel"/>
        </a:defRPr>
      </a:lvl7pPr>
      <a:lvl8pPr marL="3526971" marR="0" indent="-326571" algn="l" defTabSz="914400" rtl="0" latinLnBrk="0">
        <a:lnSpc>
          <a:spcPct val="90000"/>
        </a:lnSpc>
        <a:spcBef>
          <a:spcPts val="1200"/>
        </a:spcBef>
        <a:spcAft>
          <a:spcPts val="0"/>
        </a:spcAft>
        <a:buClr>
          <a:schemeClr val="accent1"/>
        </a:buClr>
        <a:buSzPct val="100000"/>
        <a:buFontTx/>
        <a:buChar char="●"/>
        <a:tabLst/>
        <a:defRPr sz="2000" b="0" i="0" u="none" strike="noStrike" cap="none" spc="0" baseline="0">
          <a:solidFill>
            <a:srgbClr val="595959"/>
          </a:solidFill>
          <a:uFillTx/>
          <a:latin typeface="Corbel"/>
          <a:ea typeface="Corbel"/>
          <a:cs typeface="Corbel"/>
          <a:sym typeface="Corbel"/>
        </a:defRPr>
      </a:lvl8pPr>
      <a:lvl9pPr marL="3984171" marR="0" indent="-326571" algn="l" defTabSz="914400" rtl="0" latinLnBrk="0">
        <a:lnSpc>
          <a:spcPct val="90000"/>
        </a:lnSpc>
        <a:spcBef>
          <a:spcPts val="1200"/>
        </a:spcBef>
        <a:spcAft>
          <a:spcPts val="0"/>
        </a:spcAft>
        <a:buClr>
          <a:schemeClr val="accent1"/>
        </a:buClr>
        <a:buSzPct val="100000"/>
        <a:buFontTx/>
        <a:buChar char="●"/>
        <a:tabLst/>
        <a:defRPr sz="2000" b="0" i="0" u="none" strike="noStrike" cap="none" spc="0" baseline="0">
          <a:solidFill>
            <a:srgbClr val="595959"/>
          </a:solidFill>
          <a:uFillTx/>
          <a:latin typeface="Corbel"/>
          <a:ea typeface="Corbel"/>
          <a:cs typeface="Corbel"/>
          <a:sym typeface="Corbel"/>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rr2---sn-a5msenll.c.drive.google.com/videoplayback?expire=1686540277&amp;ei=tVeGZMm2AoLE-LYP9uKSoA0&amp;ip=104.178.255.101&amp;cp=QVRNWEZfT1JVSFhPOmxoSmpYRGx2SVlWOG1PSVNnZkJpZ0VybEtLX0hSU2ZGQm5zM0FXQ0lmVWM&amp;id=7245508b3903f3dd&amp;itag=22&amp;source=webdrive&amp;requiressl=yes&amp;mh=Pv&amp;mm=32&amp;mn=sn-a5msenll&amp;ms=su&amp;mv=m&amp;mvi=2&amp;pl=21&amp;sc=yes&amp;ttl=transient&amp;susc=dr&amp;driveid=1cYRzfGWKPmfBpN7hfFrwdZnHJun8Qxlc&amp;app=explorer&amp;mime=video/mp4&amp;vprv=1&amp;prv=1&amp;dur=290.249&amp;lmt=1587934406867242&amp;mt=1686525433&amp;subapp=DRIVE_WEB_FILE_VIEWER&amp;sparams=expire,ei,ip,cp,id,itag,source,requiressl,ttl,susc,driveid,app,mime,vprv,prv,dur,lmt&amp;sig=AOq0QJ8wRQIgFYDLtDAUpeg-Y9n7JoQPvYN1_x3xaHWJayFRo8r6cSMCIQCzNmQzHFxTlkhPTPT3-rXESKjX6i977IshX1rH20qaGA==&amp;lsparams=mh,mm,mn,ms,mv,mvi,pl,sc&amp;lsig=AG3C_xAwRQIgf7AscCnASN2xxfjRow4TutZ5r2p8UZU07GLjGr_NmGYCIQDczTS-6HP4xnLJtZ_NjIV7RPjDxvBhoGNoFAFWSrO5Uw==&amp;cpn=NmLXSKz_ZwfBtJGx&amp;c=WEB_EMBEDDED_PLAYER&amp;cver=1.20230606.01.00"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csusm-my.sharepoint.com/personal/ccujec_csusm_edu/_layouts/15/onedrive.aspx?id=/personal/ccujec_csusm_edu/Documents/1SAN%20MARCOS%20(ccujec@csusm.edu)/1SERVICE%20LEARNING/Reflection%20&amp;%20rubrics/Service%20Learning%20Reflection%20Activities%20Galore!.pdf&amp;parent=/personal/ccujec_csusm_edu/Documents/1SAN%20MARCOS%20(ccujec@csusm.edu)/1SERVICE%20LEARNING/Reflection%20&amp;%20rubrics&amp;ga=1"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s://ggwash.org/view/78538/breakfast-links-food-insecurity-in-the-region-is-expected-to-get-wors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Rectangle 9"/>
          <p:cNvSpPr/>
          <p:nvPr/>
        </p:nvSpPr>
        <p:spPr>
          <a:xfrm>
            <a:off x="0" y="0"/>
            <a:ext cx="12192001"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11" name="Rectangle 11"/>
          <p:cNvSpPr/>
          <p:nvPr/>
        </p:nvSpPr>
        <p:spPr>
          <a:xfrm>
            <a:off x="4639057" y="761998"/>
            <a:ext cx="7552944" cy="5334003"/>
          </a:xfrm>
          <a:prstGeom prst="rect">
            <a:avLst/>
          </a:prstGeom>
          <a:solidFill>
            <a:schemeClr val="accent1"/>
          </a:solidFill>
          <a:ln w="12700">
            <a:miter lim="400000"/>
          </a:ln>
        </p:spPr>
        <p:txBody>
          <a:bodyPr lIns="45719" rIns="45719"/>
          <a:lstStyle/>
          <a:p>
            <a:endParaRPr/>
          </a:p>
        </p:txBody>
      </p:sp>
      <p:sp>
        <p:nvSpPr>
          <p:cNvPr id="112" name="Title 1"/>
          <p:cNvSpPr txBox="1">
            <a:spLocks noGrp="1"/>
          </p:cNvSpPr>
          <p:nvPr>
            <p:ph type="ctrTitle"/>
          </p:nvPr>
        </p:nvSpPr>
        <p:spPr>
          <a:xfrm>
            <a:off x="5054081" y="1298447"/>
            <a:ext cx="6614044" cy="3255266"/>
          </a:xfrm>
          <a:prstGeom prst="rect">
            <a:avLst/>
          </a:prstGeom>
        </p:spPr>
        <p:txBody>
          <a:bodyPr lIns="182879" tIns="182879" rIns="182879" bIns="182879"/>
          <a:lstStyle>
            <a:lvl1pPr>
              <a:defRPr cap="all" spc="200">
                <a:effectLst>
                  <a:outerShdw blurRad="38100" dist="38100" dir="2700000" rotWithShape="0">
                    <a:srgbClr val="000000">
                      <a:alpha val="43137"/>
                    </a:srgbClr>
                  </a:outerShdw>
                </a:effectLst>
              </a:defRPr>
            </a:lvl1pPr>
          </a:lstStyle>
          <a:p>
            <a:r>
              <a:rPr b="1" dirty="0"/>
              <a:t>Reflecting on Service Learning</a:t>
            </a:r>
          </a:p>
        </p:txBody>
      </p:sp>
      <p:sp>
        <p:nvSpPr>
          <p:cNvPr id="113" name="Rectangle 13"/>
          <p:cNvSpPr/>
          <p:nvPr/>
        </p:nvSpPr>
        <p:spPr>
          <a:xfrm>
            <a:off x="-7912" y="758951"/>
            <a:ext cx="384048" cy="5330954"/>
          </a:xfrm>
          <a:prstGeom prst="rect">
            <a:avLst/>
          </a:prstGeom>
          <a:solidFill>
            <a:srgbClr val="C8C8C8">
              <a:alpha val="49804"/>
            </a:srgbClr>
          </a:solidFill>
          <a:ln w="12700">
            <a:miter lim="400000"/>
          </a:ln>
        </p:spPr>
        <p:txBody>
          <a:bodyPr lIns="45719" rIns="45719"/>
          <a:lstStyle/>
          <a:p>
            <a:endParaRPr/>
          </a:p>
        </p:txBody>
      </p:sp>
      <p:pic>
        <p:nvPicPr>
          <p:cNvPr id="114" name="Picture 4" descr="Picture 4"/>
          <p:cNvPicPr>
            <a:picLocks noChangeAspect="1"/>
          </p:cNvPicPr>
          <p:nvPr/>
        </p:nvPicPr>
        <p:blipFill>
          <a:blip r:embed="rId3"/>
          <a:srcRect l="15044" r="16288"/>
          <a:stretch>
            <a:fillRect/>
          </a:stretch>
        </p:blipFill>
        <p:spPr>
          <a:xfrm>
            <a:off x="696176" y="1479649"/>
            <a:ext cx="3458250" cy="389051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1000"/>
                                  </p:stCondLst>
                                  <p:iterate>
                                    <p:tmAbs val="0"/>
                                  </p:iterate>
                                  <p:childTnLst>
                                    <p:set>
                                      <p:cBhvr>
                                        <p:cTn id="6" fill="hold"/>
                                        <p:tgtEl>
                                          <p:spTgt spid="112"/>
                                        </p:tgtEl>
                                        <p:attrNameLst>
                                          <p:attrName>style.visibility</p:attrName>
                                        </p:attrNameLst>
                                      </p:cBhvr>
                                      <p:to>
                                        <p:strVal val="visible"/>
                                      </p:to>
                                    </p:set>
                                    <p:animEffect transition="in" filter="fade">
                                      <p:cBhvr>
                                        <p:cTn id="7" dur="4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1"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Title 1"/>
          <p:cNvSpPr txBox="1">
            <a:spLocks noGrp="1"/>
          </p:cNvSpPr>
          <p:nvPr>
            <p:ph type="title"/>
          </p:nvPr>
        </p:nvSpPr>
        <p:spPr>
          <a:xfrm>
            <a:off x="252918" y="1123836"/>
            <a:ext cx="2947484" cy="4601185"/>
          </a:xfrm>
          <a:prstGeom prst="rect">
            <a:avLst/>
          </a:prstGeom>
        </p:spPr>
        <p:txBody>
          <a:bodyPr/>
          <a:lstStyle>
            <a:lvl1pPr>
              <a:defRPr spc="-100"/>
            </a:lvl1pPr>
          </a:lstStyle>
          <a:p>
            <a:r>
              <a:t>Principles of Good Practice for Effective Reflection </a:t>
            </a:r>
          </a:p>
        </p:txBody>
      </p:sp>
      <p:sp>
        <p:nvSpPr>
          <p:cNvPr id="177" name="TextBox 4"/>
          <p:cNvSpPr txBox="1"/>
          <p:nvPr/>
        </p:nvSpPr>
        <p:spPr>
          <a:xfrm>
            <a:off x="3367466" y="92709"/>
            <a:ext cx="7636827" cy="1338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defTabSz="292608">
              <a:defRPr sz="2000"/>
            </a:pPr>
            <a:r>
              <a:rPr dirty="0"/>
              <a:t>4. Includes components that can be evaluated according to well-defined criteria</a:t>
            </a:r>
            <a:endParaRPr i="1" dirty="0"/>
          </a:p>
          <a:p>
            <a:pPr lvl="1" indent="292100" defTabSz="292608">
              <a:spcBef>
                <a:spcPts val="600"/>
              </a:spcBef>
              <a:defRPr sz="2000"/>
            </a:pPr>
            <a:endParaRPr i="1" dirty="0"/>
          </a:p>
          <a:p>
            <a:pPr defTabSz="292608">
              <a:spcBef>
                <a:spcPts val="600"/>
              </a:spcBef>
              <a:defRPr sz="1100"/>
            </a:pPr>
            <a:endParaRPr i="1" dirty="0"/>
          </a:p>
        </p:txBody>
      </p:sp>
      <p:sp>
        <p:nvSpPr>
          <p:cNvPr id="178" name="TextBox 2"/>
          <p:cNvSpPr txBox="1"/>
          <p:nvPr/>
        </p:nvSpPr>
        <p:spPr>
          <a:xfrm>
            <a:off x="4057777" y="5962650"/>
            <a:ext cx="7636827" cy="802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742950" lvl="1" indent="-285750" defTabSz="292608">
              <a:buSzPct val="100000"/>
              <a:buChar char="✓"/>
              <a:defRPr sz="2400"/>
            </a:pPr>
            <a:endParaRPr dirty="0"/>
          </a:p>
          <a:p>
            <a:pPr marL="742950" lvl="1" indent="-285750" defTabSz="292608">
              <a:buSzPct val="100000"/>
              <a:buChar char="✓"/>
              <a:defRPr sz="2400"/>
            </a:pPr>
            <a:r>
              <a:rPr dirty="0"/>
              <a:t>Provide a detailed rubric!</a:t>
            </a:r>
          </a:p>
        </p:txBody>
      </p:sp>
      <p:pic>
        <p:nvPicPr>
          <p:cNvPr id="179" name="Picture 5" descr="Picture 5"/>
          <p:cNvPicPr>
            <a:picLocks noChangeAspect="1"/>
          </p:cNvPicPr>
          <p:nvPr/>
        </p:nvPicPr>
        <p:blipFill>
          <a:blip r:embed="rId3"/>
          <a:stretch>
            <a:fillRect/>
          </a:stretch>
        </p:blipFill>
        <p:spPr>
          <a:xfrm>
            <a:off x="3646572" y="828675"/>
            <a:ext cx="6535654" cy="5578981"/>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Title 1"/>
          <p:cNvSpPr txBox="1">
            <a:spLocks noGrp="1"/>
          </p:cNvSpPr>
          <p:nvPr>
            <p:ph type="title"/>
          </p:nvPr>
        </p:nvSpPr>
        <p:spPr>
          <a:xfrm>
            <a:off x="252918" y="1123836"/>
            <a:ext cx="2947484" cy="4601185"/>
          </a:xfrm>
          <a:prstGeom prst="rect">
            <a:avLst/>
          </a:prstGeom>
        </p:spPr>
        <p:txBody>
          <a:bodyPr/>
          <a:lstStyle>
            <a:lvl1pPr>
              <a:defRPr spc="-100"/>
            </a:lvl1pPr>
          </a:lstStyle>
          <a:p>
            <a:r>
              <a:t>Principles of Good Practice for Effective Reflection </a:t>
            </a:r>
          </a:p>
        </p:txBody>
      </p:sp>
      <p:sp>
        <p:nvSpPr>
          <p:cNvPr id="184" name="TextBox 4"/>
          <p:cNvSpPr txBox="1"/>
          <p:nvPr/>
        </p:nvSpPr>
        <p:spPr>
          <a:xfrm>
            <a:off x="3700841" y="671464"/>
            <a:ext cx="7636827" cy="1450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292608">
              <a:defRPr sz="2000"/>
            </a:pPr>
            <a:r>
              <a:t>5.  Provides opportunities for both private and public reflection </a:t>
            </a:r>
            <a:endParaRPr i="1"/>
          </a:p>
          <a:p>
            <a:pPr indent="457200" defTabSz="292608">
              <a:defRPr sz="2000"/>
            </a:pPr>
            <a:endParaRPr i="1"/>
          </a:p>
          <a:p>
            <a:pPr lvl="1" indent="292100" defTabSz="292608">
              <a:spcBef>
                <a:spcPts val="600"/>
              </a:spcBef>
              <a:defRPr sz="2000"/>
            </a:pPr>
            <a:endParaRPr i="1"/>
          </a:p>
          <a:p>
            <a:pPr defTabSz="292608">
              <a:spcBef>
                <a:spcPts val="600"/>
              </a:spcBef>
              <a:defRPr sz="1100"/>
            </a:pPr>
            <a:endParaRPr i="1"/>
          </a:p>
        </p:txBody>
      </p:sp>
      <p:pic>
        <p:nvPicPr>
          <p:cNvPr id="185" name="Picture 7" descr="Picture 7"/>
          <p:cNvPicPr>
            <a:picLocks noChangeAspect="1"/>
          </p:cNvPicPr>
          <p:nvPr/>
        </p:nvPicPr>
        <p:blipFill>
          <a:blip r:embed="rId3"/>
          <a:stretch>
            <a:fillRect/>
          </a:stretch>
        </p:blipFill>
        <p:spPr>
          <a:xfrm>
            <a:off x="3700841" y="1304925"/>
            <a:ext cx="7867316" cy="4881611"/>
          </a:xfrm>
          <a:prstGeom prst="rect">
            <a:avLst/>
          </a:prstGeom>
          <a:ln w="12700">
            <a:miter lim="400000"/>
          </a:ln>
        </p:spPr>
      </p:pic>
      <p:sp>
        <p:nvSpPr>
          <p:cNvPr id="186" name="Arrow: Left 7"/>
          <p:cNvSpPr/>
          <p:nvPr/>
        </p:nvSpPr>
        <p:spPr>
          <a:xfrm>
            <a:off x="9817768" y="3184356"/>
            <a:ext cx="978569" cy="481265"/>
          </a:xfrm>
          <a:prstGeom prst="leftArrow">
            <a:avLst>
              <a:gd name="adj1" fmla="val 50000"/>
              <a:gd name="adj2" fmla="val 50000"/>
            </a:avLst>
          </a:prstGeom>
          <a:solidFill>
            <a:schemeClr val="accent1"/>
          </a:solidFill>
          <a:ln w="10795">
            <a:solidFill>
              <a:srgbClr val="1B4F59"/>
            </a:solidFill>
          </a:ln>
        </p:spPr>
        <p:txBody>
          <a:bodyPr lIns="45719" rIns="45719" anchor="ctr"/>
          <a:lstStyle/>
          <a:p>
            <a:pPr algn="ctr">
              <a:defRPr>
                <a:solidFill>
                  <a:srgbClr val="FFFFFF"/>
                </a:solidFill>
              </a:defRPr>
            </a:pPr>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Title 1"/>
          <p:cNvSpPr txBox="1">
            <a:spLocks noGrp="1"/>
          </p:cNvSpPr>
          <p:nvPr>
            <p:ph type="title"/>
          </p:nvPr>
        </p:nvSpPr>
        <p:spPr>
          <a:xfrm>
            <a:off x="461499" y="391114"/>
            <a:ext cx="2947484" cy="4601185"/>
          </a:xfrm>
          <a:prstGeom prst="rect">
            <a:avLst/>
          </a:prstGeom>
        </p:spPr>
        <p:txBody>
          <a:bodyPr/>
          <a:lstStyle>
            <a:lvl1pPr>
              <a:defRPr spc="-100"/>
            </a:lvl1pPr>
          </a:lstStyle>
          <a:p>
            <a:r>
              <a:rPr b="1" dirty="0">
                <a:effectLst>
                  <a:outerShdw blurRad="38100" dist="38100" dir="2700000" algn="tl">
                    <a:srgbClr val="000000">
                      <a:alpha val="43137"/>
                    </a:srgbClr>
                  </a:outerShdw>
                </a:effectLst>
              </a:rPr>
              <a:t>Principles of Good Practice for Effective Reflection </a:t>
            </a:r>
          </a:p>
        </p:txBody>
      </p:sp>
      <p:sp>
        <p:nvSpPr>
          <p:cNvPr id="191" name="TextBox 4"/>
          <p:cNvSpPr txBox="1"/>
          <p:nvPr/>
        </p:nvSpPr>
        <p:spPr>
          <a:xfrm>
            <a:off x="3609976" y="449679"/>
            <a:ext cx="7636827" cy="1158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indent="457200" defTabSz="292608">
              <a:defRPr sz="2000"/>
            </a:pPr>
            <a:r>
              <a:rPr dirty="0"/>
              <a:t>5. Fosters Civic Responsibility</a:t>
            </a:r>
            <a:endParaRPr i="1" dirty="0"/>
          </a:p>
          <a:p>
            <a:pPr lvl="1" indent="292100" defTabSz="292608">
              <a:spcBef>
                <a:spcPts val="600"/>
              </a:spcBef>
              <a:defRPr sz="2000"/>
            </a:pPr>
            <a:endParaRPr i="1" dirty="0"/>
          </a:p>
          <a:p>
            <a:pPr defTabSz="292608">
              <a:spcBef>
                <a:spcPts val="600"/>
              </a:spcBef>
              <a:defRPr sz="1100"/>
            </a:pPr>
            <a:endParaRPr i="1" dirty="0"/>
          </a:p>
        </p:txBody>
      </p:sp>
      <p:sp>
        <p:nvSpPr>
          <p:cNvPr id="192" name="TextBox 2"/>
          <p:cNvSpPr txBox="1"/>
          <p:nvPr/>
        </p:nvSpPr>
        <p:spPr>
          <a:xfrm>
            <a:off x="3827172" y="2073104"/>
            <a:ext cx="7636828" cy="44012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indent="457200" defTabSz="292608">
              <a:defRPr sz="2000" i="1"/>
            </a:lvl1pPr>
          </a:lstStyle>
          <a:p>
            <a:pPr indent="0"/>
            <a:r>
              <a:rPr dirty="0"/>
              <a:t>“Well first off, I learned just how long three hours can feel when doing farm work, but I learned to appreciate farm work all together. I had always heard it was hard work and never doubted it to be so but experiencing it for myself was something else entirely. We didn’t even do grueling work like moving hay bales, for the most part we mostly planted things and pulled weeds but something about getting down on your hands and knees, bent back makes it strenuous. But what I learned the most is how passionate some people are about humanitarian work. Our service leader Christina was always so involved, and you could see how much she cared about her job and the people that it benefited. Just goes to show how a little help goes a long way and that if we took just three hours a week to benefit someone other than ourselves, we could be doing the world so much justice and be in a better position today than we ever could have imagined.” ~ Sebastian K</a:t>
            </a:r>
          </a:p>
        </p:txBody>
      </p:sp>
      <p:pic>
        <p:nvPicPr>
          <p:cNvPr id="193" name="Picture 5" descr="Picture 5"/>
          <p:cNvPicPr>
            <a:picLocks noChangeAspect="1"/>
          </p:cNvPicPr>
          <p:nvPr/>
        </p:nvPicPr>
        <p:blipFill>
          <a:blip r:embed="rId2"/>
          <a:stretch>
            <a:fillRect/>
          </a:stretch>
        </p:blipFill>
        <p:spPr>
          <a:xfrm>
            <a:off x="260506" y="3953975"/>
            <a:ext cx="2486026" cy="1771651"/>
          </a:xfrm>
          <a:prstGeom prst="rect">
            <a:avLst/>
          </a:prstGeom>
          <a:ln w="12700">
            <a:miter lim="400000"/>
          </a:ln>
        </p:spPr>
      </p:pic>
      <p:pic>
        <p:nvPicPr>
          <p:cNvPr id="194" name="Picture 8" descr="Picture 8"/>
          <p:cNvPicPr>
            <a:picLocks noChangeAspect="1"/>
          </p:cNvPicPr>
          <p:nvPr/>
        </p:nvPicPr>
        <p:blipFill>
          <a:blip r:embed="rId3"/>
          <a:stretch>
            <a:fillRect/>
          </a:stretch>
        </p:blipFill>
        <p:spPr>
          <a:xfrm>
            <a:off x="8582025" y="44571"/>
            <a:ext cx="2497556" cy="1873167"/>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Title 1"/>
          <p:cNvSpPr txBox="1">
            <a:spLocks noGrp="1"/>
          </p:cNvSpPr>
          <p:nvPr>
            <p:ph type="title"/>
          </p:nvPr>
        </p:nvSpPr>
        <p:spPr>
          <a:xfrm>
            <a:off x="273462" y="0"/>
            <a:ext cx="7729730" cy="873847"/>
          </a:xfrm>
          <a:prstGeom prst="rect">
            <a:avLst/>
          </a:prstGeom>
        </p:spPr>
        <p:txBody>
          <a:bodyPr/>
          <a:lstStyle>
            <a:lvl1pPr>
              <a:defRPr sz="2800" i="1" spc="-100"/>
            </a:lvl1pPr>
          </a:lstStyle>
          <a:p>
            <a:r>
              <a:rPr lang="en-US" b="1" dirty="0">
                <a:solidFill>
                  <a:schemeClr val="tx1"/>
                </a:solidFill>
                <a:effectLst>
                  <a:outerShdw blurRad="38100" dist="38100" dir="2700000" algn="tl">
                    <a:srgbClr val="000000">
                      <a:alpha val="43137"/>
                    </a:srgbClr>
                  </a:outerShdw>
                </a:effectLst>
              </a:rPr>
              <a:t>Critical service learning</a:t>
            </a:r>
          </a:p>
        </p:txBody>
      </p:sp>
      <p:sp>
        <p:nvSpPr>
          <p:cNvPr id="197" name="TextBox 4"/>
          <p:cNvSpPr txBox="1"/>
          <p:nvPr/>
        </p:nvSpPr>
        <p:spPr>
          <a:xfrm>
            <a:off x="339779" y="868679"/>
            <a:ext cx="11872819" cy="5120641"/>
          </a:xfrm>
          <a:prstGeom prst="rect">
            <a:avLst/>
          </a:prstGeom>
          <a:solidFill>
            <a:schemeClr val="accent1">
              <a:lumMod val="20000"/>
              <a:lumOff val="8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200"/>
              </a:spcBef>
              <a:defRPr sz="3200" i="1">
                <a:solidFill>
                  <a:srgbClr val="0070C0"/>
                </a:solidFill>
                <a:effectLst>
                  <a:outerShdw blurRad="38100" dist="38100" dir="2700000" rotWithShape="0">
                    <a:srgbClr val="000000">
                      <a:alpha val="43137"/>
                    </a:srgbClr>
                  </a:outerShdw>
                </a:effectLst>
              </a:defRPr>
            </a:pPr>
            <a:r>
              <a:rPr lang="en-US" dirty="0"/>
              <a:t>Oriented toward social change and creating a more just and caring society.</a:t>
            </a:r>
          </a:p>
          <a:p>
            <a:pPr marL="285750" indent="-285750">
              <a:spcBef>
                <a:spcPts val="1200"/>
              </a:spcBef>
              <a:buSzPct val="100000"/>
              <a:buFont typeface="Arial"/>
              <a:buChar char="•"/>
              <a:defRPr sz="3200"/>
            </a:pPr>
            <a:r>
              <a:rPr dirty="0"/>
              <a:t>Students must be encouraged to reflect on the structural causes that create a need for their service. </a:t>
            </a:r>
          </a:p>
          <a:p>
            <a:pPr marL="285750" indent="-285750">
              <a:spcBef>
                <a:spcPts val="1200"/>
              </a:spcBef>
              <a:buSzPct val="100000"/>
              <a:buFont typeface="Arial"/>
              <a:buChar char="•"/>
              <a:defRPr sz="3200"/>
            </a:pPr>
            <a:r>
              <a:rPr dirty="0"/>
              <a:t>Help students become aware of the power differences in service-learning relationships.</a:t>
            </a:r>
          </a:p>
          <a:p>
            <a:pPr marL="285750" indent="-285750">
              <a:spcBef>
                <a:spcPts val="1200"/>
              </a:spcBef>
              <a:buSzPct val="100000"/>
              <a:buFont typeface="Arial"/>
              <a:buChar char="•"/>
              <a:defRPr sz="3200"/>
            </a:pPr>
            <a:r>
              <a:rPr dirty="0"/>
              <a:t>Promote discussions about self-awareness, bias, unearned privilege and unequal distribution of power.</a:t>
            </a:r>
          </a:p>
          <a:p>
            <a:pPr marL="285750" indent="-285750">
              <a:spcBef>
                <a:spcPts val="1200"/>
              </a:spcBef>
              <a:buSzPct val="100000"/>
              <a:buFont typeface="Arial"/>
              <a:buChar char="•"/>
              <a:defRPr sz="3200"/>
            </a:pPr>
            <a:r>
              <a:rPr dirty="0"/>
              <a:t>Inspire them to take action and make change.</a:t>
            </a:r>
            <a:endParaRPr sz="2400" dirty="0"/>
          </a:p>
          <a:p>
            <a:endParaRPr sz="2400" dirty="0"/>
          </a:p>
        </p:txBody>
      </p:sp>
      <p:sp>
        <p:nvSpPr>
          <p:cNvPr id="198" name="TextBox 6"/>
          <p:cNvSpPr txBox="1"/>
          <p:nvPr/>
        </p:nvSpPr>
        <p:spPr>
          <a:xfrm>
            <a:off x="567133" y="6335097"/>
            <a:ext cx="6006272" cy="345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t>(Mitchell, 2008)</a:t>
            </a:r>
          </a:p>
        </p:txBody>
      </p:sp>
      <p:pic>
        <p:nvPicPr>
          <p:cNvPr id="199" name="Graphic 8" descr="Graphic 8"/>
          <p:cNvPicPr>
            <a:picLocks noChangeAspect="1"/>
          </p:cNvPicPr>
          <p:nvPr/>
        </p:nvPicPr>
        <p:blipFill>
          <a:blip r:embed="rId2"/>
          <a:stretch>
            <a:fillRect/>
          </a:stretch>
        </p:blipFill>
        <p:spPr>
          <a:xfrm rot="3937871">
            <a:off x="8660727" y="4471077"/>
            <a:ext cx="2747123" cy="2747123"/>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9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9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9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9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9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9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197">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19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1" build="p" bldLvl="5"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Rectangle 8"/>
          <p:cNvSpPr/>
          <p:nvPr/>
        </p:nvSpPr>
        <p:spPr>
          <a:xfrm>
            <a:off x="-11441" y="1520690"/>
            <a:ext cx="7556472" cy="5334003"/>
          </a:xfrm>
          <a:prstGeom prst="rect">
            <a:avLst/>
          </a:prstGeom>
          <a:solidFill>
            <a:schemeClr val="accent1"/>
          </a:solidFill>
          <a:ln w="12700">
            <a:miter lim="400000"/>
          </a:ln>
        </p:spPr>
        <p:txBody>
          <a:bodyPr lIns="45719" rIns="45719"/>
          <a:lstStyle/>
          <a:p>
            <a:endParaRPr/>
          </a:p>
        </p:txBody>
      </p:sp>
      <p:sp>
        <p:nvSpPr>
          <p:cNvPr id="202" name="Title 1"/>
          <p:cNvSpPr txBox="1">
            <a:spLocks noGrp="1"/>
          </p:cNvSpPr>
          <p:nvPr>
            <p:ph type="title"/>
          </p:nvPr>
        </p:nvSpPr>
        <p:spPr>
          <a:xfrm>
            <a:off x="193997" y="514237"/>
            <a:ext cx="6451112" cy="1255470"/>
          </a:xfrm>
          <a:prstGeom prst="rect">
            <a:avLst/>
          </a:prstGeom>
        </p:spPr>
        <p:txBody>
          <a:bodyPr/>
          <a:lstStyle>
            <a:lvl1pPr>
              <a:defRPr spc="-100"/>
            </a:lvl1pPr>
          </a:lstStyle>
          <a:p>
            <a:r>
              <a:rPr sz="4000" dirty="0">
                <a:effectLst>
                  <a:outerShdw blurRad="38100" dist="38100" dir="2700000" algn="tl">
                    <a:srgbClr val="000000">
                      <a:alpha val="43137"/>
                    </a:srgbClr>
                  </a:outerShdw>
                </a:effectLst>
              </a:rPr>
              <a:t>Reflection</a:t>
            </a:r>
            <a:endParaRPr dirty="0">
              <a:effectLst>
                <a:outerShdw blurRad="38100" dist="38100" dir="2700000" algn="tl">
                  <a:srgbClr val="000000">
                    <a:alpha val="43137"/>
                  </a:srgbClr>
                </a:outerShdw>
              </a:effectLst>
            </a:endParaRPr>
          </a:p>
        </p:txBody>
      </p:sp>
      <p:sp>
        <p:nvSpPr>
          <p:cNvPr id="203" name="Content Placeholder 2"/>
          <p:cNvSpPr txBox="1">
            <a:spLocks noGrp="1"/>
          </p:cNvSpPr>
          <p:nvPr>
            <p:ph type="body" sz="half" idx="1"/>
          </p:nvPr>
        </p:nvSpPr>
        <p:spPr>
          <a:xfrm>
            <a:off x="193997" y="1520689"/>
            <a:ext cx="7351034" cy="5403985"/>
          </a:xfrm>
          <a:prstGeom prst="rect">
            <a:avLst/>
          </a:prstGeom>
        </p:spPr>
        <p:txBody>
          <a:bodyPr anchor="t">
            <a:noAutofit/>
          </a:bodyPr>
          <a:lstStyle>
            <a:lvl1pPr marL="0" indent="0">
              <a:buSzTx/>
              <a:buFont typeface="Wingdings 2"/>
              <a:buNone/>
              <a:defRPr sz="1600">
                <a:solidFill>
                  <a:srgbClr val="FFFFFF"/>
                </a:solidFill>
              </a:defRPr>
            </a:lvl1pPr>
          </a:lstStyle>
          <a:p>
            <a:r>
              <a:rPr sz="2200" dirty="0"/>
              <a:t>"My initial expectations for this organization was to build connection with an international student with the required activities for us to follow. My expectations were to learn about a different culture from my own and to help my international partner’s English. My initial expectations also included the anticipation for this program was the difficulty in coordinating hours spent together. However, my expectations have changed now starting the program. Firstly, meeting my international partner, I not only learned so much about my partner, but I felt like I’ve learned so much about myself and my capacity in empathy, understanding, and openness. My expectations have also changed in a way where I’m excited to be a part of this program to expand the horizons of culture. Being able to cultivate a meaningful relationship with my international partner has enticed me to dedicate myself to this program to better society and myself." ~ Alyssa B</a:t>
            </a:r>
          </a:p>
        </p:txBody>
      </p:sp>
      <p:pic>
        <p:nvPicPr>
          <p:cNvPr id="204" name="Picture 4" descr="Picture 4"/>
          <p:cNvPicPr>
            <a:picLocks noChangeAspect="1"/>
          </p:cNvPicPr>
          <p:nvPr/>
        </p:nvPicPr>
        <p:blipFill>
          <a:blip r:embed="rId3"/>
          <a:srcRect b="16053"/>
          <a:stretch>
            <a:fillRect/>
          </a:stretch>
        </p:blipFill>
        <p:spPr>
          <a:xfrm>
            <a:off x="7750469" y="607198"/>
            <a:ext cx="3778249" cy="5330651"/>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8" name="Title 1"/>
          <p:cNvSpPr txBox="1">
            <a:spLocks noGrp="1"/>
          </p:cNvSpPr>
          <p:nvPr>
            <p:ph type="title"/>
          </p:nvPr>
        </p:nvSpPr>
        <p:spPr>
          <a:xfrm>
            <a:off x="17330" y="60756"/>
            <a:ext cx="4745462" cy="1837880"/>
          </a:xfrm>
          <a:prstGeom prst="rect">
            <a:avLst/>
          </a:prstGeom>
        </p:spPr>
        <p:txBody>
          <a:bodyPr/>
          <a:lstStyle/>
          <a:p>
            <a:pPr marL="90487" indent="-90487">
              <a:spcBef>
                <a:spcPts val="1200"/>
              </a:spcBef>
              <a:buClr>
                <a:schemeClr val="accent1"/>
              </a:buClr>
              <a:buSzPct val="100000"/>
              <a:buFont typeface="Calibri"/>
              <a:buChar char=" "/>
              <a:defRPr spc="-100">
                <a:effectLst>
                  <a:outerShdw blurRad="38100" dist="38100" dir="2700000" rotWithShape="0">
                    <a:srgbClr val="000000">
                      <a:alpha val="43137"/>
                    </a:srgbClr>
                  </a:outerShdw>
                </a:effectLst>
                <a:latin typeface="Maiandra GD"/>
                <a:ea typeface="Maiandra GD"/>
                <a:cs typeface="Maiandra GD"/>
                <a:sym typeface="Maiandra GD"/>
              </a:defRPr>
            </a:pPr>
            <a:r>
              <a:rPr dirty="0">
                <a:solidFill>
                  <a:schemeClr val="tx1"/>
                </a:solidFill>
              </a:rPr>
              <a:t>What Reflection is </a:t>
            </a:r>
            <a:r>
              <a:rPr i="1" dirty="0">
                <a:solidFill>
                  <a:schemeClr val="tx1"/>
                </a:solidFill>
              </a:rPr>
              <a:t>not</a:t>
            </a:r>
          </a:p>
        </p:txBody>
      </p:sp>
      <p:sp>
        <p:nvSpPr>
          <p:cNvPr id="209" name="Content Placeholder 2"/>
          <p:cNvSpPr txBox="1">
            <a:spLocks noGrp="1"/>
          </p:cNvSpPr>
          <p:nvPr>
            <p:ph type="body" sz="quarter" idx="1"/>
          </p:nvPr>
        </p:nvSpPr>
        <p:spPr>
          <a:xfrm>
            <a:off x="305901" y="1256977"/>
            <a:ext cx="4578038" cy="3904425"/>
          </a:xfrm>
          <a:prstGeom prst="rect">
            <a:avLst/>
          </a:prstGeom>
        </p:spPr>
        <p:txBody>
          <a:bodyPr/>
          <a:lstStyle/>
          <a:p>
            <a:pPr marL="342900" indent="-342900">
              <a:defRPr sz="4000" i="1">
                <a:latin typeface="Garamond"/>
                <a:ea typeface="Garamond"/>
                <a:cs typeface="Garamond"/>
                <a:sym typeface="Garamond"/>
              </a:defRPr>
            </a:pPr>
            <a:r>
              <a:rPr dirty="0"/>
              <a:t>A diary</a:t>
            </a:r>
          </a:p>
          <a:p>
            <a:pPr marL="342900" indent="-342900">
              <a:defRPr sz="4000" i="1">
                <a:latin typeface="Garamond"/>
                <a:ea typeface="Garamond"/>
                <a:cs typeface="Garamond"/>
                <a:sym typeface="Garamond"/>
              </a:defRPr>
            </a:pPr>
            <a:r>
              <a:rPr dirty="0"/>
              <a:t>A simple summary of activities</a:t>
            </a:r>
          </a:p>
          <a:p>
            <a:pPr marL="342900" indent="-342900">
              <a:defRPr sz="4000" i="1">
                <a:latin typeface="Garamond"/>
                <a:ea typeface="Garamond"/>
                <a:cs typeface="Garamond"/>
                <a:sym typeface="Garamond"/>
              </a:defRPr>
            </a:pPr>
            <a:r>
              <a:rPr dirty="0"/>
              <a:t>A venting of personal feelings</a:t>
            </a:r>
          </a:p>
        </p:txBody>
      </p:sp>
      <p:pic>
        <p:nvPicPr>
          <p:cNvPr id="210" name="Picture 3" descr="Picture 3"/>
          <p:cNvPicPr>
            <a:picLocks noChangeAspect="1"/>
          </p:cNvPicPr>
          <p:nvPr/>
        </p:nvPicPr>
        <p:blipFill>
          <a:blip r:embed="rId3"/>
          <a:stretch>
            <a:fillRect/>
          </a:stretch>
        </p:blipFill>
        <p:spPr>
          <a:xfrm>
            <a:off x="4891601" y="1696598"/>
            <a:ext cx="6227065" cy="3113534"/>
          </a:xfrm>
          <a:prstGeom prst="rect">
            <a:avLst/>
          </a:prstGeom>
          <a:ln w="12700">
            <a:miter lim="400000"/>
          </a:ln>
        </p:spPr>
      </p:pic>
      <p:sp>
        <p:nvSpPr>
          <p:cNvPr id="211" name="Freeform: Shape 4"/>
          <p:cNvSpPr/>
          <p:nvPr/>
        </p:nvSpPr>
        <p:spPr>
          <a:xfrm rot="5739428">
            <a:off x="4874721" y="1004382"/>
            <a:ext cx="6124354" cy="4986671"/>
          </a:xfrm>
          <a:custGeom>
            <a:avLst/>
            <a:gdLst/>
            <a:ahLst/>
            <a:cxnLst>
              <a:cxn ang="0">
                <a:pos x="wd2" y="hd2"/>
              </a:cxn>
              <a:cxn ang="5400000">
                <a:pos x="wd2" y="hd2"/>
              </a:cxn>
              <a:cxn ang="10800000">
                <a:pos x="wd2" y="hd2"/>
              </a:cxn>
              <a:cxn ang="16200000">
                <a:pos x="wd2" y="hd2"/>
              </a:cxn>
            </a:cxnLst>
            <a:rect l="0" t="0" r="r" b="b"/>
            <a:pathLst>
              <a:path w="21515" h="21548" extrusionOk="0">
                <a:moveTo>
                  <a:pt x="0" y="0"/>
                </a:moveTo>
                <a:cubicBezTo>
                  <a:pt x="4233" y="3875"/>
                  <a:pt x="8723" y="7357"/>
                  <a:pt x="12700" y="11624"/>
                </a:cubicBezTo>
                <a:cubicBezTo>
                  <a:pt x="14252" y="13289"/>
                  <a:pt x="14733" y="13733"/>
                  <a:pt x="16173" y="15575"/>
                </a:cubicBezTo>
                <a:cubicBezTo>
                  <a:pt x="18449" y="18485"/>
                  <a:pt x="16101" y="15799"/>
                  <a:pt x="18527" y="18699"/>
                </a:cubicBezTo>
                <a:lnTo>
                  <a:pt x="19871" y="20307"/>
                </a:lnTo>
                <a:cubicBezTo>
                  <a:pt x="19972" y="20428"/>
                  <a:pt x="20071" y="20552"/>
                  <a:pt x="20170" y="20675"/>
                </a:cubicBezTo>
                <a:cubicBezTo>
                  <a:pt x="20195" y="20705"/>
                  <a:pt x="20216" y="20743"/>
                  <a:pt x="20245" y="20767"/>
                </a:cubicBezTo>
                <a:cubicBezTo>
                  <a:pt x="20710" y="21148"/>
                  <a:pt x="20220" y="20774"/>
                  <a:pt x="21029" y="21226"/>
                </a:cubicBezTo>
                <a:cubicBezTo>
                  <a:pt x="21121" y="21277"/>
                  <a:pt x="21201" y="21355"/>
                  <a:pt x="21291" y="21410"/>
                </a:cubicBezTo>
                <a:cubicBezTo>
                  <a:pt x="21600" y="21600"/>
                  <a:pt x="21194" y="21284"/>
                  <a:pt x="21515" y="21548"/>
                </a:cubicBezTo>
              </a:path>
            </a:pathLst>
          </a:custGeom>
          <a:ln w="76200">
            <a:solidFill>
              <a:srgbClr val="1BCEF1">
                <a:alpha val="50000"/>
              </a:srgbClr>
            </a:solidFill>
          </a:ln>
        </p:spPr>
        <p:txBody>
          <a:bodyPr lIns="45719" rIns="45719" anchor="ctr"/>
          <a:lstStyle/>
          <a:p>
            <a:pPr algn="ctr"/>
            <a:endParaRPr/>
          </a:p>
        </p:txBody>
      </p:sp>
      <p:sp>
        <p:nvSpPr>
          <p:cNvPr id="212" name="Freeform: Shape 11"/>
          <p:cNvSpPr/>
          <p:nvPr/>
        </p:nvSpPr>
        <p:spPr>
          <a:xfrm>
            <a:off x="4724400" y="1088064"/>
            <a:ext cx="6124354" cy="4986672"/>
          </a:xfrm>
          <a:custGeom>
            <a:avLst/>
            <a:gdLst/>
            <a:ahLst/>
            <a:cxnLst>
              <a:cxn ang="0">
                <a:pos x="wd2" y="hd2"/>
              </a:cxn>
              <a:cxn ang="5400000">
                <a:pos x="wd2" y="hd2"/>
              </a:cxn>
              <a:cxn ang="10800000">
                <a:pos x="wd2" y="hd2"/>
              </a:cxn>
              <a:cxn ang="16200000">
                <a:pos x="wd2" y="hd2"/>
              </a:cxn>
            </a:cxnLst>
            <a:rect l="0" t="0" r="r" b="b"/>
            <a:pathLst>
              <a:path w="21515" h="21548" extrusionOk="0">
                <a:moveTo>
                  <a:pt x="0" y="0"/>
                </a:moveTo>
                <a:cubicBezTo>
                  <a:pt x="4233" y="3875"/>
                  <a:pt x="8723" y="7357"/>
                  <a:pt x="12700" y="11624"/>
                </a:cubicBezTo>
                <a:cubicBezTo>
                  <a:pt x="14252" y="13289"/>
                  <a:pt x="14733" y="13733"/>
                  <a:pt x="16173" y="15575"/>
                </a:cubicBezTo>
                <a:cubicBezTo>
                  <a:pt x="18449" y="18485"/>
                  <a:pt x="16101" y="15799"/>
                  <a:pt x="18527" y="18699"/>
                </a:cubicBezTo>
                <a:lnTo>
                  <a:pt x="19871" y="20307"/>
                </a:lnTo>
                <a:cubicBezTo>
                  <a:pt x="19972" y="20428"/>
                  <a:pt x="20071" y="20552"/>
                  <a:pt x="20170" y="20675"/>
                </a:cubicBezTo>
                <a:cubicBezTo>
                  <a:pt x="20195" y="20705"/>
                  <a:pt x="20216" y="20743"/>
                  <a:pt x="20245" y="20767"/>
                </a:cubicBezTo>
                <a:cubicBezTo>
                  <a:pt x="20710" y="21148"/>
                  <a:pt x="20220" y="20774"/>
                  <a:pt x="21029" y="21226"/>
                </a:cubicBezTo>
                <a:cubicBezTo>
                  <a:pt x="21121" y="21277"/>
                  <a:pt x="21201" y="21355"/>
                  <a:pt x="21291" y="21410"/>
                </a:cubicBezTo>
                <a:cubicBezTo>
                  <a:pt x="21600" y="21600"/>
                  <a:pt x="21194" y="21284"/>
                  <a:pt x="21515" y="21548"/>
                </a:cubicBezTo>
              </a:path>
            </a:pathLst>
          </a:custGeom>
          <a:ln w="76200">
            <a:solidFill>
              <a:srgbClr val="1BCEF1">
                <a:alpha val="50000"/>
              </a:srgbClr>
            </a:solidFill>
          </a:ln>
        </p:spPr>
        <p:txBody>
          <a:bodyPr lIns="45719" rIns="45719" anchor="ctr"/>
          <a:lstStyle/>
          <a:p>
            <a:pPr algn="ct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09">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0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0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20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1" build="p"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Rectangle 9"/>
          <p:cNvSpPr/>
          <p:nvPr/>
        </p:nvSpPr>
        <p:spPr>
          <a:xfrm>
            <a:off x="-1" y="0"/>
            <a:ext cx="12192001"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217" name="Rectangle 11"/>
          <p:cNvSpPr/>
          <p:nvPr/>
        </p:nvSpPr>
        <p:spPr>
          <a:xfrm>
            <a:off x="1" y="761998"/>
            <a:ext cx="5129546" cy="6096002"/>
          </a:xfrm>
          <a:prstGeom prst="rect">
            <a:avLst/>
          </a:prstGeom>
          <a:solidFill>
            <a:schemeClr val="accent1"/>
          </a:solidFill>
          <a:ln w="12700">
            <a:miter lim="400000"/>
          </a:ln>
        </p:spPr>
        <p:txBody>
          <a:bodyPr lIns="45719" rIns="45719"/>
          <a:lstStyle/>
          <a:p>
            <a:endParaRPr/>
          </a:p>
        </p:txBody>
      </p:sp>
      <p:sp>
        <p:nvSpPr>
          <p:cNvPr id="218" name="Title 1"/>
          <p:cNvSpPr txBox="1">
            <a:spLocks noGrp="1"/>
          </p:cNvSpPr>
          <p:nvPr>
            <p:ph type="title"/>
          </p:nvPr>
        </p:nvSpPr>
        <p:spPr>
          <a:xfrm>
            <a:off x="313056" y="492925"/>
            <a:ext cx="4016118" cy="1255470"/>
          </a:xfrm>
          <a:prstGeom prst="rect">
            <a:avLst/>
          </a:prstGeom>
        </p:spPr>
        <p:txBody>
          <a:bodyPr/>
          <a:lstStyle>
            <a:lvl1pPr>
              <a:defRPr spc="-100"/>
            </a:lvl1pPr>
          </a:lstStyle>
          <a:p>
            <a:r>
              <a:rPr b="1" dirty="0">
                <a:effectLst>
                  <a:outerShdw blurRad="38100" dist="38100" dir="2700000" algn="tl">
                    <a:srgbClr val="000000">
                      <a:alpha val="43137"/>
                    </a:srgbClr>
                  </a:outerShdw>
                </a:effectLst>
              </a:rPr>
              <a:t>Reflection</a:t>
            </a:r>
          </a:p>
        </p:txBody>
      </p:sp>
      <p:sp>
        <p:nvSpPr>
          <p:cNvPr id="219" name="Content Placeholder 2"/>
          <p:cNvSpPr txBox="1">
            <a:spLocks noGrp="1"/>
          </p:cNvSpPr>
          <p:nvPr>
            <p:ph type="body" sz="quarter" idx="1"/>
          </p:nvPr>
        </p:nvSpPr>
        <p:spPr>
          <a:xfrm>
            <a:off x="146997" y="1323974"/>
            <a:ext cx="4982549" cy="5534025"/>
          </a:xfrm>
          <a:prstGeom prst="rect">
            <a:avLst/>
          </a:prstGeom>
        </p:spPr>
        <p:txBody>
          <a:bodyPr anchor="t">
            <a:noAutofit/>
          </a:bodyPr>
          <a:lstStyle/>
          <a:p>
            <a:pPr marL="0" indent="0">
              <a:lnSpc>
                <a:spcPct val="81000"/>
              </a:lnSpc>
              <a:buSzTx/>
              <a:buFont typeface="Wingdings 2"/>
              <a:buNone/>
              <a:defRPr sz="1100">
                <a:solidFill>
                  <a:srgbClr val="FFFFFF"/>
                </a:solidFill>
              </a:defRPr>
            </a:pPr>
            <a:r>
              <a:rPr sz="1600" dirty="0"/>
              <a:t>         " Through the community engagement work with Mindfulness CSUSM and the Center for Contemplative Practice it has made me more aware of my own current privileges and biases. Firstly, the accessibility students or people in general have to mental health resources by socioeconomic status. I realized that in my personal experience I only started going to therapy consistently a few years ago when I became more financially stable in my life...due to stigma about seeking help, financial struggles, and normalizing constant stress, depression, anxiety, and trauma in everyday life. I think if mindfulness practice would have been introduced earlier in my life, I could have responded to my stressors more effectively.</a:t>
            </a:r>
          </a:p>
          <a:p>
            <a:pPr marL="0" indent="0">
              <a:lnSpc>
                <a:spcPct val="81000"/>
              </a:lnSpc>
              <a:buSzTx/>
              <a:buFont typeface="Wingdings 2"/>
              <a:buNone/>
              <a:defRPr sz="1100">
                <a:solidFill>
                  <a:srgbClr val="FFFFFF"/>
                </a:solidFill>
              </a:defRPr>
            </a:pPr>
            <a:r>
              <a:rPr sz="1600" dirty="0"/>
              <a:t>            It is a great thing that Mindfulness CSUSM is offered for college students regardless of privilege, SES, or their amount of knowledge in mental health field.  I wonder if it would also be a beneficial skill to teach mindfulness like a social intervention. Similar to multisystemic therapy mindfulness could be taught to the community as a whole involving family, peers, school, teachers, and community of the individual. I think this would also be helpful to address the issues of barriers due to privilege, socioeconomic status, stigma, and cultural background. " ~ Melissa D.</a:t>
            </a:r>
          </a:p>
        </p:txBody>
      </p:sp>
      <p:sp>
        <p:nvSpPr>
          <p:cNvPr id="220" name="Rectangle 13"/>
          <p:cNvSpPr/>
          <p:nvPr/>
        </p:nvSpPr>
        <p:spPr>
          <a:xfrm>
            <a:off x="9408839" y="758951"/>
            <a:ext cx="2079070" cy="2344273"/>
          </a:xfrm>
          <a:prstGeom prst="rect">
            <a:avLst/>
          </a:prstGeom>
          <a:solidFill>
            <a:schemeClr val="accent1"/>
          </a:solidFill>
          <a:ln w="12700">
            <a:miter lim="400000"/>
          </a:ln>
        </p:spPr>
        <p:txBody>
          <a:bodyPr lIns="45719" rIns="45719" anchor="ctr"/>
          <a:lstStyle/>
          <a:p>
            <a:pPr algn="ctr">
              <a:defRPr>
                <a:solidFill>
                  <a:srgbClr val="FFFFFF"/>
                </a:solidFill>
              </a:defRPr>
            </a:pPr>
            <a:endParaRPr/>
          </a:p>
        </p:txBody>
      </p:sp>
      <p:sp>
        <p:nvSpPr>
          <p:cNvPr id="221" name="Rectangle 15"/>
          <p:cNvSpPr/>
          <p:nvPr/>
        </p:nvSpPr>
        <p:spPr>
          <a:xfrm>
            <a:off x="5216534" y="4384479"/>
            <a:ext cx="2157386" cy="2008992"/>
          </a:xfrm>
          <a:prstGeom prst="rect">
            <a:avLst/>
          </a:prstGeom>
          <a:solidFill>
            <a:srgbClr val="808080">
              <a:alpha val="50000"/>
            </a:srgbClr>
          </a:solidFill>
          <a:ln w="12700">
            <a:miter lim="400000"/>
          </a:ln>
        </p:spPr>
        <p:txBody>
          <a:bodyPr lIns="45719" rIns="45719" anchor="ctr"/>
          <a:lstStyle/>
          <a:p>
            <a:pPr algn="ctr">
              <a:defRPr>
                <a:solidFill>
                  <a:srgbClr val="FFFFFF"/>
                </a:solidFill>
              </a:defRPr>
            </a:pPr>
            <a:endParaRPr/>
          </a:p>
        </p:txBody>
      </p:sp>
      <p:pic>
        <p:nvPicPr>
          <p:cNvPr id="222" name="Picture 4" descr="Picture 4"/>
          <p:cNvPicPr>
            <a:picLocks noChangeAspect="1"/>
          </p:cNvPicPr>
          <p:nvPr/>
        </p:nvPicPr>
        <p:blipFill>
          <a:blip r:embed="rId3"/>
          <a:srcRect t="1760"/>
          <a:stretch>
            <a:fillRect/>
          </a:stretch>
        </p:blipFill>
        <p:spPr>
          <a:xfrm>
            <a:off x="7460907" y="3264089"/>
            <a:ext cx="4026962" cy="2825786"/>
          </a:xfrm>
          <a:prstGeom prst="rect">
            <a:avLst/>
          </a:prstGeom>
          <a:ln w="12700">
            <a:miter lim="400000"/>
          </a:ln>
        </p:spPr>
      </p:pic>
      <p:pic>
        <p:nvPicPr>
          <p:cNvPr id="223" name="Picture 5" descr="Picture 5"/>
          <p:cNvPicPr>
            <a:picLocks noChangeAspect="1"/>
          </p:cNvPicPr>
          <p:nvPr/>
        </p:nvPicPr>
        <p:blipFill>
          <a:blip r:embed="rId4"/>
          <a:srcRect l="5658" r="2"/>
          <a:stretch>
            <a:fillRect/>
          </a:stretch>
        </p:blipFill>
        <p:spPr>
          <a:xfrm>
            <a:off x="5137460" y="758952"/>
            <a:ext cx="4113214" cy="31609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1329" y="21600"/>
                </a:lnTo>
                <a:lnTo>
                  <a:pt x="11329" y="16019"/>
                </a:lnTo>
                <a:lnTo>
                  <a:pt x="21600" y="16019"/>
                </a:lnTo>
                <a:lnTo>
                  <a:pt x="21600" y="0"/>
                </a:lnTo>
                <a:lnTo>
                  <a:pt x="0" y="0"/>
                </a:lnTo>
                <a:close/>
              </a:path>
            </a:pathLst>
          </a:custGeom>
          <a:ln w="12700">
            <a:miter lim="400000"/>
          </a:ln>
        </p:spPr>
      </p:pic>
      <p:sp>
        <p:nvSpPr>
          <p:cNvPr id="224" name="Rectangle 17"/>
          <p:cNvSpPr/>
          <p:nvPr/>
        </p:nvSpPr>
        <p:spPr>
          <a:xfrm>
            <a:off x="11815864" y="758951"/>
            <a:ext cx="384049" cy="5330954"/>
          </a:xfrm>
          <a:prstGeom prst="rect">
            <a:avLst/>
          </a:prstGeom>
          <a:solidFill>
            <a:srgbClr val="C8C8C8">
              <a:alpha val="49804"/>
            </a:srgbClr>
          </a:solidFill>
          <a:ln w="12700">
            <a:miter lim="400000"/>
          </a:ln>
        </p:spPr>
        <p:txBody>
          <a:bodyPr lIns="45719" rIns="45719"/>
          <a:lstStyle/>
          <a:p>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Picture 3" descr="Picture 3"/>
          <p:cNvPicPr>
            <a:picLocks noChangeAspect="1"/>
          </p:cNvPicPr>
          <p:nvPr/>
        </p:nvPicPr>
        <p:blipFill>
          <a:blip r:embed="rId3"/>
          <a:srcRect l="1313" t="19044" r="34575" b="18590"/>
          <a:stretch>
            <a:fillRect/>
          </a:stretch>
        </p:blipFill>
        <p:spPr>
          <a:xfrm>
            <a:off x="83044" y="140514"/>
            <a:ext cx="12025912" cy="6576971"/>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Title 1"/>
          <p:cNvSpPr txBox="1">
            <a:spLocks noGrp="1"/>
          </p:cNvSpPr>
          <p:nvPr>
            <p:ph type="title"/>
          </p:nvPr>
        </p:nvSpPr>
        <p:spPr>
          <a:xfrm>
            <a:off x="3469848" y="264124"/>
            <a:ext cx="6128604" cy="1125925"/>
          </a:xfrm>
          <a:prstGeom prst="rect">
            <a:avLst/>
          </a:prstGeom>
          <a:effectLst>
            <a:outerShdw blurRad="50800" dist="38100" dir="2700000" rotWithShape="0">
              <a:srgbClr val="000000">
                <a:alpha val="40000"/>
              </a:srgbClr>
            </a:outerShdw>
          </a:effectLst>
        </p:spPr>
        <p:txBody>
          <a:bodyPr>
            <a:normAutofit/>
          </a:bodyPr>
          <a:lstStyle>
            <a:lvl1pPr>
              <a:defRPr spc="-100">
                <a:effectLst>
                  <a:outerShdw blurRad="38100" dist="38100" dir="2700000" rotWithShape="0">
                    <a:srgbClr val="000000">
                      <a:alpha val="43137"/>
                    </a:srgbClr>
                  </a:outerShdw>
                </a:effectLst>
                <a:latin typeface="Maiandra GD"/>
                <a:ea typeface="Maiandra GD"/>
                <a:cs typeface="Maiandra GD"/>
                <a:sym typeface="Maiandra GD"/>
              </a:defRPr>
            </a:lvl1pPr>
          </a:lstStyle>
          <a:p>
            <a:r>
              <a:rPr sz="4400" dirty="0">
                <a:solidFill>
                  <a:schemeClr val="tx1"/>
                </a:solidFill>
              </a:rPr>
              <a:t>Reflection activities</a:t>
            </a:r>
          </a:p>
        </p:txBody>
      </p:sp>
      <p:sp>
        <p:nvSpPr>
          <p:cNvPr id="233" name="Content Placeholder 2"/>
          <p:cNvSpPr txBox="1">
            <a:spLocks noGrp="1"/>
          </p:cNvSpPr>
          <p:nvPr>
            <p:ph type="body" idx="1"/>
          </p:nvPr>
        </p:nvSpPr>
        <p:spPr>
          <a:xfrm>
            <a:off x="587991" y="1846263"/>
            <a:ext cx="11016017" cy="4585688"/>
          </a:xfrm>
          <a:prstGeom prst="rect">
            <a:avLst/>
          </a:prstGeom>
          <a:solidFill>
            <a:srgbClr val="D9F1F6"/>
          </a:solidFill>
          <a:effectLst>
            <a:outerShdw blurRad="50800" dist="38100" dir="2700000" rotWithShape="0">
              <a:srgbClr val="000000">
                <a:alpha val="40000"/>
              </a:srgbClr>
            </a:outerShdw>
          </a:effectLst>
        </p:spPr>
        <p:txBody>
          <a:bodyPr numCol="2"/>
          <a:lstStyle/>
          <a:p>
            <a:pPr>
              <a:lnSpc>
                <a:spcPct val="81000"/>
              </a:lnSpc>
              <a:defRPr sz="4000"/>
            </a:pPr>
            <a:r>
              <a:rPr dirty="0"/>
              <a:t>In-class discussions/debates </a:t>
            </a:r>
          </a:p>
          <a:p>
            <a:pPr>
              <a:lnSpc>
                <a:spcPct val="81000"/>
              </a:lnSpc>
              <a:defRPr sz="4000"/>
            </a:pPr>
            <a:r>
              <a:rPr dirty="0"/>
              <a:t>Journals</a:t>
            </a:r>
          </a:p>
          <a:p>
            <a:pPr>
              <a:lnSpc>
                <a:spcPct val="81000"/>
              </a:lnSpc>
              <a:defRPr sz="4000"/>
            </a:pPr>
            <a:r>
              <a:rPr dirty="0"/>
              <a:t>Essays</a:t>
            </a:r>
          </a:p>
          <a:p>
            <a:pPr>
              <a:lnSpc>
                <a:spcPct val="81000"/>
              </a:lnSpc>
              <a:defRPr sz="4000"/>
            </a:pPr>
            <a:r>
              <a:rPr dirty="0"/>
              <a:t>Presentations</a:t>
            </a:r>
          </a:p>
          <a:p>
            <a:pPr>
              <a:lnSpc>
                <a:spcPct val="81000"/>
              </a:lnSpc>
              <a:defRPr sz="4000"/>
            </a:pPr>
            <a:r>
              <a:rPr dirty="0"/>
              <a:t>Artistic creations</a:t>
            </a:r>
          </a:p>
          <a:p>
            <a:pPr>
              <a:lnSpc>
                <a:spcPct val="81000"/>
              </a:lnSpc>
              <a:defRPr sz="4000"/>
            </a:pPr>
            <a:r>
              <a:rPr dirty="0"/>
              <a:t>Multimedia brochures</a:t>
            </a:r>
          </a:p>
          <a:p>
            <a:pPr>
              <a:lnSpc>
                <a:spcPct val="81000"/>
              </a:lnSpc>
              <a:defRPr sz="4000"/>
            </a:pPr>
            <a:r>
              <a:rPr dirty="0"/>
              <a:t>Theory application papers</a:t>
            </a:r>
          </a:p>
          <a:p>
            <a:pPr marL="225425" indent="-112712">
              <a:lnSpc>
                <a:spcPct val="81000"/>
              </a:lnSpc>
              <a:defRPr sz="4000"/>
            </a:pPr>
            <a:r>
              <a:rPr dirty="0"/>
              <a:t>Case studies</a:t>
            </a:r>
          </a:p>
          <a:p>
            <a:pPr marL="225425" indent="-112712">
              <a:lnSpc>
                <a:spcPct val="81000"/>
              </a:lnSpc>
              <a:defRPr sz="4000"/>
            </a:pPr>
            <a:r>
              <a:rPr dirty="0"/>
              <a:t>Videos</a:t>
            </a:r>
          </a:p>
          <a:p>
            <a:pPr marL="225425" indent="-112712">
              <a:lnSpc>
                <a:spcPct val="81000"/>
              </a:lnSpc>
              <a:defRPr sz="4000"/>
            </a:pPr>
            <a:r>
              <a:rPr dirty="0"/>
              <a:t>Blogs</a:t>
            </a:r>
          </a:p>
          <a:p>
            <a:pPr marL="225425" indent="-112712">
              <a:lnSpc>
                <a:spcPct val="81000"/>
              </a:lnSpc>
              <a:defRPr sz="4000"/>
            </a:pPr>
            <a:r>
              <a:rPr dirty="0"/>
              <a:t>Other examples?</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Content Placeholder 2"/>
          <p:cNvSpPr txBox="1">
            <a:spLocks noGrp="1"/>
          </p:cNvSpPr>
          <p:nvPr>
            <p:ph type="body" sz="half" idx="1"/>
          </p:nvPr>
        </p:nvSpPr>
        <p:spPr>
          <a:xfrm>
            <a:off x="0" y="1789610"/>
            <a:ext cx="7666074" cy="3958045"/>
          </a:xfrm>
          <a:prstGeom prst="rect">
            <a:avLst/>
          </a:prstGeom>
          <a:solidFill>
            <a:schemeClr val="accent1">
              <a:lumMod val="20000"/>
              <a:lumOff val="80000"/>
            </a:schemeClr>
          </a:solidFill>
        </p:spPr>
        <p:txBody>
          <a:bodyPr/>
          <a:lstStyle/>
          <a:p>
            <a:pPr>
              <a:defRPr sz="3200"/>
            </a:pPr>
            <a:r>
              <a:rPr dirty="0"/>
              <a:t>Help students connect service to course topics by examining root causes.</a:t>
            </a:r>
          </a:p>
          <a:p>
            <a:pPr>
              <a:defRPr sz="3200"/>
            </a:pPr>
            <a:r>
              <a:rPr dirty="0"/>
              <a:t>Ask students to research the social issues that their site addresses.</a:t>
            </a:r>
          </a:p>
          <a:p>
            <a:pPr>
              <a:defRPr sz="3200"/>
            </a:pPr>
            <a:r>
              <a:rPr dirty="0"/>
              <a:t>Students can discuss with site supervisors. </a:t>
            </a:r>
          </a:p>
          <a:p>
            <a:pPr>
              <a:defRPr sz="3200"/>
            </a:pPr>
            <a:r>
              <a:rPr dirty="0"/>
              <a:t>Invite partners to class to provide background.</a:t>
            </a:r>
          </a:p>
        </p:txBody>
      </p:sp>
      <p:grpSp>
        <p:nvGrpSpPr>
          <p:cNvPr id="242" name="TextBox 3"/>
          <p:cNvGrpSpPr/>
          <p:nvPr/>
        </p:nvGrpSpPr>
        <p:grpSpPr>
          <a:xfrm>
            <a:off x="7533681" y="1585945"/>
            <a:ext cx="4469544" cy="4341281"/>
            <a:chOff x="0" y="0"/>
            <a:chExt cx="4469543" cy="4341279"/>
          </a:xfrm>
        </p:grpSpPr>
        <p:grpSp>
          <p:nvGrpSpPr>
            <p:cNvPr id="240" name="Group"/>
            <p:cNvGrpSpPr/>
            <p:nvPr/>
          </p:nvGrpSpPr>
          <p:grpSpPr>
            <a:xfrm>
              <a:off x="0" y="-1"/>
              <a:ext cx="4469544" cy="4341281"/>
              <a:chOff x="0" y="0"/>
              <a:chExt cx="4469543" cy="4341279"/>
            </a:xfrm>
          </p:grpSpPr>
          <p:sp>
            <p:nvSpPr>
              <p:cNvPr id="238" name="Shape"/>
              <p:cNvSpPr/>
              <p:nvPr/>
            </p:nvSpPr>
            <p:spPr>
              <a:xfrm rot="214455">
                <a:off x="122931" y="138013"/>
                <a:ext cx="4223681" cy="4075575"/>
              </a:xfrm>
              <a:custGeom>
                <a:avLst/>
                <a:gdLst/>
                <a:ahLst/>
                <a:cxnLst>
                  <a:cxn ang="0">
                    <a:pos x="wd2" y="hd2"/>
                  </a:cxn>
                  <a:cxn ang="5400000">
                    <a:pos x="wd2" y="hd2"/>
                  </a:cxn>
                  <a:cxn ang="10800000">
                    <a:pos x="wd2" y="hd2"/>
                  </a:cxn>
                  <a:cxn ang="16200000">
                    <a:pos x="wd2" y="hd2"/>
                  </a:cxn>
                </a:cxnLst>
                <a:rect l="0" t="0" r="r" b="b"/>
                <a:pathLst>
                  <a:path w="21178" h="21127" extrusionOk="0">
                    <a:moveTo>
                      <a:pt x="129" y="113"/>
                    </a:moveTo>
                    <a:cubicBezTo>
                      <a:pt x="1466" y="-22"/>
                      <a:pt x="2170" y="447"/>
                      <a:pt x="2906" y="113"/>
                    </a:cubicBezTo>
                    <a:cubicBezTo>
                      <a:pt x="3641" y="-222"/>
                      <a:pt x="4416" y="380"/>
                      <a:pt x="5264" y="113"/>
                    </a:cubicBezTo>
                    <a:cubicBezTo>
                      <a:pt x="6113" y="-154"/>
                      <a:pt x="7909" y="324"/>
                      <a:pt x="8668" y="113"/>
                    </a:cubicBezTo>
                    <a:cubicBezTo>
                      <a:pt x="9427" y="-99"/>
                      <a:pt x="10258" y="413"/>
                      <a:pt x="11444" y="113"/>
                    </a:cubicBezTo>
                    <a:cubicBezTo>
                      <a:pt x="12631" y="-188"/>
                      <a:pt x="13063" y="218"/>
                      <a:pt x="14221" y="113"/>
                    </a:cubicBezTo>
                    <a:cubicBezTo>
                      <a:pt x="15379" y="7"/>
                      <a:pt x="16587" y="230"/>
                      <a:pt x="17624" y="113"/>
                    </a:cubicBezTo>
                    <a:cubicBezTo>
                      <a:pt x="18662" y="-5"/>
                      <a:pt x="19666" y="375"/>
                      <a:pt x="21028" y="113"/>
                    </a:cubicBezTo>
                    <a:cubicBezTo>
                      <a:pt x="21380" y="1472"/>
                      <a:pt x="20651" y="2342"/>
                      <a:pt x="21028" y="3516"/>
                    </a:cubicBezTo>
                    <a:cubicBezTo>
                      <a:pt x="21404" y="4691"/>
                      <a:pt x="20905" y="5414"/>
                      <a:pt x="21028" y="6084"/>
                    </a:cubicBezTo>
                    <a:cubicBezTo>
                      <a:pt x="21150" y="6754"/>
                      <a:pt x="20882" y="7816"/>
                      <a:pt x="21028" y="8652"/>
                    </a:cubicBezTo>
                    <a:cubicBezTo>
                      <a:pt x="21173" y="9488"/>
                      <a:pt x="20900" y="11005"/>
                      <a:pt x="21028" y="11638"/>
                    </a:cubicBezTo>
                    <a:cubicBezTo>
                      <a:pt x="21156" y="12270"/>
                      <a:pt x="20673" y="13601"/>
                      <a:pt x="21028" y="14832"/>
                    </a:cubicBezTo>
                    <a:cubicBezTo>
                      <a:pt x="21383" y="16064"/>
                      <a:pt x="20991" y="16334"/>
                      <a:pt x="21028" y="17191"/>
                    </a:cubicBezTo>
                    <a:cubicBezTo>
                      <a:pt x="21064" y="18048"/>
                      <a:pt x="20626" y="20132"/>
                      <a:pt x="21028" y="21013"/>
                    </a:cubicBezTo>
                    <a:cubicBezTo>
                      <a:pt x="19746" y="21378"/>
                      <a:pt x="19422" y="20719"/>
                      <a:pt x="18042" y="21013"/>
                    </a:cubicBezTo>
                    <a:cubicBezTo>
                      <a:pt x="16662" y="21306"/>
                      <a:pt x="16185" y="20738"/>
                      <a:pt x="15057" y="21013"/>
                    </a:cubicBezTo>
                    <a:cubicBezTo>
                      <a:pt x="13928" y="21287"/>
                      <a:pt x="12642" y="20884"/>
                      <a:pt x="11653" y="21013"/>
                    </a:cubicBezTo>
                    <a:cubicBezTo>
                      <a:pt x="10665" y="21141"/>
                      <a:pt x="9464" y="20912"/>
                      <a:pt x="8668" y="21013"/>
                    </a:cubicBezTo>
                    <a:cubicBezTo>
                      <a:pt x="7871" y="21113"/>
                      <a:pt x="7127" y="20871"/>
                      <a:pt x="6309" y="21013"/>
                    </a:cubicBezTo>
                    <a:cubicBezTo>
                      <a:pt x="5492" y="21154"/>
                      <a:pt x="4479" y="20983"/>
                      <a:pt x="3742" y="21013"/>
                    </a:cubicBezTo>
                    <a:cubicBezTo>
                      <a:pt x="3004" y="21042"/>
                      <a:pt x="1738" y="20906"/>
                      <a:pt x="129" y="21013"/>
                    </a:cubicBezTo>
                    <a:cubicBezTo>
                      <a:pt x="-170" y="20112"/>
                      <a:pt x="146" y="19183"/>
                      <a:pt x="129" y="18027"/>
                    </a:cubicBezTo>
                    <a:cubicBezTo>
                      <a:pt x="113" y="16871"/>
                      <a:pt x="226" y="16312"/>
                      <a:pt x="129" y="15041"/>
                    </a:cubicBezTo>
                    <a:cubicBezTo>
                      <a:pt x="33" y="13770"/>
                      <a:pt x="417" y="13237"/>
                      <a:pt x="129" y="12265"/>
                    </a:cubicBezTo>
                    <a:cubicBezTo>
                      <a:pt x="-159" y="11292"/>
                      <a:pt x="133" y="10652"/>
                      <a:pt x="129" y="9906"/>
                    </a:cubicBezTo>
                    <a:cubicBezTo>
                      <a:pt x="126" y="9159"/>
                      <a:pt x="302" y="8286"/>
                      <a:pt x="129" y="7547"/>
                    </a:cubicBezTo>
                    <a:cubicBezTo>
                      <a:pt x="-43" y="6809"/>
                      <a:pt x="455" y="5101"/>
                      <a:pt x="129" y="4352"/>
                    </a:cubicBezTo>
                    <a:cubicBezTo>
                      <a:pt x="-196" y="3604"/>
                      <a:pt x="293" y="2120"/>
                      <a:pt x="129" y="113"/>
                    </a:cubicBezTo>
                    <a:close/>
                  </a:path>
                </a:pathLst>
              </a:custGeom>
              <a:solidFill>
                <a:srgbClr val="90E0DC"/>
              </a:solidFill>
              <a:ln w="12700" cap="flat">
                <a:noFill/>
                <a:miter lim="400000"/>
              </a:ln>
              <a:effectLst/>
            </p:spPr>
            <p:txBody>
              <a:bodyPr wrap="square" lIns="45719" tIns="45719" rIns="45719" bIns="45719" numCol="1" anchor="t">
                <a:noAutofit/>
              </a:bodyPr>
              <a:lstStyle/>
              <a:p>
                <a:endParaRPr/>
              </a:p>
            </p:txBody>
          </p:sp>
          <p:sp>
            <p:nvSpPr>
              <p:cNvPr id="239" name="Shape"/>
              <p:cNvSpPr/>
              <p:nvPr/>
            </p:nvSpPr>
            <p:spPr>
              <a:xfrm rot="214455">
                <a:off x="128178" y="127096"/>
                <a:ext cx="4204828" cy="4084399"/>
              </a:xfrm>
              <a:custGeom>
                <a:avLst/>
                <a:gdLst/>
                <a:ahLst/>
                <a:cxnLst>
                  <a:cxn ang="0">
                    <a:pos x="wd2" y="hd2"/>
                  </a:cxn>
                  <a:cxn ang="5400000">
                    <a:pos x="wd2" y="hd2"/>
                  </a:cxn>
                  <a:cxn ang="10800000">
                    <a:pos x="wd2" y="hd2"/>
                  </a:cxn>
                  <a:cxn ang="16200000">
                    <a:pos x="wd2" y="hd2"/>
                  </a:cxn>
                </a:cxnLst>
                <a:rect l="0" t="0" r="r" b="b"/>
                <a:pathLst>
                  <a:path w="21186" h="21131" extrusionOk="0">
                    <a:moveTo>
                      <a:pt x="105" y="168"/>
                    </a:moveTo>
                    <a:cubicBezTo>
                      <a:pt x="1188" y="158"/>
                      <a:pt x="2283" y="587"/>
                      <a:pt x="3525" y="168"/>
                    </a:cubicBezTo>
                    <a:cubicBezTo>
                      <a:pt x="4767" y="-251"/>
                      <a:pt x="5877" y="258"/>
                      <a:pt x="6945" y="168"/>
                    </a:cubicBezTo>
                    <a:cubicBezTo>
                      <a:pt x="8013" y="78"/>
                      <a:pt x="8709" y="306"/>
                      <a:pt x="9945" y="168"/>
                    </a:cubicBezTo>
                    <a:cubicBezTo>
                      <a:pt x="11182" y="30"/>
                      <a:pt x="12505" y="455"/>
                      <a:pt x="13155" y="168"/>
                    </a:cubicBezTo>
                    <a:cubicBezTo>
                      <a:pt x="13806" y="-119"/>
                      <a:pt x="15015" y="414"/>
                      <a:pt x="15946" y="168"/>
                    </a:cubicBezTo>
                    <a:cubicBezTo>
                      <a:pt x="16876" y="-78"/>
                      <a:pt x="18887" y="402"/>
                      <a:pt x="21106" y="168"/>
                    </a:cubicBezTo>
                    <a:cubicBezTo>
                      <a:pt x="21362" y="1462"/>
                      <a:pt x="20904" y="2754"/>
                      <a:pt x="21106" y="3565"/>
                    </a:cubicBezTo>
                    <a:cubicBezTo>
                      <a:pt x="21307" y="4377"/>
                      <a:pt x="20901" y="5332"/>
                      <a:pt x="21106" y="6128"/>
                    </a:cubicBezTo>
                    <a:cubicBezTo>
                      <a:pt x="21310" y="6923"/>
                      <a:pt x="21012" y="7720"/>
                      <a:pt x="21106" y="8482"/>
                    </a:cubicBezTo>
                    <a:cubicBezTo>
                      <a:pt x="21199" y="9244"/>
                      <a:pt x="20878" y="10086"/>
                      <a:pt x="21106" y="11045"/>
                    </a:cubicBezTo>
                    <a:cubicBezTo>
                      <a:pt x="21334" y="12003"/>
                      <a:pt x="20866" y="12560"/>
                      <a:pt x="21106" y="13816"/>
                    </a:cubicBezTo>
                    <a:cubicBezTo>
                      <a:pt x="21345" y="15072"/>
                      <a:pt x="20910" y="15851"/>
                      <a:pt x="21106" y="16796"/>
                    </a:cubicBezTo>
                    <a:cubicBezTo>
                      <a:pt x="21301" y="17740"/>
                      <a:pt x="20938" y="19711"/>
                      <a:pt x="21106" y="21027"/>
                    </a:cubicBezTo>
                    <a:cubicBezTo>
                      <a:pt x="19688" y="21104"/>
                      <a:pt x="18835" y="20981"/>
                      <a:pt x="17686" y="21027"/>
                    </a:cubicBezTo>
                    <a:cubicBezTo>
                      <a:pt x="16537" y="21073"/>
                      <a:pt x="15948" y="20705"/>
                      <a:pt x="14685" y="21027"/>
                    </a:cubicBezTo>
                    <a:cubicBezTo>
                      <a:pt x="13422" y="21349"/>
                      <a:pt x="12612" y="20799"/>
                      <a:pt x="11685" y="21027"/>
                    </a:cubicBezTo>
                    <a:cubicBezTo>
                      <a:pt x="10758" y="21255"/>
                      <a:pt x="9916" y="21014"/>
                      <a:pt x="8685" y="21027"/>
                    </a:cubicBezTo>
                    <a:cubicBezTo>
                      <a:pt x="7455" y="21041"/>
                      <a:pt x="6354" y="20842"/>
                      <a:pt x="5685" y="21027"/>
                    </a:cubicBezTo>
                    <a:cubicBezTo>
                      <a:pt x="5017" y="21213"/>
                      <a:pt x="3749" y="20923"/>
                      <a:pt x="2895" y="21027"/>
                    </a:cubicBezTo>
                    <a:cubicBezTo>
                      <a:pt x="2041" y="21132"/>
                      <a:pt x="837" y="20704"/>
                      <a:pt x="105" y="21027"/>
                    </a:cubicBezTo>
                    <a:cubicBezTo>
                      <a:pt x="-180" y="19613"/>
                      <a:pt x="448" y="18809"/>
                      <a:pt x="105" y="18047"/>
                    </a:cubicBezTo>
                    <a:cubicBezTo>
                      <a:pt x="-238" y="17285"/>
                      <a:pt x="390" y="15663"/>
                      <a:pt x="105" y="14859"/>
                    </a:cubicBezTo>
                    <a:cubicBezTo>
                      <a:pt x="-180" y="14055"/>
                      <a:pt x="397" y="12321"/>
                      <a:pt x="105" y="11670"/>
                    </a:cubicBezTo>
                    <a:cubicBezTo>
                      <a:pt x="-187" y="11020"/>
                      <a:pt x="318" y="9059"/>
                      <a:pt x="105" y="8273"/>
                    </a:cubicBezTo>
                    <a:cubicBezTo>
                      <a:pt x="-108" y="7487"/>
                      <a:pt x="363" y="6458"/>
                      <a:pt x="105" y="5293"/>
                    </a:cubicBezTo>
                    <a:cubicBezTo>
                      <a:pt x="-153" y="4129"/>
                      <a:pt x="528" y="2233"/>
                      <a:pt x="105" y="168"/>
                    </a:cubicBezTo>
                    <a:close/>
                  </a:path>
                </a:pathLst>
              </a:custGeom>
              <a:noFill/>
              <a:ln w="44450" cap="flat">
                <a:solidFill>
                  <a:srgbClr val="A72327"/>
                </a:solidFill>
                <a:prstDash val="solid"/>
                <a:round/>
              </a:ln>
              <a:effectLst/>
            </p:spPr>
            <p:txBody>
              <a:bodyPr wrap="square" lIns="45719" tIns="45719" rIns="45719" bIns="45719" numCol="1" anchor="t">
                <a:noAutofit/>
              </a:bodyPr>
              <a:lstStyle/>
              <a:p>
                <a:endParaRPr/>
              </a:p>
            </p:txBody>
          </p:sp>
        </p:grpSp>
        <p:sp>
          <p:nvSpPr>
            <p:cNvPr id="241" name="Why is there a need for Operation Hope women’s and family homeless shelter?…"/>
            <p:cNvSpPr txBox="1"/>
            <p:nvPr/>
          </p:nvSpPr>
          <p:spPr>
            <a:xfrm rot="214455">
              <a:off x="224501" y="182139"/>
              <a:ext cx="4032074" cy="37363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r>
                <a:t>Why is there a need for </a:t>
              </a:r>
              <a:r>
                <a:rPr sz="2000">
                  <a:solidFill>
                    <a:srgbClr val="C00000"/>
                  </a:solidFill>
                </a:rPr>
                <a:t>Operation Hope </a:t>
              </a:r>
              <a:r>
                <a:rPr u="sng"/>
                <a:t>women’s and family homeless shelter?</a:t>
              </a:r>
            </a:p>
            <a:p>
              <a:pPr marL="285750" indent="-285750">
                <a:buSzPct val="100000"/>
                <a:buFont typeface="Arial"/>
                <a:buChar char="•"/>
              </a:pPr>
              <a:r>
                <a:t>How many homeless people are in North County? </a:t>
              </a:r>
            </a:p>
            <a:p>
              <a:pPr marL="285750" indent="-285750">
                <a:buSzPct val="100000"/>
                <a:buFont typeface="Arial"/>
                <a:buChar char="•"/>
              </a:pPr>
              <a:r>
                <a:t>What are the primary causes of homelessness? </a:t>
              </a:r>
            </a:p>
            <a:p>
              <a:pPr marL="285750" indent="-285750">
                <a:buSzPct val="100000"/>
                <a:buFont typeface="Arial"/>
                <a:buChar char="•"/>
              </a:pPr>
              <a:r>
                <a:t>What is the relationship between homelessness and domestic abuse?</a:t>
              </a:r>
            </a:p>
            <a:p>
              <a:pPr marL="285750" indent="-285750">
                <a:buSzPct val="100000"/>
                <a:buFont typeface="Arial"/>
                <a:buChar char="•"/>
              </a:pPr>
              <a:r>
                <a:t>What is cost of living in North County? How has it risen in the past decade?</a:t>
              </a:r>
            </a:p>
            <a:p>
              <a:pPr marL="285750" indent="-285750">
                <a:buSzPct val="100000"/>
                <a:buFont typeface="Arial"/>
                <a:buChar char="•"/>
              </a:pPr>
              <a:r>
                <a:t>How could this relate to the gender wage gap?</a:t>
              </a:r>
            </a:p>
          </p:txBody>
        </p:sp>
      </p:grpSp>
      <p:sp>
        <p:nvSpPr>
          <p:cNvPr id="243" name="Rectangle 5"/>
          <p:cNvSpPr txBox="1"/>
          <p:nvPr/>
        </p:nvSpPr>
        <p:spPr>
          <a:xfrm>
            <a:off x="1307288" y="5948524"/>
            <a:ext cx="9577424" cy="866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5400">
                <a:solidFill>
                  <a:schemeClr val="accent1"/>
                </a:solidFill>
                <a:effectLst>
                  <a:outerShdw blurRad="38100" dist="25400" dir="5400000" rotWithShape="0">
                    <a:srgbClr val="6E747A">
                      <a:alpha val="43000"/>
                    </a:srgbClr>
                  </a:outerShdw>
                </a:effectLst>
              </a:defRPr>
            </a:lvl1pPr>
          </a:lstStyle>
          <a:p>
            <a:r>
              <a:rPr dirty="0"/>
              <a:t>Community Partner=Co-educator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3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3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3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23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23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2" nodeType="clickEffect">
                                  <p:stCondLst>
                                    <p:cond delay="0"/>
                                  </p:stCondLst>
                                  <p:iterate>
                                    <p:tmAbs val="0"/>
                                  </p:iterate>
                                  <p:childTnLst>
                                    <p:set>
                                      <p:cBhvr>
                                        <p:cTn id="24" fill="hold"/>
                                        <p:tgtEl>
                                          <p:spTgt spid="2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3" nodeType="clickEffect">
                                  <p:stCondLst>
                                    <p:cond delay="0"/>
                                  </p:stCondLst>
                                  <p:iterate>
                                    <p:tmAbs val="0"/>
                                  </p:iterate>
                                  <p:childTnLst>
                                    <p:set>
                                      <p:cBhvr>
                                        <p:cTn id="28" fill="hold"/>
                                        <p:tgtEl>
                                          <p:spTgt spid="2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23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 grpId="1" build="p" animBg="1" advAuto="0"/>
      <p:bldP spid="242" grpId="3" animBg="1" advAuto="0"/>
      <p:bldP spid="243" grpId="2"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18" name="Title 1"/>
          <p:cNvSpPr txBox="1">
            <a:spLocks noGrp="1"/>
          </p:cNvSpPr>
          <p:nvPr>
            <p:ph type="title"/>
          </p:nvPr>
        </p:nvSpPr>
        <p:spPr>
          <a:xfrm>
            <a:off x="229938" y="1177011"/>
            <a:ext cx="3606084" cy="2993584"/>
          </a:xfrm>
          <a:prstGeom prst="rect">
            <a:avLst/>
          </a:prstGeom>
        </p:spPr>
        <p:txBody>
          <a:bodyPr lIns="182879" tIns="182879" rIns="182879" bIns="182879"/>
          <a:lstStyle>
            <a:lvl1pPr>
              <a:defRPr spc="-100">
                <a:effectLst>
                  <a:outerShdw blurRad="38100" dist="38100" dir="2700000" rotWithShape="0">
                    <a:srgbClr val="000000">
                      <a:alpha val="43137"/>
                    </a:srgbClr>
                  </a:outerShdw>
                </a:effectLst>
              </a:defRPr>
            </a:lvl1pPr>
          </a:lstStyle>
          <a:p>
            <a:r>
              <a:t>Kolb’s Experiential Learning cycle</a:t>
            </a:r>
          </a:p>
        </p:txBody>
      </p:sp>
      <p:pic>
        <p:nvPicPr>
          <p:cNvPr id="119" name="Content Placeholder 3" descr="Content Placeholder 3"/>
          <p:cNvPicPr>
            <a:picLocks noChangeAspect="1"/>
          </p:cNvPicPr>
          <p:nvPr/>
        </p:nvPicPr>
        <p:blipFill>
          <a:blip r:embed="rId3"/>
          <a:stretch>
            <a:fillRect/>
          </a:stretch>
        </p:blipFill>
        <p:spPr>
          <a:xfrm>
            <a:off x="5156827" y="970948"/>
            <a:ext cx="5992746" cy="4599434"/>
          </a:xfrm>
          <a:prstGeom prst="rect">
            <a:avLst/>
          </a:prstGeom>
          <a:ln w="12700">
            <a:miter lim="400000"/>
          </a:ln>
          <a:effectLst>
            <a:outerShdw blurRad="50800" dist="38100" dir="2700000" rotWithShape="0">
              <a:srgbClr val="000000">
                <a:alpha val="40000"/>
              </a:srgbClr>
            </a:outerShdw>
          </a:effectLst>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Rectangle 25"/>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249" name="Rectangle 27"/>
          <p:cNvSpPr/>
          <p:nvPr/>
        </p:nvSpPr>
        <p:spPr>
          <a:xfrm>
            <a:off x="5139513" y="758952"/>
            <a:ext cx="7052487" cy="6099048"/>
          </a:xfrm>
          <a:prstGeom prst="rect">
            <a:avLst/>
          </a:prstGeom>
          <a:solidFill>
            <a:schemeClr val="accent1"/>
          </a:solidFill>
          <a:ln w="12700">
            <a:miter lim="400000"/>
          </a:ln>
        </p:spPr>
        <p:txBody>
          <a:bodyPr lIns="45719" rIns="45719"/>
          <a:lstStyle/>
          <a:p>
            <a:endParaRPr/>
          </a:p>
        </p:txBody>
      </p:sp>
      <p:sp>
        <p:nvSpPr>
          <p:cNvPr id="250" name="Title 1"/>
          <p:cNvSpPr txBox="1">
            <a:spLocks noGrp="1"/>
          </p:cNvSpPr>
          <p:nvPr>
            <p:ph type="title"/>
          </p:nvPr>
        </p:nvSpPr>
        <p:spPr>
          <a:xfrm>
            <a:off x="5451644" y="464473"/>
            <a:ext cx="6451112" cy="1255470"/>
          </a:xfrm>
          <a:prstGeom prst="rect">
            <a:avLst/>
          </a:prstGeom>
        </p:spPr>
        <p:txBody>
          <a:bodyPr/>
          <a:lstStyle>
            <a:lvl1pPr>
              <a:defRPr spc="-100"/>
            </a:lvl1pPr>
          </a:lstStyle>
          <a:p>
            <a:r>
              <a:rPr dirty="0"/>
              <a:t>Extra Credit Flyer</a:t>
            </a:r>
          </a:p>
        </p:txBody>
      </p:sp>
      <p:sp>
        <p:nvSpPr>
          <p:cNvPr id="251" name="Rectangle 29"/>
          <p:cNvSpPr/>
          <p:nvPr/>
        </p:nvSpPr>
        <p:spPr>
          <a:xfrm>
            <a:off x="-7912" y="758951"/>
            <a:ext cx="384048" cy="5330954"/>
          </a:xfrm>
          <a:prstGeom prst="rect">
            <a:avLst/>
          </a:prstGeom>
          <a:solidFill>
            <a:srgbClr val="C8C8C8">
              <a:alpha val="49804"/>
            </a:srgbClr>
          </a:solidFill>
          <a:ln w="12700">
            <a:miter lim="400000"/>
          </a:ln>
        </p:spPr>
        <p:txBody>
          <a:bodyPr lIns="45719" rIns="45719"/>
          <a:lstStyle/>
          <a:p>
            <a:endParaRPr/>
          </a:p>
        </p:txBody>
      </p:sp>
      <p:pic>
        <p:nvPicPr>
          <p:cNvPr id="252" name="Picture 4" descr="Picture 4"/>
          <p:cNvPicPr>
            <a:picLocks noChangeAspect="1"/>
          </p:cNvPicPr>
          <p:nvPr/>
        </p:nvPicPr>
        <p:blipFill>
          <a:blip r:embed="rId3"/>
          <a:stretch>
            <a:fillRect/>
          </a:stretch>
        </p:blipFill>
        <p:spPr>
          <a:xfrm>
            <a:off x="-3" y="-47967"/>
            <a:ext cx="5305428" cy="6867867"/>
          </a:xfrm>
          <a:prstGeom prst="rect">
            <a:avLst/>
          </a:prstGeom>
          <a:ln w="12700">
            <a:miter lim="400000"/>
          </a:ln>
        </p:spPr>
      </p:pic>
      <p:sp>
        <p:nvSpPr>
          <p:cNvPr id="253" name="Content Placeholder 2"/>
          <p:cNvSpPr txBox="1">
            <a:spLocks noGrp="1"/>
          </p:cNvSpPr>
          <p:nvPr>
            <p:ph type="body" sz="half" idx="1"/>
          </p:nvPr>
        </p:nvSpPr>
        <p:spPr>
          <a:xfrm>
            <a:off x="5451642" y="1409699"/>
            <a:ext cx="6451111" cy="5372101"/>
          </a:xfrm>
          <a:prstGeom prst="rect">
            <a:avLst/>
          </a:prstGeom>
        </p:spPr>
        <p:txBody>
          <a:bodyPr anchor="t">
            <a:normAutofit lnSpcReduction="10000"/>
          </a:bodyPr>
          <a:lstStyle/>
          <a:p>
            <a:pPr>
              <a:defRPr sz="1100">
                <a:solidFill>
                  <a:srgbClr val="FFFFFF"/>
                </a:solidFill>
              </a:defRPr>
            </a:pPr>
            <a:r>
              <a:rPr sz="1800" dirty="0"/>
              <a:t>Create a flyer or other promotional material that highlights the special needs of your service-learning site that addresses some of the questions below. It can be a marketing tool to increase volunteers or an informational flyer for those seeking services. But make sure to include important details such as contact information. </a:t>
            </a:r>
          </a:p>
          <a:p>
            <a:pPr>
              <a:defRPr sz="1100">
                <a:solidFill>
                  <a:srgbClr val="FFFFFF"/>
                </a:solidFill>
              </a:defRPr>
            </a:pPr>
            <a:r>
              <a:rPr sz="1800" dirty="0"/>
              <a:t>Some possible questions to address:</a:t>
            </a:r>
          </a:p>
          <a:p>
            <a:pPr>
              <a:defRPr sz="1100">
                <a:solidFill>
                  <a:srgbClr val="FFFFFF"/>
                </a:solidFill>
              </a:defRPr>
            </a:pPr>
            <a:r>
              <a:rPr sz="1800" dirty="0"/>
              <a:t>What does this site offer? Who does it serve?</a:t>
            </a:r>
          </a:p>
          <a:p>
            <a:pPr>
              <a:defRPr sz="1100">
                <a:solidFill>
                  <a:srgbClr val="FFFFFF"/>
                </a:solidFill>
              </a:defRPr>
            </a:pPr>
            <a:r>
              <a:rPr sz="1800" dirty="0"/>
              <a:t>How can I help? Who can I contact? What's volunteering like?</a:t>
            </a:r>
          </a:p>
          <a:p>
            <a:pPr>
              <a:defRPr sz="1100">
                <a:solidFill>
                  <a:srgbClr val="FFFFFF"/>
                </a:solidFill>
              </a:defRPr>
            </a:pPr>
            <a:r>
              <a:rPr sz="1800" dirty="0"/>
              <a:t>Why is there a need for your service?</a:t>
            </a:r>
          </a:p>
          <a:p>
            <a:pPr>
              <a:defRPr sz="1100">
                <a:solidFill>
                  <a:srgbClr val="FFFFFF"/>
                </a:solidFill>
              </a:defRPr>
            </a:pPr>
            <a:r>
              <a:rPr sz="1800" dirty="0"/>
              <a:t>What do you perceive as the underlying issue, and why does it exist?</a:t>
            </a:r>
          </a:p>
          <a:p>
            <a:pPr>
              <a:defRPr sz="1100">
                <a:solidFill>
                  <a:srgbClr val="FFFFFF"/>
                </a:solidFill>
              </a:defRPr>
            </a:pPr>
            <a:r>
              <a:rPr sz="1800" dirty="0"/>
              <a:t>What social, economic, political, and educational systems are maintaining and perpetuating it?</a:t>
            </a:r>
          </a:p>
          <a:p>
            <a:pPr>
              <a:defRPr sz="1100">
                <a:solidFill>
                  <a:srgbClr val="FFFFFF"/>
                </a:solidFill>
              </a:defRPr>
            </a:pPr>
            <a:r>
              <a:rPr sz="1800" dirty="0"/>
              <a:t>What can you do with the knowledge you gained from the experience to promote change?</a:t>
            </a:r>
          </a:p>
          <a:p>
            <a:pPr>
              <a:defRPr sz="1100">
                <a:solidFill>
                  <a:srgbClr val="FFFFFF"/>
                </a:solidFill>
              </a:defRPr>
            </a:pPr>
            <a:r>
              <a:rPr sz="1800" dirty="0"/>
              <a:t>How has your orientation to or opinion about this issue changed through the service-learning experience?</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Rectangle 25"/>
          <p:cNvSpPr/>
          <p:nvPr/>
        </p:nvSpPr>
        <p:spPr>
          <a:xfrm>
            <a:off x="1" y="761998"/>
            <a:ext cx="4642228" cy="5334003"/>
          </a:xfrm>
          <a:prstGeom prst="rect">
            <a:avLst/>
          </a:prstGeom>
          <a:solidFill>
            <a:schemeClr val="accent1"/>
          </a:solidFill>
          <a:ln w="12700">
            <a:miter lim="400000"/>
          </a:ln>
        </p:spPr>
        <p:txBody>
          <a:bodyPr lIns="45719" rIns="45719"/>
          <a:lstStyle/>
          <a:p>
            <a:endParaRPr/>
          </a:p>
        </p:txBody>
      </p:sp>
      <p:sp>
        <p:nvSpPr>
          <p:cNvPr id="258" name="Title 1"/>
          <p:cNvSpPr txBox="1">
            <a:spLocks noGrp="1"/>
          </p:cNvSpPr>
          <p:nvPr>
            <p:ph type="title"/>
          </p:nvPr>
        </p:nvSpPr>
        <p:spPr>
          <a:xfrm>
            <a:off x="289248" y="1123837"/>
            <a:ext cx="4016118" cy="2586964"/>
          </a:xfrm>
          <a:prstGeom prst="rect">
            <a:avLst/>
          </a:prstGeom>
        </p:spPr>
        <p:txBody>
          <a:bodyPr/>
          <a:lstStyle/>
          <a:p>
            <a:pPr>
              <a:defRPr spc="-100"/>
            </a:pPr>
            <a:r>
              <a:rPr b="1" dirty="0">
                <a:effectLst>
                  <a:outerShdw blurRad="38100" dist="38100" dir="2700000" algn="tl">
                    <a:srgbClr val="000000">
                      <a:alpha val="43137"/>
                    </a:srgbClr>
                  </a:outerShdw>
                </a:effectLst>
              </a:rPr>
              <a:t>Creative Activities </a:t>
            </a:r>
            <a:br>
              <a:rPr lang="en-US" b="1" dirty="0">
                <a:effectLst>
                  <a:outerShdw blurRad="38100" dist="38100" dir="2700000" algn="tl">
                    <a:srgbClr val="000000">
                      <a:alpha val="43137"/>
                    </a:srgbClr>
                  </a:outerShdw>
                </a:effectLst>
              </a:rPr>
            </a:br>
            <a:br>
              <a:rPr dirty="0"/>
            </a:br>
            <a:r>
              <a:rPr u="sng" dirty="0">
                <a:solidFill>
                  <a:schemeClr val="accent3"/>
                </a:solidFill>
                <a:uFill>
                  <a:solidFill>
                    <a:schemeClr val="accent3"/>
                  </a:solidFill>
                </a:uFill>
                <a:hlinkClick r:id="rId3"/>
              </a:rPr>
              <a:t>Erin Clements Girl Scout Video</a:t>
            </a:r>
          </a:p>
        </p:txBody>
      </p:sp>
      <p:pic>
        <p:nvPicPr>
          <p:cNvPr id="260" name="Picture 4" descr="Picture 4"/>
          <p:cNvPicPr>
            <a:picLocks noChangeAspect="1"/>
          </p:cNvPicPr>
          <p:nvPr/>
        </p:nvPicPr>
        <p:blipFill>
          <a:blip r:embed="rId4"/>
          <a:srcRect l="20986" r="14236"/>
          <a:stretch>
            <a:fillRect/>
          </a:stretch>
        </p:blipFill>
        <p:spPr>
          <a:xfrm>
            <a:off x="5137463" y="759599"/>
            <a:ext cx="6193768" cy="5330597"/>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Title 1"/>
          <p:cNvSpPr txBox="1">
            <a:spLocks noGrp="1"/>
          </p:cNvSpPr>
          <p:nvPr>
            <p:ph type="title"/>
          </p:nvPr>
        </p:nvSpPr>
        <p:spPr>
          <a:xfrm>
            <a:off x="3467576" y="284207"/>
            <a:ext cx="6971824" cy="1188721"/>
          </a:xfrm>
          <a:prstGeom prst="rect">
            <a:avLst/>
          </a:prstGeom>
        </p:spPr>
        <p:txBody>
          <a:bodyPr>
            <a:normAutofit/>
          </a:bodyPr>
          <a:lstStyle/>
          <a:p>
            <a:pPr>
              <a:defRPr sz="3200" spc="-100">
                <a:solidFill>
                  <a:srgbClr val="0070C0"/>
                </a:solidFill>
                <a:effectLst>
                  <a:outerShdw blurRad="38100" dist="38100" dir="2700000" rotWithShape="0">
                    <a:srgbClr val="000000">
                      <a:alpha val="43137"/>
                    </a:srgbClr>
                  </a:outerShdw>
                </a:effectLst>
                <a:latin typeface="Times Roman"/>
                <a:ea typeface="Times Roman"/>
                <a:cs typeface="Times Roman"/>
                <a:sym typeface="Times Roman"/>
              </a:defRPr>
            </a:pPr>
            <a:r>
              <a:rPr dirty="0"/>
              <a:t>DEAL </a:t>
            </a:r>
            <a:r>
              <a:rPr dirty="0">
                <a:solidFill>
                  <a:srgbClr val="231F20"/>
                </a:solidFill>
              </a:rPr>
              <a:t>Model for Critical Reflection</a:t>
            </a:r>
          </a:p>
        </p:txBody>
      </p:sp>
      <p:sp>
        <p:nvSpPr>
          <p:cNvPr id="265" name="Content Placeholder 2"/>
          <p:cNvSpPr txBox="1">
            <a:spLocks noGrp="1"/>
          </p:cNvSpPr>
          <p:nvPr>
            <p:ph type="body" idx="1"/>
          </p:nvPr>
        </p:nvSpPr>
        <p:spPr>
          <a:xfrm>
            <a:off x="420460" y="1632416"/>
            <a:ext cx="11103430" cy="4375027"/>
          </a:xfrm>
          <a:prstGeom prst="rect">
            <a:avLst/>
          </a:prstGeom>
          <a:solidFill>
            <a:schemeClr val="accent1">
              <a:lumMod val="20000"/>
              <a:lumOff val="80000"/>
            </a:schemeClr>
          </a:solidFill>
        </p:spPr>
        <p:txBody>
          <a:bodyPr/>
          <a:lstStyle/>
          <a:p>
            <a:pPr marL="0" indent="0">
              <a:buSzTx/>
              <a:buFont typeface="Wingdings 2"/>
              <a:buNone/>
              <a:defRPr sz="3300" b="1" i="1">
                <a:solidFill>
                  <a:srgbClr val="237BAD"/>
                </a:solidFill>
                <a:effectLst>
                  <a:outerShdw blurRad="38100" dist="38100" dir="2700000" rotWithShape="0">
                    <a:srgbClr val="000000">
                      <a:alpha val="43137"/>
                    </a:srgbClr>
                  </a:outerShdw>
                </a:effectLst>
                <a:latin typeface="Times Roman"/>
                <a:ea typeface="Times Roman"/>
                <a:cs typeface="Times Roman"/>
                <a:sym typeface="Times Roman"/>
              </a:defRPr>
            </a:pPr>
            <a:r>
              <a:rPr dirty="0"/>
              <a:t>Three Steps</a:t>
            </a:r>
            <a:endParaRPr sz="1800" dirty="0"/>
          </a:p>
          <a:p>
            <a:pPr marL="342900" indent="-342900">
              <a:buAutoNum type="arabicPeriod"/>
              <a:defRPr sz="3700" i="1">
                <a:solidFill>
                  <a:srgbClr val="0070C0"/>
                </a:solidFill>
                <a:effectLst>
                  <a:outerShdw blurRad="38100" dist="38100" dir="2700000" rotWithShape="0">
                    <a:srgbClr val="000000">
                      <a:alpha val="43137"/>
                    </a:srgbClr>
                  </a:outerShdw>
                </a:effectLst>
                <a:latin typeface="Times Roman"/>
                <a:ea typeface="Times Roman"/>
                <a:cs typeface="Times Roman"/>
                <a:sym typeface="Times Roman"/>
              </a:defRPr>
            </a:pPr>
            <a:r>
              <a:rPr dirty="0"/>
              <a:t>D</a:t>
            </a:r>
            <a:r>
              <a:rPr sz="3300" i="0" dirty="0">
                <a:solidFill>
                  <a:srgbClr val="231F20"/>
                </a:solidFill>
              </a:rPr>
              <a:t>escription of experiences in an objective and detailed manner;</a:t>
            </a:r>
            <a:endParaRPr sz="1800" dirty="0"/>
          </a:p>
          <a:p>
            <a:pPr marL="342900" indent="-342900">
              <a:buAutoNum type="arabicPeriod"/>
              <a:defRPr sz="3700" i="1">
                <a:solidFill>
                  <a:srgbClr val="0070C0"/>
                </a:solidFill>
                <a:effectLst>
                  <a:outerShdw blurRad="38100" dist="38100" dir="2700000" rotWithShape="0">
                    <a:srgbClr val="000000">
                      <a:alpha val="43137"/>
                    </a:srgbClr>
                  </a:outerShdw>
                </a:effectLst>
                <a:latin typeface="Times Roman"/>
                <a:ea typeface="Times Roman"/>
                <a:cs typeface="Times Roman"/>
                <a:sym typeface="Times Roman"/>
              </a:defRPr>
            </a:pPr>
            <a:r>
              <a:rPr dirty="0"/>
              <a:t>E</a:t>
            </a:r>
            <a:r>
              <a:rPr sz="3300" i="0" dirty="0">
                <a:solidFill>
                  <a:srgbClr val="231F20"/>
                </a:solidFill>
              </a:rPr>
              <a:t>xamination of those experiences in light of specific learning goals or objectives; and</a:t>
            </a:r>
            <a:endParaRPr sz="1800" dirty="0"/>
          </a:p>
          <a:p>
            <a:pPr marL="342900" indent="-342900">
              <a:buAutoNum type="arabicPeriod"/>
              <a:defRPr sz="3700" i="1">
                <a:solidFill>
                  <a:srgbClr val="0070C0"/>
                </a:solidFill>
                <a:effectLst>
                  <a:outerShdw blurRad="38100" dist="38100" dir="2700000" rotWithShape="0">
                    <a:srgbClr val="000000">
                      <a:alpha val="43137"/>
                    </a:srgbClr>
                  </a:outerShdw>
                </a:effectLst>
                <a:latin typeface="Times Roman"/>
                <a:ea typeface="Times Roman"/>
                <a:cs typeface="Times Roman"/>
                <a:sym typeface="Times Roman"/>
              </a:defRPr>
            </a:pPr>
            <a:r>
              <a:rPr dirty="0"/>
              <a:t>A</a:t>
            </a:r>
            <a:r>
              <a:rPr sz="3300" i="0" dirty="0">
                <a:solidFill>
                  <a:srgbClr val="231F20"/>
                </a:solidFill>
              </a:rPr>
              <a:t>rticulation of </a:t>
            </a:r>
            <a:r>
              <a:rPr dirty="0"/>
              <a:t>L</a:t>
            </a:r>
            <a:r>
              <a:rPr sz="3300" i="0" dirty="0">
                <a:solidFill>
                  <a:srgbClr val="231F20"/>
                </a:solidFill>
              </a:rPr>
              <a:t>earning, including goals for future action that can then be taken forward into the next experience.</a:t>
            </a:r>
          </a:p>
        </p:txBody>
      </p:sp>
      <p:sp>
        <p:nvSpPr>
          <p:cNvPr id="266" name="TextBox 3"/>
          <p:cNvSpPr txBox="1"/>
          <p:nvPr/>
        </p:nvSpPr>
        <p:spPr>
          <a:xfrm>
            <a:off x="335994" y="6326418"/>
            <a:ext cx="6006333" cy="383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231F20"/>
                </a:solidFill>
                <a:latin typeface="Times Roman"/>
                <a:ea typeface="Times Roman"/>
                <a:cs typeface="Times Roman"/>
                <a:sym typeface="Times Roman"/>
              </a:defRPr>
            </a:lvl1pPr>
          </a:lstStyle>
          <a:p>
            <a:r>
              <a:t>(Ash &amp; Clayton, 2009)</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Rectangle 1030"/>
          <p:cNvSpPr/>
          <p:nvPr/>
        </p:nvSpPr>
        <p:spPr>
          <a:xfrm>
            <a:off x="0" y="0"/>
            <a:ext cx="12192000" cy="6858000"/>
          </a:xfrm>
          <a:prstGeom prst="rect">
            <a:avLst/>
          </a:prstGeom>
          <a:solidFill>
            <a:schemeClr val="accent1"/>
          </a:solidFill>
          <a:ln w="12700">
            <a:miter lim="400000"/>
          </a:ln>
        </p:spPr>
        <p:txBody>
          <a:bodyPr lIns="45719" rIns="45719" anchor="ctr"/>
          <a:lstStyle/>
          <a:p>
            <a:pPr algn="ctr">
              <a:defRPr>
                <a:solidFill>
                  <a:srgbClr val="FFFFFF"/>
                </a:solidFill>
              </a:defRPr>
            </a:pPr>
            <a:endParaRPr/>
          </a:p>
        </p:txBody>
      </p:sp>
      <p:sp>
        <p:nvSpPr>
          <p:cNvPr id="269" name="Rectangle 1032"/>
          <p:cNvSpPr/>
          <p:nvPr/>
        </p:nvSpPr>
        <p:spPr>
          <a:xfrm>
            <a:off x="477011" y="458470"/>
            <a:ext cx="11237978" cy="5897880"/>
          </a:xfrm>
          <a:prstGeom prst="rect">
            <a:avLst/>
          </a:prstGeom>
          <a:solidFill>
            <a:srgbClr val="FFFFFF"/>
          </a:solidFill>
          <a:ln w="10795">
            <a:solidFill>
              <a:srgbClr val="FFFFFF"/>
            </a:solidFill>
          </a:ln>
        </p:spPr>
        <p:txBody>
          <a:bodyPr lIns="45719" rIns="45719" anchor="ctr"/>
          <a:lstStyle/>
          <a:p>
            <a:pPr algn="ctr">
              <a:defRPr>
                <a:solidFill>
                  <a:srgbClr val="FFFFFF"/>
                </a:solidFill>
              </a:defRPr>
            </a:pPr>
            <a:endParaRPr/>
          </a:p>
        </p:txBody>
      </p:sp>
      <p:sp>
        <p:nvSpPr>
          <p:cNvPr id="270" name="Rectangle 6"/>
          <p:cNvSpPr/>
          <p:nvPr/>
        </p:nvSpPr>
        <p:spPr>
          <a:xfrm>
            <a:off x="5116019" y="974039"/>
            <a:ext cx="5438833" cy="5069348"/>
          </a:xfrm>
          <a:prstGeom prst="rect">
            <a:avLst/>
          </a:prstGeom>
          <a:solidFill>
            <a:schemeClr val="accent1"/>
          </a:solidFill>
          <a:ln w="10795">
            <a:solidFill>
              <a:srgbClr val="2F8899"/>
            </a:solidFill>
          </a:ln>
          <a:effectLst>
            <a:outerShdw blurRad="50800" dist="38100" dir="2700000" rotWithShape="0">
              <a:srgbClr val="000000">
                <a:alpha val="40000"/>
              </a:srgbClr>
            </a:outerShdw>
          </a:effectLst>
        </p:spPr>
        <p:txBody>
          <a:bodyPr lIns="45719" rIns="45719" anchor="ctr"/>
          <a:lstStyle/>
          <a:p>
            <a:pPr algn="ctr">
              <a:defRPr>
                <a:solidFill>
                  <a:srgbClr val="FFFFFF"/>
                </a:solidFill>
              </a:defRPr>
            </a:pPr>
            <a:endParaRPr/>
          </a:p>
        </p:txBody>
      </p:sp>
      <p:pic>
        <p:nvPicPr>
          <p:cNvPr id="271" name="Picture 2" descr="Picture 2"/>
          <p:cNvPicPr>
            <a:picLocks noChangeAspect="1"/>
          </p:cNvPicPr>
          <p:nvPr/>
        </p:nvPicPr>
        <p:blipFill>
          <a:blip r:embed="rId3"/>
          <a:srcRect r="6544" b="6047"/>
          <a:stretch>
            <a:fillRect/>
          </a:stretch>
        </p:blipFill>
        <p:spPr>
          <a:xfrm>
            <a:off x="4493212" y="771434"/>
            <a:ext cx="5943273" cy="5271953"/>
          </a:xfrm>
          <a:prstGeom prst="rect">
            <a:avLst/>
          </a:prstGeom>
          <a:ln w="12700">
            <a:miter lim="400000"/>
          </a:ln>
          <a:effectLst>
            <a:outerShdw blurRad="50800" dist="38100" dir="2700000" rotWithShape="0">
              <a:srgbClr val="000000">
                <a:alpha val="40000"/>
              </a:srgbClr>
            </a:outerShdw>
          </a:effectLst>
        </p:spPr>
      </p:pic>
      <p:sp>
        <p:nvSpPr>
          <p:cNvPr id="272" name="Rectangle 7"/>
          <p:cNvSpPr txBox="1"/>
          <p:nvPr/>
        </p:nvSpPr>
        <p:spPr>
          <a:xfrm>
            <a:off x="1682868" y="974039"/>
            <a:ext cx="2927961" cy="407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342900">
              <a:spcBef>
                <a:spcPts val="600"/>
              </a:spcBef>
              <a:defRPr sz="4900" i="1">
                <a:solidFill>
                  <a:schemeClr val="accent1"/>
                </a:solidFill>
                <a:effectLst>
                  <a:outerShdw blurRad="38100" dist="25400" dir="5400000" rotWithShape="0">
                    <a:srgbClr val="6E747A">
                      <a:alpha val="43000"/>
                    </a:srgbClr>
                  </a:outerShdw>
                </a:effectLst>
              </a:defRPr>
            </a:pPr>
            <a:r>
              <a:t>The DEAL Model</a:t>
            </a:r>
            <a:endParaRPr sz="4000"/>
          </a:p>
          <a:p>
            <a:pPr defTabSz="342900">
              <a:spcBef>
                <a:spcPts val="600"/>
              </a:spcBef>
              <a:defRPr sz="4000">
                <a:solidFill>
                  <a:schemeClr val="accent1"/>
                </a:solidFill>
                <a:effectLst>
                  <a:outerShdw blurRad="38100" dist="25400" dir="5400000" rotWithShape="0">
                    <a:srgbClr val="6E747A">
                      <a:alpha val="43000"/>
                    </a:srgbClr>
                  </a:outerShdw>
                </a:effectLst>
              </a:defRPr>
            </a:pPr>
            <a:r>
              <a:t>D</a:t>
            </a:r>
            <a:r>
              <a:rPr>
                <a:solidFill>
                  <a:srgbClr val="000000"/>
                </a:solidFill>
                <a:effectLst>
                  <a:outerShdw blurRad="38100" dist="19050" dir="2700000" rotWithShape="0">
                    <a:srgbClr val="000000">
                      <a:alpha val="40000"/>
                    </a:srgbClr>
                  </a:outerShdw>
                </a:effectLst>
              </a:rPr>
              <a:t>escribe</a:t>
            </a:r>
          </a:p>
          <a:p>
            <a:pPr defTabSz="342900">
              <a:spcBef>
                <a:spcPts val="600"/>
              </a:spcBef>
              <a:defRPr sz="4000">
                <a:solidFill>
                  <a:schemeClr val="accent1"/>
                </a:solidFill>
                <a:effectLst>
                  <a:outerShdw blurRad="38100" dist="25400" dir="5400000" rotWithShape="0">
                    <a:srgbClr val="6E747A">
                      <a:alpha val="43000"/>
                    </a:srgbClr>
                  </a:outerShdw>
                </a:effectLst>
              </a:defRPr>
            </a:pPr>
            <a:r>
              <a:t>E</a:t>
            </a:r>
            <a:r>
              <a:rPr>
                <a:solidFill>
                  <a:srgbClr val="000000"/>
                </a:solidFill>
                <a:effectLst>
                  <a:outerShdw blurRad="38100" dist="19050" dir="2700000" rotWithShape="0">
                    <a:srgbClr val="000000">
                      <a:alpha val="40000"/>
                    </a:srgbClr>
                  </a:outerShdw>
                </a:effectLst>
              </a:rPr>
              <a:t>xamine</a:t>
            </a:r>
          </a:p>
          <a:p>
            <a:pPr defTabSz="342900">
              <a:spcBef>
                <a:spcPts val="600"/>
              </a:spcBef>
              <a:defRPr sz="4000">
                <a:solidFill>
                  <a:schemeClr val="accent1"/>
                </a:solidFill>
                <a:effectLst>
                  <a:outerShdw blurRad="38100" dist="25400" dir="5400000" rotWithShape="0">
                    <a:srgbClr val="6E747A">
                      <a:alpha val="43000"/>
                    </a:srgbClr>
                  </a:outerShdw>
                </a:effectLst>
              </a:defRPr>
            </a:pPr>
            <a:r>
              <a:t>A</a:t>
            </a:r>
            <a:r>
              <a:rPr>
                <a:solidFill>
                  <a:srgbClr val="000000"/>
                </a:solidFill>
                <a:effectLst>
                  <a:outerShdw blurRad="38100" dist="19050" dir="2700000" rotWithShape="0">
                    <a:srgbClr val="000000">
                      <a:alpha val="40000"/>
                    </a:srgbClr>
                  </a:outerShdw>
                </a:effectLst>
              </a:rPr>
              <a:t>rticulate</a:t>
            </a:r>
            <a:r>
              <a:t> 		L</a:t>
            </a:r>
            <a:r>
              <a:rPr>
                <a:solidFill>
                  <a:srgbClr val="000000"/>
                </a:solidFill>
                <a:effectLst>
                  <a:outerShdw blurRad="38100" dist="19050" dir="2700000" rotWithShape="0">
                    <a:srgbClr val="000000">
                      <a:alpha val="40000"/>
                    </a:srgbClr>
                  </a:outerShdw>
                </a:effectLst>
              </a:rPr>
              <a:t>earning</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Rectangle 8"/>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pic>
        <p:nvPicPr>
          <p:cNvPr id="277" name="Picture 3" descr="Picture 3"/>
          <p:cNvPicPr>
            <a:picLocks noChangeAspect="1"/>
          </p:cNvPicPr>
          <p:nvPr/>
        </p:nvPicPr>
        <p:blipFill>
          <a:blip r:embed="rId2">
            <a:alphaModFix amt="25000"/>
          </a:blip>
          <a:srcRect t="9695" r="5673" b="9587"/>
          <a:stretch>
            <a:fillRect/>
          </a:stretch>
        </p:blipFill>
        <p:spPr>
          <a:xfrm>
            <a:off x="20" y="0"/>
            <a:ext cx="12188932" cy="6858002"/>
          </a:xfrm>
          <a:prstGeom prst="rect">
            <a:avLst/>
          </a:prstGeom>
          <a:ln w="12700">
            <a:miter lim="400000"/>
          </a:ln>
        </p:spPr>
      </p:pic>
      <p:sp>
        <p:nvSpPr>
          <p:cNvPr id="278" name="Rectangle 10"/>
          <p:cNvSpPr/>
          <p:nvPr/>
        </p:nvSpPr>
        <p:spPr>
          <a:xfrm>
            <a:off x="0" y="758951"/>
            <a:ext cx="3443591" cy="5330954"/>
          </a:xfrm>
          <a:prstGeom prst="rect">
            <a:avLst/>
          </a:prstGeom>
          <a:solidFill>
            <a:schemeClr val="accent1"/>
          </a:solidFill>
          <a:ln w="12700">
            <a:miter lim="400000"/>
          </a:ln>
        </p:spPr>
        <p:txBody>
          <a:bodyPr lIns="45719" rIns="45719"/>
          <a:lstStyle/>
          <a:p>
            <a:endParaRPr/>
          </a:p>
        </p:txBody>
      </p:sp>
      <p:sp>
        <p:nvSpPr>
          <p:cNvPr id="279" name="Title 1"/>
          <p:cNvSpPr txBox="1">
            <a:spLocks noGrp="1"/>
          </p:cNvSpPr>
          <p:nvPr>
            <p:ph type="title"/>
          </p:nvPr>
        </p:nvSpPr>
        <p:spPr>
          <a:xfrm>
            <a:off x="252918" y="1123836"/>
            <a:ext cx="2947484" cy="4601185"/>
          </a:xfrm>
          <a:prstGeom prst="rect">
            <a:avLst/>
          </a:prstGeom>
        </p:spPr>
        <p:txBody>
          <a:bodyPr>
            <a:normAutofit/>
          </a:bodyPr>
          <a:lstStyle>
            <a:lvl1pPr>
              <a:defRPr spc="-100">
                <a:effectLst>
                  <a:outerShdw blurRad="38100" dist="38100" dir="2700000" rotWithShape="0">
                    <a:srgbClr val="000000">
                      <a:alpha val="43137"/>
                    </a:srgbClr>
                  </a:outerShdw>
                </a:effectLst>
              </a:defRPr>
            </a:lvl1pPr>
          </a:lstStyle>
          <a:p>
            <a:r>
              <a:rPr sz="5400" dirty="0"/>
              <a:t>Describe</a:t>
            </a:r>
          </a:p>
        </p:txBody>
      </p:sp>
      <p:sp>
        <p:nvSpPr>
          <p:cNvPr id="280" name="Content Placeholder 2"/>
          <p:cNvSpPr txBox="1">
            <a:spLocks noGrp="1"/>
          </p:cNvSpPr>
          <p:nvPr>
            <p:ph type="body" idx="1"/>
          </p:nvPr>
        </p:nvSpPr>
        <p:spPr>
          <a:xfrm>
            <a:off x="3552826" y="0"/>
            <a:ext cx="7631644" cy="6629400"/>
          </a:xfrm>
          <a:prstGeom prst="rect">
            <a:avLst/>
          </a:prstGeom>
        </p:spPr>
        <p:txBody>
          <a:bodyPr>
            <a:normAutofit/>
          </a:bodyPr>
          <a:lstStyle/>
          <a:p>
            <a:pPr marL="0" indent="0">
              <a:buSzTx/>
              <a:buFont typeface="Wingdings 2"/>
              <a:buNone/>
              <a:defRPr sz="1700" i="1">
                <a:latin typeface="Times Roman"/>
                <a:ea typeface="Times Roman"/>
                <a:cs typeface="Times Roman"/>
                <a:sym typeface="Times Roman"/>
              </a:defRPr>
            </a:pPr>
            <a:r>
              <a:rPr sz="2400" dirty="0"/>
              <a:t>Objective, detailed description of an experience (avoid jumping right to interpretation)</a:t>
            </a:r>
            <a:endParaRPr sz="2400" dirty="0">
              <a:latin typeface="Calibri"/>
              <a:ea typeface="Calibri"/>
              <a:cs typeface="Calibri"/>
              <a:sym typeface="Calibri"/>
            </a:endParaRPr>
          </a:p>
          <a:p>
            <a:pPr>
              <a:defRPr sz="1700">
                <a:latin typeface="Book Antiqua"/>
                <a:ea typeface="Book Antiqua"/>
                <a:cs typeface="Book Antiqua"/>
                <a:sym typeface="Book Antiqua"/>
              </a:defRPr>
            </a:pPr>
            <a:r>
              <a:rPr sz="2400" dirty="0"/>
              <a:t>When did the experience take place? </a:t>
            </a:r>
          </a:p>
          <a:p>
            <a:pPr>
              <a:defRPr sz="1700">
                <a:latin typeface="Book Antiqua"/>
                <a:ea typeface="Book Antiqua"/>
                <a:cs typeface="Book Antiqua"/>
                <a:sym typeface="Book Antiqua"/>
              </a:defRPr>
            </a:pPr>
            <a:r>
              <a:rPr sz="2400" dirty="0"/>
              <a:t>Where did it take place? </a:t>
            </a:r>
          </a:p>
          <a:p>
            <a:pPr>
              <a:defRPr sz="1700">
                <a:latin typeface="Book Antiqua"/>
                <a:ea typeface="Book Antiqua"/>
                <a:cs typeface="Book Antiqua"/>
                <a:sym typeface="Book Antiqua"/>
              </a:defRPr>
            </a:pPr>
            <a:r>
              <a:rPr sz="2400" dirty="0"/>
              <a:t>What did you do? </a:t>
            </a:r>
          </a:p>
          <a:p>
            <a:pPr>
              <a:defRPr sz="1700">
                <a:latin typeface="Book Antiqua"/>
                <a:ea typeface="Book Antiqua"/>
                <a:cs typeface="Book Antiqua"/>
                <a:sym typeface="Book Antiqua"/>
              </a:defRPr>
            </a:pPr>
            <a:r>
              <a:rPr sz="2400" dirty="0"/>
              <a:t>Why did you do it? </a:t>
            </a:r>
          </a:p>
          <a:p>
            <a:pPr>
              <a:defRPr sz="1700">
                <a:latin typeface="Book Antiqua"/>
                <a:ea typeface="Book Antiqua"/>
                <a:cs typeface="Book Antiqua"/>
                <a:sym typeface="Book Antiqua"/>
              </a:defRPr>
            </a:pPr>
            <a:r>
              <a:rPr sz="2400" dirty="0"/>
              <a:t>What did others do? </a:t>
            </a:r>
          </a:p>
          <a:p>
            <a:pPr>
              <a:defRPr sz="1700">
                <a:latin typeface="Book Antiqua"/>
                <a:ea typeface="Book Antiqua"/>
                <a:cs typeface="Book Antiqua"/>
                <a:sym typeface="Book Antiqua"/>
              </a:defRPr>
            </a:pPr>
            <a:r>
              <a:rPr sz="2400" dirty="0"/>
              <a:t>Who else was there? </a:t>
            </a:r>
          </a:p>
          <a:p>
            <a:pPr>
              <a:defRPr sz="1700">
                <a:latin typeface="Book Antiqua"/>
                <a:ea typeface="Book Antiqua"/>
                <a:cs typeface="Book Antiqua"/>
                <a:sym typeface="Book Antiqua"/>
              </a:defRPr>
            </a:pPr>
            <a:r>
              <a:rPr sz="2400" dirty="0"/>
              <a:t>Who wasn’t there? </a:t>
            </a:r>
          </a:p>
          <a:p>
            <a:pPr>
              <a:defRPr sz="1700">
                <a:latin typeface="Book Antiqua"/>
                <a:ea typeface="Book Antiqua"/>
                <a:cs typeface="Book Antiqua"/>
                <a:sym typeface="Book Antiqua"/>
              </a:defRPr>
            </a:pPr>
            <a:r>
              <a:rPr sz="2400" dirty="0"/>
              <a:t>What actions did you/others take? </a:t>
            </a:r>
          </a:p>
          <a:p>
            <a:pPr>
              <a:defRPr sz="1700">
                <a:latin typeface="Book Antiqua"/>
                <a:ea typeface="Book Antiqua"/>
                <a:cs typeface="Book Antiqua"/>
                <a:sym typeface="Book Antiqua"/>
              </a:defRPr>
            </a:pPr>
            <a:r>
              <a:rPr sz="2400" dirty="0"/>
              <a:t>What did you/others say or otherwise communicate? </a:t>
            </a:r>
          </a:p>
          <a:p>
            <a:pPr>
              <a:defRPr sz="1700">
                <a:latin typeface="Book Antiqua"/>
                <a:ea typeface="Book Antiqua"/>
                <a:cs typeface="Book Antiqua"/>
                <a:sym typeface="Book Antiqua"/>
              </a:defRPr>
            </a:pPr>
            <a:r>
              <a:rPr sz="2400" dirty="0"/>
              <a:t>Who didn’t speak or act? </a:t>
            </a:r>
          </a:p>
          <a:p>
            <a:pPr>
              <a:defRPr sz="1700">
                <a:latin typeface="Book Antiqua"/>
                <a:ea typeface="Book Antiqua"/>
                <a:cs typeface="Book Antiqua"/>
                <a:sym typeface="Book Antiqua"/>
              </a:defRPr>
            </a:pPr>
            <a:r>
              <a:rPr sz="2400" dirty="0"/>
              <a:t>What else happened that might be important?</a:t>
            </a:r>
          </a:p>
        </p:txBody>
      </p:sp>
      <p:sp>
        <p:nvSpPr>
          <p:cNvPr id="281" name="Rectangle 12"/>
          <p:cNvSpPr/>
          <p:nvPr/>
        </p:nvSpPr>
        <p:spPr>
          <a:xfrm>
            <a:off x="11815864" y="758951"/>
            <a:ext cx="384049" cy="5330954"/>
          </a:xfrm>
          <a:prstGeom prst="rect">
            <a:avLst/>
          </a:prstGeom>
          <a:solidFill>
            <a:srgbClr val="C8C8C8">
              <a:alpha val="49804"/>
            </a:srgbClr>
          </a:solidFill>
          <a:ln w="12700">
            <a:miter lim="400000"/>
          </a:ln>
        </p:spPr>
        <p:txBody>
          <a:bodyPr lIns="45719" rIns="45719"/>
          <a:lstStyle/>
          <a:p>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Rectangle 8"/>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pic>
        <p:nvPicPr>
          <p:cNvPr id="284" name="Picture 4" descr="Picture 4"/>
          <p:cNvPicPr>
            <a:picLocks noChangeAspect="1"/>
          </p:cNvPicPr>
          <p:nvPr/>
        </p:nvPicPr>
        <p:blipFill>
          <a:blip r:embed="rId3">
            <a:alphaModFix amt="25000"/>
          </a:blip>
          <a:srcRect t="1768" r="14793" b="13004"/>
          <a:stretch>
            <a:fillRect/>
          </a:stretch>
        </p:blipFill>
        <p:spPr>
          <a:xfrm>
            <a:off x="19" y="0"/>
            <a:ext cx="12188934" cy="6858002"/>
          </a:xfrm>
          <a:prstGeom prst="rect">
            <a:avLst/>
          </a:prstGeom>
          <a:ln w="12700">
            <a:miter lim="400000"/>
          </a:ln>
        </p:spPr>
      </p:pic>
      <p:sp>
        <p:nvSpPr>
          <p:cNvPr id="285" name="Rectangle 10"/>
          <p:cNvSpPr/>
          <p:nvPr/>
        </p:nvSpPr>
        <p:spPr>
          <a:xfrm>
            <a:off x="0" y="758951"/>
            <a:ext cx="3443591" cy="5330954"/>
          </a:xfrm>
          <a:prstGeom prst="rect">
            <a:avLst/>
          </a:prstGeom>
          <a:solidFill>
            <a:schemeClr val="accent1"/>
          </a:solidFill>
          <a:ln w="12700">
            <a:miter lim="400000"/>
          </a:ln>
        </p:spPr>
        <p:txBody>
          <a:bodyPr lIns="45719" rIns="45719"/>
          <a:lstStyle/>
          <a:p>
            <a:endParaRPr/>
          </a:p>
        </p:txBody>
      </p:sp>
      <p:sp>
        <p:nvSpPr>
          <p:cNvPr id="286" name="Title 1"/>
          <p:cNvSpPr txBox="1">
            <a:spLocks noGrp="1"/>
          </p:cNvSpPr>
          <p:nvPr>
            <p:ph type="title"/>
          </p:nvPr>
        </p:nvSpPr>
        <p:spPr>
          <a:xfrm>
            <a:off x="252918" y="1123836"/>
            <a:ext cx="2947484" cy="4601185"/>
          </a:xfrm>
          <a:prstGeom prst="rect">
            <a:avLst/>
          </a:prstGeom>
        </p:spPr>
        <p:txBody>
          <a:bodyPr>
            <a:normAutofit/>
          </a:bodyPr>
          <a:lstStyle>
            <a:lvl1pPr>
              <a:defRPr spc="-100">
                <a:effectLst>
                  <a:outerShdw blurRad="38100" dist="38100" dir="2700000" rotWithShape="0">
                    <a:srgbClr val="000000">
                      <a:alpha val="43137"/>
                    </a:srgbClr>
                  </a:outerShdw>
                </a:effectLst>
              </a:defRPr>
            </a:lvl1pPr>
          </a:lstStyle>
          <a:p>
            <a:r>
              <a:rPr sz="5400" dirty="0"/>
              <a:t>Examine</a:t>
            </a:r>
          </a:p>
        </p:txBody>
      </p:sp>
      <p:sp>
        <p:nvSpPr>
          <p:cNvPr id="287" name="Content Placeholder 2"/>
          <p:cNvSpPr txBox="1">
            <a:spLocks noGrp="1"/>
          </p:cNvSpPr>
          <p:nvPr>
            <p:ph type="body" idx="1"/>
          </p:nvPr>
        </p:nvSpPr>
        <p:spPr>
          <a:xfrm>
            <a:off x="3869268" y="864107"/>
            <a:ext cx="7315201" cy="5120642"/>
          </a:xfrm>
          <a:prstGeom prst="rect">
            <a:avLst/>
          </a:prstGeom>
        </p:spPr>
        <p:txBody>
          <a:bodyPr>
            <a:normAutofit/>
          </a:bodyPr>
          <a:lstStyle/>
          <a:p>
            <a:pPr marL="0" indent="0">
              <a:buSzTx/>
              <a:buFont typeface="Wingdings 2"/>
              <a:buNone/>
            </a:pPr>
            <a:r>
              <a:rPr sz="3600" dirty="0"/>
              <a:t>Academic Learning Category		</a:t>
            </a:r>
          </a:p>
          <a:p>
            <a:pPr>
              <a:spcBef>
                <a:spcPts val="2400"/>
              </a:spcBef>
            </a:pPr>
            <a:r>
              <a:rPr sz="3600" dirty="0"/>
              <a:t>What course topic is relevant to this experience?</a:t>
            </a:r>
          </a:p>
          <a:p>
            <a:pPr>
              <a:spcBef>
                <a:spcPts val="2400"/>
              </a:spcBef>
            </a:pPr>
            <a:r>
              <a:rPr sz="3600" dirty="0"/>
              <a:t>What [course-specific] skill did I use/should I have used?</a:t>
            </a:r>
          </a:p>
          <a:p>
            <a:pPr>
              <a:spcBef>
                <a:spcPts val="2400"/>
              </a:spcBef>
            </a:pPr>
            <a:r>
              <a:rPr sz="3600" dirty="0"/>
              <a:t>How does this experience enhance my knowledge of a specific reading, theory, or concept?</a:t>
            </a:r>
          </a:p>
        </p:txBody>
      </p:sp>
      <p:sp>
        <p:nvSpPr>
          <p:cNvPr id="288" name="Rectangle 12"/>
          <p:cNvSpPr/>
          <p:nvPr/>
        </p:nvSpPr>
        <p:spPr>
          <a:xfrm>
            <a:off x="11815864" y="758951"/>
            <a:ext cx="384049" cy="5330954"/>
          </a:xfrm>
          <a:prstGeom prst="rect">
            <a:avLst/>
          </a:prstGeom>
          <a:solidFill>
            <a:srgbClr val="C8C8C8">
              <a:alpha val="49804"/>
            </a:srgbClr>
          </a:solidFill>
          <a:ln w="12700">
            <a:miter lim="400000"/>
          </a:ln>
        </p:spPr>
        <p:txBody>
          <a:bodyPr lIns="45719" rIns="45719"/>
          <a:lstStyle/>
          <a:p>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Rectangle 10"/>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pic>
        <p:nvPicPr>
          <p:cNvPr id="293" name="Picture 5" descr="Picture 5"/>
          <p:cNvPicPr>
            <a:picLocks noChangeAspect="1"/>
          </p:cNvPicPr>
          <p:nvPr/>
        </p:nvPicPr>
        <p:blipFill>
          <a:blip r:embed="rId3">
            <a:alphaModFix amt="25000"/>
          </a:blip>
          <a:srcRect b="8139"/>
          <a:stretch>
            <a:fillRect/>
          </a:stretch>
        </p:blipFill>
        <p:spPr>
          <a:xfrm>
            <a:off x="19" y="1"/>
            <a:ext cx="12188812" cy="6858000"/>
          </a:xfrm>
          <a:prstGeom prst="rect">
            <a:avLst/>
          </a:prstGeom>
          <a:ln w="12700">
            <a:miter lim="400000"/>
          </a:ln>
        </p:spPr>
      </p:pic>
      <p:sp>
        <p:nvSpPr>
          <p:cNvPr id="294" name="Rectangle 12"/>
          <p:cNvSpPr/>
          <p:nvPr/>
        </p:nvSpPr>
        <p:spPr>
          <a:xfrm>
            <a:off x="0" y="758951"/>
            <a:ext cx="3443591" cy="5330954"/>
          </a:xfrm>
          <a:prstGeom prst="rect">
            <a:avLst/>
          </a:prstGeom>
          <a:solidFill>
            <a:schemeClr val="accent1"/>
          </a:solidFill>
          <a:ln w="12700">
            <a:miter lim="400000"/>
          </a:ln>
        </p:spPr>
        <p:txBody>
          <a:bodyPr lIns="45719" rIns="45719"/>
          <a:lstStyle/>
          <a:p>
            <a:endParaRPr/>
          </a:p>
        </p:txBody>
      </p:sp>
      <p:sp>
        <p:nvSpPr>
          <p:cNvPr id="295" name="Title 1"/>
          <p:cNvSpPr txBox="1">
            <a:spLocks noGrp="1"/>
          </p:cNvSpPr>
          <p:nvPr>
            <p:ph type="title"/>
          </p:nvPr>
        </p:nvSpPr>
        <p:spPr>
          <a:xfrm>
            <a:off x="252918" y="1123836"/>
            <a:ext cx="2947484" cy="4601185"/>
          </a:xfrm>
          <a:prstGeom prst="rect">
            <a:avLst/>
          </a:prstGeom>
        </p:spPr>
        <p:txBody>
          <a:bodyPr>
            <a:normAutofit/>
          </a:bodyPr>
          <a:lstStyle>
            <a:lvl1pPr>
              <a:defRPr spc="-100"/>
            </a:lvl1pPr>
          </a:lstStyle>
          <a:p>
            <a:r>
              <a:rPr sz="5400" b="1" dirty="0">
                <a:effectLst>
                  <a:outerShdw blurRad="38100" dist="38100" dir="2700000" algn="tl">
                    <a:srgbClr val="000000">
                      <a:alpha val="43137"/>
                    </a:srgbClr>
                  </a:outerShdw>
                </a:effectLst>
              </a:rPr>
              <a:t>Articulate Learning</a:t>
            </a:r>
          </a:p>
        </p:txBody>
      </p:sp>
      <p:sp>
        <p:nvSpPr>
          <p:cNvPr id="296" name="Content Placeholder 2"/>
          <p:cNvSpPr txBox="1">
            <a:spLocks noGrp="1"/>
          </p:cNvSpPr>
          <p:nvPr>
            <p:ph type="body" idx="1"/>
          </p:nvPr>
        </p:nvSpPr>
        <p:spPr>
          <a:xfrm>
            <a:off x="3869268" y="85724"/>
            <a:ext cx="7315201" cy="6696075"/>
          </a:xfrm>
          <a:prstGeom prst="rect">
            <a:avLst/>
          </a:prstGeom>
        </p:spPr>
        <p:txBody>
          <a:bodyPr/>
          <a:lstStyle/>
          <a:p>
            <a:pPr marL="0" indent="0">
              <a:buSzTx/>
              <a:buFont typeface="Wingdings 2"/>
              <a:buNone/>
              <a:defRPr i="1">
                <a:latin typeface="Times Roman"/>
                <a:ea typeface="Times Roman"/>
                <a:cs typeface="Times Roman"/>
                <a:sym typeface="Times Roman"/>
              </a:defRPr>
            </a:pPr>
            <a:r>
              <a:rPr sz="3600" dirty="0"/>
              <a:t>Deepens the learning and informs future action</a:t>
            </a:r>
          </a:p>
          <a:p>
            <a:pPr marL="0" indent="0">
              <a:buSzTx/>
              <a:buFont typeface="Wingdings 2"/>
              <a:buNone/>
            </a:pPr>
            <a:endParaRPr sz="3600" dirty="0"/>
          </a:p>
          <a:p>
            <a:pPr marL="0" indent="0">
              <a:buSzTx/>
              <a:buFont typeface="Wingdings 2"/>
              <a:buNone/>
              <a:defRPr>
                <a:latin typeface="Times Roman"/>
                <a:ea typeface="Times Roman"/>
                <a:cs typeface="Times Roman"/>
                <a:sym typeface="Times Roman"/>
              </a:defRPr>
            </a:pPr>
            <a:r>
              <a:rPr sz="3600" dirty="0"/>
              <a:t>Four prompts: </a:t>
            </a:r>
          </a:p>
          <a:p>
            <a:pPr marL="342900" indent="-342900">
              <a:buAutoNum type="arabicPeriod"/>
              <a:defRPr i="1">
                <a:latin typeface="Times Roman"/>
                <a:ea typeface="Times Roman"/>
                <a:cs typeface="Times Roman"/>
                <a:sym typeface="Times Roman"/>
              </a:defRPr>
            </a:pPr>
            <a:r>
              <a:rPr sz="3600" dirty="0"/>
              <a:t>What did I learn? </a:t>
            </a:r>
          </a:p>
          <a:p>
            <a:pPr marL="0" lvl="3" indent="685800">
              <a:spcBef>
                <a:spcPts val="200"/>
              </a:spcBef>
              <a:buSzTx/>
              <a:buFont typeface="Wingdings 2"/>
              <a:buNone/>
              <a:defRPr sz="1400" i="1">
                <a:latin typeface="Times Roman"/>
                <a:ea typeface="Times Roman"/>
                <a:cs typeface="Times Roman"/>
                <a:sym typeface="Times Roman"/>
              </a:defRPr>
            </a:pPr>
            <a:r>
              <a:rPr sz="1600" dirty="0"/>
              <a:t>(I learned that…)</a:t>
            </a:r>
          </a:p>
          <a:p>
            <a:pPr marL="342900" indent="-342900">
              <a:buAutoNum type="arabicPeriod"/>
              <a:defRPr i="1">
                <a:latin typeface="Times Roman"/>
                <a:ea typeface="Times Roman"/>
                <a:cs typeface="Times Roman"/>
                <a:sym typeface="Times Roman"/>
              </a:defRPr>
            </a:pPr>
            <a:r>
              <a:rPr sz="3600" dirty="0"/>
              <a:t>How did I learn it</a:t>
            </a:r>
            <a:r>
              <a:rPr sz="3600" i="0" dirty="0"/>
              <a:t> </a:t>
            </a:r>
            <a:r>
              <a:rPr sz="3600" dirty="0"/>
              <a:t>? </a:t>
            </a:r>
          </a:p>
          <a:p>
            <a:pPr marL="0" lvl="3" indent="685800">
              <a:spcBef>
                <a:spcPts val="200"/>
              </a:spcBef>
              <a:buSzTx/>
              <a:buFont typeface="Wingdings 2"/>
              <a:buNone/>
              <a:defRPr sz="1400" i="1">
                <a:latin typeface="Times Roman"/>
                <a:ea typeface="Times Roman"/>
                <a:cs typeface="Times Roman"/>
                <a:sym typeface="Times Roman"/>
              </a:defRPr>
            </a:pPr>
            <a:r>
              <a:rPr sz="1600" dirty="0"/>
              <a:t>(I learned this when…)</a:t>
            </a:r>
          </a:p>
          <a:p>
            <a:pPr marL="342900" indent="-342900">
              <a:buAutoNum type="arabicPeriod"/>
              <a:defRPr i="1">
                <a:latin typeface="Times Roman"/>
                <a:ea typeface="Times Roman"/>
                <a:cs typeface="Times Roman"/>
                <a:sym typeface="Times Roman"/>
              </a:defRPr>
            </a:pPr>
            <a:r>
              <a:rPr sz="3600" dirty="0"/>
              <a:t>Why does it matter?</a:t>
            </a:r>
          </a:p>
          <a:p>
            <a:pPr marL="342900" indent="-342900">
              <a:buAutoNum type="arabicPeriod"/>
              <a:defRPr i="1">
                <a:latin typeface="Times Roman"/>
                <a:ea typeface="Times Roman"/>
                <a:cs typeface="Times Roman"/>
                <a:sym typeface="Times Roman"/>
              </a:defRPr>
            </a:pPr>
            <a:r>
              <a:rPr sz="3600" dirty="0"/>
              <a:t>What will I do in light of it?</a:t>
            </a:r>
            <a:endParaRPr dirty="0"/>
          </a:p>
        </p:txBody>
      </p:sp>
      <p:sp>
        <p:nvSpPr>
          <p:cNvPr id="297" name="Rectangle 14"/>
          <p:cNvSpPr/>
          <p:nvPr/>
        </p:nvSpPr>
        <p:spPr>
          <a:xfrm>
            <a:off x="11815864" y="758951"/>
            <a:ext cx="384049" cy="5330954"/>
          </a:xfrm>
          <a:prstGeom prst="rect">
            <a:avLst/>
          </a:prstGeom>
          <a:solidFill>
            <a:srgbClr val="C8C8C8">
              <a:alpha val="49804"/>
            </a:srgbClr>
          </a:solidFill>
          <a:ln w="12700">
            <a:miter lim="400000"/>
          </a:ln>
        </p:spPr>
        <p:txBody>
          <a:bodyPr lIns="45719" rIns="45719"/>
          <a:lstStyle/>
          <a:p>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301" name="Title 1"/>
          <p:cNvSpPr txBox="1">
            <a:spLocks noGrp="1"/>
          </p:cNvSpPr>
          <p:nvPr>
            <p:ph type="title"/>
          </p:nvPr>
        </p:nvSpPr>
        <p:spPr>
          <a:xfrm>
            <a:off x="914399" y="379902"/>
            <a:ext cx="3066939" cy="1188720"/>
          </a:xfrm>
          <a:prstGeom prst="rect">
            <a:avLst/>
          </a:prstGeom>
          <a:effectLst>
            <a:outerShdw blurRad="50800" dist="38100" dir="2700000" rotWithShape="0">
              <a:srgbClr val="000000">
                <a:alpha val="40000"/>
              </a:srgbClr>
            </a:outerShdw>
          </a:effectLst>
        </p:spPr>
        <p:txBody>
          <a:bodyPr/>
          <a:lstStyle>
            <a:lvl1pPr>
              <a:defRPr sz="4000" spc="-100"/>
            </a:lvl1pPr>
          </a:lstStyle>
          <a:p>
            <a:r>
              <a:t>Pro tips</a:t>
            </a:r>
          </a:p>
        </p:txBody>
      </p:sp>
      <p:sp>
        <p:nvSpPr>
          <p:cNvPr id="302" name="Content Placeholder 2"/>
          <p:cNvSpPr txBox="1">
            <a:spLocks noGrp="1"/>
          </p:cNvSpPr>
          <p:nvPr>
            <p:ph type="body" idx="1"/>
          </p:nvPr>
        </p:nvSpPr>
        <p:spPr>
          <a:xfrm>
            <a:off x="495630" y="1837967"/>
            <a:ext cx="10675088" cy="4158798"/>
          </a:xfrm>
          <a:prstGeom prst="rect">
            <a:avLst/>
          </a:prstGeom>
          <a:solidFill>
            <a:srgbClr val="F2F2F2"/>
          </a:solidFill>
          <a:effectLst>
            <a:outerShdw blurRad="50800" dist="38100" dir="2700000" rotWithShape="0">
              <a:srgbClr val="000000">
                <a:alpha val="40000"/>
              </a:srgbClr>
            </a:outerShdw>
          </a:effectLst>
        </p:spPr>
        <p:txBody>
          <a:bodyPr/>
          <a:lstStyle/>
          <a:p>
            <a:pPr>
              <a:defRPr sz="3200"/>
            </a:pPr>
            <a:r>
              <a:t>Clarify the role of reflection in the course.</a:t>
            </a:r>
          </a:p>
          <a:p>
            <a:pPr>
              <a:defRPr sz="3200"/>
            </a:pPr>
            <a:r>
              <a:t>Use a variety of formats (graded, non-graded, creative, etc.).</a:t>
            </a:r>
          </a:p>
          <a:p>
            <a:pPr>
              <a:defRPr sz="3200"/>
            </a:pPr>
            <a:r>
              <a:t>Model your own reflective process/provide examples of effective written reflection.</a:t>
            </a:r>
          </a:p>
          <a:p>
            <a:pPr>
              <a:defRPr sz="3200"/>
            </a:pPr>
            <a:r>
              <a:t>Provide formative feedback (including peer review), allowing students to increase the depth and complexity of their reflections.</a:t>
            </a:r>
          </a:p>
        </p:txBody>
      </p:sp>
      <p:pic>
        <p:nvPicPr>
          <p:cNvPr id="303" name="Graphic 7" descr="Graphic 7"/>
          <p:cNvPicPr>
            <a:picLocks noChangeAspect="1"/>
          </p:cNvPicPr>
          <p:nvPr/>
        </p:nvPicPr>
        <p:blipFill>
          <a:blip r:embed="rId4"/>
          <a:stretch>
            <a:fillRect/>
          </a:stretch>
        </p:blipFill>
        <p:spPr>
          <a:xfrm>
            <a:off x="9531380" y="-491229"/>
            <a:ext cx="3066938" cy="386207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0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0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30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30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30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30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 grpId="1" build="p"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Rectangle 25"/>
          <p:cNvSpPr/>
          <p:nvPr/>
        </p:nvSpPr>
        <p:spPr>
          <a:xfrm>
            <a:off x="-1" y="-2"/>
            <a:ext cx="12188954" cy="6858001"/>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pic>
        <p:nvPicPr>
          <p:cNvPr id="308" name="Picture 6" descr="Picture 6"/>
          <p:cNvPicPr>
            <a:picLocks noChangeAspect="1"/>
          </p:cNvPicPr>
          <p:nvPr/>
        </p:nvPicPr>
        <p:blipFill>
          <a:blip r:embed="rId2"/>
          <a:srcRect t="33556"/>
          <a:stretch>
            <a:fillRect/>
          </a:stretch>
        </p:blipFill>
        <p:spPr>
          <a:xfrm>
            <a:off x="191084" y="171715"/>
            <a:ext cx="7812386" cy="3724422"/>
          </a:xfrm>
          <a:prstGeom prst="rect">
            <a:avLst/>
          </a:prstGeom>
          <a:ln w="12700">
            <a:miter lim="400000"/>
          </a:ln>
        </p:spPr>
      </p:pic>
      <p:pic>
        <p:nvPicPr>
          <p:cNvPr id="309" name="Picture 11" descr="Picture 11"/>
          <p:cNvPicPr>
            <a:picLocks noChangeAspect="1"/>
          </p:cNvPicPr>
          <p:nvPr/>
        </p:nvPicPr>
        <p:blipFill>
          <a:blip r:embed="rId3"/>
          <a:srcRect t="25656" r="2" b="2594"/>
          <a:stretch>
            <a:fillRect/>
          </a:stretch>
        </p:blipFill>
        <p:spPr>
          <a:xfrm>
            <a:off x="8195998" y="169253"/>
            <a:ext cx="3826713" cy="2066163"/>
          </a:xfrm>
          <a:prstGeom prst="rect">
            <a:avLst/>
          </a:prstGeom>
          <a:ln w="12700">
            <a:miter lim="400000"/>
          </a:ln>
        </p:spPr>
      </p:pic>
      <p:pic>
        <p:nvPicPr>
          <p:cNvPr id="310" name="Picture 4" descr="Picture 4"/>
          <p:cNvPicPr>
            <a:picLocks noChangeAspect="1"/>
          </p:cNvPicPr>
          <p:nvPr/>
        </p:nvPicPr>
        <p:blipFill>
          <a:blip r:embed="rId4"/>
          <a:srcRect t="13930" b="23027"/>
          <a:stretch>
            <a:fillRect/>
          </a:stretch>
        </p:blipFill>
        <p:spPr>
          <a:xfrm>
            <a:off x="191087" y="4070779"/>
            <a:ext cx="3808580" cy="2624099"/>
          </a:xfrm>
          <a:prstGeom prst="rect">
            <a:avLst/>
          </a:prstGeom>
          <a:ln w="12700">
            <a:miter lim="400000"/>
          </a:ln>
        </p:spPr>
      </p:pic>
      <p:pic>
        <p:nvPicPr>
          <p:cNvPr id="311" name="Picture 9" descr="Picture 9"/>
          <p:cNvPicPr>
            <a:picLocks noChangeAspect="1"/>
          </p:cNvPicPr>
          <p:nvPr/>
        </p:nvPicPr>
        <p:blipFill>
          <a:blip r:embed="rId5"/>
          <a:srcRect t="8271" b="35892"/>
          <a:stretch>
            <a:fillRect/>
          </a:stretch>
        </p:blipFill>
        <p:spPr>
          <a:xfrm>
            <a:off x="4185626" y="4074509"/>
            <a:ext cx="3814145" cy="2605118"/>
          </a:xfrm>
          <a:prstGeom prst="rect">
            <a:avLst/>
          </a:prstGeom>
          <a:ln w="12700">
            <a:miter lim="400000"/>
          </a:ln>
        </p:spPr>
      </p:pic>
      <p:pic>
        <p:nvPicPr>
          <p:cNvPr id="312" name="Picture 5" descr="Picture 5"/>
          <p:cNvPicPr>
            <a:picLocks noChangeAspect="1"/>
          </p:cNvPicPr>
          <p:nvPr/>
        </p:nvPicPr>
        <p:blipFill>
          <a:blip r:embed="rId6"/>
          <a:srcRect t="38066" r="3" b="20643"/>
          <a:stretch>
            <a:fillRect/>
          </a:stretch>
        </p:blipFill>
        <p:spPr>
          <a:xfrm>
            <a:off x="8179441" y="2391883"/>
            <a:ext cx="3826712" cy="2072297"/>
          </a:xfrm>
          <a:prstGeom prst="rect">
            <a:avLst/>
          </a:prstGeom>
          <a:ln w="12700">
            <a:miter lim="400000"/>
          </a:ln>
        </p:spPr>
      </p:pic>
      <p:pic>
        <p:nvPicPr>
          <p:cNvPr id="313" name="Picture 8" descr="Picture 8"/>
          <p:cNvPicPr>
            <a:picLocks noChangeAspect="1"/>
          </p:cNvPicPr>
          <p:nvPr/>
        </p:nvPicPr>
        <p:blipFill>
          <a:blip r:embed="rId7"/>
          <a:srcRect t="7656" r="2" b="11428"/>
          <a:stretch>
            <a:fillRect/>
          </a:stretch>
        </p:blipFill>
        <p:spPr>
          <a:xfrm>
            <a:off x="8193993" y="4620643"/>
            <a:ext cx="3826712" cy="2066909"/>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 name="Picture 2" descr="Picture 2"/>
          <p:cNvPicPr>
            <a:picLocks noChangeAspect="1"/>
          </p:cNvPicPr>
          <p:nvPr/>
        </p:nvPicPr>
        <p:blipFill>
          <a:blip r:embed="rId2"/>
          <a:stretch>
            <a:fillRect/>
          </a:stretch>
        </p:blipFill>
        <p:spPr>
          <a:xfrm>
            <a:off x="19" y="9"/>
            <a:ext cx="12191981" cy="6857991"/>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Title 1"/>
          <p:cNvSpPr txBox="1">
            <a:spLocks noGrp="1"/>
          </p:cNvSpPr>
          <p:nvPr>
            <p:ph type="title"/>
          </p:nvPr>
        </p:nvSpPr>
        <p:spPr>
          <a:xfrm>
            <a:off x="0" y="1171462"/>
            <a:ext cx="3157032" cy="3689894"/>
          </a:xfrm>
          <a:prstGeom prst="rect">
            <a:avLst/>
          </a:prstGeom>
        </p:spPr>
        <p:txBody>
          <a:bodyPr lIns="182879" tIns="182879" rIns="182879" bIns="182879">
            <a:normAutofit/>
          </a:bodyPr>
          <a:lstStyle>
            <a:lvl1pPr>
              <a:defRPr spc="-100"/>
            </a:lvl1pPr>
          </a:lstStyle>
          <a:p>
            <a:r>
              <a:rPr sz="6600" b="1" dirty="0">
                <a:effectLst>
                  <a:outerShdw blurRad="38100" dist="38100" dir="2700000" algn="tl">
                    <a:srgbClr val="000000">
                      <a:alpha val="43137"/>
                    </a:srgbClr>
                  </a:outerShdw>
                </a:effectLst>
              </a:rPr>
              <a:t>Why reflect?</a:t>
            </a:r>
          </a:p>
        </p:txBody>
      </p:sp>
      <p:sp>
        <p:nvSpPr>
          <p:cNvPr id="124" name="Content Placeholder 22"/>
          <p:cNvSpPr txBox="1">
            <a:spLocks noGrp="1"/>
          </p:cNvSpPr>
          <p:nvPr>
            <p:ph type="body" sz="half" idx="1"/>
          </p:nvPr>
        </p:nvSpPr>
        <p:spPr>
          <a:xfrm>
            <a:off x="3409950" y="758952"/>
            <a:ext cx="4295775" cy="5225797"/>
          </a:xfrm>
          <a:prstGeom prst="rect">
            <a:avLst/>
          </a:prstGeom>
        </p:spPr>
        <p:txBody>
          <a:bodyPr>
            <a:normAutofit fontScale="92500" lnSpcReduction="10000"/>
          </a:bodyPr>
          <a:lstStyle/>
          <a:p>
            <a:pPr marL="285750" indent="-285750"/>
            <a:r>
              <a:rPr sz="2800" dirty="0"/>
              <a:t>Transforms experience into learning!</a:t>
            </a:r>
          </a:p>
          <a:p>
            <a:pPr marL="285750" indent="-285750"/>
            <a:r>
              <a:rPr sz="2800" dirty="0"/>
              <a:t>Enhances understanding of course topics </a:t>
            </a:r>
          </a:p>
          <a:p>
            <a:pPr marL="285750" indent="-285750"/>
            <a:r>
              <a:rPr sz="2800" dirty="0"/>
              <a:t>Allows us to assess our values, goals, changes in perspective </a:t>
            </a:r>
          </a:p>
          <a:p>
            <a:pPr marL="285750" indent="-285750"/>
            <a:r>
              <a:rPr sz="2800" dirty="0"/>
              <a:t>Improves critical thinking and (collective) problem solving </a:t>
            </a:r>
          </a:p>
          <a:p>
            <a:pPr marL="285750" indent="-285750"/>
            <a:r>
              <a:rPr sz="2800" dirty="0"/>
              <a:t>Address negative experiences, emotions; challenge stereotypes; grow empathy </a:t>
            </a:r>
          </a:p>
        </p:txBody>
      </p:sp>
      <p:pic>
        <p:nvPicPr>
          <p:cNvPr id="125" name="Content Placeholder 4" descr="Content Placeholder 4"/>
          <p:cNvPicPr>
            <a:picLocks noChangeAspect="1"/>
          </p:cNvPicPr>
          <p:nvPr/>
        </p:nvPicPr>
        <p:blipFill>
          <a:blip r:embed="rId3"/>
          <a:srcRect l="16229" r="38477"/>
          <a:stretch>
            <a:fillRect/>
          </a:stretch>
        </p:blipFill>
        <p:spPr>
          <a:xfrm>
            <a:off x="7818119" y="758952"/>
            <a:ext cx="3617433" cy="5330899"/>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 name="Picture 2" descr="Picture 2"/>
          <p:cNvPicPr>
            <a:picLocks noChangeAspect="1"/>
          </p:cNvPicPr>
          <p:nvPr/>
        </p:nvPicPr>
        <p:blipFill>
          <a:blip r:embed="rId2"/>
          <a:srcRect t="20065" b="16910"/>
          <a:stretch>
            <a:fillRect/>
          </a:stretch>
        </p:blipFill>
        <p:spPr>
          <a:xfrm>
            <a:off x="19" y="9"/>
            <a:ext cx="12191981" cy="6857991"/>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Rectangle 16"/>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320" name="Freeform: Shape 18"/>
          <p:cNvSpPr/>
          <p:nvPr/>
        </p:nvSpPr>
        <p:spPr>
          <a:xfrm flipH="1" flipV="1">
            <a:off x="0" y="762000"/>
            <a:ext cx="4208489" cy="5334002"/>
          </a:xfrm>
          <a:custGeom>
            <a:avLst/>
            <a:gdLst/>
            <a:ahLst/>
            <a:cxnLst>
              <a:cxn ang="0">
                <a:pos x="wd2" y="hd2"/>
              </a:cxn>
              <a:cxn ang="5400000">
                <a:pos x="wd2" y="hd2"/>
              </a:cxn>
              <a:cxn ang="10800000">
                <a:pos x="wd2" y="hd2"/>
              </a:cxn>
              <a:cxn ang="16200000">
                <a:pos x="wd2" y="hd2"/>
              </a:cxn>
            </a:cxnLst>
            <a:rect l="0" t="0" r="r" b="b"/>
            <a:pathLst>
              <a:path w="21600" h="21600" extrusionOk="0">
                <a:moveTo>
                  <a:pt x="5213" y="0"/>
                </a:moveTo>
                <a:lnTo>
                  <a:pt x="21600" y="0"/>
                </a:lnTo>
                <a:lnTo>
                  <a:pt x="21600" y="21600"/>
                </a:lnTo>
                <a:lnTo>
                  <a:pt x="0" y="21600"/>
                </a:lnTo>
                <a:close/>
              </a:path>
            </a:pathLst>
          </a:custGeom>
          <a:solidFill>
            <a:schemeClr val="accent1"/>
          </a:solidFill>
          <a:ln w="12700">
            <a:miter lim="400000"/>
          </a:ln>
        </p:spPr>
        <p:txBody>
          <a:bodyPr lIns="45719" rIns="45719"/>
          <a:lstStyle/>
          <a:p>
            <a:endParaRPr/>
          </a:p>
        </p:txBody>
      </p:sp>
      <p:sp>
        <p:nvSpPr>
          <p:cNvPr id="321" name="Freeform: Shape 20"/>
          <p:cNvSpPr/>
          <p:nvPr/>
        </p:nvSpPr>
        <p:spPr>
          <a:xfrm flipH="1" flipV="1">
            <a:off x="11190516" y="1056875"/>
            <a:ext cx="1001484" cy="47442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close/>
              </a:path>
            </a:pathLst>
          </a:custGeom>
          <a:solidFill>
            <a:schemeClr val="accent1"/>
          </a:solidFill>
          <a:ln w="12700">
            <a:miter lim="400000"/>
          </a:ln>
        </p:spPr>
        <p:txBody>
          <a:bodyPr lIns="45719" rIns="45719"/>
          <a:lstStyle/>
          <a:p>
            <a:endParaRPr/>
          </a:p>
        </p:txBody>
      </p:sp>
      <p:sp>
        <p:nvSpPr>
          <p:cNvPr id="322" name="Title 1"/>
          <p:cNvSpPr txBox="1">
            <a:spLocks noGrp="1"/>
          </p:cNvSpPr>
          <p:nvPr>
            <p:ph type="ctrTitle"/>
          </p:nvPr>
        </p:nvSpPr>
        <p:spPr>
          <a:xfrm>
            <a:off x="4084397" y="1298447"/>
            <a:ext cx="7315201" cy="3255266"/>
          </a:xfrm>
          <a:prstGeom prst="rect">
            <a:avLst/>
          </a:prstGeom>
        </p:spPr>
        <p:txBody>
          <a:bodyPr/>
          <a:lstStyle>
            <a:lvl1pPr>
              <a:defRPr>
                <a:solidFill>
                  <a:srgbClr val="545454"/>
                </a:solidFill>
              </a:defRPr>
            </a:lvl1pPr>
          </a:lstStyle>
          <a:p>
            <a:r>
              <a:t>The End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500"/>
                                  </p:stCondLst>
                                  <p:iterate>
                                    <p:tmAbs val="0"/>
                                  </p:iterate>
                                  <p:childTnLst>
                                    <p:set>
                                      <p:cBhvr>
                                        <p:cTn id="6" fill="hold"/>
                                        <p:tgtEl>
                                          <p:spTgt spid="322"/>
                                        </p:tgtEl>
                                        <p:attrNameLst>
                                          <p:attrName>style.visibility</p:attrName>
                                        </p:attrNameLst>
                                      </p:cBhvr>
                                      <p:to>
                                        <p:strVal val="visible"/>
                                      </p:to>
                                    </p:set>
                                    <p:animEffect transition="in" filter="fade">
                                      <p:cBhvr>
                                        <p:cTn id="7" dur="1000"/>
                                        <p:tgtEl>
                                          <p:spTgt spid="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1"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325" name="Title 1"/>
          <p:cNvSpPr txBox="1">
            <a:spLocks noGrp="1"/>
          </p:cNvSpPr>
          <p:nvPr>
            <p:ph type="title"/>
          </p:nvPr>
        </p:nvSpPr>
        <p:spPr>
          <a:xfrm>
            <a:off x="536664" y="357345"/>
            <a:ext cx="4559211" cy="1275512"/>
          </a:xfrm>
          <a:prstGeom prst="rect">
            <a:avLst/>
          </a:prstGeom>
          <a:solidFill>
            <a:srgbClr val="FFFFFF"/>
          </a:solidFill>
          <a:ln w="9525">
            <a:solidFill>
              <a:srgbClr val="404040"/>
            </a:solidFill>
            <a:round/>
          </a:ln>
        </p:spPr>
        <p:txBody>
          <a:bodyPr>
            <a:normAutofit/>
          </a:bodyPr>
          <a:lstStyle>
            <a:lvl1pPr>
              <a:defRPr sz="3200" spc="-100">
                <a:solidFill>
                  <a:srgbClr val="262626"/>
                </a:solidFill>
                <a:effectLst>
                  <a:outerShdw blurRad="38100" dist="38100" dir="2700000" rotWithShape="0">
                    <a:srgbClr val="000000">
                      <a:alpha val="43137"/>
                    </a:srgbClr>
                  </a:outerShdw>
                </a:effectLst>
              </a:defRPr>
            </a:lvl1pPr>
          </a:lstStyle>
          <a:p>
            <a:r>
              <a:rPr sz="4800" b="1" dirty="0"/>
              <a:t>With your Group!</a:t>
            </a:r>
          </a:p>
        </p:txBody>
      </p:sp>
      <p:sp>
        <p:nvSpPr>
          <p:cNvPr id="326" name="Content Placeholder 2"/>
          <p:cNvSpPr txBox="1">
            <a:spLocks noGrp="1"/>
          </p:cNvSpPr>
          <p:nvPr>
            <p:ph type="body" sz="half" idx="1"/>
          </p:nvPr>
        </p:nvSpPr>
        <p:spPr>
          <a:xfrm>
            <a:off x="169965" y="1746607"/>
            <a:ext cx="7728436" cy="4673243"/>
          </a:xfrm>
          <a:prstGeom prst="rect">
            <a:avLst/>
          </a:prstGeom>
          <a:solidFill>
            <a:schemeClr val="accent1">
              <a:lumMod val="40000"/>
              <a:lumOff val="60000"/>
            </a:schemeClr>
          </a:solidFill>
        </p:spPr>
        <p:txBody>
          <a:bodyPr/>
          <a:lstStyle/>
          <a:p>
            <a:pPr marL="0" indent="0">
              <a:buSzTx/>
              <a:buFont typeface="Wingdings 2"/>
              <a:buNone/>
              <a:defRPr sz="3200">
                <a:solidFill>
                  <a:srgbClr val="FFFFFF"/>
                </a:solidFill>
              </a:defRPr>
            </a:pPr>
            <a:r>
              <a:rPr sz="3600" dirty="0">
                <a:solidFill>
                  <a:schemeClr val="tx1"/>
                </a:solidFill>
              </a:rPr>
              <a:t>Skim </a:t>
            </a:r>
            <a:r>
              <a:rPr sz="3600" u="sng" dirty="0">
                <a:solidFill>
                  <a:schemeClr val="tx1"/>
                </a:solidFill>
                <a:uFill>
                  <a:solidFill>
                    <a:schemeClr val="accent3"/>
                  </a:solidFill>
                </a:uFill>
                <a:hlinkClick r:id="rId2">
                  <a:extLst>
                    <a:ext uri="{A12FA001-AC4F-418D-AE19-62706E023703}">
                      <ahyp:hlinkClr xmlns:ahyp="http://schemas.microsoft.com/office/drawing/2018/hyperlinkcolor" val="tx"/>
                    </a:ext>
                  </a:extLst>
                </a:hlinkClick>
              </a:rPr>
              <a:t>the article </a:t>
            </a:r>
            <a:r>
              <a:rPr sz="3600" dirty="0">
                <a:solidFill>
                  <a:schemeClr val="tx1"/>
                </a:solidFill>
              </a:rPr>
              <a:t>and choose one activity to describe/share with the group.</a:t>
            </a:r>
          </a:p>
          <a:p>
            <a:pPr marL="514350" indent="-514350">
              <a:buClr>
                <a:srgbClr val="EBF5FB"/>
              </a:buClr>
              <a:buFont typeface="+mj-lt"/>
              <a:buAutoNum type="arabicPeriod"/>
              <a:defRPr sz="3200">
                <a:solidFill>
                  <a:srgbClr val="FFFFFF"/>
                </a:solidFill>
              </a:defRPr>
            </a:pPr>
            <a:r>
              <a:rPr dirty="0">
                <a:solidFill>
                  <a:schemeClr val="tx1"/>
                </a:solidFill>
              </a:rPr>
              <a:t>Discussion-based (p. 10-20)</a:t>
            </a:r>
          </a:p>
          <a:p>
            <a:pPr marL="514350" indent="-514350">
              <a:buClr>
                <a:srgbClr val="EBF5FB"/>
              </a:buClr>
              <a:buFont typeface="+mj-lt"/>
              <a:buAutoNum type="arabicPeriod"/>
              <a:defRPr sz="3200">
                <a:solidFill>
                  <a:srgbClr val="FFFFFF"/>
                </a:solidFill>
              </a:defRPr>
            </a:pPr>
            <a:r>
              <a:rPr dirty="0">
                <a:solidFill>
                  <a:schemeClr val="tx1"/>
                </a:solidFill>
              </a:rPr>
              <a:t>Interactive (p. 20-26)</a:t>
            </a:r>
          </a:p>
          <a:p>
            <a:pPr marL="514350" indent="-514350">
              <a:buClr>
                <a:srgbClr val="EBF5FB"/>
              </a:buClr>
              <a:buFont typeface="+mj-lt"/>
              <a:buAutoNum type="arabicPeriod"/>
              <a:defRPr sz="3200">
                <a:solidFill>
                  <a:srgbClr val="FFFFFF"/>
                </a:solidFill>
              </a:defRPr>
            </a:pPr>
            <a:r>
              <a:rPr dirty="0">
                <a:solidFill>
                  <a:schemeClr val="tx1"/>
                </a:solidFill>
              </a:rPr>
              <a:t>Written (p. 26-30)</a:t>
            </a:r>
          </a:p>
          <a:p>
            <a:pPr marL="514350" indent="-514350">
              <a:buClr>
                <a:srgbClr val="EBF5FB"/>
              </a:buClr>
              <a:buFont typeface="+mj-lt"/>
              <a:buAutoNum type="arabicPeriod"/>
              <a:defRPr sz="3200">
                <a:solidFill>
                  <a:srgbClr val="FFFFFF"/>
                </a:solidFill>
              </a:defRPr>
            </a:pPr>
            <a:r>
              <a:rPr dirty="0">
                <a:solidFill>
                  <a:schemeClr val="tx1"/>
                </a:solidFill>
              </a:rPr>
              <a:t>Cumulative (p. 30-32)</a:t>
            </a:r>
          </a:p>
        </p:txBody>
      </p:sp>
      <p:sp>
        <p:nvSpPr>
          <p:cNvPr id="327" name="TextBox 13"/>
          <p:cNvSpPr txBox="1"/>
          <p:nvPr/>
        </p:nvSpPr>
        <p:spPr>
          <a:xfrm>
            <a:off x="7898401" y="785403"/>
            <a:ext cx="4013564" cy="726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400">
                <a:solidFill>
                  <a:schemeClr val="accent1"/>
                </a:solidFill>
                <a:effectLst>
                  <a:outerShdw blurRad="38100" dist="38100" dir="2700000" rotWithShape="0">
                    <a:srgbClr val="000000">
                      <a:alpha val="43137"/>
                    </a:srgbClr>
                  </a:outerShdw>
                </a:effectLst>
              </a:defRPr>
            </a:lvl1pPr>
          </a:lstStyle>
          <a:p>
            <a:r>
              <a:rPr dirty="0"/>
              <a:t>Scan me—</a:t>
            </a:r>
          </a:p>
        </p:txBody>
      </p:sp>
      <p:pic>
        <p:nvPicPr>
          <p:cNvPr id="328" name="Picture 21" descr="Picture 21"/>
          <p:cNvPicPr>
            <a:picLocks noChangeAspect="1"/>
          </p:cNvPicPr>
          <p:nvPr/>
        </p:nvPicPr>
        <p:blipFill>
          <a:blip r:embed="rId3"/>
          <a:stretch>
            <a:fillRect/>
          </a:stretch>
        </p:blipFill>
        <p:spPr>
          <a:xfrm>
            <a:off x="8247018" y="2174331"/>
            <a:ext cx="2857501" cy="2857501"/>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9"/>
          <p:cNvSpPr/>
          <p:nvPr/>
        </p:nvSpPr>
        <p:spPr>
          <a:xfrm>
            <a:off x="0" y="759253"/>
            <a:ext cx="5608255" cy="5334003"/>
          </a:xfrm>
          <a:prstGeom prst="rect">
            <a:avLst/>
          </a:prstGeom>
          <a:solidFill>
            <a:schemeClr val="accent1"/>
          </a:solidFill>
          <a:ln w="12700">
            <a:miter lim="400000"/>
          </a:ln>
        </p:spPr>
        <p:txBody>
          <a:bodyPr lIns="45719" rIns="45719"/>
          <a:lstStyle/>
          <a:p>
            <a:pPr>
              <a:defRPr>
                <a:solidFill>
                  <a:srgbClr val="FFFFFF"/>
                </a:solidFill>
              </a:defRPr>
            </a:pPr>
            <a:endParaRPr/>
          </a:p>
        </p:txBody>
      </p:sp>
      <p:sp>
        <p:nvSpPr>
          <p:cNvPr id="130" name="Title 1"/>
          <p:cNvSpPr txBox="1">
            <a:spLocks noGrp="1"/>
          </p:cNvSpPr>
          <p:nvPr>
            <p:ph type="title"/>
          </p:nvPr>
        </p:nvSpPr>
        <p:spPr>
          <a:xfrm>
            <a:off x="609290" y="150008"/>
            <a:ext cx="4998965" cy="522868"/>
          </a:xfrm>
          <a:prstGeom prst="rect">
            <a:avLst/>
          </a:prstGeom>
        </p:spPr>
        <p:txBody>
          <a:bodyPr>
            <a:normAutofit fontScale="90000"/>
          </a:bodyPr>
          <a:lstStyle>
            <a:lvl1pPr>
              <a:defRPr spc="-100"/>
            </a:lvl1pPr>
          </a:lstStyle>
          <a:p>
            <a:r>
              <a:rPr sz="4900" b="1" dirty="0">
                <a:solidFill>
                  <a:schemeClr val="tx1"/>
                </a:solidFill>
                <a:effectLst>
                  <a:outerShdw blurRad="38100" dist="38100" dir="2700000" algn="tl">
                    <a:srgbClr val="000000">
                      <a:alpha val="43137"/>
                    </a:srgbClr>
                  </a:outerShdw>
                </a:effectLst>
              </a:rPr>
              <a:t>Reflection</a:t>
            </a:r>
            <a:endParaRPr b="1" dirty="0">
              <a:solidFill>
                <a:schemeClr val="tx1"/>
              </a:solidFill>
              <a:effectLst>
                <a:outerShdw blurRad="38100" dist="38100" dir="2700000" algn="tl">
                  <a:srgbClr val="000000">
                    <a:alpha val="43137"/>
                  </a:srgbClr>
                </a:outerShdw>
              </a:effectLst>
            </a:endParaRPr>
          </a:p>
        </p:txBody>
      </p:sp>
      <p:sp>
        <p:nvSpPr>
          <p:cNvPr id="131" name="Content Placeholder 2"/>
          <p:cNvSpPr txBox="1">
            <a:spLocks noGrp="1"/>
          </p:cNvSpPr>
          <p:nvPr>
            <p:ph type="body" sz="quarter" idx="1"/>
          </p:nvPr>
        </p:nvSpPr>
        <p:spPr>
          <a:xfrm>
            <a:off x="179989" y="952294"/>
            <a:ext cx="5248275" cy="5130596"/>
          </a:xfrm>
          <a:prstGeom prst="rect">
            <a:avLst/>
          </a:prstGeom>
        </p:spPr>
        <p:txBody>
          <a:bodyPr anchor="t">
            <a:normAutofit/>
          </a:bodyPr>
          <a:lstStyle/>
          <a:p>
            <a:pPr marL="0" indent="0">
              <a:buSzTx/>
              <a:buFont typeface="Wingdings 2"/>
              <a:buNone/>
              <a:defRPr sz="1400">
                <a:solidFill>
                  <a:srgbClr val="FFFFFF"/>
                </a:solidFill>
              </a:defRPr>
            </a:pPr>
            <a:r>
              <a:rPr sz="1800" dirty="0"/>
              <a:t>"I think the most important lesson I have learned has been that you truly cannot know what someone is going through and that there is no room to judge others. There may be people who have come the site where after looking at their clothes or accessories they have you may wonder why they are there. However, you do not know and can't understand someone else's personal struggles which leaves absolutely no room for judgement of others, but instead only support for everyone who comes into the pantry and a kind attitude for all. </a:t>
            </a:r>
          </a:p>
          <a:p>
            <a:pPr marL="0" indent="0">
              <a:buSzTx/>
              <a:buFont typeface="Wingdings 2"/>
              <a:buNone/>
              <a:defRPr sz="1400">
                <a:solidFill>
                  <a:srgbClr val="FFFFFF"/>
                </a:solidFill>
              </a:defRPr>
            </a:pPr>
            <a:r>
              <a:rPr sz="1800" dirty="0"/>
              <a:t>There have been many times in my life where I have been through some life altering situations where I have needed support and have been turned down because I did not look like I needed help "that badly". It truly shows how all people should be supported when they need help, and not when things are at their all time low with no other options." ~ Summer E.</a:t>
            </a:r>
          </a:p>
        </p:txBody>
      </p:sp>
      <p:pic>
        <p:nvPicPr>
          <p:cNvPr id="132" name="Picture 4" descr="Picture 4"/>
          <p:cNvPicPr>
            <a:picLocks noChangeAspect="1"/>
          </p:cNvPicPr>
          <p:nvPr/>
        </p:nvPicPr>
        <p:blipFill>
          <a:blip r:embed="rId3"/>
          <a:srcRect l="11225" r="19496"/>
          <a:stretch>
            <a:fillRect/>
          </a:stretch>
        </p:blipFill>
        <p:spPr>
          <a:xfrm>
            <a:off x="6083162" y="759253"/>
            <a:ext cx="5238340" cy="5330651"/>
          </a:xfrm>
          <a:prstGeom prst="rect">
            <a:avLst/>
          </a:prstGeom>
          <a:ln w="12700">
            <a:miter lim="400000"/>
          </a:ln>
        </p:spPr>
      </p:pic>
      <p:sp>
        <p:nvSpPr>
          <p:cNvPr id="133" name="TextBox 4"/>
          <p:cNvSpPr txBox="1"/>
          <p:nvPr/>
        </p:nvSpPr>
        <p:spPr>
          <a:xfrm>
            <a:off x="9079117" y="5889849"/>
            <a:ext cx="2242386" cy="193041"/>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r">
              <a:spcBef>
                <a:spcPts val="600"/>
              </a:spcBef>
              <a:defRPr sz="700">
                <a:solidFill>
                  <a:srgbClr val="FFFFFF"/>
                </a:solidFill>
              </a:defRPr>
            </a:pPr>
            <a:r>
              <a:rPr u="sng">
                <a:solidFill>
                  <a:schemeClr val="accent3"/>
                </a:solidFill>
                <a:uFill>
                  <a:solidFill>
                    <a:schemeClr val="accent3"/>
                  </a:solidFill>
                </a:uFill>
                <a:hlinkClick r:id="rId4"/>
              </a:rPr>
              <a:t>This Photo</a:t>
            </a:r>
            <a:r>
              <a:t> by Unknown author is licensed under </a:t>
            </a:r>
            <a:r>
              <a:rPr u="sng">
                <a:solidFill>
                  <a:schemeClr val="accent3"/>
                </a:solidFill>
                <a:uFill>
                  <a:solidFill>
                    <a:schemeClr val="accent3"/>
                  </a:solidFill>
                </a:uFill>
                <a:hlinkClick r:id="rId5"/>
              </a:rPr>
              <a:t>CC BY-NC</a:t>
            </a:r>
            <a:r>
              <a:t>.</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Rectangle 9"/>
          <p:cNvSpPr/>
          <p:nvPr/>
        </p:nvSpPr>
        <p:spPr>
          <a:xfrm>
            <a:off x="1" y="761998"/>
            <a:ext cx="4642228" cy="5334003"/>
          </a:xfrm>
          <a:prstGeom prst="rect">
            <a:avLst/>
          </a:prstGeom>
          <a:solidFill>
            <a:schemeClr val="accent1"/>
          </a:solidFill>
          <a:ln w="12700">
            <a:miter lim="400000"/>
          </a:ln>
        </p:spPr>
        <p:txBody>
          <a:bodyPr lIns="45719" rIns="45719"/>
          <a:lstStyle/>
          <a:p>
            <a:endParaRPr/>
          </a:p>
        </p:txBody>
      </p:sp>
      <p:sp>
        <p:nvSpPr>
          <p:cNvPr id="138" name="Title 1"/>
          <p:cNvSpPr txBox="1">
            <a:spLocks noGrp="1"/>
          </p:cNvSpPr>
          <p:nvPr>
            <p:ph type="title"/>
          </p:nvPr>
        </p:nvSpPr>
        <p:spPr>
          <a:xfrm>
            <a:off x="289248" y="1123837"/>
            <a:ext cx="4016118" cy="1255470"/>
          </a:xfrm>
          <a:prstGeom prst="rect">
            <a:avLst/>
          </a:prstGeom>
        </p:spPr>
        <p:txBody>
          <a:bodyPr/>
          <a:lstStyle>
            <a:lvl1pPr>
              <a:defRPr spc="-100"/>
            </a:lvl1pPr>
          </a:lstStyle>
          <a:p>
            <a:r>
              <a:rPr b="1" dirty="0">
                <a:effectLst>
                  <a:outerShdw blurRad="38100" dist="38100" dir="2700000" algn="tl">
                    <a:srgbClr val="000000">
                      <a:alpha val="43137"/>
                    </a:srgbClr>
                  </a:outerShdw>
                </a:effectLst>
              </a:rPr>
              <a:t>What is Critical reflection?</a:t>
            </a:r>
          </a:p>
        </p:txBody>
      </p:sp>
      <p:sp>
        <p:nvSpPr>
          <p:cNvPr id="139" name="Content Placeholder 2"/>
          <p:cNvSpPr txBox="1">
            <a:spLocks noGrp="1"/>
          </p:cNvSpPr>
          <p:nvPr>
            <p:ph type="body" sz="quarter" idx="1"/>
          </p:nvPr>
        </p:nvSpPr>
        <p:spPr>
          <a:xfrm>
            <a:off x="289248" y="2510394"/>
            <a:ext cx="4016118" cy="3274588"/>
          </a:xfrm>
          <a:prstGeom prst="rect">
            <a:avLst/>
          </a:prstGeom>
        </p:spPr>
        <p:txBody>
          <a:bodyPr anchor="t">
            <a:normAutofit/>
          </a:bodyPr>
          <a:lstStyle>
            <a:lvl1pPr marL="0" indent="0">
              <a:buSzTx/>
              <a:buFont typeface="Wingdings 2"/>
              <a:buNone/>
              <a:defRPr>
                <a:solidFill>
                  <a:srgbClr val="FFFFFF"/>
                </a:solidFill>
              </a:defRPr>
            </a:lvl1pPr>
          </a:lstStyle>
          <a:p>
            <a:r>
              <a:rPr sz="2800" dirty="0"/>
              <a:t>The process of analyzing, reconsidering, and questioning one's experiences within a broad context of issues and content knowledge. (Jacoby, 2015)</a:t>
            </a:r>
          </a:p>
        </p:txBody>
      </p:sp>
      <p:pic>
        <p:nvPicPr>
          <p:cNvPr id="140" name="Picture 4" descr="Picture 4"/>
          <p:cNvPicPr>
            <a:picLocks noChangeAspect="1"/>
          </p:cNvPicPr>
          <p:nvPr/>
        </p:nvPicPr>
        <p:blipFill>
          <a:blip r:embed="rId3"/>
          <a:srcRect l="10221" r="12221"/>
          <a:stretch>
            <a:fillRect/>
          </a:stretch>
        </p:blipFill>
        <p:spPr>
          <a:xfrm>
            <a:off x="5137463" y="759598"/>
            <a:ext cx="6193768" cy="5330651"/>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4" name="Title 1"/>
          <p:cNvSpPr txBox="1">
            <a:spLocks noGrp="1"/>
          </p:cNvSpPr>
          <p:nvPr>
            <p:ph type="title"/>
          </p:nvPr>
        </p:nvSpPr>
        <p:spPr>
          <a:xfrm>
            <a:off x="1076325" y="363166"/>
            <a:ext cx="9438493" cy="873847"/>
          </a:xfrm>
          <a:prstGeom prst="rect">
            <a:avLst/>
          </a:prstGeom>
        </p:spPr>
        <p:txBody>
          <a:bodyPr>
            <a:normAutofit/>
          </a:bodyPr>
          <a:lstStyle>
            <a:lvl1pPr>
              <a:defRPr sz="3200" spc="-100"/>
            </a:lvl1pPr>
          </a:lstStyle>
          <a:p>
            <a:r>
              <a:rPr sz="3600" b="1" dirty="0">
                <a:effectLst>
                  <a:outerShdw blurRad="38100" dist="38100" dir="2700000" algn="tl">
                    <a:srgbClr val="000000">
                      <a:alpha val="43137"/>
                    </a:srgbClr>
                  </a:outerShdw>
                </a:effectLst>
              </a:rPr>
              <a:t>Principles of Good Practice for Effective Reflection </a:t>
            </a:r>
          </a:p>
        </p:txBody>
      </p:sp>
      <p:sp>
        <p:nvSpPr>
          <p:cNvPr id="145" name="TextBox 4"/>
          <p:cNvSpPr txBox="1"/>
          <p:nvPr/>
        </p:nvSpPr>
        <p:spPr>
          <a:xfrm>
            <a:off x="273462" y="1237013"/>
            <a:ext cx="11872819" cy="435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800100" lvl="1" indent="-342900">
              <a:buSzPct val="100000"/>
              <a:buAutoNum type="arabicPeriod"/>
              <a:defRPr sz="3200"/>
            </a:pPr>
            <a:r>
              <a:rPr dirty="0">
                <a:solidFill>
                  <a:schemeClr val="accent1">
                    <a:lumMod val="20000"/>
                    <a:lumOff val="80000"/>
                  </a:schemeClr>
                </a:solidFill>
              </a:rPr>
              <a:t>Links service objectives to the course objectives by integrating the service experience with course learning</a:t>
            </a:r>
            <a:endParaRPr i="1" dirty="0">
              <a:solidFill>
                <a:schemeClr val="accent1">
                  <a:lumMod val="20000"/>
                  <a:lumOff val="80000"/>
                </a:schemeClr>
              </a:solidFill>
            </a:endParaRPr>
          </a:p>
          <a:p>
            <a:pPr marL="800100" lvl="1" indent="-342900">
              <a:buSzPct val="100000"/>
              <a:buAutoNum type="arabicPeriod"/>
              <a:defRPr sz="3200"/>
            </a:pPr>
            <a:r>
              <a:rPr dirty="0">
                <a:solidFill>
                  <a:schemeClr val="accent1">
                    <a:lumMod val="20000"/>
                    <a:lumOff val="80000"/>
                  </a:schemeClr>
                </a:solidFill>
              </a:rPr>
              <a:t>Is guided and purposeful</a:t>
            </a:r>
            <a:endParaRPr i="1" dirty="0">
              <a:solidFill>
                <a:schemeClr val="accent1">
                  <a:lumMod val="20000"/>
                  <a:lumOff val="80000"/>
                </a:schemeClr>
              </a:solidFill>
            </a:endParaRPr>
          </a:p>
          <a:p>
            <a:pPr marL="800100" lvl="1" indent="-342900">
              <a:buSzPct val="100000"/>
              <a:buAutoNum type="arabicPeriod"/>
              <a:defRPr sz="3200"/>
            </a:pPr>
            <a:r>
              <a:rPr dirty="0">
                <a:solidFill>
                  <a:schemeClr val="accent1">
                    <a:lumMod val="20000"/>
                    <a:lumOff val="80000"/>
                  </a:schemeClr>
                </a:solidFill>
              </a:rPr>
              <a:t>Occurs regularly within the course</a:t>
            </a:r>
            <a:endParaRPr i="1" dirty="0">
              <a:solidFill>
                <a:schemeClr val="accent1">
                  <a:lumMod val="20000"/>
                  <a:lumOff val="80000"/>
                </a:schemeClr>
              </a:solidFill>
            </a:endParaRPr>
          </a:p>
          <a:p>
            <a:pPr marL="800100" lvl="1" indent="-342900">
              <a:buSzPct val="100000"/>
              <a:buAutoNum type="arabicPeriod"/>
              <a:defRPr sz="3200"/>
            </a:pPr>
            <a:r>
              <a:rPr dirty="0">
                <a:solidFill>
                  <a:schemeClr val="accent1">
                    <a:lumMod val="20000"/>
                    <a:lumOff val="80000"/>
                  </a:schemeClr>
                </a:solidFill>
              </a:rPr>
              <a:t>Includes components that can be evaluated according to well-defined criteria</a:t>
            </a:r>
            <a:endParaRPr i="1" dirty="0">
              <a:solidFill>
                <a:schemeClr val="accent1">
                  <a:lumMod val="20000"/>
                  <a:lumOff val="80000"/>
                </a:schemeClr>
              </a:solidFill>
            </a:endParaRPr>
          </a:p>
          <a:p>
            <a:pPr marL="800100" lvl="1" indent="-342900">
              <a:buSzPct val="100000"/>
              <a:buAutoNum type="arabicPeriod"/>
              <a:defRPr sz="3200"/>
            </a:pPr>
            <a:r>
              <a:rPr dirty="0">
                <a:solidFill>
                  <a:schemeClr val="accent1">
                    <a:lumMod val="20000"/>
                    <a:lumOff val="80000"/>
                  </a:schemeClr>
                </a:solidFill>
              </a:rPr>
              <a:t>Provides opportunities for both private and public reflection</a:t>
            </a:r>
            <a:endParaRPr i="1" dirty="0">
              <a:solidFill>
                <a:schemeClr val="accent1">
                  <a:lumMod val="20000"/>
                  <a:lumOff val="80000"/>
                </a:schemeClr>
              </a:solidFill>
            </a:endParaRPr>
          </a:p>
          <a:p>
            <a:pPr marL="800100" lvl="1" indent="-342900">
              <a:buSzPct val="100000"/>
              <a:buAutoNum type="arabicPeriod"/>
              <a:defRPr sz="3200"/>
            </a:pPr>
            <a:r>
              <a:rPr dirty="0">
                <a:solidFill>
                  <a:schemeClr val="accent1">
                    <a:lumMod val="20000"/>
                    <a:lumOff val="80000"/>
                  </a:schemeClr>
                </a:solidFill>
              </a:rPr>
              <a:t>Fosters civic responsibility</a:t>
            </a:r>
            <a:endParaRPr i="1" dirty="0">
              <a:solidFill>
                <a:schemeClr val="accent1">
                  <a:lumMod val="20000"/>
                  <a:lumOff val="80000"/>
                </a:schemeClr>
              </a:solidFill>
            </a:endParaRPr>
          </a:p>
          <a:p>
            <a:endParaRPr i="1" dirty="0"/>
          </a:p>
        </p:txBody>
      </p:sp>
      <p:sp>
        <p:nvSpPr>
          <p:cNvPr id="146" name="TextBox 6"/>
          <p:cNvSpPr txBox="1"/>
          <p:nvPr/>
        </p:nvSpPr>
        <p:spPr>
          <a:xfrm>
            <a:off x="567133" y="6335097"/>
            <a:ext cx="6006272" cy="345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t>(Mitchell, 2008)</a:t>
            </a:r>
          </a:p>
        </p:txBody>
      </p:sp>
      <p:pic>
        <p:nvPicPr>
          <p:cNvPr id="147" name="Graphic 8" descr="Graphic 8"/>
          <p:cNvPicPr>
            <a:picLocks noChangeAspect="1"/>
          </p:cNvPicPr>
          <p:nvPr/>
        </p:nvPicPr>
        <p:blipFill>
          <a:blip r:embed="rId3"/>
          <a:stretch>
            <a:fillRect/>
          </a:stretch>
        </p:blipFill>
        <p:spPr>
          <a:xfrm rot="4427921">
            <a:off x="8038102" y="4224856"/>
            <a:ext cx="2747123" cy="2747123"/>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Title 1"/>
          <p:cNvSpPr txBox="1">
            <a:spLocks noGrp="1"/>
          </p:cNvSpPr>
          <p:nvPr>
            <p:ph type="title"/>
          </p:nvPr>
        </p:nvSpPr>
        <p:spPr>
          <a:xfrm>
            <a:off x="252918" y="1123836"/>
            <a:ext cx="2947484" cy="4601185"/>
          </a:xfrm>
          <a:prstGeom prst="rect">
            <a:avLst/>
          </a:prstGeom>
        </p:spPr>
        <p:txBody>
          <a:bodyPr/>
          <a:lstStyle>
            <a:lvl1pPr>
              <a:defRPr spc="-100"/>
            </a:lvl1pPr>
          </a:lstStyle>
          <a:p>
            <a:r>
              <a:t>Principles of Good Practice for Effective Reflection </a:t>
            </a:r>
          </a:p>
        </p:txBody>
      </p:sp>
      <p:sp>
        <p:nvSpPr>
          <p:cNvPr id="152" name="TextBox 4"/>
          <p:cNvSpPr txBox="1"/>
          <p:nvPr/>
        </p:nvSpPr>
        <p:spPr>
          <a:xfrm>
            <a:off x="3846724" y="1056996"/>
            <a:ext cx="7636827" cy="1526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12063" lvl="1" indent="-219456" defTabSz="292608">
              <a:spcBef>
                <a:spcPts val="600"/>
              </a:spcBef>
              <a:buSzPct val="100000"/>
              <a:buAutoNum type="arabicPeriod"/>
              <a:defRPr sz="2000"/>
            </a:pPr>
            <a:r>
              <a:rPr dirty="0"/>
              <a:t>Links service objectives to the course objectives by integrating the service experience with course learning</a:t>
            </a:r>
            <a:endParaRPr i="1" dirty="0"/>
          </a:p>
          <a:p>
            <a:pPr lvl="1" indent="292608" defTabSz="292608">
              <a:spcBef>
                <a:spcPts val="600"/>
              </a:spcBef>
              <a:defRPr sz="2000"/>
            </a:pPr>
            <a:endParaRPr i="1" dirty="0"/>
          </a:p>
          <a:p>
            <a:pPr defTabSz="292608">
              <a:spcBef>
                <a:spcPts val="600"/>
              </a:spcBef>
              <a:defRPr sz="1100"/>
            </a:pPr>
            <a:endParaRPr i="1" dirty="0"/>
          </a:p>
        </p:txBody>
      </p:sp>
      <p:sp>
        <p:nvSpPr>
          <p:cNvPr id="153" name="TextBox 2"/>
          <p:cNvSpPr txBox="1"/>
          <p:nvPr/>
        </p:nvSpPr>
        <p:spPr>
          <a:xfrm>
            <a:off x="3266056" y="1820266"/>
            <a:ext cx="8022968" cy="53245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lvl="1" indent="292734" defTabSz="292608">
              <a:spcBef>
                <a:spcPts val="600"/>
              </a:spcBef>
              <a:defRPr sz="1500" i="1"/>
            </a:pPr>
            <a:r>
              <a:rPr sz="2000" dirty="0"/>
              <a:t>Week 7 </a:t>
            </a:r>
          </a:p>
          <a:p>
            <a:pPr lvl="1" indent="292734" defTabSz="292608">
              <a:spcBef>
                <a:spcPts val="600"/>
              </a:spcBef>
              <a:defRPr sz="1500" i="1"/>
            </a:pPr>
            <a:r>
              <a:rPr sz="2000" dirty="0"/>
              <a:t>500-word essay</a:t>
            </a:r>
          </a:p>
          <a:p>
            <a:pPr lvl="1" indent="292734" defTabSz="292608">
              <a:spcBef>
                <a:spcPts val="600"/>
              </a:spcBef>
              <a:defRPr sz="1500" i="1"/>
            </a:pPr>
            <a:endParaRPr sz="2000" dirty="0"/>
          </a:p>
          <a:p>
            <a:pPr marL="511809" lvl="1" indent="-219075" defTabSz="292608">
              <a:spcBef>
                <a:spcPts val="600"/>
              </a:spcBef>
              <a:buSzPct val="100000"/>
              <a:buFont typeface="Arial"/>
              <a:buChar char="•"/>
              <a:defRPr sz="1500" i="1"/>
            </a:pPr>
            <a:r>
              <a:rPr sz="2000" dirty="0"/>
              <a:t>How does your service-learning experience relate to the learning objectives of the course? </a:t>
            </a:r>
          </a:p>
          <a:p>
            <a:pPr marL="511809" lvl="1" indent="-219075" defTabSz="292608">
              <a:spcBef>
                <a:spcPts val="600"/>
              </a:spcBef>
              <a:buSzPct val="100000"/>
              <a:buFont typeface="Arial"/>
              <a:buChar char="•"/>
              <a:defRPr sz="1500" i="1"/>
            </a:pPr>
            <a:r>
              <a:rPr sz="2000" dirty="0"/>
              <a:t>How is your coursework helping you be more effective in your community engagement work? </a:t>
            </a:r>
          </a:p>
          <a:p>
            <a:pPr marL="511809" lvl="1" indent="-219075" defTabSz="292608">
              <a:spcBef>
                <a:spcPts val="600"/>
              </a:spcBef>
              <a:buSzPct val="100000"/>
              <a:buFont typeface="Arial"/>
              <a:buChar char="•"/>
              <a:defRPr sz="1500" i="1"/>
            </a:pPr>
            <a:r>
              <a:rPr sz="2000" dirty="0"/>
              <a:t>How is your community engagement work helping you to understand your coursework? </a:t>
            </a:r>
          </a:p>
          <a:p>
            <a:pPr marL="511809" lvl="1" indent="-219075" defTabSz="292608">
              <a:spcBef>
                <a:spcPts val="600"/>
              </a:spcBef>
              <a:buSzPct val="100000"/>
              <a:buFont typeface="Arial"/>
              <a:buChar char="•"/>
              <a:defRPr sz="1500" i="1"/>
            </a:pPr>
            <a:r>
              <a:rPr sz="2000" dirty="0"/>
              <a:t>As it relates to your service-learning site, what do you NOW know? What do you still want to know? What have you learned? </a:t>
            </a:r>
          </a:p>
          <a:p>
            <a:pPr marL="511809" lvl="1" indent="-219075" defTabSz="292608">
              <a:spcBef>
                <a:spcPts val="600"/>
              </a:spcBef>
              <a:buSzPct val="100000"/>
              <a:buFont typeface="Arial"/>
              <a:buChar char="•"/>
              <a:defRPr sz="1500" i="1"/>
            </a:pPr>
            <a:r>
              <a:rPr sz="2000" dirty="0"/>
              <a:t>One thing I would like us to accomplish during the service-learning experience is... </a:t>
            </a:r>
          </a:p>
          <a:p>
            <a:pPr lvl="1" indent="292100" defTabSz="292608">
              <a:spcBef>
                <a:spcPts val="600"/>
              </a:spcBef>
              <a:defRPr sz="1500"/>
            </a:pPr>
            <a:endParaRPr sz="2000" dirty="0"/>
          </a:p>
          <a:p>
            <a:pPr defTabSz="292608">
              <a:spcBef>
                <a:spcPts val="600"/>
              </a:spcBef>
              <a:defRPr sz="1500"/>
            </a:pPr>
            <a:endParaRPr dirty="0"/>
          </a:p>
        </p:txBody>
      </p:sp>
      <p:grpSp>
        <p:nvGrpSpPr>
          <p:cNvPr id="156" name="Star: 5 Points 3"/>
          <p:cNvGrpSpPr/>
          <p:nvPr/>
        </p:nvGrpSpPr>
        <p:grpSpPr>
          <a:xfrm>
            <a:off x="2213809" y="0"/>
            <a:ext cx="2342148" cy="1844842"/>
            <a:chOff x="60266" y="0"/>
            <a:chExt cx="2342146" cy="1844841"/>
          </a:xfrm>
        </p:grpSpPr>
        <p:sp>
          <p:nvSpPr>
            <p:cNvPr id="154" name="Star"/>
            <p:cNvSpPr/>
            <p:nvPr/>
          </p:nvSpPr>
          <p:spPr>
            <a:xfrm>
              <a:off x="60266" y="0"/>
              <a:ext cx="2342147" cy="1844842"/>
            </a:xfrm>
            <a:prstGeom prst="star5">
              <a:avLst>
                <a:gd name="adj" fmla="val 19098"/>
                <a:gd name="hf" fmla="val 105146"/>
                <a:gd name="vf" fmla="val 110557"/>
              </a:avLst>
            </a:prstGeom>
            <a:solidFill>
              <a:schemeClr val="accent3"/>
            </a:solidFill>
            <a:ln w="10795" cap="flat">
              <a:solidFill>
                <a:srgbClr val="1B4F59"/>
              </a:solidFill>
              <a:prstDash val="solid"/>
              <a:round/>
            </a:ln>
            <a:effectLst/>
          </p:spPr>
          <p:txBody>
            <a:bodyPr wrap="square" lIns="45719" tIns="45719" rIns="45719" bIns="45719" numCol="1" anchor="ctr">
              <a:noAutofit/>
            </a:bodyPr>
            <a:lstStyle/>
            <a:p>
              <a:pPr algn="ctr">
                <a:defRPr>
                  <a:solidFill>
                    <a:srgbClr val="FFFFFF"/>
                  </a:solidFill>
                </a:defRPr>
              </a:pPr>
              <a:endParaRPr/>
            </a:p>
          </p:txBody>
        </p:sp>
        <p:sp>
          <p:nvSpPr>
            <p:cNvPr id="155" name="Week 7"/>
            <p:cNvSpPr txBox="1"/>
            <p:nvPr/>
          </p:nvSpPr>
          <p:spPr>
            <a:xfrm>
              <a:off x="835154" y="757276"/>
              <a:ext cx="792371" cy="5994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solidFill>
                    <a:srgbClr val="FFFFFF"/>
                  </a:solidFill>
                </a:defRPr>
              </a:lvl1pPr>
            </a:lstStyle>
            <a:p>
              <a:r>
                <a:t>Week 7</a:t>
              </a:r>
            </a:p>
          </p:txBody>
        </p:sp>
      </p:gr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Rectangle 11"/>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dirty="0"/>
          </a:p>
        </p:txBody>
      </p:sp>
      <p:sp>
        <p:nvSpPr>
          <p:cNvPr id="161" name="Rectangle 13"/>
          <p:cNvSpPr/>
          <p:nvPr/>
        </p:nvSpPr>
        <p:spPr>
          <a:xfrm>
            <a:off x="0" y="758952"/>
            <a:ext cx="10905978" cy="1651133"/>
          </a:xfrm>
          <a:prstGeom prst="rect">
            <a:avLst/>
          </a:prstGeom>
          <a:solidFill>
            <a:schemeClr val="accent1"/>
          </a:solidFill>
          <a:ln w="12700">
            <a:miter lim="400000"/>
          </a:ln>
        </p:spPr>
        <p:txBody>
          <a:bodyPr lIns="45719" rIns="45719"/>
          <a:lstStyle/>
          <a:p>
            <a:pPr>
              <a:defRPr>
                <a:solidFill>
                  <a:srgbClr val="FFFFFF"/>
                </a:solidFill>
              </a:defRPr>
            </a:pPr>
            <a:endParaRPr dirty="0"/>
          </a:p>
        </p:txBody>
      </p:sp>
      <p:sp>
        <p:nvSpPr>
          <p:cNvPr id="163" name="Rectangle 15"/>
          <p:cNvSpPr/>
          <p:nvPr/>
        </p:nvSpPr>
        <p:spPr>
          <a:xfrm>
            <a:off x="11014533" y="758952"/>
            <a:ext cx="1185380" cy="1651133"/>
          </a:xfrm>
          <a:prstGeom prst="rect">
            <a:avLst/>
          </a:prstGeom>
          <a:solidFill>
            <a:srgbClr val="C8C8C8">
              <a:alpha val="49804"/>
            </a:srgbClr>
          </a:solidFill>
          <a:ln w="12700">
            <a:miter lim="400000"/>
          </a:ln>
        </p:spPr>
        <p:txBody>
          <a:bodyPr lIns="45719" rIns="45719"/>
          <a:lstStyle/>
          <a:p>
            <a:endParaRPr/>
          </a:p>
        </p:txBody>
      </p:sp>
      <p:sp>
        <p:nvSpPr>
          <p:cNvPr id="164" name="Rectangle 17"/>
          <p:cNvSpPr/>
          <p:nvPr/>
        </p:nvSpPr>
        <p:spPr>
          <a:xfrm>
            <a:off x="763" y="2526525"/>
            <a:ext cx="1169701" cy="3563379"/>
          </a:xfrm>
          <a:prstGeom prst="rect">
            <a:avLst/>
          </a:prstGeom>
          <a:solidFill>
            <a:srgbClr val="C8C8C8">
              <a:alpha val="49804"/>
            </a:srgbClr>
          </a:solidFill>
          <a:ln w="12700">
            <a:miter lim="400000"/>
          </a:ln>
        </p:spPr>
        <p:txBody>
          <a:bodyPr lIns="45719" rIns="45719"/>
          <a:lstStyle/>
          <a:p>
            <a:endParaRPr/>
          </a:p>
        </p:txBody>
      </p:sp>
      <p:sp>
        <p:nvSpPr>
          <p:cNvPr id="165" name="Rectangle 19"/>
          <p:cNvSpPr/>
          <p:nvPr/>
        </p:nvSpPr>
        <p:spPr>
          <a:xfrm>
            <a:off x="1279018" y="2526525"/>
            <a:ext cx="10920895" cy="3563379"/>
          </a:xfrm>
          <a:prstGeom prst="rect">
            <a:avLst/>
          </a:prstGeom>
          <a:solidFill>
            <a:srgbClr val="D9D9D9">
              <a:alpha val="60000"/>
            </a:srgbClr>
          </a:solidFill>
          <a:ln w="12700">
            <a:miter lim="400000"/>
          </a:ln>
        </p:spPr>
        <p:txBody>
          <a:bodyPr lIns="45719" rIns="45719"/>
          <a:lstStyle/>
          <a:p>
            <a:pPr>
              <a:defRPr>
                <a:solidFill>
                  <a:srgbClr val="FFFFFF"/>
                </a:solidFill>
              </a:defRPr>
            </a:pPr>
            <a:endParaRPr/>
          </a:p>
        </p:txBody>
      </p:sp>
      <p:sp>
        <p:nvSpPr>
          <p:cNvPr id="166" name="TextBox 2"/>
          <p:cNvSpPr txBox="1"/>
          <p:nvPr/>
        </p:nvSpPr>
        <p:spPr>
          <a:xfrm>
            <a:off x="1279018" y="2535445"/>
            <a:ext cx="8892049" cy="35544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marL="457200" indent="-182879" defTabSz="914400">
              <a:lnSpc>
                <a:spcPct val="90000"/>
              </a:lnSpc>
              <a:buClr>
                <a:schemeClr val="accent1"/>
              </a:buClr>
              <a:buSzPct val="100000"/>
              <a:buChar char="●"/>
            </a:pPr>
            <a:r>
              <a:rPr sz="2400" dirty="0"/>
              <a:t>PSLO #3: Apply creative and critical thinking and employ skeptical inquiry to address issues and solve problems related to psychological phenomena. (gratitude, relationships, volunteerism) </a:t>
            </a:r>
            <a:endParaRPr sz="2400" i="1" dirty="0"/>
          </a:p>
          <a:p>
            <a:pPr marL="457200" lvl="1" indent="-182879" defTabSz="914400">
              <a:lnSpc>
                <a:spcPct val="90000"/>
              </a:lnSpc>
              <a:buClr>
                <a:schemeClr val="accent1"/>
              </a:buClr>
              <a:buSzPct val="100000"/>
              <a:buChar char="●"/>
            </a:pPr>
            <a:endParaRPr sz="2400" i="1" dirty="0"/>
          </a:p>
          <a:p>
            <a:pPr marL="457200" lvl="1" indent="-182879" defTabSz="914400">
              <a:lnSpc>
                <a:spcPct val="90000"/>
              </a:lnSpc>
              <a:buClr>
                <a:schemeClr val="accent1"/>
              </a:buClr>
              <a:buSzPct val="100000"/>
              <a:buChar char="●"/>
            </a:pPr>
            <a:r>
              <a:rPr sz="2400" dirty="0"/>
              <a:t>PSLO #5: Thoughtfully consider and appraise alternative viewpoints, diverse socio-cultural perspectives, and ethical issues related to psychological topics. (positive institutions)</a:t>
            </a:r>
          </a:p>
          <a:p>
            <a:pPr marL="511809" lvl="1" indent="-182879" defTabSz="914400">
              <a:lnSpc>
                <a:spcPct val="90000"/>
              </a:lnSpc>
              <a:spcBef>
                <a:spcPts val="600"/>
              </a:spcBef>
              <a:buClr>
                <a:schemeClr val="accent1"/>
              </a:buClr>
              <a:buSzPct val="100000"/>
              <a:buChar char="●"/>
            </a:pPr>
            <a:endParaRPr dirty="0"/>
          </a:p>
          <a:p>
            <a:pPr marL="292100" lvl="1" indent="-182879" defTabSz="914400">
              <a:lnSpc>
                <a:spcPct val="90000"/>
              </a:lnSpc>
              <a:spcBef>
                <a:spcPts val="600"/>
              </a:spcBef>
              <a:buClr>
                <a:schemeClr val="accent1"/>
              </a:buClr>
              <a:buSzPct val="100000"/>
              <a:buChar char="●"/>
            </a:pPr>
            <a:endParaRPr dirty="0"/>
          </a:p>
          <a:p>
            <a:pPr indent="-182879" defTabSz="914400">
              <a:lnSpc>
                <a:spcPct val="90000"/>
              </a:lnSpc>
              <a:spcBef>
                <a:spcPts val="600"/>
              </a:spcBef>
              <a:buClr>
                <a:schemeClr val="accent1"/>
              </a:buClr>
              <a:buSzPct val="100000"/>
              <a:buChar char="●"/>
            </a:pPr>
            <a:endParaRPr dirty="0"/>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Title 1"/>
          <p:cNvSpPr txBox="1">
            <a:spLocks noGrp="1"/>
          </p:cNvSpPr>
          <p:nvPr>
            <p:ph type="title"/>
          </p:nvPr>
        </p:nvSpPr>
        <p:spPr>
          <a:xfrm>
            <a:off x="252918" y="1123836"/>
            <a:ext cx="2947484" cy="4601185"/>
          </a:xfrm>
          <a:prstGeom prst="rect">
            <a:avLst/>
          </a:prstGeom>
        </p:spPr>
        <p:txBody>
          <a:bodyPr/>
          <a:lstStyle>
            <a:lvl1pPr>
              <a:defRPr spc="-100"/>
            </a:lvl1pPr>
          </a:lstStyle>
          <a:p>
            <a:r>
              <a:t>Principles of Good Practice for Effective Reflection </a:t>
            </a:r>
          </a:p>
        </p:txBody>
      </p:sp>
      <p:sp>
        <p:nvSpPr>
          <p:cNvPr id="171" name="TextBox 4"/>
          <p:cNvSpPr txBox="1"/>
          <p:nvPr/>
        </p:nvSpPr>
        <p:spPr>
          <a:xfrm>
            <a:off x="3643691" y="459404"/>
            <a:ext cx="7636827" cy="16619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indent="457200" defTabSz="292608">
              <a:defRPr sz="2000"/>
            </a:pPr>
            <a:r>
              <a:rPr sz="2800" dirty="0"/>
              <a:t>2. Is guided and purposeful </a:t>
            </a:r>
            <a:endParaRPr sz="2800" i="1" dirty="0"/>
          </a:p>
          <a:p>
            <a:pPr lvl="1" indent="292734" defTabSz="292608">
              <a:spcBef>
                <a:spcPts val="600"/>
              </a:spcBef>
              <a:defRPr sz="2000"/>
            </a:pPr>
            <a:r>
              <a:rPr sz="2800" dirty="0"/>
              <a:t>   3. Occurs regularly within the course</a:t>
            </a:r>
          </a:p>
          <a:p>
            <a:pPr lvl="1" indent="292100" defTabSz="292608">
              <a:spcBef>
                <a:spcPts val="600"/>
              </a:spcBef>
              <a:defRPr sz="2000"/>
            </a:pPr>
            <a:endParaRPr dirty="0"/>
          </a:p>
          <a:p>
            <a:pPr defTabSz="292608">
              <a:spcBef>
                <a:spcPts val="600"/>
              </a:spcBef>
              <a:defRPr sz="1100"/>
            </a:pPr>
            <a:endParaRPr dirty="0"/>
          </a:p>
        </p:txBody>
      </p:sp>
      <p:sp>
        <p:nvSpPr>
          <p:cNvPr id="172" name="TextBox 2"/>
          <p:cNvSpPr txBox="1"/>
          <p:nvPr/>
        </p:nvSpPr>
        <p:spPr>
          <a:xfrm>
            <a:off x="3834190" y="1956307"/>
            <a:ext cx="7636828" cy="293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742950" lvl="1" indent="-285750" defTabSz="292608">
              <a:buSzPct val="100000"/>
              <a:buChar char="✓"/>
              <a:defRPr sz="2400"/>
            </a:pPr>
            <a:r>
              <a:rPr dirty="0"/>
              <a:t>Weekly in-class discussions</a:t>
            </a:r>
            <a:endParaRPr i="1" dirty="0"/>
          </a:p>
          <a:p>
            <a:pPr marL="742950" lvl="1" indent="-285750" defTabSz="292608">
              <a:buSzPct val="100000"/>
              <a:buChar char="✓"/>
              <a:defRPr sz="2400"/>
            </a:pPr>
            <a:r>
              <a:rPr dirty="0"/>
              <a:t>Week 3: Issue-focused questions </a:t>
            </a:r>
            <a:endParaRPr i="1" dirty="0"/>
          </a:p>
          <a:p>
            <a:pPr marL="742950" lvl="1" indent="-285750" defTabSz="292608">
              <a:buSzPct val="100000"/>
              <a:buChar char="✓"/>
              <a:defRPr sz="2400"/>
            </a:pPr>
            <a:r>
              <a:rPr dirty="0"/>
              <a:t>Week 7: Course objective questions </a:t>
            </a:r>
          </a:p>
          <a:p>
            <a:pPr marL="742950" lvl="1" indent="-285750" defTabSz="292608">
              <a:buSzPct val="100000"/>
              <a:buChar char="✓"/>
              <a:defRPr sz="2400"/>
            </a:pPr>
            <a:r>
              <a:rPr dirty="0"/>
              <a:t>Week 10: Personal motivation questions </a:t>
            </a:r>
          </a:p>
          <a:p>
            <a:pPr marL="742950" lvl="1" indent="-285750" defTabSz="292608">
              <a:buSzPct val="100000"/>
              <a:buChar char="✓"/>
              <a:defRPr sz="2400"/>
            </a:pPr>
            <a:r>
              <a:rPr dirty="0"/>
              <a:t>Week 13: Career-focused questions </a:t>
            </a:r>
          </a:p>
          <a:p>
            <a:pPr marL="742950" lvl="1" indent="-285750" defTabSz="292608">
              <a:buSzPct val="100000"/>
              <a:buChar char="✓"/>
              <a:defRPr sz="2400"/>
            </a:pPr>
            <a:r>
              <a:rPr dirty="0"/>
              <a:t>Final Refection Opportunity: Overall experience </a:t>
            </a:r>
          </a:p>
          <a:p>
            <a:pPr marL="742950" lvl="1" indent="-285750" defTabSz="292608">
              <a:buSzPct val="100000"/>
              <a:buChar char="✓"/>
              <a:defRPr sz="2400"/>
            </a:pPr>
            <a:r>
              <a:rPr dirty="0"/>
              <a:t>Extra Credit: Create an informative flyer</a:t>
            </a:r>
          </a:p>
        </p:txBody>
      </p:sp>
    </p:spTree>
  </p:cSld>
  <p:clrMapOvr>
    <a:masterClrMapping/>
  </p:clrMapOvr>
  <p:transition spd="med"/>
</p:sld>
</file>

<file path=ppt/theme/theme1.xml><?xml version="1.0" encoding="utf-8"?>
<a:theme xmlns:a="http://schemas.openxmlformats.org/drawingml/2006/main" name="Frame">
  <a:themeElements>
    <a:clrScheme name="Frame">
      <a:dk1>
        <a:srgbClr val="000000"/>
      </a:dk1>
      <a:lt1>
        <a:srgbClr val="FFFFFF"/>
      </a:lt1>
      <a:dk2>
        <a:srgbClr val="A7A7A7"/>
      </a:dk2>
      <a:lt2>
        <a:srgbClr val="535353"/>
      </a:lt2>
      <a:accent1>
        <a:srgbClr val="40BAD2"/>
      </a:accent1>
      <a:accent2>
        <a:srgbClr val="FAB900"/>
      </a:accent2>
      <a:accent3>
        <a:srgbClr val="90BB23"/>
      </a:accent3>
      <a:accent4>
        <a:srgbClr val="EE7008"/>
      </a:accent4>
      <a:accent5>
        <a:srgbClr val="1AB39F"/>
      </a:accent5>
      <a:accent6>
        <a:srgbClr val="D5393D"/>
      </a:accent6>
      <a:hlink>
        <a:srgbClr val="0000FF"/>
      </a:hlink>
      <a:folHlink>
        <a:srgbClr val="FF00FF"/>
      </a:folHlink>
    </a:clrScheme>
    <a:fontScheme name="Frame">
      <a:majorFont>
        <a:latin typeface="Arial"/>
        <a:ea typeface="Arial"/>
        <a:cs typeface="Arial"/>
      </a:majorFont>
      <a:minorFont>
        <a:latin typeface="Helvetica"/>
        <a:ea typeface="Helvetica"/>
        <a:cs typeface="Helvetica"/>
      </a:minorFont>
    </a:fontScheme>
    <a:fmtScheme name="Fra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0795"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079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Frame">
  <a:themeElements>
    <a:clrScheme name="Frame">
      <a:dk1>
        <a:srgbClr val="000000"/>
      </a:dk1>
      <a:lt1>
        <a:srgbClr val="FFFFFF"/>
      </a:lt1>
      <a:dk2>
        <a:srgbClr val="A7A7A7"/>
      </a:dk2>
      <a:lt2>
        <a:srgbClr val="535353"/>
      </a:lt2>
      <a:accent1>
        <a:srgbClr val="40BAD2"/>
      </a:accent1>
      <a:accent2>
        <a:srgbClr val="FAB900"/>
      </a:accent2>
      <a:accent3>
        <a:srgbClr val="90BB23"/>
      </a:accent3>
      <a:accent4>
        <a:srgbClr val="EE7008"/>
      </a:accent4>
      <a:accent5>
        <a:srgbClr val="1AB39F"/>
      </a:accent5>
      <a:accent6>
        <a:srgbClr val="D5393D"/>
      </a:accent6>
      <a:hlink>
        <a:srgbClr val="0000FF"/>
      </a:hlink>
      <a:folHlink>
        <a:srgbClr val="FF00FF"/>
      </a:folHlink>
    </a:clrScheme>
    <a:fontScheme name="Frame">
      <a:majorFont>
        <a:latin typeface="Arial"/>
        <a:ea typeface="Arial"/>
        <a:cs typeface="Arial"/>
      </a:majorFont>
      <a:minorFont>
        <a:latin typeface="Helvetica"/>
        <a:ea typeface="Helvetica"/>
        <a:cs typeface="Helvetica"/>
      </a:minorFont>
    </a:fontScheme>
    <a:fmtScheme name="Fra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0795"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079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3614</Words>
  <Application>Microsoft Office PowerPoint</Application>
  <PresentationFormat>Widescreen</PresentationFormat>
  <Paragraphs>253</Paragraphs>
  <Slides>32</Slides>
  <Notes>23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AdvTR</vt:lpstr>
      <vt:lpstr>Arial</vt:lpstr>
      <vt:lpstr>Book Antiqua</vt:lpstr>
      <vt:lpstr>Calibri</vt:lpstr>
      <vt:lpstr>Corbel</vt:lpstr>
      <vt:lpstr>Garamond</vt:lpstr>
      <vt:lpstr>Maiandra GD</vt:lpstr>
      <vt:lpstr>Times Roman</vt:lpstr>
      <vt:lpstr>Wingdings 2</vt:lpstr>
      <vt:lpstr>Frame</vt:lpstr>
      <vt:lpstr>Reflecting on Service Learning</vt:lpstr>
      <vt:lpstr>Kolb’s Experiential Learning cycle</vt:lpstr>
      <vt:lpstr>Why reflect?</vt:lpstr>
      <vt:lpstr>Reflection</vt:lpstr>
      <vt:lpstr>What is Critical reflection?</vt:lpstr>
      <vt:lpstr>Principles of Good Practice for Effective Reflection </vt:lpstr>
      <vt:lpstr>Principles of Good Practice for Effective Reflection </vt:lpstr>
      <vt:lpstr>PowerPoint Presentation</vt:lpstr>
      <vt:lpstr>Principles of Good Practice for Effective Reflection </vt:lpstr>
      <vt:lpstr>Principles of Good Practice for Effective Reflection </vt:lpstr>
      <vt:lpstr>Principles of Good Practice for Effective Reflection </vt:lpstr>
      <vt:lpstr>Principles of Good Practice for Effective Reflection </vt:lpstr>
      <vt:lpstr>Critical service learning</vt:lpstr>
      <vt:lpstr>Reflection</vt:lpstr>
      <vt:lpstr>What Reflection is not</vt:lpstr>
      <vt:lpstr>Reflection</vt:lpstr>
      <vt:lpstr>PowerPoint Presentation</vt:lpstr>
      <vt:lpstr>Reflection activities</vt:lpstr>
      <vt:lpstr>PowerPoint Presentation</vt:lpstr>
      <vt:lpstr>Extra Credit Flyer</vt:lpstr>
      <vt:lpstr>Creative Activities   Erin Clements Girl Scout Video</vt:lpstr>
      <vt:lpstr>DEAL Model for Critical Reflection</vt:lpstr>
      <vt:lpstr>PowerPoint Presentation</vt:lpstr>
      <vt:lpstr>Describe</vt:lpstr>
      <vt:lpstr>Examine</vt:lpstr>
      <vt:lpstr>Articulate Learning</vt:lpstr>
      <vt:lpstr>Pro tips</vt:lpstr>
      <vt:lpstr>PowerPoint Presentation</vt:lpstr>
      <vt:lpstr>PowerPoint Presentation</vt:lpstr>
      <vt:lpstr>PowerPoint Presentation</vt:lpstr>
      <vt:lpstr>The End</vt:lpstr>
      <vt:lpstr>With your Group!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Reflecting on Service Learning</dc:title>
  <cp:lastModifiedBy>Carol Cujec</cp:lastModifiedBy>
  <cp:revision>1</cp:revision>
  <dcterms:modified xsi:type="dcterms:W3CDTF">2023-06-13T00:20:27Z</dcterms:modified>
</cp:coreProperties>
</file>