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3" r:id="rId3"/>
    <p:sldId id="257" r:id="rId4"/>
    <p:sldId id="264" r:id="rId5"/>
    <p:sldId id="258" r:id="rId6"/>
    <p:sldId id="259" r:id="rId7"/>
    <p:sldId id="262" r:id="rId8"/>
    <p:sldId id="265" r:id="rId9"/>
    <p:sldId id="261" r:id="rId10"/>
    <p:sldId id="260" r:id="rId11"/>
    <p:sldId id="268" r:id="rId12"/>
    <p:sldId id="266" r:id="rId13"/>
    <p:sldId id="267" r:id="rId14"/>
    <p:sldId id="270" r:id="rId15"/>
    <p:sldId id="271" r:id="rId16"/>
    <p:sldId id="272" r:id="rId17"/>
    <p:sldId id="273" r:id="rId18"/>
    <p:sldId id="274" r:id="rId19"/>
    <p:sldId id="275" r:id="rId20"/>
    <p:sldId id="276" r:id="rId21"/>
    <p:sldId id="277" r:id="rId22"/>
    <p:sldId id="269" r:id="rId23"/>
    <p:sldId id="278" r:id="rId24"/>
    <p:sldId id="280"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4136F0-F218-4DD1-AC39-7DA792014369}" type="datetimeFigureOut">
              <a:rPr lang="en-US" smtClean="0"/>
              <a:pPr/>
              <a:t>6/27/2016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382BDD-7D62-45AE-9862-403FBB567D3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2000" kern="1200" baseline="0" dirty="0" smtClean="0">
                <a:solidFill>
                  <a:schemeClr val="tx1"/>
                </a:solidFill>
                <a:latin typeface="+mn-lt"/>
                <a:ea typeface="+mn-ea"/>
                <a:cs typeface="+mn-cs"/>
              </a:rPr>
              <a:t>The major difficulties we run into when we discuss spirituality include the diversity</a:t>
            </a:r>
          </a:p>
          <a:p>
            <a:r>
              <a:rPr lang="en-US" sz="2000" kern="1200" baseline="0" dirty="0" smtClean="0">
                <a:solidFill>
                  <a:schemeClr val="tx1"/>
                </a:solidFill>
                <a:latin typeface="+mn-lt"/>
                <a:ea typeface="+mn-ea"/>
                <a:cs typeface="+mn-cs"/>
              </a:rPr>
              <a:t>of opinions about the role of deity in human spirituality and the fact that spirituality is often associated with and</a:t>
            </a:r>
          </a:p>
          <a:p>
            <a:r>
              <a:rPr lang="en-US" sz="2000" kern="1200" baseline="0" dirty="0" smtClean="0">
                <a:solidFill>
                  <a:schemeClr val="tx1"/>
                </a:solidFill>
                <a:latin typeface="+mn-lt"/>
                <a:ea typeface="+mn-ea"/>
                <a:cs typeface="+mn-cs"/>
              </a:rPr>
              <a:t>discussed from a Judeo-Christian perspective (</a:t>
            </a:r>
            <a:r>
              <a:rPr lang="en-US" sz="2000" kern="1200" baseline="0" dirty="0" err="1" smtClean="0">
                <a:solidFill>
                  <a:schemeClr val="tx1"/>
                </a:solidFill>
                <a:latin typeface="+mn-lt"/>
                <a:ea typeface="+mn-ea"/>
                <a:cs typeface="+mn-cs"/>
              </a:rPr>
              <a:t>McSherry</a:t>
            </a:r>
            <a:r>
              <a:rPr lang="en-US" sz="2000" kern="1200" baseline="0" dirty="0" smtClean="0">
                <a:solidFill>
                  <a:schemeClr val="tx1"/>
                </a:solidFill>
                <a:latin typeface="+mn-lt"/>
                <a:ea typeface="+mn-ea"/>
                <a:cs typeface="+mn-cs"/>
              </a:rPr>
              <a:t> &amp; Draper, 1998).</a:t>
            </a:r>
          </a:p>
          <a:p>
            <a:endParaRPr lang="en-US" sz="2000" kern="1200" baseline="0" dirty="0" smtClean="0">
              <a:solidFill>
                <a:schemeClr val="tx1"/>
              </a:solidFill>
              <a:latin typeface="+mn-lt"/>
              <a:ea typeface="+mn-ea"/>
              <a:cs typeface="+mn-cs"/>
            </a:endParaRPr>
          </a:p>
          <a:p>
            <a:r>
              <a:rPr lang="en-US" sz="2000" kern="1200" baseline="0" dirty="0" smtClean="0">
                <a:solidFill>
                  <a:schemeClr val="tx1"/>
                </a:solidFill>
                <a:latin typeface="+mn-lt"/>
                <a:ea typeface="+mn-ea"/>
                <a:cs typeface="+mn-cs"/>
              </a:rPr>
              <a:t>Humankind is not homogeneous in beliefs and values, so neither nurses nor clients can be, either. I appreciate diversity</a:t>
            </a:r>
          </a:p>
          <a:p>
            <a:r>
              <a:rPr lang="en-US" sz="2000" kern="1200" baseline="0" dirty="0" smtClean="0">
                <a:solidFill>
                  <a:schemeClr val="tx1"/>
                </a:solidFill>
                <a:latin typeface="+mn-lt"/>
                <a:ea typeface="+mn-ea"/>
                <a:cs typeface="+mn-cs"/>
              </a:rPr>
              <a:t>and believe we, as nurses, need to acknowledge and value differing perspectives on spirituality, especially</a:t>
            </a:r>
          </a:p>
          <a:p>
            <a:r>
              <a:rPr lang="en-US" sz="2000" kern="1200" baseline="0" dirty="0" smtClean="0">
                <a:solidFill>
                  <a:schemeClr val="tx1"/>
                </a:solidFill>
                <a:latin typeface="+mn-lt"/>
                <a:ea typeface="+mn-ea"/>
                <a:cs typeface="+mn-cs"/>
              </a:rPr>
              <a:t>among those from different cultural and religious traditions. I do, however, hope that spirituality would be acknowledged</a:t>
            </a:r>
          </a:p>
          <a:p>
            <a:r>
              <a:rPr lang="en-US" sz="2000" kern="1200" baseline="0" dirty="0" smtClean="0">
                <a:solidFill>
                  <a:schemeClr val="tx1"/>
                </a:solidFill>
                <a:latin typeface="+mn-lt"/>
                <a:ea typeface="+mn-ea"/>
                <a:cs typeface="+mn-cs"/>
              </a:rPr>
              <a:t>as a major concept of interest across all nursing theories and models, however defined and discussed.</a:t>
            </a:r>
          </a:p>
          <a:p>
            <a:r>
              <a:rPr lang="en-US" sz="2000" kern="1200" baseline="0" dirty="0" smtClean="0">
                <a:solidFill>
                  <a:schemeClr val="tx1"/>
                </a:solidFill>
                <a:latin typeface="+mn-lt"/>
                <a:ea typeface="+mn-ea"/>
                <a:cs typeface="+mn-cs"/>
              </a:rPr>
              <a:t>The nursing theoretical base for spirituality would then embrace diverse views.</a:t>
            </a:r>
          </a:p>
          <a:p>
            <a:endParaRPr lang="en-US" sz="2000" kern="1200" baseline="0" dirty="0" smtClean="0">
              <a:solidFill>
                <a:schemeClr val="tx1"/>
              </a:solidFill>
              <a:latin typeface="+mn-lt"/>
              <a:ea typeface="+mn-ea"/>
              <a:cs typeface="+mn-cs"/>
            </a:endParaRPr>
          </a:p>
          <a:p>
            <a:r>
              <a:rPr lang="en-US" sz="2000" kern="1200" baseline="0" dirty="0" smtClean="0">
                <a:solidFill>
                  <a:schemeClr val="tx1"/>
                </a:solidFill>
                <a:latin typeface="+mn-lt"/>
                <a:ea typeface="+mn-ea"/>
                <a:cs typeface="+mn-cs"/>
              </a:rPr>
              <a:t>Spirituality, healing, and caring are intertwined human experiences for</a:t>
            </a:r>
          </a:p>
          <a:p>
            <a:r>
              <a:rPr lang="en-US" sz="2000" kern="1200" baseline="0" dirty="0" smtClean="0">
                <a:solidFill>
                  <a:schemeClr val="tx1"/>
                </a:solidFill>
                <a:latin typeface="+mn-lt"/>
                <a:ea typeface="+mn-ea"/>
                <a:cs typeface="+mn-cs"/>
              </a:rPr>
              <a:t>both nurse and client. If we do not teach and demonstrate caring to our students, they will not be able to demonstrate</a:t>
            </a:r>
          </a:p>
          <a:p>
            <a:r>
              <a:rPr lang="en-US" sz="2000" kern="1200" baseline="0" dirty="0" smtClean="0">
                <a:solidFill>
                  <a:schemeClr val="tx1"/>
                </a:solidFill>
                <a:latin typeface="+mn-lt"/>
                <a:ea typeface="+mn-ea"/>
                <a:cs typeface="+mn-cs"/>
              </a:rPr>
              <a:t>caring for clients. If we do not value and encourage diverse expression of students’ spirituality, they will have a difficult</a:t>
            </a:r>
          </a:p>
          <a:p>
            <a:r>
              <a:rPr lang="en-US" sz="2000" kern="1200" baseline="0" dirty="0" smtClean="0">
                <a:solidFill>
                  <a:schemeClr val="tx1"/>
                </a:solidFill>
                <a:latin typeface="+mn-lt"/>
                <a:ea typeface="+mn-ea"/>
                <a:cs typeface="+mn-cs"/>
              </a:rPr>
              <a:t>time providing spiritually-relevant care for clients.</a:t>
            </a:r>
          </a:p>
          <a:p>
            <a:endParaRPr lang="en-US" dirty="0"/>
          </a:p>
        </p:txBody>
      </p:sp>
      <p:sp>
        <p:nvSpPr>
          <p:cNvPr id="4" name="Slide Number Placeholder 3"/>
          <p:cNvSpPr>
            <a:spLocks noGrp="1"/>
          </p:cNvSpPr>
          <p:nvPr>
            <p:ph type="sldNum" sz="quarter" idx="10"/>
          </p:nvPr>
        </p:nvSpPr>
        <p:spPr/>
        <p:txBody>
          <a:bodyPr/>
          <a:lstStyle/>
          <a:p>
            <a:fld id="{E5382BDD-7D62-45AE-9862-403FBB567D3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n-US" sz="2000" dirty="0" smtClean="0"/>
              <a:t>No consensus on the definition</a:t>
            </a:r>
            <a:r>
              <a:rPr lang="en-US" sz="2000" baseline="0" dirty="0" smtClean="0"/>
              <a:t> of spirituality</a:t>
            </a:r>
          </a:p>
          <a:p>
            <a:pPr>
              <a:buFontTx/>
              <a:buChar char="-"/>
            </a:pPr>
            <a:r>
              <a:rPr lang="en-US" sz="2000" baseline="0" dirty="0" smtClean="0"/>
              <a:t>* Joint Commission accepted definition</a:t>
            </a:r>
            <a:endParaRPr lang="en-US" sz="2000" dirty="0" smtClean="0"/>
          </a:p>
          <a:p>
            <a:r>
              <a:rPr lang="en-US" sz="2000" dirty="0" smtClean="0"/>
              <a:t>- Ontology is</a:t>
            </a:r>
            <a:r>
              <a:rPr lang="en-US" sz="2000" baseline="0" dirty="0" smtClean="0"/>
              <a:t> the philosophical study of the nature of being, existence, or reality</a:t>
            </a:r>
            <a:endParaRPr lang="en-US" sz="2000" dirty="0"/>
          </a:p>
        </p:txBody>
      </p:sp>
      <p:sp>
        <p:nvSpPr>
          <p:cNvPr id="4" name="Slide Number Placeholder 3"/>
          <p:cNvSpPr>
            <a:spLocks noGrp="1"/>
          </p:cNvSpPr>
          <p:nvPr>
            <p:ph type="sldNum" sz="quarter" idx="10"/>
          </p:nvPr>
        </p:nvSpPr>
        <p:spPr/>
        <p:txBody>
          <a:bodyPr/>
          <a:lstStyle/>
          <a:p>
            <a:fld id="{E5382BDD-7D62-45AE-9862-403FBB567D30}"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Chakras are energy</a:t>
            </a:r>
            <a:r>
              <a:rPr lang="en-US" sz="2000" baseline="0" dirty="0" smtClean="0"/>
              <a:t> centers or spinning wheels of energy and are related in location to the nervous system</a:t>
            </a:r>
            <a:endParaRPr lang="en-US" sz="2000" dirty="0"/>
          </a:p>
        </p:txBody>
      </p:sp>
      <p:sp>
        <p:nvSpPr>
          <p:cNvPr id="4" name="Slide Number Placeholder 3"/>
          <p:cNvSpPr>
            <a:spLocks noGrp="1"/>
          </p:cNvSpPr>
          <p:nvPr>
            <p:ph type="sldNum" sz="quarter" idx="10"/>
          </p:nvPr>
        </p:nvSpPr>
        <p:spPr/>
        <p:txBody>
          <a:bodyPr/>
          <a:lstStyle/>
          <a:p>
            <a:fld id="{E5382BDD-7D62-45AE-9862-403FBB567D30}" type="slidenum">
              <a:rPr lang="en-US" smtClean="0"/>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Evidence-Based</a:t>
            </a:r>
            <a:endParaRPr lang="en-US" sz="2000" dirty="0"/>
          </a:p>
        </p:txBody>
      </p:sp>
      <p:sp>
        <p:nvSpPr>
          <p:cNvPr id="4" name="Slide Number Placeholder 3"/>
          <p:cNvSpPr>
            <a:spLocks noGrp="1"/>
          </p:cNvSpPr>
          <p:nvPr>
            <p:ph type="sldNum" sz="quarter" idx="10"/>
          </p:nvPr>
        </p:nvSpPr>
        <p:spPr/>
        <p:txBody>
          <a:bodyPr/>
          <a:lstStyle/>
          <a:p>
            <a:fld id="{E5382BDD-7D62-45AE-9862-403FBB567D30}" type="slidenum">
              <a:rPr lang="en-US" smtClean="0"/>
              <a:pPr/>
              <a:t>12</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382BDD-7D62-45AE-9862-403FBB567D30}" type="slidenum">
              <a:rPr lang="en-US" smtClean="0"/>
              <a:pPr/>
              <a:t>14</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382BDD-7D62-45AE-9862-403FBB567D30}" type="slidenum">
              <a:rPr lang="en-US" smtClean="0"/>
              <a:pPr/>
              <a:t>20</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Shanti</a:t>
            </a:r>
            <a:r>
              <a:rPr lang="en-US" dirty="0" smtClean="0"/>
              <a:t>: Sanskrit for Peace</a:t>
            </a:r>
            <a:endParaRPr lang="en-US" dirty="0"/>
          </a:p>
        </p:txBody>
      </p:sp>
      <p:sp>
        <p:nvSpPr>
          <p:cNvPr id="4" name="Slide Number Placeholder 3"/>
          <p:cNvSpPr>
            <a:spLocks noGrp="1"/>
          </p:cNvSpPr>
          <p:nvPr>
            <p:ph type="sldNum" sz="quarter" idx="10"/>
          </p:nvPr>
        </p:nvSpPr>
        <p:spPr/>
        <p:txBody>
          <a:bodyPr/>
          <a:lstStyle/>
          <a:p>
            <a:fld id="{E5382BDD-7D62-45AE-9862-403FBB567D30}"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9F41C1-3D80-49D1-A56C-DCD1893B02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E7B5B7-3AE4-4708-907D-2BEC8E4C710E}" type="datetimeFigureOut">
              <a:rPr lang="en-US" smtClean="0"/>
              <a:pPr/>
              <a:t>6/27/2016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9F41C1-3D80-49D1-A56C-DCD1893B02EF}"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CE7B5B7-3AE4-4708-907D-2BEC8E4C710E}" type="datetimeFigureOut">
              <a:rPr lang="en-US" smtClean="0"/>
              <a:pPr/>
              <a:t>6/27/2016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29F41C1-3D80-49D1-A56C-DCD1893B02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youtube.com/watch?v=PrSamBWmTSc"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youtube.com/watch?v=xAp9n3yBjyo&amp;feature=fvwre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spcare.org/en/edu/events-ireland/234-deep-listening-ireland-201209.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Spirituality in Healthcare</a:t>
            </a:r>
            <a:endParaRPr lang="en-US" dirty="0"/>
          </a:p>
        </p:txBody>
      </p:sp>
      <p:sp>
        <p:nvSpPr>
          <p:cNvPr id="3" name="Subtitle 2"/>
          <p:cNvSpPr>
            <a:spLocks noGrp="1"/>
          </p:cNvSpPr>
          <p:nvPr>
            <p:ph type="subTitle" idx="1"/>
          </p:nvPr>
        </p:nvSpPr>
        <p:spPr>
          <a:xfrm>
            <a:off x="838200" y="3886200"/>
            <a:ext cx="7696200" cy="1752600"/>
          </a:xfrm>
        </p:spPr>
        <p:txBody>
          <a:bodyPr>
            <a:normAutofit/>
          </a:bodyPr>
          <a:lstStyle/>
          <a:p>
            <a:r>
              <a:rPr lang="en-US" sz="2800" b="1" dirty="0" smtClean="0">
                <a:solidFill>
                  <a:schemeClr val="tx1"/>
                </a:solidFill>
              </a:rPr>
              <a:t>Focus on Advanced Nursing Practice</a:t>
            </a:r>
          </a:p>
          <a:p>
            <a:endParaRPr lang="en-US" dirty="0" smtClean="0"/>
          </a:p>
          <a:p>
            <a:r>
              <a:rPr lang="en-US" b="1" dirty="0" smtClean="0">
                <a:solidFill>
                  <a:schemeClr val="bg1">
                    <a:lumMod val="50000"/>
                  </a:schemeClr>
                </a:solidFill>
              </a:rPr>
              <a:t>Linnea Axman, DrPH, MSN, FNP-BC, FAANP</a:t>
            </a:r>
          </a:p>
          <a:p>
            <a:endParaRPr lang="en-US" b="1" dirty="0" smtClean="0">
              <a:solidFill>
                <a:schemeClr val="bg1">
                  <a:lumMod val="50000"/>
                </a:schemeClr>
              </a:solidFill>
            </a:endParaRPr>
          </a:p>
          <a:p>
            <a:endParaRPr lang="en-US" b="1" dirty="0" smtClean="0">
              <a:solidFill>
                <a:schemeClr val="bg1">
                  <a:lumMod val="50000"/>
                </a:schemeClr>
              </a:solidFill>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5486400"/>
            <a:ext cx="8229600" cy="990600"/>
          </a:xfrm>
        </p:spPr>
        <p:txBody>
          <a:bodyPr>
            <a:normAutofit fontScale="90000"/>
          </a:bodyPr>
          <a:lstStyle/>
          <a:p>
            <a:r>
              <a:rPr lang="en-US" dirty="0" smtClean="0"/>
              <a:t/>
            </a:r>
            <a:br>
              <a:rPr lang="en-US" dirty="0" smtClean="0"/>
            </a:br>
            <a:endParaRPr lang="en-US" dirty="0"/>
          </a:p>
        </p:txBody>
      </p:sp>
      <p:sp>
        <p:nvSpPr>
          <p:cNvPr id="10" name="Text Placeholder 9"/>
          <p:cNvSpPr>
            <a:spLocks noGrp="1"/>
          </p:cNvSpPr>
          <p:nvPr>
            <p:ph type="body" sz="half" idx="2"/>
          </p:nvPr>
        </p:nvSpPr>
        <p:spPr/>
        <p:txBody>
          <a:bodyPr>
            <a:normAutofit/>
          </a:bodyPr>
          <a:lstStyle/>
          <a:p>
            <a:r>
              <a:rPr lang="en-US" sz="2000" b="1" dirty="0" smtClean="0"/>
              <a:t>LEININGER'S THEORY OF CULTURE CARE</a:t>
            </a:r>
          </a:p>
          <a:p>
            <a:endParaRPr lang="en-US" sz="2000" b="1" dirty="0" smtClean="0"/>
          </a:p>
          <a:p>
            <a:r>
              <a:rPr lang="en-US" sz="2000" b="1" dirty="0" smtClean="0"/>
              <a:t>and </a:t>
            </a:r>
          </a:p>
          <a:p>
            <a:endParaRPr lang="en-US" sz="2000" b="1" dirty="0" smtClean="0"/>
          </a:p>
          <a:p>
            <a:r>
              <a:rPr lang="en-US" sz="2000" b="1" dirty="0" smtClean="0"/>
              <a:t>The </a:t>
            </a:r>
          </a:p>
          <a:p>
            <a:r>
              <a:rPr lang="en-US" sz="2000" b="1" dirty="0" smtClean="0"/>
              <a:t>Sunrise Enabler</a:t>
            </a:r>
            <a:endParaRPr lang="en-US" sz="2000" b="1" dirty="0"/>
          </a:p>
        </p:txBody>
      </p:sp>
      <p:sp>
        <p:nvSpPr>
          <p:cNvPr id="9" name="Picture Placeholder 8"/>
          <p:cNvSpPr>
            <a:spLocks noGrp="1"/>
          </p:cNvSpPr>
          <p:nvPr>
            <p:ph type="pic" idx="1"/>
          </p:nvPr>
        </p:nvSpPr>
        <p:spPr/>
      </p:sp>
      <p:pic>
        <p:nvPicPr>
          <p:cNvPr id="1026" name="Picture 2" descr="http://1.bp.blogspot.com/-thgronWksCk/ThuxKo82VGI/AAAAAAAAAi4/ZLihfVYm01Y/s1600/pic.jpg"/>
          <p:cNvPicPr>
            <a:picLocks noChangeAspect="1" noChangeArrowheads="1"/>
          </p:cNvPicPr>
          <p:nvPr/>
        </p:nvPicPr>
        <p:blipFill>
          <a:blip r:embed="rId2" cstate="print"/>
          <a:srcRect/>
          <a:stretch>
            <a:fillRect/>
          </a:stretch>
        </p:blipFill>
        <p:spPr bwMode="auto">
          <a:xfrm>
            <a:off x="304799" y="228599"/>
            <a:ext cx="6115353" cy="601980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2920" y="5410200"/>
            <a:ext cx="8183880" cy="624840"/>
          </a:xfrm>
        </p:spPr>
        <p:txBody>
          <a:bodyPr>
            <a:normAutofit fontScale="90000"/>
          </a:bodyPr>
          <a:lstStyle/>
          <a:p>
            <a:r>
              <a:rPr lang="en-US" dirty="0" smtClean="0"/>
              <a:t>Significance to Nursing and Healthcare</a:t>
            </a:r>
            <a:endParaRPr lang="en-US" dirty="0"/>
          </a:p>
        </p:txBody>
      </p:sp>
      <p:sp>
        <p:nvSpPr>
          <p:cNvPr id="6" name="Content Placeholder 5"/>
          <p:cNvSpPr>
            <a:spLocks noGrp="1"/>
          </p:cNvSpPr>
          <p:nvPr>
            <p:ph idx="1"/>
          </p:nvPr>
        </p:nvSpPr>
        <p:spPr>
          <a:xfrm>
            <a:off x="502920" y="530352"/>
            <a:ext cx="8183880" cy="4498848"/>
          </a:xfrm>
        </p:spPr>
        <p:txBody>
          <a:bodyPr>
            <a:normAutofit fontScale="92500" lnSpcReduction="10000"/>
          </a:bodyPr>
          <a:lstStyle/>
          <a:p>
            <a:r>
              <a:rPr lang="en-US" dirty="0" smtClean="0"/>
              <a:t>Healing can be </a:t>
            </a:r>
            <a:r>
              <a:rPr lang="en-US" smtClean="0"/>
              <a:t>significantly enhanced </a:t>
            </a:r>
            <a:r>
              <a:rPr lang="en-US" dirty="0" smtClean="0"/>
              <a:t>when individuals trust in their healing process and relationships (up to 30%)</a:t>
            </a:r>
          </a:p>
          <a:p>
            <a:endParaRPr lang="en-US" dirty="0" smtClean="0"/>
          </a:p>
          <a:p>
            <a:r>
              <a:rPr lang="en-US" dirty="0" smtClean="0"/>
              <a:t>Psychoneuroimmunology has validated “the healing response”</a:t>
            </a:r>
          </a:p>
          <a:p>
            <a:pPr>
              <a:buNone/>
            </a:pPr>
            <a:endParaRPr lang="en-US" dirty="0" smtClean="0"/>
          </a:p>
          <a:p>
            <a:r>
              <a:rPr lang="en-US" dirty="0" smtClean="0"/>
              <a:t>Essential to patient safety</a:t>
            </a:r>
          </a:p>
          <a:p>
            <a:endParaRPr lang="en-US" dirty="0" smtClean="0"/>
          </a:p>
          <a:p>
            <a:r>
              <a:rPr lang="en-US" dirty="0" smtClean="0"/>
              <a:t>To neglect spirituality, or to fail to assess spiritual health places individuals at risk</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T.R.U.S.T. Model of Inclusive Spiritual Care (Barss, 2012)</a:t>
            </a:r>
            <a:endParaRPr lang="en-US" dirty="0"/>
          </a:p>
        </p:txBody>
      </p:sp>
      <p:pic>
        <p:nvPicPr>
          <p:cNvPr id="25602" name="Picture 2"/>
          <p:cNvPicPr>
            <a:picLocks noGrp="1" noChangeAspect="1" noChangeArrowheads="1"/>
          </p:cNvPicPr>
          <p:nvPr>
            <p:ph idx="1"/>
          </p:nvPr>
        </p:nvPicPr>
        <p:blipFill>
          <a:blip r:embed="rId3" cstate="print"/>
          <a:srcRect/>
          <a:stretch>
            <a:fillRect/>
          </a:stretch>
        </p:blipFill>
        <p:spPr bwMode="auto">
          <a:xfrm>
            <a:off x="2514600" y="508616"/>
            <a:ext cx="4006790" cy="444121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T.R.U.S.T. Model of Inclusive Spiritual Care (Barss, 2012)</a:t>
            </a:r>
            <a:endParaRPr lang="en-US" dirty="0"/>
          </a:p>
        </p:txBody>
      </p:sp>
      <p:sp>
        <p:nvSpPr>
          <p:cNvPr id="5" name="Content Placeholder 4"/>
          <p:cNvSpPr>
            <a:spLocks noGrp="1"/>
          </p:cNvSpPr>
          <p:nvPr>
            <p:ph idx="1"/>
          </p:nvPr>
        </p:nvSpPr>
        <p:spPr/>
        <p:txBody>
          <a:bodyPr>
            <a:normAutofit fontScale="85000" lnSpcReduction="20000"/>
          </a:bodyPr>
          <a:lstStyle/>
          <a:p>
            <a:r>
              <a:rPr lang="en-US" dirty="0" smtClean="0"/>
              <a:t>Rooted in evidence</a:t>
            </a:r>
          </a:p>
          <a:p>
            <a:r>
              <a:rPr lang="en-US" dirty="0" smtClean="0"/>
              <a:t>Inclusive</a:t>
            </a:r>
          </a:p>
          <a:p>
            <a:r>
              <a:rPr lang="en-US" dirty="0" smtClean="0"/>
              <a:t>Holistic</a:t>
            </a:r>
          </a:p>
          <a:p>
            <a:r>
              <a:rPr lang="en-US" dirty="0" smtClean="0"/>
              <a:t>Allows spiritual matters of health to be defined by the individual</a:t>
            </a:r>
          </a:p>
          <a:p>
            <a:r>
              <a:rPr lang="en-US" dirty="0" smtClean="0"/>
              <a:t>Informed by world wisdom traditions</a:t>
            </a:r>
          </a:p>
          <a:p>
            <a:r>
              <a:rPr lang="en-US" dirty="0" smtClean="0"/>
              <a:t>Engenders trust</a:t>
            </a:r>
          </a:p>
          <a:p>
            <a:r>
              <a:rPr lang="en-US" dirty="0" smtClean="0"/>
              <a:t>Asserts that trust links spirituality and health</a:t>
            </a:r>
          </a:p>
          <a:p>
            <a:r>
              <a:rPr lang="en-US" dirty="0" smtClean="0"/>
              <a:t>Assumes nurses’ competence to assess, deliver, refer</a:t>
            </a:r>
          </a:p>
          <a:p>
            <a:r>
              <a:rPr lang="en-US" dirty="0" smtClean="0"/>
              <a:t>Assumes nurse educators’ competence to mentor</a:t>
            </a:r>
          </a:p>
          <a:p>
            <a:r>
              <a:rPr lang="en-US" dirty="0" smtClean="0"/>
              <a:t>Assists care providers to offer spiritual care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 is for Traditions</a:t>
            </a:r>
            <a:endParaRPr lang="en-US" dirty="0"/>
          </a:p>
        </p:txBody>
      </p:sp>
      <p:sp>
        <p:nvSpPr>
          <p:cNvPr id="4" name="Content Placeholder 3"/>
          <p:cNvSpPr>
            <a:spLocks noGrp="1"/>
          </p:cNvSpPr>
          <p:nvPr>
            <p:ph idx="1"/>
          </p:nvPr>
        </p:nvSpPr>
        <p:spPr>
          <a:xfrm>
            <a:off x="502920" y="530352"/>
            <a:ext cx="8183880" cy="4803648"/>
          </a:xfrm>
        </p:spPr>
        <p:txBody>
          <a:bodyPr>
            <a:normAutofit fontScale="92500" lnSpcReduction="10000"/>
          </a:bodyPr>
          <a:lstStyle/>
          <a:p>
            <a:r>
              <a:rPr lang="en-US" dirty="0" smtClean="0"/>
              <a:t>Not all traditions enhance one’s well-being</a:t>
            </a:r>
          </a:p>
          <a:p>
            <a:r>
              <a:rPr lang="en-US" dirty="0" smtClean="0"/>
              <a:t>Spiritual needs may be in conflict with doctrine</a:t>
            </a:r>
          </a:p>
          <a:p>
            <a:r>
              <a:rPr lang="en-US" dirty="0" smtClean="0"/>
              <a:t>May be essential catalyst for coping, healing, and transformation</a:t>
            </a:r>
          </a:p>
          <a:p>
            <a:r>
              <a:rPr lang="en-US" b="1" dirty="0" smtClean="0"/>
              <a:t>Spiritual practices include</a:t>
            </a:r>
            <a:r>
              <a:rPr lang="en-US" dirty="0" smtClean="0"/>
              <a:t>: Prayer, mediation, sacred readings, participation in ritual, music and chanting, yoga, martial arts, hiking, walking</a:t>
            </a:r>
          </a:p>
          <a:p>
            <a:r>
              <a:rPr lang="en-US" dirty="0" smtClean="0"/>
              <a:t>Physical benefits include functional enhancement of the immune, cardiovascular, muskuloskeletal, and nervous systems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Arguments and the power of Prayer</a:t>
            </a:r>
            <a:endParaRPr lang="en-US" dirty="0"/>
          </a:p>
        </p:txBody>
      </p:sp>
      <p:sp>
        <p:nvSpPr>
          <p:cNvPr id="3" name="Content Placeholder 2"/>
          <p:cNvSpPr>
            <a:spLocks noGrp="1"/>
          </p:cNvSpPr>
          <p:nvPr>
            <p:ph idx="1"/>
          </p:nvPr>
        </p:nvSpPr>
        <p:spPr/>
        <p:txBody>
          <a:bodyPr>
            <a:normAutofit lnSpcReduction="10000"/>
          </a:bodyPr>
          <a:lstStyle/>
          <a:p>
            <a:r>
              <a:rPr lang="en-US" dirty="0" smtClean="0"/>
              <a:t>It works!</a:t>
            </a:r>
          </a:p>
          <a:p>
            <a:endParaRPr lang="en-US" dirty="0" smtClean="0"/>
          </a:p>
          <a:p>
            <a:r>
              <a:rPr lang="en-US" dirty="0" smtClean="0"/>
              <a:t>Evidence is inconclusive</a:t>
            </a:r>
          </a:p>
          <a:p>
            <a:pPr>
              <a:buNone/>
            </a:pPr>
            <a:endParaRPr lang="en-US" dirty="0" smtClean="0"/>
          </a:p>
          <a:p>
            <a:r>
              <a:rPr lang="en-US" dirty="0" smtClean="0"/>
              <a:t>It does not work!</a:t>
            </a:r>
          </a:p>
          <a:p>
            <a:endParaRPr lang="en-US" dirty="0" smtClean="0"/>
          </a:p>
          <a:p>
            <a:r>
              <a:rPr lang="en-US" dirty="0" smtClean="0"/>
              <a:t>It is not possible to test the healing power of prayer through current methods of scientific enquiry</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“I believe in miracles: Prayer works…it really works”</a:t>
            </a:r>
            <a:endParaRPr lang="en-US" dirty="0"/>
          </a:p>
        </p:txBody>
      </p:sp>
      <p:sp>
        <p:nvSpPr>
          <p:cNvPr id="6" name="Content Placeholder 5"/>
          <p:cNvSpPr>
            <a:spLocks noGrp="1"/>
          </p:cNvSpPr>
          <p:nvPr>
            <p:ph idx="1"/>
          </p:nvPr>
        </p:nvSpPr>
        <p:spPr/>
        <p:txBody>
          <a:bodyPr/>
          <a:lstStyle/>
          <a:p>
            <a:pPr>
              <a:buNone/>
            </a:pPr>
            <a:endParaRPr lang="en-US" dirty="0" smtClean="0"/>
          </a:p>
          <a:p>
            <a:pPr>
              <a:buNone/>
            </a:pPr>
            <a:endParaRPr lang="en-US" dirty="0" smtClean="0"/>
          </a:p>
          <a:p>
            <a:pPr>
              <a:buNone/>
            </a:pPr>
            <a:r>
              <a:rPr lang="en-US" dirty="0" smtClean="0">
                <a:hlinkClick r:id="rId2"/>
              </a:rPr>
              <a:t>http://www.youtube.com/watch?v=PrSamBWmTSc</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 is for Reconciliation</a:t>
            </a:r>
            <a:endParaRPr lang="en-US" dirty="0"/>
          </a:p>
        </p:txBody>
      </p:sp>
      <p:sp>
        <p:nvSpPr>
          <p:cNvPr id="5" name="Content Placeholder 4"/>
          <p:cNvSpPr>
            <a:spLocks noGrp="1"/>
          </p:cNvSpPr>
          <p:nvPr>
            <p:ph idx="1"/>
          </p:nvPr>
        </p:nvSpPr>
        <p:spPr/>
        <p:txBody>
          <a:bodyPr>
            <a:normAutofit fontScale="92500"/>
          </a:bodyPr>
          <a:lstStyle/>
          <a:p>
            <a:r>
              <a:rPr lang="en-US" dirty="0" smtClean="0"/>
              <a:t>Do explore:</a:t>
            </a:r>
          </a:p>
          <a:p>
            <a:pPr lvl="1"/>
            <a:r>
              <a:rPr lang="en-US" dirty="0" smtClean="0"/>
              <a:t>any unresolved issues</a:t>
            </a:r>
          </a:p>
          <a:p>
            <a:pPr lvl="1"/>
            <a:r>
              <a:rPr lang="en-US" dirty="0" smtClean="0"/>
              <a:t>Self-identified need for forgiveness</a:t>
            </a:r>
          </a:p>
          <a:p>
            <a:pPr lvl="1"/>
            <a:endParaRPr lang="en-US" dirty="0" smtClean="0"/>
          </a:p>
          <a:p>
            <a:r>
              <a:rPr lang="en-US" dirty="0" smtClean="0"/>
              <a:t>Do not rush or judge</a:t>
            </a:r>
          </a:p>
          <a:p>
            <a:pPr>
              <a:buNone/>
            </a:pPr>
            <a:endParaRPr lang="en-US" dirty="0" smtClean="0"/>
          </a:p>
          <a:p>
            <a:r>
              <a:rPr lang="en-US" dirty="0" smtClean="0"/>
              <a:t>Do use language appropriate to the tradition:</a:t>
            </a:r>
          </a:p>
          <a:p>
            <a:pPr lvl="1"/>
            <a:r>
              <a:rPr lang="en-US" dirty="0" smtClean="0"/>
              <a:t>Western worldview: “sin, grace”</a:t>
            </a:r>
          </a:p>
          <a:p>
            <a:pPr lvl="1"/>
            <a:r>
              <a:rPr lang="en-US" dirty="0" smtClean="0"/>
              <a:t>Indigenous worldview: “balance, harmony”</a:t>
            </a:r>
          </a:p>
          <a:p>
            <a:pPr lvl="1"/>
            <a:r>
              <a:rPr lang="en-US" dirty="0" smtClean="0"/>
              <a:t>Eastern worldview: “nonattachment, letting go”</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 is for Understanding</a:t>
            </a:r>
            <a:endParaRPr lang="en-US" dirty="0"/>
          </a:p>
        </p:txBody>
      </p:sp>
      <p:sp>
        <p:nvSpPr>
          <p:cNvPr id="3" name="Content Placeholder 2"/>
          <p:cNvSpPr>
            <a:spLocks noGrp="1"/>
          </p:cNvSpPr>
          <p:nvPr>
            <p:ph idx="1"/>
          </p:nvPr>
        </p:nvSpPr>
        <p:spPr>
          <a:xfrm>
            <a:off x="502920" y="1371600"/>
            <a:ext cx="8183880" cy="3346704"/>
          </a:xfrm>
        </p:spPr>
        <p:txBody>
          <a:bodyPr/>
          <a:lstStyle/>
          <a:p>
            <a:r>
              <a:rPr lang="en-US" dirty="0" smtClean="0"/>
              <a:t>Essential for clients and healthcare providers to understand which beliefs are sustaining, inspiring, and health promoting and which beliefs are distressing, disempowering, and health compromising</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is for Searching</a:t>
            </a:r>
            <a:endParaRPr lang="en-US" dirty="0"/>
          </a:p>
        </p:txBody>
      </p:sp>
      <p:sp>
        <p:nvSpPr>
          <p:cNvPr id="3" name="Content Placeholder 2"/>
          <p:cNvSpPr>
            <a:spLocks noGrp="1"/>
          </p:cNvSpPr>
          <p:nvPr>
            <p:ph idx="1"/>
          </p:nvPr>
        </p:nvSpPr>
        <p:spPr/>
        <p:txBody>
          <a:bodyPr/>
          <a:lstStyle/>
          <a:p>
            <a:r>
              <a:rPr lang="en-US" dirty="0" smtClean="0"/>
              <a:t>Explore faith questions (the need to make meaning out of suffering)</a:t>
            </a:r>
          </a:p>
          <a:p>
            <a:pPr>
              <a:buNone/>
            </a:pPr>
            <a:endParaRPr lang="en-US" dirty="0" smtClean="0"/>
          </a:p>
          <a:p>
            <a:r>
              <a:rPr lang="en-US" dirty="0" smtClean="0"/>
              <a:t>Challenge old beliefs and seek new ones that make sense out of the current situation</a:t>
            </a:r>
          </a:p>
          <a:p>
            <a:pPr>
              <a:buNone/>
            </a:pPr>
            <a:endParaRPr lang="en-US" dirty="0" smtClean="0"/>
          </a:p>
          <a:p>
            <a:r>
              <a:rPr lang="en-US" dirty="0" smtClean="0"/>
              <a:t>Explore natal beliefs and additional traditions (interspirituality)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Anonymous</a:t>
            </a:r>
            <a:endParaRPr lang="en-US" dirty="0"/>
          </a:p>
        </p:txBody>
      </p:sp>
      <p:sp>
        <p:nvSpPr>
          <p:cNvPr id="3" name="Content Placeholder 2"/>
          <p:cNvSpPr>
            <a:spLocks noGrp="1"/>
          </p:cNvSpPr>
          <p:nvPr>
            <p:ph idx="1"/>
          </p:nvPr>
        </p:nvSpPr>
        <p:spPr>
          <a:xfrm>
            <a:off x="502920" y="530352"/>
            <a:ext cx="8183880" cy="4879848"/>
          </a:xfrm>
        </p:spPr>
        <p:txBody>
          <a:bodyPr>
            <a:normAutofit fontScale="70000" lnSpcReduction="20000"/>
          </a:bodyPr>
          <a:lstStyle/>
          <a:p>
            <a:pPr>
              <a:buNone/>
            </a:pPr>
            <a:r>
              <a:rPr lang="en-US" b="1" dirty="0" smtClean="0"/>
              <a:t>	Do not stand at my grave and weep,</a:t>
            </a:r>
            <a:br>
              <a:rPr lang="en-US" b="1" dirty="0" smtClean="0"/>
            </a:br>
            <a:r>
              <a:rPr lang="en-US" b="1" dirty="0" smtClean="0"/>
              <a:t>I am not there, I do not sleep.</a:t>
            </a:r>
          </a:p>
          <a:p>
            <a:pPr>
              <a:buNone/>
            </a:pPr>
            <a:r>
              <a:rPr lang="en-US" b="1" dirty="0" smtClean="0"/>
              <a:t/>
            </a:r>
            <a:br>
              <a:rPr lang="en-US" b="1" dirty="0" smtClean="0"/>
            </a:br>
            <a:r>
              <a:rPr lang="en-US" b="1" dirty="0" smtClean="0"/>
              <a:t>I am a thousand winds that blow;</a:t>
            </a:r>
            <a:br>
              <a:rPr lang="en-US" b="1" dirty="0" smtClean="0"/>
            </a:br>
            <a:r>
              <a:rPr lang="en-US" b="1" dirty="0" smtClean="0"/>
              <a:t>I am the diamond glints on snow;</a:t>
            </a:r>
          </a:p>
          <a:p>
            <a:pPr>
              <a:buNone/>
            </a:pPr>
            <a:r>
              <a:rPr lang="en-US" b="1" dirty="0" smtClean="0"/>
              <a:t/>
            </a:r>
            <a:br>
              <a:rPr lang="en-US" b="1" dirty="0" smtClean="0"/>
            </a:br>
            <a:r>
              <a:rPr lang="en-US" b="1" dirty="0" smtClean="0"/>
              <a:t>I am the sunlight on ripened grain;</a:t>
            </a:r>
            <a:br>
              <a:rPr lang="en-US" b="1" dirty="0" smtClean="0"/>
            </a:br>
            <a:r>
              <a:rPr lang="en-US" b="1" dirty="0" smtClean="0"/>
              <a:t>I am the gentle autumn's rain.</a:t>
            </a:r>
          </a:p>
          <a:p>
            <a:pPr>
              <a:buNone/>
            </a:pPr>
            <a:r>
              <a:rPr lang="en-US" b="1" dirty="0" smtClean="0"/>
              <a:t/>
            </a:r>
            <a:br>
              <a:rPr lang="en-US" b="1" dirty="0" smtClean="0"/>
            </a:br>
            <a:r>
              <a:rPr lang="en-US" b="1" dirty="0" smtClean="0"/>
              <a:t>When you awaken in the morning's hush,</a:t>
            </a:r>
            <a:br>
              <a:rPr lang="en-US" b="1" dirty="0" smtClean="0"/>
            </a:br>
            <a:r>
              <a:rPr lang="en-US" b="1" dirty="0" smtClean="0"/>
              <a:t>I am the swift uplifting rush</a:t>
            </a:r>
          </a:p>
          <a:p>
            <a:pPr>
              <a:buNone/>
            </a:pPr>
            <a:r>
              <a:rPr lang="en-US" b="1" dirty="0" smtClean="0"/>
              <a:t/>
            </a:r>
            <a:br>
              <a:rPr lang="en-US" b="1" dirty="0" smtClean="0"/>
            </a:br>
            <a:r>
              <a:rPr lang="en-US" b="1" dirty="0" smtClean="0"/>
              <a:t>Of quiet birds in circled flight.</a:t>
            </a:r>
            <a:br>
              <a:rPr lang="en-US" b="1" dirty="0" smtClean="0"/>
            </a:br>
            <a:r>
              <a:rPr lang="en-US" b="1" dirty="0" smtClean="0"/>
              <a:t>I am the soft star that shines at night.</a:t>
            </a:r>
          </a:p>
          <a:p>
            <a:pPr>
              <a:buNone/>
            </a:pPr>
            <a:r>
              <a:rPr lang="en-US" b="1" dirty="0" smtClean="0"/>
              <a:t/>
            </a:r>
            <a:br>
              <a:rPr lang="en-US" b="1" dirty="0" smtClean="0"/>
            </a:br>
            <a:r>
              <a:rPr lang="en-US" b="1" dirty="0" smtClean="0"/>
              <a:t>Do not stand at my grave and cry.</a:t>
            </a:r>
            <a:br>
              <a:rPr lang="en-US" b="1" dirty="0" smtClean="0"/>
            </a:br>
            <a:r>
              <a:rPr lang="en-US" b="1" dirty="0" smtClean="0"/>
              <a:t>I am not there; I did not die.</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 is for Teachers</a:t>
            </a:r>
            <a:endParaRPr lang="en-US" dirty="0"/>
          </a:p>
        </p:txBody>
      </p:sp>
      <p:sp>
        <p:nvSpPr>
          <p:cNvPr id="3" name="Content Placeholder 2"/>
          <p:cNvSpPr>
            <a:spLocks noGrp="1"/>
          </p:cNvSpPr>
          <p:nvPr>
            <p:ph idx="1"/>
          </p:nvPr>
        </p:nvSpPr>
        <p:spPr>
          <a:xfrm>
            <a:off x="502920" y="530352"/>
            <a:ext cx="8183880" cy="4879848"/>
          </a:xfrm>
        </p:spPr>
        <p:txBody>
          <a:bodyPr>
            <a:normAutofit fontScale="92500" lnSpcReduction="10000"/>
          </a:bodyPr>
          <a:lstStyle/>
          <a:p>
            <a:r>
              <a:rPr lang="en-US" dirty="0" smtClean="0"/>
              <a:t>The spiritual, religious, and personal mentors and external resources individuals trust to help them through issues that are relevant to their healing process</a:t>
            </a:r>
          </a:p>
          <a:p>
            <a:endParaRPr lang="en-US" dirty="0" smtClean="0"/>
          </a:p>
          <a:p>
            <a:r>
              <a:rPr lang="en-US" dirty="0" smtClean="0"/>
              <a:t>Don’t forget traditional healers</a:t>
            </a:r>
          </a:p>
          <a:p>
            <a:endParaRPr lang="en-US" dirty="0" smtClean="0"/>
          </a:p>
          <a:p>
            <a:r>
              <a:rPr lang="en-US" dirty="0" smtClean="0"/>
              <a:t>Be deeply observant, humble, and utilize “deep listening”</a:t>
            </a:r>
          </a:p>
          <a:p>
            <a:pPr>
              <a:buNone/>
            </a:pPr>
            <a:r>
              <a:rPr lang="en-US" dirty="0" smtClean="0"/>
              <a:t> </a:t>
            </a:r>
            <a:r>
              <a:rPr lang="en-US" dirty="0" smtClean="0">
                <a:hlinkClick r:id="rId3"/>
              </a:rPr>
              <a:t>http://www.youtube.com/watch?v=xAp9n3yBjyo&amp;feature=fvwrel</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a:t>
            </a:r>
            <a:endParaRPr lang="en-US" dirty="0"/>
          </a:p>
        </p:txBody>
      </p:sp>
      <p:sp>
        <p:nvSpPr>
          <p:cNvPr id="3" name="Content Placeholder 2"/>
          <p:cNvSpPr>
            <a:spLocks noGrp="1"/>
          </p:cNvSpPr>
          <p:nvPr>
            <p:ph idx="1"/>
          </p:nvPr>
        </p:nvSpPr>
        <p:spPr>
          <a:xfrm>
            <a:off x="502920" y="530352"/>
            <a:ext cx="8183880" cy="5032248"/>
          </a:xfrm>
        </p:spPr>
        <p:txBody>
          <a:bodyPr/>
          <a:lstStyle/>
          <a:p>
            <a:pPr>
              <a:buNone/>
            </a:pPr>
            <a:r>
              <a:rPr lang="en-US" dirty="0" smtClean="0"/>
              <a:t>	“Listening is a far more difficult process than most people imagine. Really to listen is to let go utterly of ourselves, to let go of all the information, all the concepts, all the ideas and all the prejudices that our heads are stuffed with.”</a:t>
            </a:r>
            <a:br>
              <a:rPr lang="en-US" dirty="0" smtClean="0"/>
            </a:br>
            <a:r>
              <a:rPr lang="en-US" dirty="0" smtClean="0"/>
              <a:t>Sogyal Rinpoche</a:t>
            </a:r>
          </a:p>
          <a:p>
            <a:pPr>
              <a:buNone/>
            </a:pPr>
            <a:endParaRPr lang="en-US" dirty="0" smtClean="0"/>
          </a:p>
          <a:p>
            <a:r>
              <a:rPr lang="en-US" dirty="0" smtClean="0"/>
              <a:t>Deep Listening Training:</a:t>
            </a:r>
            <a:endParaRPr lang="en-US" dirty="0"/>
          </a:p>
        </p:txBody>
      </p:sp>
      <p:sp>
        <p:nvSpPr>
          <p:cNvPr id="4" name="Rectangle 3"/>
          <p:cNvSpPr/>
          <p:nvPr/>
        </p:nvSpPr>
        <p:spPr>
          <a:xfrm>
            <a:off x="457200" y="4267200"/>
            <a:ext cx="8153400" cy="1200329"/>
          </a:xfrm>
          <a:prstGeom prst="rect">
            <a:avLst/>
          </a:prstGeom>
        </p:spPr>
        <p:txBody>
          <a:bodyPr wrap="square">
            <a:spAutoFit/>
          </a:bodyPr>
          <a:lstStyle/>
          <a:p>
            <a:endParaRPr lang="en-US" dirty="0" smtClean="0">
              <a:hlinkClick r:id="rId2"/>
            </a:endParaRPr>
          </a:p>
          <a:p>
            <a:r>
              <a:rPr lang="en-US" dirty="0" smtClean="0">
                <a:hlinkClick r:id="rId2"/>
              </a:rPr>
              <a:t>http://www.spcare.org/en/edu/events-ireland/234-deep-listening-ireland-201209.html</a:t>
            </a:r>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Assessment: Yes/No</a:t>
            </a:r>
            <a:endParaRPr lang="en-US" dirty="0"/>
          </a:p>
        </p:txBody>
      </p:sp>
      <p:pic>
        <p:nvPicPr>
          <p:cNvPr id="26626" name="Picture 2"/>
          <p:cNvPicPr>
            <a:picLocks noGrp="1" noChangeAspect="1" noChangeArrowheads="1"/>
          </p:cNvPicPr>
          <p:nvPr>
            <p:ph idx="1"/>
          </p:nvPr>
        </p:nvPicPr>
        <p:blipFill>
          <a:blip r:embed="rId2" cstate="print"/>
          <a:srcRect/>
          <a:stretch>
            <a:fillRect/>
          </a:stretch>
        </p:blipFill>
        <p:spPr bwMode="auto">
          <a:xfrm>
            <a:off x="1347198" y="431572"/>
            <a:ext cx="6425202" cy="490242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initial assessment</a:t>
            </a:r>
            <a:endParaRPr lang="en-US" dirty="0"/>
          </a:p>
        </p:txBody>
      </p:sp>
      <p:sp>
        <p:nvSpPr>
          <p:cNvPr id="3" name="Content Placeholder 2"/>
          <p:cNvSpPr>
            <a:spLocks noGrp="1"/>
          </p:cNvSpPr>
          <p:nvPr>
            <p:ph idx="1"/>
          </p:nvPr>
        </p:nvSpPr>
        <p:spPr/>
        <p:txBody>
          <a:bodyPr/>
          <a:lstStyle/>
          <a:p>
            <a:r>
              <a:rPr lang="en-US" dirty="0" smtClean="0"/>
              <a:t>Yes questions followed by reflective questions</a:t>
            </a:r>
          </a:p>
          <a:p>
            <a:pPr>
              <a:buNone/>
            </a:pPr>
            <a:endParaRPr lang="en-US" dirty="0" smtClean="0"/>
          </a:p>
          <a:p>
            <a:r>
              <a:rPr lang="en-US" dirty="0" smtClean="0"/>
              <a:t>Refer appropriately</a:t>
            </a:r>
          </a:p>
          <a:p>
            <a:pPr>
              <a:buNone/>
            </a:pPr>
            <a:endParaRPr lang="en-US" dirty="0" smtClean="0"/>
          </a:p>
          <a:p>
            <a:r>
              <a:rPr lang="en-US" dirty="0" smtClean="0"/>
              <a:t>Follow-up</a:t>
            </a:r>
          </a:p>
          <a:p>
            <a:pPr>
              <a:buNone/>
            </a:pPr>
            <a:endParaRPr lang="en-US" dirty="0" smtClean="0"/>
          </a:p>
          <a:p>
            <a:r>
              <a:rPr lang="en-US" dirty="0" smtClean="0"/>
              <a:t>Document</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502920" y="530352"/>
            <a:ext cx="8183880" cy="4879848"/>
          </a:xfrm>
        </p:spPr>
        <p:txBody>
          <a:bodyPr>
            <a:normAutofit lnSpcReduction="10000"/>
          </a:bodyPr>
          <a:lstStyle/>
          <a:p>
            <a:r>
              <a:rPr lang="en-US" sz="2000" dirty="0" err="1" smtClean="0"/>
              <a:t>Barss</a:t>
            </a:r>
            <a:r>
              <a:rPr lang="en-US" sz="2000" dirty="0" smtClean="0"/>
              <a:t>, K.S. (2012). T.R.U.S.T.: An affirming model for inclusive spiritual care. </a:t>
            </a:r>
            <a:r>
              <a:rPr lang="en-US" sz="2000" i="1" dirty="0" smtClean="0"/>
              <a:t>Journal of Holistic Nursing, 30(1), 24-34. </a:t>
            </a:r>
          </a:p>
          <a:p>
            <a:r>
              <a:rPr lang="en-US" sz="2000" dirty="0" smtClean="0"/>
              <a:t>Hodge, D. (2006). A Template for Spiritual Assessment: A Review of the JCAHO Requirements and Guidelines for Implementation. </a:t>
            </a:r>
            <a:r>
              <a:rPr lang="en-US" sz="2000" i="1" dirty="0" smtClean="0"/>
              <a:t>Social Work, 51(4), 317-326.</a:t>
            </a:r>
          </a:p>
          <a:p>
            <a:r>
              <a:rPr lang="en-US" sz="2000" dirty="0" err="1" smtClean="0"/>
              <a:t>Malinski</a:t>
            </a:r>
            <a:r>
              <a:rPr lang="en-US" sz="2000" dirty="0" smtClean="0"/>
              <a:t>, V.M. (2002). Developing a nursing perspective on spirituality and healing. </a:t>
            </a:r>
            <a:r>
              <a:rPr lang="en-US" sz="2000" i="1" dirty="0" smtClean="0"/>
              <a:t>Nursing Science Quarterly, 15(4), 281-287.</a:t>
            </a:r>
          </a:p>
          <a:p>
            <a:r>
              <a:rPr lang="en-US" sz="2000" dirty="0" err="1" smtClean="0"/>
              <a:t>Tanyi</a:t>
            </a:r>
            <a:r>
              <a:rPr lang="en-US" sz="2000" dirty="0" smtClean="0"/>
              <a:t>, R.A. (2006). Spirituality and family nursing: spiritual assessment and interventions for families. </a:t>
            </a:r>
            <a:r>
              <a:rPr lang="en-US" sz="2000" i="1" dirty="0" smtClean="0"/>
              <a:t>The Author. Journal Compilation 2006, 287-294.</a:t>
            </a:r>
          </a:p>
          <a:p>
            <a:r>
              <a:rPr lang="en-US" sz="2000" dirty="0" err="1" smtClean="0"/>
              <a:t>Wojnar</a:t>
            </a:r>
            <a:r>
              <a:rPr lang="en-US" sz="2000" dirty="0" smtClean="0"/>
              <a:t>, D., &amp; </a:t>
            </a:r>
            <a:r>
              <a:rPr lang="en-US" sz="2000" dirty="0" err="1" smtClean="0"/>
              <a:t>Molinski</a:t>
            </a:r>
            <a:r>
              <a:rPr lang="en-US" sz="2000" dirty="0" smtClean="0"/>
              <a:t>, V.M. (2003). Developing a nursing perspective on spirituality and healing: Questions and Answers following a letter to the editor. </a:t>
            </a:r>
            <a:r>
              <a:rPr lang="en-US" sz="2000" i="1" dirty="0" smtClean="0"/>
              <a:t>Nursing Science Quarterly 16(4), 297-300.</a:t>
            </a:r>
          </a:p>
          <a:p>
            <a:endParaRPr lang="en-US" i="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pic>
        <p:nvPicPr>
          <p:cNvPr id="27650" name="Picture 2" descr="http://0.tqn.com/d/diyfashion/1/0/B/5/-/-/Ohm.jpg"/>
          <p:cNvPicPr>
            <a:picLocks noChangeAspect="1" noChangeArrowheads="1"/>
          </p:cNvPicPr>
          <p:nvPr/>
        </p:nvPicPr>
        <p:blipFill>
          <a:blip r:embed="rId3" cstate="print"/>
          <a:srcRect/>
          <a:stretch>
            <a:fillRect/>
          </a:stretch>
        </p:blipFill>
        <p:spPr bwMode="auto">
          <a:xfrm>
            <a:off x="2514600" y="914400"/>
            <a:ext cx="4286250" cy="428625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867400"/>
            <a:ext cx="8183880" cy="685800"/>
          </a:xfrm>
        </p:spPr>
        <p:txBody>
          <a:bodyPr>
            <a:normAutofit/>
          </a:bodyPr>
          <a:lstStyle/>
          <a:p>
            <a:r>
              <a:rPr lang="en-US" sz="3400" dirty="0" smtClean="0"/>
              <a:t>Definitions</a:t>
            </a:r>
            <a:endParaRPr lang="en-US" sz="3400" dirty="0"/>
          </a:p>
        </p:txBody>
      </p:sp>
      <p:sp>
        <p:nvSpPr>
          <p:cNvPr id="3" name="Content Placeholder 2"/>
          <p:cNvSpPr>
            <a:spLocks noGrp="1"/>
          </p:cNvSpPr>
          <p:nvPr>
            <p:ph idx="1"/>
          </p:nvPr>
        </p:nvSpPr>
        <p:spPr>
          <a:xfrm>
            <a:off x="502920" y="530352"/>
            <a:ext cx="8183880" cy="5337048"/>
          </a:xfrm>
        </p:spPr>
        <p:txBody>
          <a:bodyPr>
            <a:normAutofit fontScale="92500"/>
          </a:bodyPr>
          <a:lstStyle/>
          <a:p>
            <a:pPr>
              <a:buNone/>
            </a:pPr>
            <a:r>
              <a:rPr lang="en-US" b="1" dirty="0" smtClean="0"/>
              <a:t>Spirituality</a:t>
            </a:r>
            <a:r>
              <a:rPr lang="en-US" dirty="0" smtClean="0"/>
              <a:t> </a:t>
            </a:r>
          </a:p>
          <a:p>
            <a:r>
              <a:rPr lang="en-US" dirty="0" smtClean="0"/>
              <a:t>An ontologically driven impulse toward union or relationship with God (or ultimate transcendent reality) (Barss, 2012)*</a:t>
            </a:r>
          </a:p>
          <a:p>
            <a:pPr>
              <a:buNone/>
            </a:pPr>
            <a:endParaRPr lang="en-US" dirty="0" smtClean="0"/>
          </a:p>
          <a:p>
            <a:pPr>
              <a:buFont typeface="Arial" pitchFamily="34" charset="0"/>
              <a:buChar char="•"/>
            </a:pPr>
            <a:r>
              <a:rPr lang="en-US" dirty="0" smtClean="0"/>
              <a:t>A motivating force that searches for meaning and purpose in life through connectedness (Sellers, 2001)</a:t>
            </a:r>
          </a:p>
          <a:p>
            <a:pPr>
              <a:buNone/>
            </a:pPr>
            <a:r>
              <a:rPr lang="en-US" dirty="0" smtClean="0"/>
              <a:t> </a:t>
            </a:r>
          </a:p>
          <a:p>
            <a:pPr>
              <a:buFont typeface="Arial" pitchFamily="34" charset="0"/>
              <a:buChar char="•"/>
            </a:pPr>
            <a:r>
              <a:rPr lang="en-US" dirty="0" smtClean="0"/>
              <a:t>A personal search for meaning and purpose in life that brings faith, hope, peace,</a:t>
            </a:r>
          </a:p>
          <a:p>
            <a:pPr>
              <a:buNone/>
            </a:pPr>
            <a:r>
              <a:rPr lang="en-US" dirty="0" smtClean="0"/>
              <a:t>	empowerment</a:t>
            </a:r>
          </a:p>
          <a:p>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502920" y="530352"/>
            <a:ext cx="8183880" cy="4803648"/>
          </a:xfrm>
        </p:spPr>
        <p:txBody>
          <a:bodyPr>
            <a:normAutofit fontScale="62500" lnSpcReduction="20000"/>
          </a:bodyPr>
          <a:lstStyle/>
          <a:p>
            <a:r>
              <a:rPr lang="en-US" sz="4000" b="1" dirty="0" smtClean="0"/>
              <a:t>Religion</a:t>
            </a:r>
          </a:p>
          <a:p>
            <a:pPr>
              <a:buNone/>
            </a:pPr>
            <a:r>
              <a:rPr lang="en-US" sz="4000" dirty="0" smtClean="0"/>
              <a:t>An expression of the spiritual relationship that</a:t>
            </a:r>
          </a:p>
          <a:p>
            <a:pPr>
              <a:buNone/>
            </a:pPr>
            <a:r>
              <a:rPr lang="en-US" sz="4000" dirty="0" smtClean="0"/>
              <a:t>unites an individual with a moral community that</a:t>
            </a:r>
          </a:p>
          <a:p>
            <a:pPr>
              <a:buNone/>
            </a:pPr>
            <a:r>
              <a:rPr lang="en-US" sz="4000" dirty="0" smtClean="0"/>
              <a:t>shares similar experiences</a:t>
            </a:r>
          </a:p>
          <a:p>
            <a:endParaRPr lang="en-US" sz="4000" b="1" dirty="0" smtClean="0"/>
          </a:p>
          <a:p>
            <a:r>
              <a:rPr lang="en-US" sz="4000" b="1" dirty="0" smtClean="0"/>
              <a:t>World View </a:t>
            </a:r>
          </a:p>
          <a:p>
            <a:pPr>
              <a:buNone/>
            </a:pPr>
            <a:r>
              <a:rPr lang="en-US" sz="4000" dirty="0" smtClean="0"/>
              <a:t>Mental maps we use to explain the world around</a:t>
            </a:r>
          </a:p>
          <a:p>
            <a:pPr>
              <a:buNone/>
            </a:pPr>
            <a:r>
              <a:rPr lang="en-US" sz="4000" dirty="0" smtClean="0"/>
              <a:t>us; core beliefs and meanings that that</a:t>
            </a:r>
          </a:p>
          <a:p>
            <a:pPr>
              <a:buNone/>
            </a:pPr>
            <a:r>
              <a:rPr lang="en-US" sz="4000" dirty="0" smtClean="0"/>
              <a:t>ultimately drive our behavior</a:t>
            </a:r>
          </a:p>
          <a:p>
            <a:pPr>
              <a:buNone/>
            </a:pPr>
            <a:endParaRPr lang="en-US" sz="4000" b="1" dirty="0" smtClean="0"/>
          </a:p>
          <a:p>
            <a:r>
              <a:rPr lang="en-US" sz="4000" b="1" dirty="0" smtClean="0"/>
              <a:t>Trust</a:t>
            </a:r>
          </a:p>
          <a:p>
            <a:pPr>
              <a:buNone/>
            </a:pPr>
            <a:r>
              <a:rPr lang="en-US" sz="4000" dirty="0" smtClean="0"/>
              <a:t>State of confidence in and receptivity to</a:t>
            </a:r>
          </a:p>
          <a:p>
            <a:pPr>
              <a:buNone/>
            </a:pPr>
            <a:r>
              <a:rPr lang="en-US" sz="4000" dirty="0" smtClean="0"/>
              <a:t>optimum healing</a:t>
            </a:r>
          </a:p>
          <a:p>
            <a:pPr>
              <a:buNone/>
            </a:pPr>
            <a:endParaRPr lang="en-US" sz="4000"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t>
            </a:r>
            <a:endParaRPr lang="en-US" dirty="0"/>
          </a:p>
        </p:txBody>
      </p:sp>
      <p:sp>
        <p:nvSpPr>
          <p:cNvPr id="3" name="Content Placeholder 2"/>
          <p:cNvSpPr>
            <a:spLocks noGrp="1"/>
          </p:cNvSpPr>
          <p:nvPr>
            <p:ph idx="1"/>
          </p:nvPr>
        </p:nvSpPr>
        <p:spPr>
          <a:xfrm>
            <a:off x="502920" y="530352"/>
            <a:ext cx="8183880" cy="4727448"/>
          </a:xfrm>
        </p:spPr>
        <p:txBody>
          <a:bodyPr>
            <a:normAutofit/>
          </a:bodyPr>
          <a:lstStyle/>
          <a:p>
            <a:r>
              <a:rPr lang="en-US" b="1" dirty="0" smtClean="0"/>
              <a:t>Interspirituality</a:t>
            </a:r>
            <a:endParaRPr lang="en-US" dirty="0" smtClean="0"/>
          </a:p>
          <a:p>
            <a:pPr>
              <a:buNone/>
            </a:pPr>
            <a:r>
              <a:rPr lang="en-US" dirty="0" smtClean="0"/>
              <a:t>The sharing of ultimate experiences across</a:t>
            </a:r>
          </a:p>
          <a:p>
            <a:pPr>
              <a:buNone/>
            </a:pPr>
            <a:r>
              <a:rPr lang="en-US" dirty="0" smtClean="0"/>
              <a:t>traditions</a:t>
            </a:r>
          </a:p>
          <a:p>
            <a:pPr>
              <a:buNone/>
            </a:pPr>
            <a:endParaRPr lang="en-US" dirty="0" smtClean="0"/>
          </a:p>
          <a:p>
            <a:r>
              <a:rPr lang="en-US" b="1" dirty="0" smtClean="0"/>
              <a:t>Healing </a:t>
            </a:r>
          </a:p>
          <a:p>
            <a:pPr lvl="1"/>
            <a:r>
              <a:rPr lang="en-US" dirty="0" smtClean="0"/>
              <a:t>The process of moving towards wholeness in all dimensions of health: mental, emotional, physical, relational, cultural, spiritual.</a:t>
            </a:r>
          </a:p>
          <a:p>
            <a:pPr lvl="1">
              <a:buNone/>
            </a:pPr>
            <a:endParaRPr lang="en-US" dirty="0" smtClean="0"/>
          </a:p>
          <a:p>
            <a:pPr lvl="1"/>
            <a:r>
              <a:rPr lang="en-US" dirty="0" smtClean="0"/>
              <a:t>May or may not be associated with “curing”</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181600"/>
            <a:ext cx="8183880" cy="853440"/>
          </a:xfrm>
        </p:spPr>
        <p:txBody>
          <a:bodyPr>
            <a:normAutofit fontScale="90000"/>
          </a:bodyPr>
          <a:lstStyle/>
          <a:p>
            <a:r>
              <a:rPr lang="en-US" dirty="0" smtClean="0"/>
              <a:t>Spirituality and Healing in </a:t>
            </a:r>
            <a:br>
              <a:rPr lang="en-US" dirty="0" smtClean="0"/>
            </a:br>
            <a:r>
              <a:rPr lang="en-US" dirty="0" smtClean="0"/>
              <a:t>Nursing (Theory) Explored</a:t>
            </a:r>
            <a:endParaRPr lang="en-US" dirty="0"/>
          </a:p>
        </p:txBody>
      </p:sp>
      <p:sp>
        <p:nvSpPr>
          <p:cNvPr id="3" name="Content Placeholder 2"/>
          <p:cNvSpPr>
            <a:spLocks noGrp="1"/>
          </p:cNvSpPr>
          <p:nvPr>
            <p:ph idx="1"/>
          </p:nvPr>
        </p:nvSpPr>
        <p:spPr>
          <a:xfrm>
            <a:off x="502920" y="530352"/>
            <a:ext cx="8183880" cy="4498848"/>
          </a:xfrm>
        </p:spPr>
        <p:txBody>
          <a:bodyPr>
            <a:normAutofit fontScale="92500"/>
          </a:bodyPr>
          <a:lstStyle/>
          <a:p>
            <a:r>
              <a:rPr lang="en-US" b="1" dirty="0" smtClean="0"/>
              <a:t>Nightingale </a:t>
            </a:r>
            <a:r>
              <a:rPr lang="en-US" dirty="0" smtClean="0"/>
              <a:t>(1860): Presence of a Creator in the world</a:t>
            </a:r>
          </a:p>
          <a:p>
            <a:pPr>
              <a:buNone/>
            </a:pPr>
            <a:endParaRPr lang="en-US" dirty="0" smtClean="0"/>
          </a:p>
          <a:p>
            <a:r>
              <a:rPr lang="en-US" b="1" dirty="0" smtClean="0"/>
              <a:t>Rogers</a:t>
            </a:r>
            <a:r>
              <a:rPr lang="en-US" dirty="0" smtClean="0"/>
              <a:t> (1976): </a:t>
            </a:r>
            <a:r>
              <a:rPr lang="en-US" dirty="0" smtClean="0"/>
              <a:t>Choosing </a:t>
            </a:r>
            <a:r>
              <a:rPr lang="en-US" dirty="0" smtClean="0"/>
              <a:t>to actualize potentials that enhance what is perceived as beneficial interconnectedness with all life including a transcendent dimension or Being</a:t>
            </a:r>
          </a:p>
          <a:p>
            <a:pPr>
              <a:buNone/>
            </a:pPr>
            <a:endParaRPr lang="en-US" dirty="0" smtClean="0"/>
          </a:p>
          <a:p>
            <a:r>
              <a:rPr lang="en-US" b="1" dirty="0" smtClean="0"/>
              <a:t>Watson</a:t>
            </a:r>
            <a:r>
              <a:rPr lang="en-US" dirty="0" smtClean="0"/>
              <a:t> (1985): Health as balance among body, mind, spirit and/or soul</a:t>
            </a:r>
          </a:p>
          <a:p>
            <a:pPr>
              <a:buNone/>
            </a:pPr>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Martha Rogers</a:t>
            </a:r>
            <a:endParaRPr lang="en-US" dirty="0"/>
          </a:p>
        </p:txBody>
      </p:sp>
      <p:sp>
        <p:nvSpPr>
          <p:cNvPr id="6" name="Text Placeholder 5"/>
          <p:cNvSpPr>
            <a:spLocks noGrp="1"/>
          </p:cNvSpPr>
          <p:nvPr>
            <p:ph type="body" sz="half" idx="2"/>
          </p:nvPr>
        </p:nvSpPr>
        <p:spPr/>
        <p:txBody>
          <a:bodyPr/>
          <a:lstStyle/>
          <a:p>
            <a:r>
              <a:rPr lang="en-US" sz="2000" b="1" dirty="0" smtClean="0"/>
              <a:t>The Science of Unitary Human Beings: </a:t>
            </a:r>
          </a:p>
          <a:p>
            <a:endParaRPr lang="en-US" sz="2000" b="1" dirty="0" smtClean="0"/>
          </a:p>
          <a:p>
            <a:r>
              <a:rPr lang="en-US" sz="2000" b="1" dirty="0" smtClean="0"/>
              <a:t>Theoretical Basis for Nursing</a:t>
            </a:r>
          </a:p>
          <a:p>
            <a:endParaRPr lang="en-US" dirty="0"/>
          </a:p>
        </p:txBody>
      </p:sp>
      <p:pic>
        <p:nvPicPr>
          <p:cNvPr id="18434" name="Picture 2" descr="slinky_a_a.jpg"/>
          <p:cNvPicPr>
            <a:picLocks noGrp="1" noChangeAspect="1" noChangeArrowheads="1"/>
          </p:cNvPicPr>
          <p:nvPr>
            <p:ph type="pic" idx="1"/>
          </p:nvPr>
        </p:nvPicPr>
        <p:blipFill>
          <a:blip r:embed="rId2" cstate="print"/>
          <a:srcRect t="5355" b="5355"/>
          <a:stretch>
            <a:fillRect/>
          </a:stretch>
        </p:blipFill>
        <p:spPr bwMode="auto">
          <a:xfrm>
            <a:off x="421480" y="435768"/>
            <a:ext cx="5954550" cy="436483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Chakras</a:t>
            </a:r>
            <a:endParaRPr lang="en-US" dirty="0"/>
          </a:p>
        </p:txBody>
      </p:sp>
      <p:sp>
        <p:nvSpPr>
          <p:cNvPr id="3" name="Text Placeholder 2"/>
          <p:cNvSpPr>
            <a:spLocks noGrp="1"/>
          </p:cNvSpPr>
          <p:nvPr>
            <p:ph type="body" sz="half" idx="2"/>
          </p:nvPr>
        </p:nvSpPr>
        <p:spPr/>
        <p:txBody>
          <a:bodyPr/>
          <a:lstStyle/>
          <a:p>
            <a:r>
              <a:rPr lang="en-US" sz="2000" dirty="0" smtClean="0"/>
              <a:t>The Heart Chakra is the entryway to the spiritual. </a:t>
            </a:r>
          </a:p>
          <a:p>
            <a:endParaRPr lang="en-US" sz="2000" dirty="0" smtClean="0"/>
          </a:p>
          <a:p>
            <a:r>
              <a:rPr lang="en-US" sz="2000" dirty="0" smtClean="0"/>
              <a:t>Chakras 7-5 are earth-based, in the physical realm. </a:t>
            </a:r>
          </a:p>
          <a:p>
            <a:endParaRPr lang="en-US" sz="2000" dirty="0" smtClean="0"/>
          </a:p>
          <a:p>
            <a:r>
              <a:rPr lang="en-US" sz="2000" dirty="0" smtClean="0"/>
              <a:t>Chakras 3-1 are of the spiritual realm</a:t>
            </a:r>
            <a:r>
              <a:rPr lang="en-US" dirty="0" smtClean="0"/>
              <a:t>.</a:t>
            </a:r>
            <a:endParaRPr lang="en-US" dirty="0"/>
          </a:p>
        </p:txBody>
      </p:sp>
      <p:pic>
        <p:nvPicPr>
          <p:cNvPr id="20482" name="Picture 2" descr="http://upload.wikimedia.org/wikipedia/commons/thumb/1/1c/ColouredChakraswithDescriptions.jpg/350px-ColouredChakraswithDescriptions.jpg"/>
          <p:cNvPicPr>
            <a:picLocks noGrp="1" noChangeAspect="1" noChangeArrowheads="1"/>
          </p:cNvPicPr>
          <p:nvPr>
            <p:ph type="pic" idx="1"/>
          </p:nvPr>
        </p:nvPicPr>
        <p:blipFill>
          <a:blip r:embed="rId3" cstate="print"/>
          <a:srcRect l="6534" r="6534"/>
          <a:stretch>
            <a:fillRect/>
          </a:stretch>
        </p:blipFill>
        <p:spPr bwMode="auto">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Spirituality and Healing in Nursing (Theory) Explored</a:t>
            </a:r>
            <a:endParaRPr lang="en-US" dirty="0"/>
          </a:p>
        </p:txBody>
      </p:sp>
      <p:sp>
        <p:nvSpPr>
          <p:cNvPr id="6" name="Content Placeholder 5"/>
          <p:cNvSpPr>
            <a:spLocks noGrp="1"/>
          </p:cNvSpPr>
          <p:nvPr>
            <p:ph idx="1"/>
          </p:nvPr>
        </p:nvSpPr>
        <p:spPr/>
        <p:txBody>
          <a:bodyPr>
            <a:normAutofit fontScale="92500" lnSpcReduction="20000"/>
          </a:bodyPr>
          <a:lstStyle/>
          <a:p>
            <a:r>
              <a:rPr lang="en-US" b="1" dirty="0" smtClean="0"/>
              <a:t>Neuman</a:t>
            </a:r>
            <a:r>
              <a:rPr lang="en-US" dirty="0" smtClean="0"/>
              <a:t> (1989): “The 5</a:t>
            </a:r>
            <a:r>
              <a:rPr lang="en-US" baseline="30000" dirty="0" smtClean="0"/>
              <a:t>th</a:t>
            </a:r>
            <a:r>
              <a:rPr lang="en-US" dirty="0" smtClean="0"/>
              <a:t> client variable”; spiritual development takes place throughout the lifecycle</a:t>
            </a:r>
            <a:endParaRPr lang="en-US" b="1" dirty="0" smtClean="0"/>
          </a:p>
          <a:p>
            <a:endParaRPr lang="en-US" b="1" dirty="0" smtClean="0"/>
          </a:p>
          <a:p>
            <a:r>
              <a:rPr lang="en-US" b="1" dirty="0" smtClean="0"/>
              <a:t>Leininger</a:t>
            </a:r>
            <a:r>
              <a:rPr lang="en-US" dirty="0" smtClean="0"/>
              <a:t> (1991): In the “sunrise model”, both religious and philosophical factors give meaning to a culture group and both contributing to spirituality</a:t>
            </a:r>
            <a:endParaRPr lang="en-US" b="1" dirty="0" smtClean="0"/>
          </a:p>
          <a:p>
            <a:endParaRPr lang="en-US" b="1" dirty="0" smtClean="0"/>
          </a:p>
          <a:p>
            <a:r>
              <a:rPr lang="en-US" b="1" dirty="0" smtClean="0"/>
              <a:t>Roy</a:t>
            </a:r>
            <a:r>
              <a:rPr lang="en-US" dirty="0" smtClean="0"/>
              <a:t> (1997): Focus on awareness, enlightenment, and faith</a:t>
            </a:r>
          </a:p>
          <a:p>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292</TotalTime>
  <Words>1205</Words>
  <Application>Microsoft Office PowerPoint</Application>
  <PresentationFormat>On-screen Show (4:3)</PresentationFormat>
  <Paragraphs>187</Paragraphs>
  <Slides>25</Slides>
  <Notes>7</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Aspect</vt:lpstr>
      <vt:lpstr>Spirituality in Healthcare</vt:lpstr>
      <vt:lpstr>Anonymous</vt:lpstr>
      <vt:lpstr>Definitions</vt:lpstr>
      <vt:lpstr>Definitions</vt:lpstr>
      <vt:lpstr>Definitions </vt:lpstr>
      <vt:lpstr>Spirituality and Healing in  Nursing (Theory) Explored</vt:lpstr>
      <vt:lpstr>Martha Rogers</vt:lpstr>
      <vt:lpstr>Chakras</vt:lpstr>
      <vt:lpstr>Spirituality and Healing in Nursing (Theory) Explored</vt:lpstr>
      <vt:lpstr> </vt:lpstr>
      <vt:lpstr>Significance to Nursing and Healthcare</vt:lpstr>
      <vt:lpstr>T.R.U.S.T. Model of Inclusive Spiritual Care (Barss, 2012)</vt:lpstr>
      <vt:lpstr>T.R.U.S.T. Model of Inclusive Spiritual Care (Barss, 2012)</vt:lpstr>
      <vt:lpstr>T. is for Traditions</vt:lpstr>
      <vt:lpstr>Arguments and the power of Prayer</vt:lpstr>
      <vt:lpstr>“I believe in miracles: Prayer works…it really works”</vt:lpstr>
      <vt:lpstr>R. is for Reconciliation</vt:lpstr>
      <vt:lpstr>U. is for Understanding</vt:lpstr>
      <vt:lpstr>S. is for Searching</vt:lpstr>
      <vt:lpstr>T. is for Teachers</vt:lpstr>
      <vt:lpstr>Listening</vt:lpstr>
      <vt:lpstr>Initial Assessment: Yes/No</vt:lpstr>
      <vt:lpstr>After the initial assessment</vt:lpstr>
      <vt:lpstr>References</vt:lpstr>
      <vt:lpstr>Questions?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Spirituality in Healthcare</dc:title>
  <dc:creator>Owner</dc:creator>
  <cp:lastModifiedBy>Linnea</cp:lastModifiedBy>
  <cp:revision>27</cp:revision>
  <dcterms:created xsi:type="dcterms:W3CDTF">2012-06-11T20:21:44Z</dcterms:created>
  <dcterms:modified xsi:type="dcterms:W3CDTF">2016-06-27T15:35:58Z</dcterms:modified>
</cp:coreProperties>
</file>