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0" r:id="rId4"/>
  </p:sldMasterIdLst>
  <p:notesMasterIdLst>
    <p:notesMasterId r:id="rId30"/>
  </p:notesMasterIdLst>
  <p:sldIdLst>
    <p:sldId id="307" r:id="rId5"/>
    <p:sldId id="304" r:id="rId6"/>
    <p:sldId id="280" r:id="rId7"/>
    <p:sldId id="302" r:id="rId8"/>
    <p:sldId id="279" r:id="rId9"/>
    <p:sldId id="281" r:id="rId10"/>
    <p:sldId id="282" r:id="rId11"/>
    <p:sldId id="283" r:id="rId12"/>
    <p:sldId id="308" r:id="rId13"/>
    <p:sldId id="309" r:id="rId14"/>
    <p:sldId id="298" r:id="rId15"/>
    <p:sldId id="285" r:id="rId16"/>
    <p:sldId id="286" r:id="rId17"/>
    <p:sldId id="260" r:id="rId18"/>
    <p:sldId id="297" r:id="rId19"/>
    <p:sldId id="305" r:id="rId20"/>
    <p:sldId id="294" r:id="rId21"/>
    <p:sldId id="295" r:id="rId22"/>
    <p:sldId id="303" r:id="rId23"/>
    <p:sldId id="296" r:id="rId24"/>
    <p:sldId id="284" r:id="rId25"/>
    <p:sldId id="299" r:id="rId26"/>
    <p:sldId id="300" r:id="rId27"/>
    <p:sldId id="301" r:id="rId28"/>
    <p:sldId id="30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385" autoAdjust="0"/>
  </p:normalViewPr>
  <p:slideViewPr>
    <p:cSldViewPr snapToGrid="0">
      <p:cViewPr varScale="1">
        <p:scale>
          <a:sx n="68" d="100"/>
          <a:sy n="68" d="100"/>
        </p:scale>
        <p:origin x="12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6/5/2022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Design Features:</a:t>
            </a:r>
          </a:p>
          <a:p>
            <a:r>
              <a:rPr lang="en-US" dirty="0"/>
              <a:t>Preview and review capabilities within a section</a:t>
            </a:r>
          </a:p>
          <a:p>
            <a:r>
              <a:rPr lang="en-US" dirty="0"/>
              <a:t>"Mark" and "Review" features to tag questions, so you can skip them and return later if you have time remaining in the section</a:t>
            </a:r>
          </a:p>
          <a:p>
            <a:r>
              <a:rPr lang="en-US" dirty="0"/>
              <a:t>The ability to change/edit answers within a section</a:t>
            </a:r>
          </a:p>
          <a:p>
            <a:r>
              <a:rPr lang="en-US" dirty="0"/>
              <a:t>An on-screen calculator for the Quantitative Reasoning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3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Subject? Land</a:t>
            </a:r>
          </a:p>
          <a:p>
            <a:r>
              <a:rPr lang="en-US" dirty="0"/>
              <a:t>What about it? The way it grades into the ice is so subtle you don’t realize you walk off without knowing </a:t>
            </a:r>
          </a:p>
          <a:p>
            <a:r>
              <a:rPr lang="en-US" dirty="0"/>
              <a:t>What should the word convey? The sense of not knowing when the transition happens, how you would fail to know the shift in land</a:t>
            </a:r>
          </a:p>
          <a:p>
            <a:endParaRPr lang="en-US" dirty="0"/>
          </a:p>
          <a:p>
            <a:r>
              <a:rPr lang="en-US" dirty="0"/>
              <a:t>Answer: Imperceptibly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55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Subject? Land</a:t>
            </a:r>
          </a:p>
          <a:p>
            <a:r>
              <a:rPr lang="en-US" dirty="0"/>
              <a:t>What about it? The way it grades into the ice is so subtle you don’t realize you walk off without knowing </a:t>
            </a:r>
          </a:p>
          <a:p>
            <a:r>
              <a:rPr lang="en-US" dirty="0"/>
              <a:t>What should the word convey? The sense of not knowing when the transition happens, how you would fail to know the shift in land</a:t>
            </a:r>
          </a:p>
          <a:p>
            <a:endParaRPr lang="en-US" dirty="0"/>
          </a:p>
          <a:p>
            <a:r>
              <a:rPr lang="en-US" dirty="0"/>
              <a:t>Answer: Imperceptibly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49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6270-80E0-448E-8800-84E580B25B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31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Answer Choice: went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Best Answer Choice: Pique, </a:t>
            </a: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 'pique' refers to a feeling of irritation or resentment resulting from a slight, especially to one's pride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6270-80E0-448E-8800-84E580B25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2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Answer Choices: Cheerful; Lugubrious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C6270-80E0-448E-8800-84E580B25B1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12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Notoriety, Tumultuous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64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tone is complimentary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6DE88F-1F85-4A27-9D34-D74A50E7B0D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30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58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03692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28680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570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21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309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3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8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45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53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97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oble055@cougars.csusm.ed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46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E5FEBB-B87E-4B67-F3EC-C898E321D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9229" y="4762388"/>
            <a:ext cx="7268893" cy="2166152"/>
          </a:xfrm>
          <a:prstGeom prst="ellipse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400" dirty="0"/>
              <a:t>Dulce Robles Martinez </a:t>
            </a:r>
            <a:br>
              <a:rPr lang="en-US" sz="3400" dirty="0"/>
            </a:br>
            <a:r>
              <a:rPr lang="en-US" sz="3400" dirty="0">
                <a:hlinkClick r:id="rId2"/>
              </a:rPr>
              <a:t>roble055@cougars.csusm.edu</a:t>
            </a:r>
            <a:r>
              <a:rPr lang="en-US" sz="3400" dirty="0"/>
              <a:t> </a:t>
            </a:r>
            <a:br>
              <a:rPr lang="en-US" sz="3400" dirty="0"/>
            </a:b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AD2C2-EBFC-B3F1-2C7A-755918B3A742}"/>
              </a:ext>
            </a:extLst>
          </p:cNvPr>
          <p:cNvSpPr txBox="1"/>
          <p:nvPr/>
        </p:nvSpPr>
        <p:spPr>
          <a:xfrm>
            <a:off x="998834" y="2682731"/>
            <a:ext cx="24763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Welcome!!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B5B935D-4081-CE8B-479A-C55F53F2C247}"/>
              </a:ext>
            </a:extLst>
          </p:cNvPr>
          <p:cNvSpPr/>
          <p:nvPr/>
        </p:nvSpPr>
        <p:spPr>
          <a:xfrm>
            <a:off x="6034889" y="1089302"/>
            <a:ext cx="4756162" cy="47561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A6C-916F-08C7-B67A-BE816AF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Sophocles, who wrote the play </a:t>
            </a:r>
            <a:r>
              <a:rPr lang="en-US" sz="2800" b="0" i="1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Oedipus Rex</a:t>
            </a:r>
            <a:r>
              <a:rPr lang="en-US" sz="2800" b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, was one of the most ________ playwrights of ancient Greece, completing 123 plays in his lifetime – double that of any of his contemporaries. 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D32D8-DD69-2718-3F56-BDAEF5530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539845"/>
              </p:ext>
            </p:extLst>
          </p:nvPr>
        </p:nvGraphicFramePr>
        <p:xfrm>
          <a:off x="838200" y="3164473"/>
          <a:ext cx="210312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Famous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Bombastic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Critical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Prolific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Eclectic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608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7109C1-2984-EF26-985D-DC793CEB369F}"/>
              </a:ext>
            </a:extLst>
          </p:cNvPr>
          <p:cNvSpPr txBox="1"/>
          <p:nvPr/>
        </p:nvSpPr>
        <p:spPr>
          <a:xfrm>
            <a:off x="4347482" y="2921168"/>
            <a:ext cx="34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Subject?</a:t>
            </a:r>
          </a:p>
          <a:p>
            <a:endParaRPr lang="en-US" sz="2000" dirty="0"/>
          </a:p>
          <a:p>
            <a:r>
              <a:rPr lang="en-US" sz="2000" dirty="0"/>
              <a:t>What information is provided?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7A72F-CD16-364A-2C79-864BFBE18490}"/>
              </a:ext>
            </a:extLst>
          </p:cNvPr>
          <p:cNvSpPr/>
          <p:nvPr/>
        </p:nvSpPr>
        <p:spPr>
          <a:xfrm>
            <a:off x="838200" y="757147"/>
            <a:ext cx="1882422" cy="428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F0EDBC-E491-5145-8839-9D3A3DDFA987}"/>
              </a:ext>
            </a:extLst>
          </p:cNvPr>
          <p:cNvSpPr/>
          <p:nvPr/>
        </p:nvSpPr>
        <p:spPr>
          <a:xfrm>
            <a:off x="838200" y="4481571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B4A6C-916F-08C7-B67A-BE816AF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In parts of the Arctic, the land grades into the </a:t>
            </a:r>
            <a:r>
              <a:rPr lang="en-US" sz="2800" b="0" i="0" dirty="0" err="1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landfast</a:t>
            </a:r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 ice so _______ that you can walk off the coast and not know you are over the hidden sea.</a:t>
            </a:r>
            <a:endParaRPr lang="en-US" sz="28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D32D8-DD69-2718-3F56-BDAEF5530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855872"/>
              </p:ext>
            </p:extLst>
          </p:nvPr>
        </p:nvGraphicFramePr>
        <p:xfrm>
          <a:off x="838200" y="3164473"/>
          <a:ext cx="210312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Permanently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Imperceptibly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Irregularly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Precariously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Relentlessly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608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A7109C1-2984-EF26-985D-DC793CEB369F}"/>
              </a:ext>
            </a:extLst>
          </p:cNvPr>
          <p:cNvSpPr txBox="1"/>
          <p:nvPr/>
        </p:nvSpPr>
        <p:spPr>
          <a:xfrm>
            <a:off x="4347482" y="2921168"/>
            <a:ext cx="34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Subject?</a:t>
            </a:r>
          </a:p>
          <a:p>
            <a:endParaRPr lang="en-US" sz="2000" dirty="0"/>
          </a:p>
          <a:p>
            <a:r>
              <a:rPr lang="en-US" sz="2000" dirty="0"/>
              <a:t>What information is provided?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7A72F-CD16-364A-2C79-864BFBE18490}"/>
              </a:ext>
            </a:extLst>
          </p:cNvPr>
          <p:cNvSpPr/>
          <p:nvPr/>
        </p:nvSpPr>
        <p:spPr>
          <a:xfrm>
            <a:off x="5050972" y="971278"/>
            <a:ext cx="794658" cy="428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F0EDBC-E491-5145-8839-9D3A3DDFA987}"/>
              </a:ext>
            </a:extLst>
          </p:cNvPr>
          <p:cNvSpPr/>
          <p:nvPr/>
        </p:nvSpPr>
        <p:spPr>
          <a:xfrm>
            <a:off x="838200" y="3630966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9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C4D3D-E9EF-DEE9-AFDB-4EDFF05A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Feel free to skip difficult questions and come back to them later, time permitting.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AB288-F644-DA4B-F3A9-A261FE653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software has “mark” and “review” features for you to identify which questions to come back to later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 sure to answer all questions, you won’t get penalized for wrong answers!</a:t>
            </a:r>
          </a:p>
        </p:txBody>
      </p:sp>
    </p:spTree>
    <p:extLst>
      <p:ext uri="{BB962C8B-B14F-4D97-AF65-F5344CB8AC3E}">
        <p14:creationId xmlns:p14="http://schemas.microsoft.com/office/powerpoint/2010/main" val="134703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3BA5-46C2-590D-515B-F2699E579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Other tips and tricks!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F40C3-64A4-5C76-BA16-14FBF0DA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an overall sense of the passage first </a:t>
            </a:r>
          </a:p>
          <a:p>
            <a:pPr lvl="1"/>
            <a:r>
              <a:rPr lang="en-US" dirty="0"/>
              <a:t>Answer choices may mislead you if you look at them first </a:t>
            </a:r>
          </a:p>
          <a:p>
            <a:r>
              <a:rPr lang="en-US" dirty="0"/>
              <a:t>Have an idea of what words you might select/expect to see </a:t>
            </a:r>
          </a:p>
          <a:p>
            <a:r>
              <a:rPr lang="en-US" dirty="0"/>
              <a:t>Find key words</a:t>
            </a:r>
          </a:p>
        </p:txBody>
      </p:sp>
    </p:spTree>
    <p:extLst>
      <p:ext uri="{BB962C8B-B14F-4D97-AF65-F5344CB8AC3E}">
        <p14:creationId xmlns:p14="http://schemas.microsoft.com/office/powerpoint/2010/main" val="62736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819" y="2034521"/>
            <a:ext cx="10196362" cy="17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 and phrases that indicate the relation between the main idea and the sub-main idea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Tell you whether the word for the blank should align or be the opposite of the main idea</a:t>
            </a:r>
          </a:p>
        </p:txBody>
      </p:sp>
      <p:sp>
        <p:nvSpPr>
          <p:cNvPr id="5" name="Rectangle 4"/>
          <p:cNvSpPr/>
          <p:nvPr/>
        </p:nvSpPr>
        <p:spPr>
          <a:xfrm>
            <a:off x="7118112" y="3636684"/>
            <a:ext cx="3021931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Direction: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	                  while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		however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unless		unfortunately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rather		in contrast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		         despite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previously	in spite of</a:t>
            </a:r>
          </a:p>
        </p:txBody>
      </p:sp>
      <p:sp>
        <p:nvSpPr>
          <p:cNvPr id="6" name="Rectangle 5"/>
          <p:cNvSpPr/>
          <p:nvPr/>
        </p:nvSpPr>
        <p:spPr>
          <a:xfrm>
            <a:off x="10140043" y="3636684"/>
            <a:ext cx="1880592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Same Direction: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similarly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heretofore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(semicolon) and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4939" y="5360211"/>
            <a:ext cx="76745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Although</a:t>
            </a:r>
            <a:r>
              <a:rPr lang="en-US" i="1" dirty="0"/>
              <a:t> </a:t>
            </a:r>
            <a:r>
              <a:rPr lang="en-US" dirty="0"/>
              <a:t>he ran as fast as he could, Kariar ______ the bus.</a:t>
            </a:r>
          </a:p>
          <a:p>
            <a:endParaRPr lang="en-US" i="1" dirty="0"/>
          </a:p>
          <a:p>
            <a:r>
              <a:rPr lang="en-US" b="1" i="1" dirty="0"/>
              <a:t>Because</a:t>
            </a:r>
            <a:r>
              <a:rPr lang="en-US" i="1" dirty="0"/>
              <a:t> </a:t>
            </a:r>
            <a:r>
              <a:rPr lang="en-US" dirty="0"/>
              <a:t>he ran as fast as he could, Kariar ______ the bus.</a:t>
            </a:r>
            <a:endParaRPr lang="en-US" i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46EBC2A-628D-F744-5506-73B320E360CD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Signpost Words/Phrases, Transitional Words, and Triggers</a:t>
            </a:r>
            <a:endParaRPr lang="en-US" sz="5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AE8F79-0308-0455-4E3D-EFE24585118E}"/>
              </a:ext>
            </a:extLst>
          </p:cNvPr>
          <p:cNvSpPr txBox="1"/>
          <p:nvPr/>
        </p:nvSpPr>
        <p:spPr>
          <a:xfrm>
            <a:off x="814939" y="4253391"/>
            <a:ext cx="6098720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 the lottery, and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won the lottery, but…</a:t>
            </a:r>
          </a:p>
        </p:txBody>
      </p:sp>
    </p:spTree>
    <p:extLst>
      <p:ext uri="{BB962C8B-B14F-4D97-AF65-F5344CB8AC3E}">
        <p14:creationId xmlns:p14="http://schemas.microsoft.com/office/powerpoint/2010/main" val="250547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01D0-C750-A400-97FA-1B2349F4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process of elimination!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3CBE-B6BC-15AE-5C31-27215C46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46175"/>
          </a:xfrm>
        </p:spPr>
        <p:txBody>
          <a:bodyPr/>
          <a:lstStyle/>
          <a:p>
            <a:r>
              <a:rPr lang="en-US" dirty="0"/>
              <a:t>Eliminate words that do not match the context of the text</a:t>
            </a:r>
          </a:p>
          <a:p>
            <a:r>
              <a:rPr lang="en-US" dirty="0"/>
              <a:t>Remove words that are illogical, grammatically incorrect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A6FCC7-9DF0-EDB6-C7B4-D56389EE4B60}"/>
              </a:ext>
            </a:extLst>
          </p:cNvPr>
          <p:cNvSpPr txBox="1">
            <a:spLocks/>
          </p:cNvSpPr>
          <p:nvPr/>
        </p:nvSpPr>
        <p:spPr>
          <a:xfrm>
            <a:off x="838200" y="3967845"/>
            <a:ext cx="10515600" cy="1146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After the accident, the nerves to her arm were damaged and so the muscles ____ through disuse.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FAC8367-71EB-3E44-61D6-06505AA638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707061"/>
              </p:ext>
            </p:extLst>
          </p:nvPr>
        </p:nvGraphicFramePr>
        <p:xfrm>
          <a:off x="2032000" y="5536594"/>
          <a:ext cx="8128000" cy="3708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401268027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7965179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64148028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31732813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879210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Atrophied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Contracted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Elongated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Invigorated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Dwindled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584587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C160791-DEB2-F367-C69D-8B2BBD4302A6}"/>
              </a:ext>
            </a:extLst>
          </p:cNvPr>
          <p:cNvSpPr/>
          <p:nvPr/>
        </p:nvSpPr>
        <p:spPr>
          <a:xfrm>
            <a:off x="2032000" y="5536594"/>
            <a:ext cx="1616364" cy="370840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7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0278028-BBA8-E5E9-56AA-1C69BF0A60DD}"/>
              </a:ext>
            </a:extLst>
          </p:cNvPr>
          <p:cNvSpPr txBox="1"/>
          <p:nvPr/>
        </p:nvSpPr>
        <p:spPr>
          <a:xfrm>
            <a:off x="812800" y="1038117"/>
            <a:ext cx="10566400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DO NOT Eliminate a word you don’t know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Try to investigate the roots/suffixes/prefixes of the words you don’t know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8FE8F9-2CE1-FA3E-AE0A-51D2BB1DB391}"/>
              </a:ext>
            </a:extLst>
          </p:cNvPr>
          <p:cNvSpPr txBox="1"/>
          <p:nvPr/>
        </p:nvSpPr>
        <p:spPr>
          <a:xfrm>
            <a:off x="712432" y="3317698"/>
            <a:ext cx="10899559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Positive/Negative Connotation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When you can’t come up with the right word, but you can give yourself some direction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Process of Elimination: Eliminate answer choices that do not fit the context</a:t>
            </a:r>
          </a:p>
        </p:txBody>
      </p:sp>
    </p:spTree>
    <p:extLst>
      <p:ext uri="{BB962C8B-B14F-4D97-AF65-F5344CB8AC3E}">
        <p14:creationId xmlns:p14="http://schemas.microsoft.com/office/powerpoint/2010/main" val="169662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4694" y="354591"/>
            <a:ext cx="979863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The lights _______ when the engineer hit the kill switch.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6C3369-A910-F8A0-BE0E-E9F7102C4EF0}"/>
              </a:ext>
            </a:extLst>
          </p:cNvPr>
          <p:cNvSpPr/>
          <p:nvPr/>
        </p:nvSpPr>
        <p:spPr>
          <a:xfrm>
            <a:off x="504694" y="3429000"/>
            <a:ext cx="97986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In a fit of _______ she threw out the valuable statue simply because it had belonged to her ex-husband.</a:t>
            </a:r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A756177-DDE3-7DB5-F12E-88951215E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429800"/>
              </p:ext>
            </p:extLst>
          </p:nvPr>
        </p:nvGraphicFramePr>
        <p:xfrm>
          <a:off x="1533976" y="904749"/>
          <a:ext cx="210312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Worked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Went Out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Ended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Discontinued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60869"/>
                  </a:ext>
                </a:extLst>
              </a:tr>
            </a:tbl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951C8D-58CC-510C-FAAB-DCDD3809FA51}"/>
              </a:ext>
            </a:extLst>
          </p:cNvPr>
          <p:cNvSpPr/>
          <p:nvPr/>
        </p:nvSpPr>
        <p:spPr>
          <a:xfrm>
            <a:off x="1533976" y="1825807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5D42C1FF-0513-230B-7B3C-D020EEAB6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709004"/>
              </p:ext>
            </p:extLst>
          </p:nvPr>
        </p:nvGraphicFramePr>
        <p:xfrm>
          <a:off x="1533976" y="4390425"/>
          <a:ext cx="2103120" cy="22860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Pique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Goodwill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Contrition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Pedantry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19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Prudence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060869"/>
                  </a:ext>
                </a:extLst>
              </a:tr>
            </a:tbl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FB927AC-D9DC-CA44-DFBE-88AECA3FBBF6}"/>
              </a:ext>
            </a:extLst>
          </p:cNvPr>
          <p:cNvSpPr/>
          <p:nvPr/>
        </p:nvSpPr>
        <p:spPr>
          <a:xfrm>
            <a:off x="1533976" y="4390425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3AFA91-7AA6-4EF0-74DC-44479945BD3C}"/>
              </a:ext>
            </a:extLst>
          </p:cNvPr>
          <p:cNvSpPr txBox="1"/>
          <p:nvPr/>
        </p:nvSpPr>
        <p:spPr>
          <a:xfrm>
            <a:off x="7063870" y="1085285"/>
            <a:ext cx="34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Subject?</a:t>
            </a:r>
          </a:p>
          <a:p>
            <a:endParaRPr lang="en-US" sz="2000" dirty="0"/>
          </a:p>
          <a:p>
            <a:r>
              <a:rPr lang="en-US" sz="2000" dirty="0"/>
              <a:t>What information is provided?</a:t>
            </a:r>
          </a:p>
        </p:txBody>
      </p:sp>
    </p:spTree>
    <p:extLst>
      <p:ext uri="{BB962C8B-B14F-4D97-AF65-F5344CB8AC3E}">
        <p14:creationId xmlns:p14="http://schemas.microsoft.com/office/powerpoint/2010/main" val="271103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 animBg="1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35383" y="463948"/>
            <a:ext cx="10121232" cy="721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Tackling on multiple blanks and small passages</a:t>
            </a:r>
          </a:p>
        </p:txBody>
      </p:sp>
      <p:sp>
        <p:nvSpPr>
          <p:cNvPr id="8" name="Rectangle 7"/>
          <p:cNvSpPr/>
          <p:nvPr/>
        </p:nvSpPr>
        <p:spPr>
          <a:xfrm>
            <a:off x="1035383" y="1397955"/>
            <a:ext cx="1064969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relationship between the blanks depends on the context of the sentence/passage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Check one word blank at a time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the sentence/passage into smaller pieces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5157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D32D8-DD69-2718-3F56-BDAEF55305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968021"/>
              </p:ext>
            </p:extLst>
          </p:nvPr>
        </p:nvGraphicFramePr>
        <p:xfrm>
          <a:off x="838200" y="3164473"/>
          <a:ext cx="2103120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Polemical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Effective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Deceptive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BEA3C084-88A6-60B3-3F05-BB195BC18F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633117"/>
              </p:ext>
            </p:extLst>
          </p:nvPr>
        </p:nvGraphicFramePr>
        <p:xfrm>
          <a:off x="3751913" y="3164473"/>
          <a:ext cx="2222759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22759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Interchangeable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Dissimilar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Vocal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6A44966-BC3C-DF59-F86E-05004779A22C}"/>
              </a:ext>
            </a:extLst>
          </p:cNvPr>
          <p:cNvSpPr txBox="1"/>
          <p:nvPr/>
        </p:nvSpPr>
        <p:spPr>
          <a:xfrm>
            <a:off x="1319022" y="2810676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Blank (</a:t>
            </a:r>
            <a:r>
              <a:rPr lang="en-US" dirty="0" err="1"/>
              <a:t>i</a:t>
            </a:r>
            <a:r>
              <a:rPr lang="en-US" dirty="0"/>
              <a:t>)					  Blank (ii)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FB4A6C-916F-08C7-B67A-BE816AF7E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1278"/>
            <a:ext cx="10515600" cy="1325563"/>
          </a:xfrm>
        </p:spPr>
        <p:txBody>
          <a:bodyPr>
            <a:noAutofit/>
          </a:bodyPr>
          <a:lstStyle/>
          <a:p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Political advertising may well be the most (</a:t>
            </a:r>
            <a:r>
              <a:rPr lang="en-US" sz="2800" b="0" i="0" dirty="0" err="1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sz="28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) _______ kind of advertising: political candidates are usually quite (ii) _______, yet their campaign advertisements often hide important differences behind smoke screens of smiles and empty slogans.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7109C1-2984-EF26-985D-DC793CEB369F}"/>
              </a:ext>
            </a:extLst>
          </p:cNvPr>
          <p:cNvSpPr txBox="1"/>
          <p:nvPr/>
        </p:nvSpPr>
        <p:spPr>
          <a:xfrm>
            <a:off x="8440088" y="2296841"/>
            <a:ext cx="34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Subject?</a:t>
            </a:r>
          </a:p>
          <a:p>
            <a:endParaRPr lang="en-US" sz="2000" dirty="0"/>
          </a:p>
          <a:p>
            <a:r>
              <a:rPr lang="en-US" sz="2000" dirty="0"/>
              <a:t>What information is provided?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B7A72F-CD16-364A-2C79-864BFBE18490}"/>
              </a:ext>
            </a:extLst>
          </p:cNvPr>
          <p:cNvSpPr/>
          <p:nvPr/>
        </p:nvSpPr>
        <p:spPr>
          <a:xfrm>
            <a:off x="838199" y="633926"/>
            <a:ext cx="3334305" cy="428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F0EDBC-E491-5145-8839-9D3A3DDFA987}"/>
              </a:ext>
            </a:extLst>
          </p:cNvPr>
          <p:cNvSpPr/>
          <p:nvPr/>
        </p:nvSpPr>
        <p:spPr>
          <a:xfrm>
            <a:off x="838200" y="4092189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1DF7B-E731-F2EC-7CB0-9299B11A29CC}"/>
              </a:ext>
            </a:extLst>
          </p:cNvPr>
          <p:cNvSpPr/>
          <p:nvPr/>
        </p:nvSpPr>
        <p:spPr>
          <a:xfrm>
            <a:off x="2941321" y="1086857"/>
            <a:ext cx="3154680" cy="4282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FA0E6C0-9587-FB2D-2E11-2B51A5021A6C}"/>
              </a:ext>
            </a:extLst>
          </p:cNvPr>
          <p:cNvSpPr/>
          <p:nvPr/>
        </p:nvSpPr>
        <p:spPr>
          <a:xfrm>
            <a:off x="3751912" y="3603756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 animBg="1"/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FD3D69-D649-EB84-0069-5D936C1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060" y="2774465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GRE – Verbal Reasoning</a:t>
            </a:r>
            <a:b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Text Completion</a:t>
            </a:r>
          </a:p>
        </p:txBody>
      </p:sp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id="{5FE4309E-B997-48EE-5F35-D31AD51813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13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2FA01-4A69-22D1-6DE0-4A46181A2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820400" cy="1425349"/>
          </a:xfrm>
        </p:spPr>
        <p:txBody>
          <a:bodyPr>
            <a:noAutofit/>
          </a:bodyPr>
          <a:lstStyle/>
          <a:p>
            <a:r>
              <a:rPr lang="en-US" sz="3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Vain and prone to violence, Caravaggio could not handle success: the more his (</a:t>
            </a:r>
            <a:r>
              <a:rPr lang="en-US" sz="3600" b="0" i="0" dirty="0" err="1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sz="3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)__________ as an artist increased, the more (ii)__________ his life became.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00C2C-05B5-E29A-D0B9-8D95297A6713}"/>
              </a:ext>
            </a:extLst>
          </p:cNvPr>
          <p:cNvSpPr txBox="1"/>
          <p:nvPr/>
        </p:nvSpPr>
        <p:spPr>
          <a:xfrm>
            <a:off x="8161564" y="3617612"/>
            <a:ext cx="34970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Subject?</a:t>
            </a:r>
          </a:p>
          <a:p>
            <a:endParaRPr lang="en-US" sz="2000" dirty="0"/>
          </a:p>
          <a:p>
            <a:r>
              <a:rPr lang="en-US" sz="2000" dirty="0"/>
              <a:t>What information is provided?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90E974-1275-A45B-5A79-FA7E581086AF}"/>
              </a:ext>
            </a:extLst>
          </p:cNvPr>
          <p:cNvSpPr/>
          <p:nvPr/>
        </p:nvSpPr>
        <p:spPr>
          <a:xfrm>
            <a:off x="6651172" y="179614"/>
            <a:ext cx="2705100" cy="734786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9027E39E-BD70-64EA-E5E9-37409035A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246492"/>
              </p:ext>
            </p:extLst>
          </p:nvPr>
        </p:nvGraphicFramePr>
        <p:xfrm>
          <a:off x="745836" y="3598131"/>
          <a:ext cx="2103120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Temperance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Notoriety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Eminence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C0B8C71F-6E2C-756B-1C86-8AE9DFA7D4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8863883"/>
              </p:ext>
            </p:extLst>
          </p:nvPr>
        </p:nvGraphicFramePr>
        <p:xfrm>
          <a:off x="3659549" y="3598131"/>
          <a:ext cx="2103121" cy="1371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3121">
                  <a:extLst>
                    <a:ext uri="{9D8B030D-6E8A-4147-A177-3AD203B41FA5}">
                      <a16:colId xmlns:a16="http://schemas.microsoft.com/office/drawing/2014/main" val="3702193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/>
                        <a:t>Dispassionate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120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Tumultuous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99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Exciting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427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F24B0FD-863D-83EE-2915-4BDF63F75196}"/>
              </a:ext>
            </a:extLst>
          </p:cNvPr>
          <p:cNvSpPr txBox="1"/>
          <p:nvPr/>
        </p:nvSpPr>
        <p:spPr>
          <a:xfrm>
            <a:off x="1355967" y="3259869"/>
            <a:ext cx="3874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Blank (</a:t>
            </a:r>
            <a:r>
              <a:rPr lang="en-US" dirty="0" err="1"/>
              <a:t>i</a:t>
            </a:r>
            <a:r>
              <a:rPr lang="en-US" dirty="0"/>
              <a:t>)					  Blank (ii)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6712F6-A411-8300-83FD-C331C5879D1B}"/>
              </a:ext>
            </a:extLst>
          </p:cNvPr>
          <p:cNvSpPr/>
          <p:nvPr/>
        </p:nvSpPr>
        <p:spPr>
          <a:xfrm>
            <a:off x="745835" y="4528521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6511DA-46BF-5D2C-0DA5-28BE66E4FD26}"/>
              </a:ext>
            </a:extLst>
          </p:cNvPr>
          <p:cNvSpPr/>
          <p:nvPr/>
        </p:nvSpPr>
        <p:spPr>
          <a:xfrm>
            <a:off x="3659549" y="4077524"/>
            <a:ext cx="2103120" cy="443884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8999-AADE-CD0C-FD88-25136A15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696"/>
            <a:ext cx="10515600" cy="1325563"/>
          </a:xfrm>
        </p:spPr>
        <p:txBody>
          <a:bodyPr>
            <a:noAutofit/>
          </a:bodyPr>
          <a:lstStyle/>
          <a:p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It is refreshing to read a book about our planet by an author who does not allow facts to be (</a:t>
            </a:r>
            <a:r>
              <a:rPr lang="en-US" sz="2600" b="0" i="0" dirty="0" err="1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)__________ by politics: well aware of the political disputes about the effects of human activities on climate and biodiversity, this author does not permit them to (ii)__________ his comprehensive description of what we know about our biosphere. He emphasizes the enormous gaps in our knowledge, the sparseness of our observations, and the (iii)__________, calling attention to the many aspects of planetary evolution that must be better understood before we can accurately diagnose the condition of our planet.</a:t>
            </a:r>
            <a:endParaRPr lang="en-US" sz="2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D249B0-3964-CADF-6C07-37F29D378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355873"/>
              </p:ext>
            </p:extLst>
          </p:nvPr>
        </p:nvGraphicFramePr>
        <p:xfrm>
          <a:off x="838203" y="5026025"/>
          <a:ext cx="10515597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5582638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9412411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7431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Blank 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Blank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Blank (iii)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0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Overshadowed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Enhance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Plausibility of our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2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Invalidated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Obscure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Certainty of  our entitlement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Illuminated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Superficiality of our theories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4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339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E7BB4-398A-D6E2-06AE-71B37C67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4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Open Sans" panose="020B0606030504020204" pitchFamily="34" charset="0"/>
                <a:ea typeface="+mj-ea"/>
                <a:cs typeface="+mj-cs"/>
              </a:rPr>
              <a:t>It is refreshing to read a book about our planet by an author who does not allow facts to be (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Open Sans" panose="020B0606030504020204" pitchFamily="34" charset="0"/>
                <a:ea typeface="+mj-ea"/>
                <a:cs typeface="+mj-cs"/>
              </a:rPr>
              <a:t>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Open Sans" panose="020B0606030504020204" pitchFamily="34" charset="0"/>
                <a:ea typeface="+mj-ea"/>
                <a:cs typeface="+mj-cs"/>
              </a:rPr>
              <a:t>)__________ by politics: well aware of the political disputes about the effects of human activities on climate and biodiversity, this author does not permit them to (ii)__________ his comprehensive description of what we know about our biosphere.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ADE578-4B82-A063-FB8C-ACA194D96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763478"/>
              </p:ext>
            </p:extLst>
          </p:nvPr>
        </p:nvGraphicFramePr>
        <p:xfrm>
          <a:off x="2993574" y="4007984"/>
          <a:ext cx="7010398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5582638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94124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Blank 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Blank (ii)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0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Overshadowed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Enhance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2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Invalidated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Obscure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Illuminated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4780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7282DB1-C672-7E1A-88AD-90EB33688079}"/>
              </a:ext>
            </a:extLst>
          </p:cNvPr>
          <p:cNvSpPr/>
          <p:nvPr/>
        </p:nvSpPr>
        <p:spPr>
          <a:xfrm>
            <a:off x="2993574" y="4385232"/>
            <a:ext cx="1997364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61759F4-D83F-06AD-E8E4-67215F684EB2}"/>
              </a:ext>
            </a:extLst>
          </p:cNvPr>
          <p:cNvSpPr/>
          <p:nvPr/>
        </p:nvSpPr>
        <p:spPr>
          <a:xfrm>
            <a:off x="6498773" y="4749664"/>
            <a:ext cx="1997364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7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9BB85-6379-CF42-DF00-96DC9102E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3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151515"/>
                </a:solidFill>
                <a:effectLst/>
                <a:uLnTx/>
                <a:uFillTx/>
                <a:latin typeface="Open Sans" panose="020B0606030504020204" pitchFamily="34" charset="0"/>
                <a:ea typeface="+mj-ea"/>
                <a:cs typeface="+mj-cs"/>
              </a:rPr>
              <a:t>He emphasizes the enormous gaps in our knowledge, the sparseness of our observations, and the (iii)__________, calling attention to the many aspects of planetary evolution that must be better understood before we can accurately diagnose the condition of our planet.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F2E3649-BE73-73F2-2EBC-F1B468F154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9613000"/>
              </p:ext>
            </p:extLst>
          </p:nvPr>
        </p:nvGraphicFramePr>
        <p:xfrm>
          <a:off x="4343400" y="3429000"/>
          <a:ext cx="3505199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97431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Blank (iii)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0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Plausibility of our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2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Certainty of  our entitlement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Superficiality of our theories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4780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C33B62D-B7DD-F671-5317-C45C327D8E5D}"/>
              </a:ext>
            </a:extLst>
          </p:cNvPr>
          <p:cNvSpPr/>
          <p:nvPr/>
        </p:nvSpPr>
        <p:spPr>
          <a:xfrm>
            <a:off x="4343400" y="4547928"/>
            <a:ext cx="3008745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3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A8999-AADE-CD0C-FD88-25136A150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4696"/>
            <a:ext cx="10515600" cy="1325563"/>
          </a:xfrm>
        </p:spPr>
        <p:txBody>
          <a:bodyPr>
            <a:noAutofit/>
          </a:bodyPr>
          <a:lstStyle/>
          <a:p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It is refreshing to read a book about our planet by an author who does not allow facts to be </a:t>
            </a:r>
            <a:r>
              <a:rPr lang="en-US" sz="2600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(</a:t>
            </a:r>
            <a:r>
              <a:rPr lang="en-US" sz="2600" b="0" i="0" dirty="0" err="1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i</a:t>
            </a:r>
            <a:r>
              <a:rPr lang="en-US" sz="2600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)___overshadowed___</a:t>
            </a:r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 by politics: well aware of the political disputes about the effects of human activities on climate and biodiversity, this author does not permit them to </a:t>
            </a:r>
            <a:r>
              <a:rPr lang="en-US" sz="2600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(ii)___obscure___ </a:t>
            </a:r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his comprehensive description of what we know about our biosphere. He emphasizes the enormous gaps in our knowledge, the sparseness of our observations, and the </a:t>
            </a:r>
            <a:r>
              <a:rPr lang="en-US" sz="2600" b="0" i="0" dirty="0">
                <a:solidFill>
                  <a:schemeClr val="accent2"/>
                </a:solidFill>
                <a:effectLst/>
                <a:latin typeface="Open Sans" panose="020B0606030504020204" pitchFamily="34" charset="0"/>
              </a:rPr>
              <a:t>(iii)___superficiality of out observations___</a:t>
            </a:r>
            <a:r>
              <a:rPr lang="en-US" sz="2600" b="0" i="0" dirty="0">
                <a:solidFill>
                  <a:srgbClr val="151515"/>
                </a:solidFill>
                <a:effectLst/>
                <a:latin typeface="Open Sans" panose="020B0606030504020204" pitchFamily="34" charset="0"/>
              </a:rPr>
              <a:t>, calling attention to the many aspects of planetary evolution that must be better understood before we can accurately diagnose the condition of our planet.</a:t>
            </a:r>
            <a:endParaRPr lang="en-US" sz="26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D249B0-3964-CADF-6C07-37F29D3788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104366"/>
              </p:ext>
            </p:extLst>
          </p:nvPr>
        </p:nvGraphicFramePr>
        <p:xfrm>
          <a:off x="838203" y="5026025"/>
          <a:ext cx="10515597" cy="14833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35582638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39412411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974313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Blank (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Blank (ii)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Blank (iii)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007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Overshadowed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Enhance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Plausibility of our hypothesis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28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Invalidated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Obscure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Certainty of  our entitlement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406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Illuminated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Superficiality of our theories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4780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61F077E-FFAA-801A-15A1-17AD00361C3A}"/>
              </a:ext>
            </a:extLst>
          </p:cNvPr>
          <p:cNvSpPr/>
          <p:nvPr/>
        </p:nvSpPr>
        <p:spPr>
          <a:xfrm>
            <a:off x="838200" y="5403273"/>
            <a:ext cx="1997364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4E1E8C-EC83-F5E9-C665-79C922D1006A}"/>
              </a:ext>
            </a:extLst>
          </p:cNvPr>
          <p:cNvSpPr/>
          <p:nvPr/>
        </p:nvSpPr>
        <p:spPr>
          <a:xfrm>
            <a:off x="4343400" y="5767705"/>
            <a:ext cx="1997364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D6D1C7-798A-D23F-B114-E2C4DFFB672C}"/>
              </a:ext>
            </a:extLst>
          </p:cNvPr>
          <p:cNvSpPr/>
          <p:nvPr/>
        </p:nvSpPr>
        <p:spPr>
          <a:xfrm>
            <a:off x="7843981" y="6132137"/>
            <a:ext cx="3008745" cy="364432"/>
          </a:xfrm>
          <a:prstGeom prst="roundRect">
            <a:avLst/>
          </a:prstGeom>
          <a:noFill/>
          <a:ln w="3810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hite notebook and color pencil">
            <a:extLst>
              <a:ext uri="{FF2B5EF4-FFF2-40B4-BE49-F238E27FC236}">
                <a16:creationId xmlns:a16="http://schemas.microsoft.com/office/drawing/2014/main" id="{42C7B04F-473B-237E-6775-32787756D6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4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90A397-BEBD-735D-A0FA-12CFBA2BF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Build Your Vocab and Practice!!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D2043-B6CC-4EAE-B843-78D035DA5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</a:rPr>
              <a:t>See links in the Community Page</a:t>
            </a:r>
          </a:p>
        </p:txBody>
      </p:sp>
    </p:spTree>
    <p:extLst>
      <p:ext uri="{BB962C8B-B14F-4D97-AF65-F5344CB8AC3E}">
        <p14:creationId xmlns:p14="http://schemas.microsoft.com/office/powerpoint/2010/main" val="286627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7A16C-2451-6D3E-B977-59AB78C2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 Overview - Time Limits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C2FC74-4608-241B-DDD4-F959D4D6B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71296"/>
              </p:ext>
            </p:extLst>
          </p:nvPr>
        </p:nvGraphicFramePr>
        <p:xfrm>
          <a:off x="838200" y="1825625"/>
          <a:ext cx="10515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946956003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7478246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0746266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Section</a:t>
                      </a:r>
                    </a:p>
                  </a:txBody>
                  <a:tcPr marL="92870" marR="9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Sections/Tasks/Questions</a:t>
                      </a:r>
                    </a:p>
                  </a:txBody>
                  <a:tcPr marL="92870" marR="928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Allotted Time</a:t>
                      </a:r>
                    </a:p>
                  </a:txBody>
                  <a:tcPr marL="92870" marR="92870"/>
                </a:tc>
                <a:extLst>
                  <a:ext uri="{0D108BD9-81ED-4DB2-BD59-A6C34878D82A}">
                    <a16:rowId xmlns:a16="http://schemas.microsoft.com/office/drawing/2014/main" val="3374400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Analytical Writing 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2 Tasks: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Analyze an issue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Analyze an argument </a:t>
                      </a:r>
                    </a:p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en-US" sz="2400" dirty="0"/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30 minutes per task </a:t>
                      </a:r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1693574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Verbal Reasoning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sections, each 20 questions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30 minutes per section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1728489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Quantitative Reasoning 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 sections, each with 20 Questions</a:t>
                      </a:r>
                    </a:p>
                  </a:txBody>
                  <a:tcPr marL="92870" marR="928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35 minutes per section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 marL="92870" marR="92870" anchor="ctr"/>
                </a:tc>
                <a:extLst>
                  <a:ext uri="{0D108BD9-81ED-4DB2-BD59-A6C34878D82A}">
                    <a16:rowId xmlns:a16="http://schemas.microsoft.com/office/drawing/2014/main" val="21714621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E6A6A90-B941-FA50-5771-5C36AE44BCCC}"/>
              </a:ext>
            </a:extLst>
          </p:cNvPr>
          <p:cNvSpPr/>
          <p:nvPr/>
        </p:nvSpPr>
        <p:spPr>
          <a:xfrm>
            <a:off x="838200" y="4203208"/>
            <a:ext cx="10515600" cy="8423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2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6DA2AB-4019-5872-DF13-36AC493449FB}"/>
              </a:ext>
            </a:extLst>
          </p:cNvPr>
          <p:cNvSpPr txBox="1"/>
          <p:nvPr/>
        </p:nvSpPr>
        <p:spPr>
          <a:xfrm>
            <a:off x="3386002" y="132618"/>
            <a:ext cx="5419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Verbal Reasoning Section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EE5EDC18-E89F-CFD0-F502-AFB5EBE5E0B0}"/>
              </a:ext>
            </a:extLst>
          </p:cNvPr>
          <p:cNvSpPr/>
          <p:nvPr/>
        </p:nvSpPr>
        <p:spPr>
          <a:xfrm rot="5400000">
            <a:off x="5807383" y="-2056598"/>
            <a:ext cx="577235" cy="637144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78ED57-815A-243A-1742-248E558AA09F}"/>
              </a:ext>
            </a:extLst>
          </p:cNvPr>
          <p:cNvSpPr txBox="1"/>
          <p:nvPr/>
        </p:nvSpPr>
        <p:spPr>
          <a:xfrm>
            <a:off x="1029708" y="1561064"/>
            <a:ext cx="37611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/>
              <a:t>Discrete Questions (20):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Text Completion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Sentence Equivalence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32371-B15B-9E58-5D51-64EE46DA45C9}"/>
              </a:ext>
            </a:extLst>
          </p:cNvPr>
          <p:cNvSpPr txBox="1"/>
          <p:nvPr/>
        </p:nvSpPr>
        <p:spPr>
          <a:xfrm>
            <a:off x="7155152" y="1548390"/>
            <a:ext cx="428347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/>
              <a:t>Reading Comprehension (20):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Select One Answer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Select Multiple Answer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Select in Passage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29AF3-BF6C-D320-26B1-2B6DF099E9F7}"/>
              </a:ext>
            </a:extLst>
          </p:cNvPr>
          <p:cNvSpPr txBox="1"/>
          <p:nvPr/>
        </p:nvSpPr>
        <p:spPr>
          <a:xfrm>
            <a:off x="4572099" y="4746902"/>
            <a:ext cx="304780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30 MINS EACH SECTION</a:t>
            </a:r>
          </a:p>
        </p:txBody>
      </p:sp>
    </p:spTree>
    <p:extLst>
      <p:ext uri="{BB962C8B-B14F-4D97-AF65-F5344CB8AC3E}">
        <p14:creationId xmlns:p14="http://schemas.microsoft.com/office/powerpoint/2010/main" val="12327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4EE9F-5125-BB67-A394-79AECD5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does the verbal reasoning section measure?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6BC1B-DF7A-F350-3F3E-31847EE3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79765"/>
          </a:xfrm>
        </p:spPr>
        <p:txBody>
          <a:bodyPr>
            <a:normAutofit/>
          </a:bodyPr>
          <a:lstStyle/>
          <a:p>
            <a:r>
              <a:rPr lang="en-US" sz="2600" dirty="0"/>
              <a:t>Ability to analyze, draw conclusions, understand multiple levels of meaning, identify key ideas, and understand the meaning of sentences and entire texts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1A49EE-177F-6D84-E064-AF15C669BECD}"/>
              </a:ext>
            </a:extLst>
          </p:cNvPr>
          <p:cNvSpPr txBox="1">
            <a:spLocks/>
          </p:cNvSpPr>
          <p:nvPr/>
        </p:nvSpPr>
        <p:spPr>
          <a:xfrm>
            <a:off x="838200" y="36526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Overall Three Question Types: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671A44-5851-BF70-E852-068324BCA7B5}"/>
              </a:ext>
            </a:extLst>
          </p:cNvPr>
          <p:cNvSpPr txBox="1">
            <a:spLocks/>
          </p:cNvSpPr>
          <p:nvPr/>
        </p:nvSpPr>
        <p:spPr>
          <a:xfrm>
            <a:off x="838200" y="4978173"/>
            <a:ext cx="10515600" cy="13797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Text Completion </a:t>
            </a:r>
          </a:p>
          <a:p>
            <a:r>
              <a:rPr lang="en-US" sz="2600" dirty="0"/>
              <a:t>Sentence Equivalence</a:t>
            </a:r>
          </a:p>
          <a:p>
            <a:r>
              <a:rPr lang="en-US" sz="2600" dirty="0"/>
              <a:t>Reading Comprehension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0B8C15B-D588-A5AB-25B0-158261CDB91B}"/>
              </a:ext>
            </a:extLst>
          </p:cNvPr>
          <p:cNvGrpSpPr/>
          <p:nvPr/>
        </p:nvGrpSpPr>
        <p:grpSpPr>
          <a:xfrm>
            <a:off x="7592787" y="2772342"/>
            <a:ext cx="4087586" cy="3733913"/>
            <a:chOff x="7592787" y="2772342"/>
            <a:chExt cx="4087586" cy="3733913"/>
          </a:xfrm>
        </p:grpSpPr>
        <p:sp>
          <p:nvSpPr>
            <p:cNvPr id="7" name="Explosion: 8 Points 6">
              <a:extLst>
                <a:ext uri="{FF2B5EF4-FFF2-40B4-BE49-F238E27FC236}">
                  <a16:creationId xmlns:a16="http://schemas.microsoft.com/office/drawing/2014/main" id="{F396EC6E-5621-ABE7-9613-07F24A3A67B7}"/>
                </a:ext>
              </a:extLst>
            </p:cNvPr>
            <p:cNvSpPr/>
            <p:nvPr/>
          </p:nvSpPr>
          <p:spPr>
            <a:xfrm>
              <a:off x="7592787" y="2772342"/>
              <a:ext cx="4087586" cy="3733913"/>
            </a:xfrm>
            <a:prstGeom prst="irregularSeal1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7D1B94-717F-8C77-1847-1E01FEE01ED7}"/>
                </a:ext>
              </a:extLst>
            </p:cNvPr>
            <p:cNvSpPr txBox="1"/>
            <p:nvPr/>
          </p:nvSpPr>
          <p:spPr>
            <a:xfrm>
              <a:off x="8414657" y="3807822"/>
              <a:ext cx="25908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Scores are determined based on the number of questions you answer correctly! Make sure to answer every question!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126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0C9BA-351C-695E-4A52-B1B020BB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71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Where are the passages drawn from?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456D6-95F4-7731-7FB3-A756ECEBC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4689"/>
            <a:ext cx="10515600" cy="4667250"/>
          </a:xfrm>
        </p:spPr>
        <p:txBody>
          <a:bodyPr>
            <a:noAutofit/>
          </a:bodyPr>
          <a:lstStyle/>
          <a:p>
            <a:r>
              <a:rPr lang="en-US" sz="2400" dirty="0"/>
              <a:t>Physical sciences, biological sciences, social sciences, business, arts and humanities, and general topics</a:t>
            </a:r>
          </a:p>
          <a:p>
            <a:endParaRPr lang="en-US" sz="2400" dirty="0"/>
          </a:p>
          <a:p>
            <a:r>
              <a:rPr lang="en-US" sz="2400" dirty="0"/>
              <a:t>Both academic and non-academic books and periodicals </a:t>
            </a:r>
          </a:p>
          <a:p>
            <a:endParaRPr lang="en-US" sz="2400" dirty="0"/>
          </a:p>
          <a:p>
            <a:r>
              <a:rPr lang="en-US" sz="2400" dirty="0"/>
              <a:t>All questions can be answered based on the information provided in the passage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50E82E-D7A6-D5A5-F7A3-D9486DBC8078}"/>
              </a:ext>
            </a:extLst>
          </p:cNvPr>
          <p:cNvSpPr txBox="1">
            <a:spLocks/>
          </p:cNvSpPr>
          <p:nvPr/>
        </p:nvSpPr>
        <p:spPr>
          <a:xfrm>
            <a:off x="838200" y="5313816"/>
            <a:ext cx="10515600" cy="204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Tip:</a:t>
            </a:r>
          </a:p>
          <a:p>
            <a:pPr marL="0" indent="0">
              <a:buNone/>
            </a:pPr>
            <a:r>
              <a:rPr lang="en-US" sz="2400" dirty="0"/>
              <a:t>-Read Science Daily, Newspaper (New York Times, The New Yorker)</a:t>
            </a:r>
          </a:p>
          <a:p>
            <a:pPr marL="0" indent="0">
              <a:buNone/>
            </a:pPr>
            <a:r>
              <a:rPr lang="en-US" sz="2400" dirty="0"/>
              <a:t>-Take time to improve reading skills and focus</a:t>
            </a:r>
          </a:p>
        </p:txBody>
      </p:sp>
    </p:spTree>
    <p:extLst>
      <p:ext uri="{BB962C8B-B14F-4D97-AF65-F5344CB8AC3E}">
        <p14:creationId xmlns:p14="http://schemas.microsoft.com/office/powerpoint/2010/main" val="55430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AD76F3E-3A97-486B-B402-44400A8B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FD3D69-D649-EB84-0069-5D936C177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093788"/>
            <a:ext cx="10506455" cy="296720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Discrete Questions: </a:t>
            </a:r>
            <a:b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Text Completion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1F6B52-91F4-4AEB-B6DB-29FEBCF28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D6F061-7C53-44F4-9794-953DB70A4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329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5CC16-00B0-B5D2-6F0F-E1914F195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Completion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E9C12-77FF-D6D4-35E9-0F4B9FE8D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7446"/>
          </a:xfrm>
        </p:spPr>
        <p:txBody>
          <a:bodyPr>
            <a:normAutofit/>
          </a:bodyPr>
          <a:lstStyle/>
          <a:p>
            <a:r>
              <a:rPr lang="en-US" dirty="0"/>
              <a:t>Interpret and evaluate short passage (1-5 sentences)</a:t>
            </a:r>
          </a:p>
          <a:p>
            <a:pPr lvl="1"/>
            <a:r>
              <a:rPr lang="en-US" dirty="0"/>
              <a:t>1-3 blanks</a:t>
            </a:r>
          </a:p>
          <a:p>
            <a:r>
              <a:rPr lang="en-US" dirty="0"/>
              <a:t>Determine best word choice for each individual blank </a:t>
            </a:r>
          </a:p>
          <a:p>
            <a:pPr lvl="1"/>
            <a:r>
              <a:rPr lang="en-US" dirty="0"/>
              <a:t>One answer per blank </a:t>
            </a:r>
          </a:p>
          <a:p>
            <a:r>
              <a:rPr lang="en-US" dirty="0"/>
              <a:t>Make sure final selection is logically/grammatically correct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Determine:</a:t>
            </a:r>
          </a:p>
          <a:p>
            <a:pPr lvl="1"/>
            <a:r>
              <a:rPr lang="en-US" dirty="0"/>
              <a:t>Subject</a:t>
            </a:r>
          </a:p>
          <a:p>
            <a:pPr lvl="1"/>
            <a:r>
              <a:rPr lang="en-US" dirty="0"/>
              <a:t>What information is provided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8DCA93B-0372-44FB-4E7B-19F8151DA577}"/>
              </a:ext>
            </a:extLst>
          </p:cNvPr>
          <p:cNvSpPr txBox="1">
            <a:spLocks/>
          </p:cNvSpPr>
          <p:nvPr/>
        </p:nvSpPr>
        <p:spPr>
          <a:xfrm>
            <a:off x="838200" y="4282394"/>
            <a:ext cx="10515600" cy="2044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3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88654-EE17-3BA3-8457-2C1907D5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Directions for the Text Completion questions…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D652E-BDA4-5CE8-0C5E-840455869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Questions ___ to ___ select one entry for each blank from the corresponding columns of choices. Fill all blanks in the way that best completes the sentence. </a:t>
            </a:r>
          </a:p>
        </p:txBody>
      </p:sp>
    </p:spTree>
    <p:extLst>
      <p:ext uri="{BB962C8B-B14F-4D97-AF65-F5344CB8AC3E}">
        <p14:creationId xmlns:p14="http://schemas.microsoft.com/office/powerpoint/2010/main" val="3882236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1616</Words>
  <Application>Microsoft Office PowerPoint</Application>
  <PresentationFormat>Widescreen</PresentationFormat>
  <Paragraphs>237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georgia</vt:lpstr>
      <vt:lpstr>Open Sans</vt:lpstr>
      <vt:lpstr>Office Theme</vt:lpstr>
      <vt:lpstr>Dulce Robles Martinez  roble055@cougars.csusm.edu    </vt:lpstr>
      <vt:lpstr>GRE – Verbal Reasoning Text Completion</vt:lpstr>
      <vt:lpstr>GRE Overview - Time Limits</vt:lpstr>
      <vt:lpstr>PowerPoint Presentation</vt:lpstr>
      <vt:lpstr>What does the verbal reasoning section measure?</vt:lpstr>
      <vt:lpstr>Where are the passages drawn from?</vt:lpstr>
      <vt:lpstr>Discrete Questions:  Text Completion </vt:lpstr>
      <vt:lpstr>Text Completion </vt:lpstr>
      <vt:lpstr>Directions for the Text Completion questions…</vt:lpstr>
      <vt:lpstr>Sophocles, who wrote the play Oedipus Rex, was one of the most ________ playwrights of ancient Greece, completing 123 plays in his lifetime – double that of any of his contemporaries. </vt:lpstr>
      <vt:lpstr>In parts of the Arctic, the land grades into the landfast ice so _______ that you can walk off the coast and not know you are over the hidden sea.</vt:lpstr>
      <vt:lpstr>Feel free to skip difficult questions and come back to them later, time permitting. </vt:lpstr>
      <vt:lpstr>Other tips and tricks!</vt:lpstr>
      <vt:lpstr>PowerPoint Presentation</vt:lpstr>
      <vt:lpstr>Using process of elimination!</vt:lpstr>
      <vt:lpstr>PowerPoint Presentation</vt:lpstr>
      <vt:lpstr>PowerPoint Presentation</vt:lpstr>
      <vt:lpstr>PowerPoint Presentation</vt:lpstr>
      <vt:lpstr>Political advertising may well be the most (i) _______ kind of advertising: political candidates are usually quite (ii) _______, yet their campaign advertisements often hide important differences behind smoke screens of smiles and empty slogans. </vt:lpstr>
      <vt:lpstr>Vain and prone to violence, Caravaggio could not handle success: the more his (i)__________ as an artist increased, the more (ii)__________ his life became.</vt:lpstr>
      <vt:lpstr>It is refreshing to read a book about our planet by an author who does not allow facts to be (i)__________ by politics: well aware of the political disputes about the effects of human activities on climate and biodiversity, this author does not permit them to (ii)__________ his comprehensive description of what we know about our biosphere. He emphasizes the enormous gaps in our knowledge, the sparseness of our observations, and the (iii)__________, calling attention to the many aspects of planetary evolution that must be better understood before we can accurately diagnose the condition of our planet.</vt:lpstr>
      <vt:lpstr>It is refreshing to read a book about our planet by an author who does not allow facts to be (i)__________ by politics: well aware of the political disputes about the effects of human activities on climate and biodiversity, this author does not permit them to (ii)__________ his comprehensive description of what we know about our biosphere.</vt:lpstr>
      <vt:lpstr>He emphasizes the enormous gaps in our knowledge, the sparseness of our observations, and the (iii)__________, calling attention to the many aspects of planetary evolution that must be better understood before we can accurately diagnose the condition of our planet.</vt:lpstr>
      <vt:lpstr>It is refreshing to read a book about our planet by an author who does not allow facts to be (i)___overshadowed___ by politics: well aware of the political disputes about the effects of human activities on climate and biodiversity, this author does not permit them to (ii)___obscure___ his comprehensive description of what we know about our biosphere. He emphasizes the enormous gaps in our knowledge, the sparseness of our observations, and the (iii)___superficiality of out observations___, calling attention to the many aspects of planetary evolution that must be better understood before we can accurately diagnose the condition of our planet.</vt:lpstr>
      <vt:lpstr>Build Your Vocab and Practice!!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 PREP – Verbal Reasoning</dc:title>
  <dc:creator>Dulce Robles Martinez</dc:creator>
  <cp:lastModifiedBy>Dulce Robles Martinez</cp:lastModifiedBy>
  <cp:revision>12</cp:revision>
  <dcterms:created xsi:type="dcterms:W3CDTF">2022-05-23T17:28:31Z</dcterms:created>
  <dcterms:modified xsi:type="dcterms:W3CDTF">2022-06-06T02:29:04Z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