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4"/>
  </p:sldMasterIdLst>
  <p:notesMasterIdLst>
    <p:notesMasterId r:id="rId28"/>
  </p:notesMasterIdLst>
  <p:sldIdLst>
    <p:sldId id="278" r:id="rId5"/>
    <p:sldId id="280" r:id="rId6"/>
    <p:sldId id="279" r:id="rId7"/>
    <p:sldId id="281" r:id="rId8"/>
    <p:sldId id="285" r:id="rId9"/>
    <p:sldId id="282" r:id="rId10"/>
    <p:sldId id="311" r:id="rId11"/>
    <p:sldId id="283" r:id="rId12"/>
    <p:sldId id="298" r:id="rId13"/>
    <p:sldId id="302" r:id="rId14"/>
    <p:sldId id="260" r:id="rId15"/>
    <p:sldId id="304" r:id="rId16"/>
    <p:sldId id="307" r:id="rId17"/>
    <p:sldId id="286" r:id="rId18"/>
    <p:sldId id="303" r:id="rId19"/>
    <p:sldId id="308" r:id="rId20"/>
    <p:sldId id="297" r:id="rId21"/>
    <p:sldId id="312" r:id="rId22"/>
    <p:sldId id="309" r:id="rId23"/>
    <p:sldId id="310" r:id="rId24"/>
    <p:sldId id="313" r:id="rId25"/>
    <p:sldId id="272" r:id="rId26"/>
    <p:sldId id="30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and 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and 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3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C6270-80E0-448E-8800-84E580B25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3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and f </a:t>
            </a:r>
          </a:p>
          <a:p>
            <a:r>
              <a:rPr lang="en-US" dirty="0"/>
              <a:t>https://www.majortests.com/gre/sentence_equivalence_test04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0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and f</a:t>
            </a:r>
          </a:p>
          <a:p>
            <a:r>
              <a:rPr lang="en-US" dirty="0"/>
              <a:t>https://www.majortests.com/gre/sentence_equivalence_test03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1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and d </a:t>
            </a:r>
          </a:p>
          <a:p>
            <a:r>
              <a:rPr lang="en-US" dirty="0"/>
              <a:t>https://www.majortests.com/gre/sentence_equivalence_test01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5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Magn</a:t>
            </a:r>
            <a:r>
              <a:rPr lang="en-US" dirty="0"/>
              <a:t>:</a:t>
            </a:r>
            <a:r>
              <a:rPr lang="en-US" baseline="0" dirty="0"/>
              <a:t> GREAT; Large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C6270-80E0-448E-8800-84E580B25B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8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369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68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7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0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5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5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7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GRE – Verbal Reasoning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395" y="3525490"/>
            <a:ext cx="9469211" cy="865639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Sentence Equivalence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4A6C-916F-08C7-B67A-BE816AF7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278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Although it does contain some pioneering ideas, one would hardly characterize the work as ____________.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109C1-2984-EF26-985D-DC793CEB369F}"/>
              </a:ext>
            </a:extLst>
          </p:cNvPr>
          <p:cNvSpPr txBox="1"/>
          <p:nvPr/>
        </p:nvSpPr>
        <p:spPr>
          <a:xfrm>
            <a:off x="838200" y="2937496"/>
            <a:ext cx="3497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Orthodox</a:t>
            </a:r>
          </a:p>
          <a:p>
            <a:pPr marL="457200" indent="-457200">
              <a:buAutoNum type="alphaLcParenR"/>
            </a:pPr>
            <a:r>
              <a:rPr lang="en-US" sz="2400" dirty="0"/>
              <a:t>Eccentric</a:t>
            </a:r>
          </a:p>
          <a:p>
            <a:pPr marL="457200" indent="-457200">
              <a:buAutoNum type="alphaLcParenR"/>
            </a:pPr>
            <a:r>
              <a:rPr lang="en-US" sz="2400" dirty="0"/>
              <a:t>Original</a:t>
            </a:r>
          </a:p>
          <a:p>
            <a:pPr marL="457200" indent="-457200">
              <a:buAutoNum type="alphaLcParenR"/>
            </a:pPr>
            <a:r>
              <a:rPr lang="en-US" sz="2400" dirty="0"/>
              <a:t>Trifling</a:t>
            </a:r>
          </a:p>
          <a:p>
            <a:pPr marL="457200" indent="-457200">
              <a:buAutoNum type="alphaLcParenR"/>
            </a:pPr>
            <a:r>
              <a:rPr lang="en-US" sz="2400" dirty="0"/>
              <a:t>Conventional</a:t>
            </a:r>
          </a:p>
          <a:p>
            <a:pPr marL="457200" indent="-457200">
              <a:buAutoNum type="alphaLcParenR"/>
            </a:pPr>
            <a:r>
              <a:rPr lang="en-US" sz="2400" dirty="0"/>
              <a:t>Innovative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1A7B5-FDAE-2136-6585-DBE2713FECB2}"/>
              </a:ext>
            </a:extLst>
          </p:cNvPr>
          <p:cNvGrpSpPr/>
          <p:nvPr/>
        </p:nvGrpSpPr>
        <p:grpSpPr>
          <a:xfrm>
            <a:off x="838200" y="3675355"/>
            <a:ext cx="408372" cy="1548717"/>
            <a:chOff x="838200" y="4173301"/>
            <a:chExt cx="408372" cy="10507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5BF8BE-E5AB-DC97-86E9-ECAA5CC2954A}"/>
                </a:ext>
              </a:extLst>
            </p:cNvPr>
            <p:cNvSpPr/>
            <p:nvPr/>
          </p:nvSpPr>
          <p:spPr>
            <a:xfrm>
              <a:off x="838200" y="4173301"/>
              <a:ext cx="408372" cy="3284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5C5DDD-FCC2-B4FE-4E8E-9BB8F968AB08}"/>
                </a:ext>
              </a:extLst>
            </p:cNvPr>
            <p:cNvSpPr/>
            <p:nvPr/>
          </p:nvSpPr>
          <p:spPr>
            <a:xfrm>
              <a:off x="838200" y="4895599"/>
              <a:ext cx="408372" cy="3284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2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819" y="1339553"/>
            <a:ext cx="10196362" cy="345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sentence make sense or sound bad with the word you have chosen?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tone of the speaker/sentence?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Negative, positive, neutral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Connotation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vocab is used appropriately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6EBC2A-628D-F744-5506-73B320E360C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45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consider when answering questions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C5BD3-A43F-56D7-A074-DE0CBE12C2B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The sea tortoise, though lumbering and slow on land, can move with ________ speed and agility in the water.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31107C-81E6-6843-15E0-18916FF29D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772682"/>
            <a:ext cx="10515600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Surprising</a:t>
            </a:r>
          </a:p>
          <a:p>
            <a:pPr marL="457200" indent="-457200">
              <a:buAutoNum type="alphaLcParenR"/>
            </a:pPr>
            <a:r>
              <a:rPr lang="en-US" sz="2400" dirty="0"/>
              <a:t>Actual</a:t>
            </a:r>
          </a:p>
          <a:p>
            <a:pPr marL="457200" indent="-457200">
              <a:buAutoNum type="alphaLcParenR"/>
            </a:pPr>
            <a:r>
              <a:rPr lang="en-US" sz="2400" dirty="0"/>
              <a:t>According</a:t>
            </a:r>
          </a:p>
          <a:p>
            <a:pPr marL="457200" indent="-457200">
              <a:buAutoNum type="alphaLcParenR"/>
            </a:pPr>
            <a:r>
              <a:rPr lang="en-US" sz="2400" dirty="0"/>
              <a:t>Defiant</a:t>
            </a:r>
          </a:p>
          <a:p>
            <a:pPr marL="457200" indent="-457200">
              <a:buAutoNum type="alphaLcParenR"/>
            </a:pPr>
            <a:r>
              <a:rPr lang="en-US" sz="2400" dirty="0"/>
              <a:t>Unexpected</a:t>
            </a:r>
          </a:p>
          <a:p>
            <a:pPr marL="457200" indent="-457200">
              <a:buAutoNum type="alphaLcParenR"/>
            </a:pPr>
            <a:r>
              <a:rPr lang="en-US" sz="2400" dirty="0"/>
              <a:t>Unequivocal</a:t>
            </a:r>
          </a:p>
          <a:p>
            <a:pPr marL="457200" indent="-457200">
              <a:buAutoNum type="alphaLcParenR"/>
            </a:pP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F77B27-CB32-CC30-BCFA-BE296871AF7F}"/>
              </a:ext>
            </a:extLst>
          </p:cNvPr>
          <p:cNvGrpSpPr/>
          <p:nvPr/>
        </p:nvGrpSpPr>
        <p:grpSpPr>
          <a:xfrm>
            <a:off x="838200" y="2772682"/>
            <a:ext cx="404674" cy="2207691"/>
            <a:chOff x="838200" y="2772682"/>
            <a:chExt cx="404674" cy="22076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64DDE43-B157-0224-B4CA-9DCC900DC83D}"/>
                </a:ext>
              </a:extLst>
            </p:cNvPr>
            <p:cNvSpPr/>
            <p:nvPr/>
          </p:nvSpPr>
          <p:spPr>
            <a:xfrm>
              <a:off x="838200" y="4589755"/>
              <a:ext cx="404674" cy="3906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6393358-CC61-A69D-8BD4-1CE5C8B21B15}"/>
                </a:ext>
              </a:extLst>
            </p:cNvPr>
            <p:cNvSpPr/>
            <p:nvPr/>
          </p:nvSpPr>
          <p:spPr>
            <a:xfrm>
              <a:off x="838200" y="2772682"/>
              <a:ext cx="404674" cy="3906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E188E-6DA9-8BE9-0066-1479C619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Helvetica Neue"/>
              </a:rPr>
              <a:t>Grandfather liked us children to learn self-discipline, and, unlike many others of his generation, seldom ____ us even for those actions that we felt deserved censure.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222E8-D15F-0C82-D48C-2BE034501A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723696"/>
            <a:ext cx="10515600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Rewarded</a:t>
            </a:r>
          </a:p>
          <a:p>
            <a:pPr marL="457200" indent="-457200">
              <a:buAutoNum type="alphaLcParenR"/>
            </a:pPr>
            <a:r>
              <a:rPr lang="en-US" sz="2400" dirty="0"/>
              <a:t>Consoled</a:t>
            </a:r>
          </a:p>
          <a:p>
            <a:pPr marL="457200" indent="-457200">
              <a:buAutoNum type="alphaLcParenR"/>
            </a:pPr>
            <a:r>
              <a:rPr lang="en-US" sz="2400" dirty="0"/>
              <a:t>Upbraided</a:t>
            </a:r>
          </a:p>
          <a:p>
            <a:pPr marL="457200" indent="-457200">
              <a:buAutoNum type="alphaLcParenR"/>
            </a:pPr>
            <a:r>
              <a:rPr lang="en-US" sz="2400" dirty="0"/>
              <a:t>Applauded</a:t>
            </a:r>
          </a:p>
          <a:p>
            <a:pPr marL="457200" indent="-457200">
              <a:buAutoNum type="alphaLcParenR"/>
            </a:pPr>
            <a:r>
              <a:rPr lang="en-US" sz="2400" dirty="0"/>
              <a:t>Cherished</a:t>
            </a:r>
          </a:p>
          <a:p>
            <a:pPr marL="457200" indent="-457200">
              <a:buAutoNum type="alphaLcParenR"/>
            </a:pPr>
            <a:r>
              <a:rPr lang="en-US" sz="2400" dirty="0"/>
              <a:t>Chided</a:t>
            </a:r>
          </a:p>
          <a:p>
            <a:pPr marL="457200" indent="-457200">
              <a:buAutoNum type="alphaLcParenR"/>
            </a:pP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970478-48D9-9F97-196B-2BF3D772308F}"/>
              </a:ext>
            </a:extLst>
          </p:cNvPr>
          <p:cNvSpPr/>
          <p:nvPr/>
        </p:nvSpPr>
        <p:spPr>
          <a:xfrm>
            <a:off x="838200" y="3693907"/>
            <a:ext cx="408372" cy="32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A29D88-BD64-B5DC-1719-07DEEB15E117}"/>
              </a:ext>
            </a:extLst>
          </p:cNvPr>
          <p:cNvSpPr/>
          <p:nvPr/>
        </p:nvSpPr>
        <p:spPr>
          <a:xfrm>
            <a:off x="838200" y="5055388"/>
            <a:ext cx="408372" cy="32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3BA5-46C2-590D-515B-F2699E57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40C3-64A4-5C76-BA16-14FBF0DA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an overall sense of the sentence before looking at the answers</a:t>
            </a:r>
          </a:p>
          <a:p>
            <a:pPr lvl="1"/>
            <a:r>
              <a:rPr lang="en-US" dirty="0"/>
              <a:t>What is the overall message the sentence is trying to convey?</a:t>
            </a:r>
          </a:p>
          <a:p>
            <a:pPr lvl="1"/>
            <a:r>
              <a:rPr lang="en-US" dirty="0"/>
              <a:t>What is the connotation of the sentence?</a:t>
            </a:r>
          </a:p>
          <a:p>
            <a:pPr lvl="1"/>
            <a:r>
              <a:rPr lang="en-US" dirty="0"/>
              <a:t>What is the tone of the sentence?</a:t>
            </a:r>
          </a:p>
          <a:p>
            <a:r>
              <a:rPr lang="en-US" dirty="0"/>
              <a:t>Find key words/phrases hat seem significant</a:t>
            </a:r>
          </a:p>
          <a:p>
            <a:r>
              <a:rPr lang="en-US" dirty="0"/>
              <a:t>Think up possible answers</a:t>
            </a:r>
          </a:p>
          <a:p>
            <a:pPr lvl="1"/>
            <a:r>
              <a:rPr lang="en-US" dirty="0"/>
              <a:t>However, if you find a word similar to what you were thinking but can’t find another one, do not become fixated on your interpretation of the sentence</a:t>
            </a:r>
          </a:p>
          <a:p>
            <a:r>
              <a:rPr lang="en-US" dirty="0"/>
              <a:t>Double check your answers!</a:t>
            </a:r>
          </a:p>
        </p:txBody>
      </p:sp>
    </p:spTree>
    <p:extLst>
      <p:ext uri="{BB962C8B-B14F-4D97-AF65-F5344CB8AC3E}">
        <p14:creationId xmlns:p14="http://schemas.microsoft.com/office/powerpoint/2010/main" val="6273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D8EC-9976-2309-41CC-3A950295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Helvetica Neue"/>
              </a:rPr>
              <a:t>The ____ tone of the biography is entirely unexpected since both the biographer in her previous works and her subject in all that she has written have valued levity over solemnity.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BE46A-9DD2-F94F-FB5F-F0B0A58A0E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1486" y="2576740"/>
            <a:ext cx="4452257" cy="272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Lugubrious</a:t>
            </a:r>
          </a:p>
          <a:p>
            <a:pPr marL="457200" indent="-457200">
              <a:buAutoNum type="alphaLcParenR"/>
            </a:pPr>
            <a:r>
              <a:rPr lang="en-US" sz="2400" dirty="0"/>
              <a:t>Jaunty</a:t>
            </a:r>
          </a:p>
          <a:p>
            <a:pPr marL="457200" indent="-457200">
              <a:buAutoNum type="alphaLcParenR"/>
            </a:pPr>
            <a:r>
              <a:rPr lang="en-US" sz="2400" dirty="0"/>
              <a:t>Jocose</a:t>
            </a:r>
          </a:p>
          <a:p>
            <a:pPr marL="457200" indent="-457200">
              <a:buAutoNum type="alphaLcParenR"/>
            </a:pPr>
            <a:r>
              <a:rPr lang="en-US" sz="2400" dirty="0"/>
              <a:t>Frivolous</a:t>
            </a:r>
          </a:p>
          <a:p>
            <a:pPr marL="457200" indent="-457200">
              <a:buAutoNum type="alphaLcParenR"/>
            </a:pPr>
            <a:r>
              <a:rPr lang="en-US" sz="2400" dirty="0"/>
              <a:t>Ironic</a:t>
            </a:r>
          </a:p>
          <a:p>
            <a:pPr marL="457200" indent="-457200">
              <a:buAutoNum type="alphaLcParenR"/>
            </a:pPr>
            <a:r>
              <a:rPr lang="en-US" sz="2400" dirty="0"/>
              <a:t>melancholy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24A135-CF84-D39E-C3B6-252389DBDA89}"/>
              </a:ext>
            </a:extLst>
          </p:cNvPr>
          <p:cNvGrpSpPr/>
          <p:nvPr/>
        </p:nvGrpSpPr>
        <p:grpSpPr>
          <a:xfrm>
            <a:off x="1001486" y="2646654"/>
            <a:ext cx="408372" cy="2543016"/>
            <a:chOff x="1001486" y="2646654"/>
            <a:chExt cx="408372" cy="254301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18CF4F8-1C95-B371-C598-EA39AF75788C}"/>
                </a:ext>
              </a:extLst>
            </p:cNvPr>
            <p:cNvSpPr/>
            <p:nvPr/>
          </p:nvSpPr>
          <p:spPr>
            <a:xfrm>
              <a:off x="1001486" y="2646654"/>
              <a:ext cx="408372" cy="2898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C38ACBF-E218-7B95-8B4B-F2CF42D20737}"/>
                </a:ext>
              </a:extLst>
            </p:cNvPr>
            <p:cNvSpPr/>
            <p:nvPr/>
          </p:nvSpPr>
          <p:spPr>
            <a:xfrm>
              <a:off x="1001486" y="4899801"/>
              <a:ext cx="408372" cy="2898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9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C5BD3-A43F-56D7-A074-DE0CBE12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816"/>
            <a:ext cx="10515600" cy="13181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The courtiers had to be ________ in order to survive in an atmosphere where any sign of rebellion could lead to banishment or worse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31107C-81E6-6843-15E0-18916FF29D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772682"/>
            <a:ext cx="10515600" cy="364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Fawning</a:t>
            </a:r>
          </a:p>
          <a:p>
            <a:pPr marL="457200" indent="-457200">
              <a:buAutoNum type="alphaLcParenR"/>
            </a:pPr>
            <a:r>
              <a:rPr lang="en-US" sz="2400" dirty="0"/>
              <a:t>upright </a:t>
            </a:r>
          </a:p>
          <a:p>
            <a:pPr marL="457200" indent="-457200">
              <a:buAutoNum type="alphaLcParenR"/>
            </a:pPr>
            <a:r>
              <a:rPr lang="en-US" sz="2400" dirty="0"/>
              <a:t>Docile</a:t>
            </a:r>
          </a:p>
          <a:p>
            <a:pPr marL="457200" indent="-457200">
              <a:buAutoNum type="alphaLcParenR"/>
            </a:pPr>
            <a:r>
              <a:rPr lang="en-US" sz="2400" dirty="0"/>
              <a:t>Taciturn </a:t>
            </a:r>
          </a:p>
          <a:p>
            <a:pPr marL="457200" indent="-457200">
              <a:buAutoNum type="alphaLcParenR"/>
            </a:pPr>
            <a:r>
              <a:rPr lang="en-US" sz="2400" dirty="0"/>
              <a:t>Servile</a:t>
            </a:r>
          </a:p>
          <a:p>
            <a:pPr marL="457200" indent="-457200">
              <a:buAutoNum type="alphaLcParenR"/>
            </a:pPr>
            <a:r>
              <a:rPr lang="en-US" sz="2400" dirty="0"/>
              <a:t>Self-serving</a:t>
            </a:r>
          </a:p>
          <a:p>
            <a:pPr marL="457200" indent="-457200">
              <a:buAutoNum type="alphaLcParenR"/>
            </a:pPr>
            <a:endParaRPr lang="en-US" sz="2400" dirty="0"/>
          </a:p>
          <a:p>
            <a:pPr marL="457200" indent="-457200">
              <a:buAutoNum type="alphaLcParenR"/>
            </a:pP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C42E94-DCF8-1268-B279-7CB59AABE6D1}"/>
              </a:ext>
            </a:extLst>
          </p:cNvPr>
          <p:cNvGrpSpPr/>
          <p:nvPr/>
        </p:nvGrpSpPr>
        <p:grpSpPr>
          <a:xfrm>
            <a:off x="838200" y="3728621"/>
            <a:ext cx="369163" cy="1270432"/>
            <a:chOff x="838200" y="3728621"/>
            <a:chExt cx="369163" cy="127043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CA23D0E-D96D-2ECB-480E-0365A8FFD78D}"/>
                </a:ext>
              </a:extLst>
            </p:cNvPr>
            <p:cNvSpPr/>
            <p:nvPr/>
          </p:nvSpPr>
          <p:spPr>
            <a:xfrm>
              <a:off x="838200" y="3728621"/>
              <a:ext cx="369163" cy="3551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1F49AC-E3C0-3B65-D8E3-6B12988B5544}"/>
                </a:ext>
              </a:extLst>
            </p:cNvPr>
            <p:cNvSpPr/>
            <p:nvPr/>
          </p:nvSpPr>
          <p:spPr>
            <a:xfrm>
              <a:off x="838200" y="4643946"/>
              <a:ext cx="369163" cy="3551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89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01D0-C750-A400-97FA-1B2349F4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using synonyms to help answer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3CBE-B6BC-15AE-5C31-27215C46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203575"/>
          </a:xfrm>
        </p:spPr>
        <p:txBody>
          <a:bodyPr>
            <a:normAutofit/>
          </a:bodyPr>
          <a:lstStyle/>
          <a:p>
            <a:r>
              <a:rPr lang="en-US" dirty="0"/>
              <a:t>Words that do not have synonyms among the answer choices are likely not the answers </a:t>
            </a:r>
          </a:p>
          <a:p>
            <a:r>
              <a:rPr lang="en-US" dirty="0"/>
              <a:t>However, not all pair of synonyms are the correct answer choices </a:t>
            </a:r>
          </a:p>
          <a:p>
            <a:r>
              <a:rPr lang="en-US" dirty="0"/>
              <a:t>It is possible have multiple pairs of synonyms, but not all will fit the context of the sentence</a:t>
            </a:r>
          </a:p>
        </p:txBody>
      </p:sp>
    </p:spTree>
    <p:extLst>
      <p:ext uri="{BB962C8B-B14F-4D97-AF65-F5344CB8AC3E}">
        <p14:creationId xmlns:p14="http://schemas.microsoft.com/office/powerpoint/2010/main" val="29590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C5BD3-A43F-56D7-A074-DE0CBE12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851"/>
            <a:ext cx="10515600" cy="19645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As my eyesight ________ further, I spent a lot of time writing about it – both poems and “eye journals” – describing what I saw as I looked through damaged eyes.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31107C-81E6-6843-15E0-18916FF29D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772682"/>
            <a:ext cx="10515600" cy="272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Deteriorated</a:t>
            </a:r>
          </a:p>
          <a:p>
            <a:pPr marL="457200" indent="-457200">
              <a:buAutoNum type="alphaLcParenR"/>
            </a:pPr>
            <a:r>
              <a:rPr lang="en-US" sz="2400" dirty="0"/>
              <a:t>Sharpened</a:t>
            </a:r>
          </a:p>
          <a:p>
            <a:pPr marL="457200" indent="-457200">
              <a:buAutoNum type="alphaLcParenR"/>
            </a:pPr>
            <a:r>
              <a:rPr lang="en-US" sz="2400" dirty="0"/>
              <a:t>Recuperated</a:t>
            </a:r>
          </a:p>
          <a:p>
            <a:pPr marL="457200" indent="-457200">
              <a:buAutoNum type="alphaLcParenR"/>
            </a:pPr>
            <a:r>
              <a:rPr lang="en-US" sz="2400" dirty="0"/>
              <a:t>Declined</a:t>
            </a:r>
          </a:p>
          <a:p>
            <a:pPr marL="457200" indent="-457200">
              <a:buAutoNum type="alphaLcParenR"/>
            </a:pPr>
            <a:r>
              <a:rPr lang="en-US" sz="2400" dirty="0"/>
              <a:t>Recovered</a:t>
            </a:r>
          </a:p>
          <a:p>
            <a:pPr marL="457200" indent="-457200">
              <a:buAutoNum type="alphaLcParenR"/>
            </a:pPr>
            <a:r>
              <a:rPr lang="en-US" sz="2400" dirty="0"/>
              <a:t>Adjusted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4DDE43-B157-0224-B4CA-9DCC900DC83D}"/>
              </a:ext>
            </a:extLst>
          </p:cNvPr>
          <p:cNvSpPr/>
          <p:nvPr/>
        </p:nvSpPr>
        <p:spPr>
          <a:xfrm>
            <a:off x="889088" y="4136645"/>
            <a:ext cx="404674" cy="390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393358-CC61-A69D-8BD4-1CE5C8B21B15}"/>
              </a:ext>
            </a:extLst>
          </p:cNvPr>
          <p:cNvSpPr/>
          <p:nvPr/>
        </p:nvSpPr>
        <p:spPr>
          <a:xfrm>
            <a:off x="838200" y="2772682"/>
            <a:ext cx="404674" cy="390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C1A1-5392-9744-B16B-28C81B5D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I’m __________ that you performed so well on the GRE; I knew you could do it!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2785-90D3-14FD-3BC8-A34D8ACA0C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64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Ecstatic</a:t>
            </a:r>
          </a:p>
          <a:p>
            <a:pPr marL="457200" indent="-457200">
              <a:buAutoNum type="alphaLcParenR"/>
            </a:pPr>
            <a:r>
              <a:rPr lang="en-US" sz="2400" dirty="0"/>
              <a:t>Stunned</a:t>
            </a:r>
          </a:p>
          <a:p>
            <a:pPr marL="457200" indent="-457200">
              <a:buAutoNum type="alphaLcParenR"/>
            </a:pPr>
            <a:r>
              <a:rPr lang="en-US" sz="2400" dirty="0"/>
              <a:t>Thrilled</a:t>
            </a:r>
          </a:p>
          <a:p>
            <a:pPr marL="457200" indent="-457200">
              <a:buAutoNum type="alphaLcParenR"/>
            </a:pPr>
            <a:r>
              <a:rPr lang="en-US" sz="2400" dirty="0"/>
              <a:t>Shocked</a:t>
            </a:r>
          </a:p>
          <a:p>
            <a:pPr marL="457200" indent="-457200">
              <a:buAutoNum type="alphaLcParenR"/>
            </a:pPr>
            <a:r>
              <a:rPr lang="en-US" sz="2400" dirty="0"/>
              <a:t>Bewildered</a:t>
            </a:r>
          </a:p>
          <a:p>
            <a:pPr marL="457200" indent="-457200">
              <a:buAutoNum type="alphaLcParenR"/>
            </a:pPr>
            <a:r>
              <a:rPr lang="en-US" sz="2400" dirty="0"/>
              <a:t>Unsurprised </a:t>
            </a:r>
          </a:p>
          <a:p>
            <a:pPr marL="457200" indent="-457200">
              <a:buAutoNum type="alphaLcParenR"/>
            </a:pPr>
            <a:endParaRPr lang="en-US" sz="2400" dirty="0"/>
          </a:p>
          <a:p>
            <a:pPr marL="457200" indent="-457200">
              <a:buAutoNum type="alphaLcParenR"/>
            </a:pP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80766-30F7-51B6-88AA-566D2DC2C8A4}"/>
              </a:ext>
            </a:extLst>
          </p:cNvPr>
          <p:cNvGrpSpPr/>
          <p:nvPr/>
        </p:nvGrpSpPr>
        <p:grpSpPr>
          <a:xfrm>
            <a:off x="838200" y="1825624"/>
            <a:ext cx="386918" cy="1279889"/>
            <a:chOff x="838200" y="1825624"/>
            <a:chExt cx="386918" cy="127988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89FB05F-1AD6-C4D0-5D4C-5D23510F23BA}"/>
                </a:ext>
              </a:extLst>
            </p:cNvPr>
            <p:cNvSpPr/>
            <p:nvPr/>
          </p:nvSpPr>
          <p:spPr>
            <a:xfrm>
              <a:off x="838200" y="1825624"/>
              <a:ext cx="386918" cy="4115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8A6AAC-E4BD-9276-C53F-05C33D5C7783}"/>
                </a:ext>
              </a:extLst>
            </p:cNvPr>
            <p:cNvSpPr/>
            <p:nvPr/>
          </p:nvSpPr>
          <p:spPr>
            <a:xfrm>
              <a:off x="838200" y="2693964"/>
              <a:ext cx="386918" cy="4115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2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A16C-2451-6D3E-B977-59AB78C2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 Overview - Time Limits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C2FC74-4608-241B-DDD4-F959D4D6B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71296"/>
              </p:ext>
            </p:extLst>
          </p:nvPr>
        </p:nvGraphicFramePr>
        <p:xfrm>
          <a:off x="838200" y="1825625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469560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478246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7462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Section</a:t>
                      </a:r>
                    </a:p>
                  </a:txBody>
                  <a:tcPr marL="92870" marR="9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Sections/Tasks/Questions</a:t>
                      </a:r>
                    </a:p>
                  </a:txBody>
                  <a:tcPr marL="92870" marR="9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Allotted Time</a:t>
                      </a:r>
                    </a:p>
                  </a:txBody>
                  <a:tcPr marL="92870" marR="92870"/>
                </a:tc>
                <a:extLst>
                  <a:ext uri="{0D108BD9-81ED-4DB2-BD59-A6C34878D82A}">
                    <a16:rowId xmlns:a16="http://schemas.microsoft.com/office/drawing/2014/main" val="337440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Analytical Writing 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 Tasks: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Analyze an issue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Analyze an argument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30 minutes per task </a:t>
                      </a:r>
                    </a:p>
                  </a:txBody>
                  <a:tcPr marL="92870" marR="92870" anchor="ctr"/>
                </a:tc>
                <a:extLst>
                  <a:ext uri="{0D108BD9-81ED-4DB2-BD59-A6C34878D82A}">
                    <a16:rowId xmlns:a16="http://schemas.microsoft.com/office/drawing/2014/main" val="1693574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Verbal Reasoning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sections, each 20 questions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 minutes per section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92870" marR="92870" anchor="ctr"/>
                </a:tc>
                <a:extLst>
                  <a:ext uri="{0D108BD9-81ED-4DB2-BD59-A6C34878D82A}">
                    <a16:rowId xmlns:a16="http://schemas.microsoft.com/office/drawing/2014/main" val="172848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Quantitative Reasoning 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sections, each with 20 Questions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 minutes per section 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92870" marR="92870" anchor="ctr"/>
                </a:tc>
                <a:extLst>
                  <a:ext uri="{0D108BD9-81ED-4DB2-BD59-A6C34878D82A}">
                    <a16:rowId xmlns:a16="http://schemas.microsoft.com/office/drawing/2014/main" val="21714621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A6A90-B941-FA50-5771-5C36AE44BCCC}"/>
              </a:ext>
            </a:extLst>
          </p:cNvPr>
          <p:cNvSpPr/>
          <p:nvPr/>
        </p:nvSpPr>
        <p:spPr>
          <a:xfrm>
            <a:off x="838200" y="4203208"/>
            <a:ext cx="10515600" cy="842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A776-B1A9-D0D0-6724-6AC8BD24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47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dirty="0"/>
              <a:t>Sentence equivalence section and text completion compared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F1765-CD90-B63C-F5AD-583E11E2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5" y="1018382"/>
            <a:ext cx="5157787" cy="823912"/>
          </a:xfrm>
        </p:spPr>
        <p:txBody>
          <a:bodyPr/>
          <a:lstStyle/>
          <a:p>
            <a:r>
              <a:rPr lang="en-US" dirty="0"/>
              <a:t>Sentence Equivalence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9D1ED6-1C57-15E4-17AB-BDF4E91B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75" y="2129176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Select the two answer choices that, when used to complete the sentence, fit the meaning of the sentence as a whole and produce completed sentences that are alike in meaning.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08BCA-4055-A3AB-305C-DA48E6ADD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499" y="1018382"/>
            <a:ext cx="5183188" cy="823912"/>
          </a:xfrm>
        </p:spPr>
        <p:txBody>
          <a:bodyPr/>
          <a:lstStyle/>
          <a:p>
            <a:r>
              <a:rPr lang="en-US" dirty="0"/>
              <a:t>Text Completion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CD3CB-C02A-38FF-CCE0-9428D78B8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9499" y="2129176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Select one entry for each blank from the corresponding column of choices. Fill all blanks in the way that best completes the text.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B8F2-759C-08CE-BF93-ECAC98AE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Sentence equivalence section and text completion compared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BA842-42B7-3565-9DEE-BEA13F76A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66700"/>
            <a:ext cx="5157787" cy="823912"/>
          </a:xfrm>
        </p:spPr>
        <p:txBody>
          <a:bodyPr/>
          <a:lstStyle/>
          <a:p>
            <a:r>
              <a:rPr lang="en-US" dirty="0"/>
              <a:t>Sentence Equivalence	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15CA9-F7E4-02EA-50A0-E27006F4B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0742"/>
            <a:ext cx="5157787" cy="4138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judges’ standing in the legal community, though shaken by phony allegations of wrongdoing, emerged, at long last, ______.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Unqualified</a:t>
            </a:r>
          </a:p>
          <a:p>
            <a:pPr marL="514350" indent="-514350">
              <a:buAutoNum type="alphaLcParenR"/>
            </a:pPr>
            <a:r>
              <a:rPr lang="en-US" dirty="0"/>
              <a:t>Undiminished</a:t>
            </a:r>
          </a:p>
          <a:p>
            <a:pPr marL="514350" indent="-514350">
              <a:buAutoNum type="alphaLcParenR"/>
            </a:pPr>
            <a:r>
              <a:rPr lang="en-US" dirty="0"/>
              <a:t>Undecided</a:t>
            </a:r>
          </a:p>
          <a:p>
            <a:pPr marL="514350" indent="-514350">
              <a:buAutoNum type="alphaLcParenR"/>
            </a:pPr>
            <a:r>
              <a:rPr lang="en-US" dirty="0"/>
              <a:t>Undamaged</a:t>
            </a:r>
          </a:p>
          <a:p>
            <a:pPr marL="514350" indent="-514350">
              <a:buAutoNum type="alphaLcParenR"/>
            </a:pPr>
            <a:r>
              <a:rPr lang="en-US" dirty="0"/>
              <a:t>Unresolved</a:t>
            </a:r>
          </a:p>
          <a:p>
            <a:pPr marL="514350" indent="-514350">
              <a:buAutoNum type="alphaLcParenR"/>
            </a:pPr>
            <a:r>
              <a:rPr lang="en-US" dirty="0" err="1"/>
              <a:t>Unparalled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05118-16C4-40E8-231F-439CF5BE6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2585"/>
            <a:ext cx="5183188" cy="823912"/>
          </a:xfrm>
        </p:spPr>
        <p:txBody>
          <a:bodyPr/>
          <a:lstStyle/>
          <a:p>
            <a:r>
              <a:rPr lang="en-US" dirty="0"/>
              <a:t>Text Completion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2CA03-E12C-7362-683E-3093681C5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0742"/>
            <a:ext cx="5183188" cy="4138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judges’ standing in the legal community, though shaken by phony allegations of wrongdoing, emerged, at long last, ______.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Undamaged</a:t>
            </a:r>
          </a:p>
          <a:p>
            <a:pPr marL="514350" indent="-514350">
              <a:buAutoNum type="alphaLcParenR"/>
            </a:pPr>
            <a:r>
              <a:rPr lang="en-US" dirty="0"/>
              <a:t>Unparalleled</a:t>
            </a:r>
          </a:p>
          <a:p>
            <a:pPr marL="514350" indent="-514350">
              <a:buAutoNum type="alphaLcParenR"/>
            </a:pPr>
            <a:r>
              <a:rPr lang="en-US" dirty="0"/>
              <a:t>Unqualified</a:t>
            </a:r>
          </a:p>
          <a:p>
            <a:pPr marL="514350" indent="-514350">
              <a:buAutoNum type="alphaLcParenR"/>
            </a:pPr>
            <a:r>
              <a:rPr lang="en-US" dirty="0"/>
              <a:t>Unresolved</a:t>
            </a:r>
          </a:p>
          <a:p>
            <a:pPr marL="514350" indent="-514350">
              <a:buAutoNum type="alphaLcParenR"/>
            </a:pPr>
            <a:r>
              <a:rPr lang="en-US" dirty="0"/>
              <a:t>Unprincipled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2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939" y="781502"/>
            <a:ext cx="1019636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see “Vocabulary and Vocab” pdf on our community page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6826" y="0"/>
            <a:ext cx="379834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Up Your Vocabulary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197" y="1451050"/>
            <a:ext cx="48891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Additional Root Words: </a:t>
            </a:r>
          </a:p>
          <a:p>
            <a:pPr>
              <a:lnSpc>
                <a:spcPct val="150000"/>
              </a:lnSpc>
            </a:pPr>
            <a:r>
              <a:rPr lang="en-US" dirty="0"/>
              <a:t>Ben/bene—good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 benefit, benevolent, benefactor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Mal/male—bad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 malign, malevolent, malediction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Animus—spirit, soul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 animate, magnanimous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Cise</a:t>
            </a:r>
            <a:r>
              <a:rPr lang="en-US" dirty="0"/>
              <a:t>/</a:t>
            </a:r>
            <a:r>
              <a:rPr lang="en-US" dirty="0" err="1"/>
              <a:t>cide</a:t>
            </a:r>
            <a:r>
              <a:rPr lang="en-US" dirty="0"/>
              <a:t>—cut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 excise, circumcise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1497" y="1451050"/>
            <a:ext cx="59682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Miser—unhappy, wretched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 miserable, misery, commiserate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Dis/</a:t>
            </a:r>
            <a:r>
              <a:rPr lang="en-US" dirty="0" err="1"/>
              <a:t>dif</a:t>
            </a:r>
            <a:r>
              <a:rPr lang="en-US" dirty="0"/>
              <a:t>—away, separate, note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 divide, disrespect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Port—carry. 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 export, transport, porter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Andro</a:t>
            </a:r>
            <a:r>
              <a:rPr lang="en-US" dirty="0"/>
              <a:t>/</a:t>
            </a:r>
            <a:r>
              <a:rPr lang="en-US" dirty="0" err="1"/>
              <a:t>anthro</a:t>
            </a:r>
            <a:r>
              <a:rPr lang="en-US" dirty="0"/>
              <a:t>—man, person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Examples: anthropology, android</a:t>
            </a:r>
          </a:p>
        </p:txBody>
      </p:sp>
    </p:spTree>
    <p:extLst>
      <p:ext uri="{BB962C8B-B14F-4D97-AF65-F5344CB8AC3E}">
        <p14:creationId xmlns:p14="http://schemas.microsoft.com/office/powerpoint/2010/main" val="21246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oks and laptop">
            <a:extLst>
              <a:ext uri="{FF2B5EF4-FFF2-40B4-BE49-F238E27FC236}">
                <a16:creationId xmlns:a16="http://schemas.microsoft.com/office/drawing/2014/main" id="{F77C5230-B21A-926A-F145-E6F4951B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975" b="75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C17C0-6C39-ACD5-CD69-D1F0CC6F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Building up your vocab – parts of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CED5-2D50-0513-8567-8F3DA01E5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See link to the root/suffix/prefix Quizlet I have posted on the Community page!</a:t>
            </a:r>
          </a:p>
        </p:txBody>
      </p:sp>
    </p:spTree>
    <p:extLst>
      <p:ext uri="{BB962C8B-B14F-4D97-AF65-F5344CB8AC3E}">
        <p14:creationId xmlns:p14="http://schemas.microsoft.com/office/powerpoint/2010/main" val="6113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EE9F-5125-BB67-A394-79AECD5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the verbal reasoning section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BC1B-DF7A-F350-3F3E-31847EE3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79765"/>
          </a:xfrm>
        </p:spPr>
        <p:txBody>
          <a:bodyPr/>
          <a:lstStyle/>
          <a:p>
            <a:r>
              <a:rPr lang="en-US" dirty="0"/>
              <a:t>Ability to analyze, draw conclusions, understand multiple levels of meaning, identify key ideas, and understand the meaning of sentences and entire texts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1A49EE-177F-6D84-E064-AF15C669BECD}"/>
              </a:ext>
            </a:extLst>
          </p:cNvPr>
          <p:cNvSpPr txBox="1">
            <a:spLocks/>
          </p:cNvSpPr>
          <p:nvPr/>
        </p:nvSpPr>
        <p:spPr>
          <a:xfrm>
            <a:off x="838200" y="36526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Three Question Types: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671A44-5851-BF70-E852-068324BCA7B5}"/>
              </a:ext>
            </a:extLst>
          </p:cNvPr>
          <p:cNvSpPr txBox="1">
            <a:spLocks/>
          </p:cNvSpPr>
          <p:nvPr/>
        </p:nvSpPr>
        <p:spPr>
          <a:xfrm>
            <a:off x="838200" y="4978173"/>
            <a:ext cx="10515600" cy="1379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Text Completion </a:t>
            </a:r>
          </a:p>
          <a:p>
            <a:r>
              <a:rPr lang="en-US" dirty="0"/>
              <a:t>Sentence Equivalence </a:t>
            </a:r>
          </a:p>
          <a:p>
            <a:r>
              <a:rPr lang="en-US" dirty="0"/>
              <a:t>Reading Comprehension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B8C15B-D588-A5AB-25B0-158261CDB91B}"/>
              </a:ext>
            </a:extLst>
          </p:cNvPr>
          <p:cNvGrpSpPr/>
          <p:nvPr/>
        </p:nvGrpSpPr>
        <p:grpSpPr>
          <a:xfrm>
            <a:off x="7592787" y="2772342"/>
            <a:ext cx="4087586" cy="3733913"/>
            <a:chOff x="7592787" y="2772342"/>
            <a:chExt cx="4087586" cy="3733913"/>
          </a:xfrm>
        </p:grpSpPr>
        <p:sp>
          <p:nvSpPr>
            <p:cNvPr id="7" name="Explosion: 8 Points 6">
              <a:extLst>
                <a:ext uri="{FF2B5EF4-FFF2-40B4-BE49-F238E27FC236}">
                  <a16:creationId xmlns:a16="http://schemas.microsoft.com/office/drawing/2014/main" id="{F396EC6E-5621-ABE7-9613-07F24A3A67B7}"/>
                </a:ext>
              </a:extLst>
            </p:cNvPr>
            <p:cNvSpPr/>
            <p:nvPr/>
          </p:nvSpPr>
          <p:spPr>
            <a:xfrm>
              <a:off x="7592787" y="2772342"/>
              <a:ext cx="4087586" cy="3733913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7D1B94-717F-8C77-1847-1E01FEE01ED7}"/>
                </a:ext>
              </a:extLst>
            </p:cNvPr>
            <p:cNvSpPr txBox="1"/>
            <p:nvPr/>
          </p:nvSpPr>
          <p:spPr>
            <a:xfrm>
              <a:off x="8414657" y="3807822"/>
              <a:ext cx="2590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Scores are determined based on the number of questions you answer correctly! Make sure to answer every question!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12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C9BA-351C-695E-4A52-B1B020BB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Reading Comprehension		Text Completion			        Sentence Equivalence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56D6-95F4-7731-7FB3-A756ECEB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667250"/>
          </a:xfrm>
        </p:spPr>
        <p:txBody>
          <a:bodyPr>
            <a:noAutofit/>
          </a:bodyPr>
          <a:lstStyle/>
          <a:p>
            <a:r>
              <a:rPr lang="en-US" sz="2400" dirty="0"/>
              <a:t>Passages from physical sciences, biological sciences, social sciences, business, arts and humanities, and general topics</a:t>
            </a:r>
          </a:p>
          <a:p>
            <a:endParaRPr lang="en-US" sz="2400" dirty="0"/>
          </a:p>
          <a:p>
            <a:r>
              <a:rPr lang="en-US" sz="2400" dirty="0"/>
              <a:t>Both academic and non-academic books and periodicals </a:t>
            </a:r>
          </a:p>
          <a:p>
            <a:endParaRPr lang="en-US" sz="2400" dirty="0"/>
          </a:p>
          <a:p>
            <a:r>
              <a:rPr lang="en-US" sz="2400" dirty="0"/>
              <a:t>All questions can be answered based on the information provided in the passage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50E82E-D7A6-D5A5-F7A3-D9486DBC8078}"/>
              </a:ext>
            </a:extLst>
          </p:cNvPr>
          <p:cNvSpPr txBox="1">
            <a:spLocks/>
          </p:cNvSpPr>
          <p:nvPr/>
        </p:nvSpPr>
        <p:spPr>
          <a:xfrm>
            <a:off x="838200" y="5313816"/>
            <a:ext cx="10515600" cy="204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Tip:</a:t>
            </a:r>
          </a:p>
          <a:p>
            <a:pPr marL="0" indent="0">
              <a:buNone/>
            </a:pPr>
            <a:r>
              <a:rPr lang="en-US" sz="2400" dirty="0"/>
              <a:t>-Read Science Daily, Newspaper (New York Times, The New Yorker)</a:t>
            </a:r>
          </a:p>
          <a:p>
            <a:pPr marL="0" indent="0">
              <a:buNone/>
            </a:pPr>
            <a:r>
              <a:rPr lang="en-US" sz="2400" dirty="0"/>
              <a:t>-Take time to improve reading skills and focus  -keep a running list of new vocab</a:t>
            </a:r>
          </a:p>
        </p:txBody>
      </p:sp>
    </p:spTree>
    <p:extLst>
      <p:ext uri="{BB962C8B-B14F-4D97-AF65-F5344CB8AC3E}">
        <p14:creationId xmlns:p14="http://schemas.microsoft.com/office/powerpoint/2010/main" val="55430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4D3D-E9EF-DEE9-AFDB-4EDFF05A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 free to skip difficult questions and come back to them later, time permitting.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B288-F644-DA4B-F3A9-A261FE65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software has “mark” and “review” features for you to identify which questions to come back to later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 sure to answer all questions, you won’t get penalized for wrong answers!</a:t>
            </a:r>
          </a:p>
        </p:txBody>
      </p:sp>
    </p:spTree>
    <p:extLst>
      <p:ext uri="{BB962C8B-B14F-4D97-AF65-F5344CB8AC3E}">
        <p14:creationId xmlns:p14="http://schemas.microsoft.com/office/powerpoint/2010/main" val="13470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CA6B3-3CDE-456A-3D29-1C5FFB7C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Discrete Questions: Sentence Equivalence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29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17FD-FE16-4567-241E-7890F123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 – what are the test makers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3926-9442-F0EF-1F1E-145214CA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to:</a:t>
            </a:r>
          </a:p>
          <a:p>
            <a:pPr lvl="1"/>
            <a:r>
              <a:rPr lang="en-US" dirty="0"/>
              <a:t>Interpret the sentence</a:t>
            </a:r>
          </a:p>
          <a:p>
            <a:pPr lvl="1"/>
            <a:r>
              <a:rPr lang="en-US" dirty="0"/>
              <a:t>Correct use of vocabulary</a:t>
            </a:r>
          </a:p>
          <a:p>
            <a:pPr lvl="1"/>
            <a:r>
              <a:rPr lang="en-US" dirty="0"/>
              <a:t>Use of irony, formal diction, figures of speech</a:t>
            </a:r>
          </a:p>
          <a:p>
            <a:r>
              <a:rPr lang="en-US" dirty="0"/>
              <a:t>Ability to reach a conclusion about how to best complete the passage given partial information, focusing on the meaning of the completed whole</a:t>
            </a:r>
          </a:p>
        </p:txBody>
      </p:sp>
    </p:spTree>
    <p:extLst>
      <p:ext uri="{BB962C8B-B14F-4D97-AF65-F5344CB8AC3E}">
        <p14:creationId xmlns:p14="http://schemas.microsoft.com/office/powerpoint/2010/main" val="1735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CC16-00B0-B5D2-6F0F-E1914F19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9C12-77FF-D6D4-35E9-0F4B9FE8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446"/>
          </a:xfrm>
        </p:spPr>
        <p:txBody>
          <a:bodyPr>
            <a:normAutofit/>
          </a:bodyPr>
          <a:lstStyle/>
          <a:p>
            <a:r>
              <a:rPr lang="en-US" dirty="0"/>
              <a:t>Each question consists of:</a:t>
            </a:r>
          </a:p>
          <a:p>
            <a:pPr lvl="1"/>
            <a:r>
              <a:rPr lang="en-US" dirty="0"/>
              <a:t>A single sentence </a:t>
            </a:r>
          </a:p>
          <a:p>
            <a:pPr lvl="1"/>
            <a:r>
              <a:rPr lang="en-US" dirty="0"/>
              <a:t>Six answer choices</a:t>
            </a:r>
          </a:p>
          <a:p>
            <a:endParaRPr lang="en-US" dirty="0"/>
          </a:p>
          <a:p>
            <a:r>
              <a:rPr lang="en-US" dirty="0"/>
              <a:t>Your task:</a:t>
            </a:r>
          </a:p>
          <a:p>
            <a:pPr lvl="1"/>
            <a:r>
              <a:rPr lang="en-US" dirty="0"/>
              <a:t>Select the two answer choices that, when used to complete the sentence, fit the meaning of the sentence as a whole and produce sentences that are alike in meaning</a:t>
            </a:r>
          </a:p>
          <a:p>
            <a:endParaRPr lang="en-US" dirty="0"/>
          </a:p>
          <a:p>
            <a:r>
              <a:rPr lang="en-US" dirty="0"/>
              <a:t>You don’t get partial credit for choosing only one of the correct words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DCA93B-0372-44FB-4E7B-19F8151DA577}"/>
              </a:ext>
            </a:extLst>
          </p:cNvPr>
          <p:cNvSpPr txBox="1">
            <a:spLocks/>
          </p:cNvSpPr>
          <p:nvPr/>
        </p:nvSpPr>
        <p:spPr>
          <a:xfrm>
            <a:off x="838200" y="4282394"/>
            <a:ext cx="10515600" cy="204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4A6C-916F-08C7-B67A-BE816AF7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278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It was her view that the country’s problems had been _______ by foreign technocrats, so that to ask for such assistance again would be counterproductive.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109C1-2984-EF26-985D-DC793CEB369F}"/>
              </a:ext>
            </a:extLst>
          </p:cNvPr>
          <p:cNvSpPr txBox="1"/>
          <p:nvPr/>
        </p:nvSpPr>
        <p:spPr>
          <a:xfrm>
            <a:off x="838200" y="3019139"/>
            <a:ext cx="3497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Ameliorated</a:t>
            </a:r>
          </a:p>
          <a:p>
            <a:pPr marL="457200" indent="-457200">
              <a:buAutoNum type="alphaLcParenR"/>
            </a:pPr>
            <a:r>
              <a:rPr lang="en-US" sz="2400" dirty="0"/>
              <a:t>Ascertained</a:t>
            </a:r>
          </a:p>
          <a:p>
            <a:pPr marL="457200" indent="-457200">
              <a:buAutoNum type="alphaLcParenR"/>
            </a:pPr>
            <a:r>
              <a:rPr lang="en-US" sz="2400" dirty="0"/>
              <a:t>Diagnosed</a:t>
            </a:r>
          </a:p>
          <a:p>
            <a:pPr marL="457200" indent="-457200">
              <a:buAutoNum type="alphaLcParenR"/>
            </a:pPr>
            <a:r>
              <a:rPr lang="en-US" sz="2400" dirty="0"/>
              <a:t>Exacerbated</a:t>
            </a:r>
          </a:p>
          <a:p>
            <a:pPr marL="457200" indent="-457200">
              <a:buAutoNum type="alphaLcParenR"/>
            </a:pPr>
            <a:r>
              <a:rPr lang="en-US" sz="2400" dirty="0"/>
              <a:t>Overlooked</a:t>
            </a:r>
          </a:p>
          <a:p>
            <a:pPr marL="457200" indent="-457200">
              <a:buAutoNum type="alphaLcParenR"/>
            </a:pPr>
            <a:r>
              <a:rPr lang="en-US" sz="2400" dirty="0"/>
              <a:t>worsened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7B1743-A272-997E-7BED-BBAFA0E38213}"/>
              </a:ext>
            </a:extLst>
          </p:cNvPr>
          <p:cNvGrpSpPr/>
          <p:nvPr/>
        </p:nvGrpSpPr>
        <p:grpSpPr>
          <a:xfrm>
            <a:off x="838200" y="4173301"/>
            <a:ext cx="408372" cy="1050771"/>
            <a:chOff x="838200" y="4173301"/>
            <a:chExt cx="408372" cy="10507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18BA89-22F7-D184-5BFB-9FB130AB4F84}"/>
                </a:ext>
              </a:extLst>
            </p:cNvPr>
            <p:cNvSpPr/>
            <p:nvPr/>
          </p:nvSpPr>
          <p:spPr>
            <a:xfrm>
              <a:off x="838200" y="4173301"/>
              <a:ext cx="408372" cy="3284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1E470F7-22E4-A77C-ED83-D9B59BC3A216}"/>
                </a:ext>
              </a:extLst>
            </p:cNvPr>
            <p:cNvSpPr/>
            <p:nvPr/>
          </p:nvSpPr>
          <p:spPr>
            <a:xfrm>
              <a:off x="838200" y="4895599"/>
              <a:ext cx="408372" cy="3284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97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1176</Words>
  <Application>Microsoft Office PowerPoint</Application>
  <PresentationFormat>Widescreen</PresentationFormat>
  <Paragraphs>203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Helvetica Neue</vt:lpstr>
      <vt:lpstr>Arial</vt:lpstr>
      <vt:lpstr>Calibri</vt:lpstr>
      <vt:lpstr>Calibri Light</vt:lpstr>
      <vt:lpstr>Open Sans</vt:lpstr>
      <vt:lpstr>Office Theme</vt:lpstr>
      <vt:lpstr>GRE – Verbal Reasoning</vt:lpstr>
      <vt:lpstr>GRE Overview - Time Limits</vt:lpstr>
      <vt:lpstr>What does the verbal reasoning section measure?</vt:lpstr>
      <vt:lpstr>Reading Comprehension  Text Completion           Sentence Equivalence</vt:lpstr>
      <vt:lpstr>Feel free to skip difficult questions and come back to them later, time permitting. </vt:lpstr>
      <vt:lpstr>Discrete Questions: Sentence Equivalence </vt:lpstr>
      <vt:lpstr>In general – what are the test makers looking for?</vt:lpstr>
      <vt:lpstr>Sentence Equivalence</vt:lpstr>
      <vt:lpstr>It was her view that the country’s problems had been _______ by foreign technocrats, so that to ask for such assistance again would be counterproductive. </vt:lpstr>
      <vt:lpstr>Although it does contain some pioneering ideas, one would hardly characterize the work as ____________.</vt:lpstr>
      <vt:lpstr>PowerPoint Presentation</vt:lpstr>
      <vt:lpstr>The sea tortoise, though lumbering and slow on land, can move with ________ speed and agility in the water. </vt:lpstr>
      <vt:lpstr>Grandfather liked us children to learn self-discipline, and, unlike many others of his generation, seldom ____ us even for those actions that we felt deserved censure.</vt:lpstr>
      <vt:lpstr>Tips and tricks!</vt:lpstr>
      <vt:lpstr>The ____ tone of the biography is entirely unexpected since both the biographer in her previous works and her subject in all that she has written have valued levity over solemnity.</vt:lpstr>
      <vt:lpstr>The courtiers had to be ________ in order to survive in an atmosphere where any sign of rebellion could lead to banishment or worse</vt:lpstr>
      <vt:lpstr>On using synonyms to help answer questions</vt:lpstr>
      <vt:lpstr>As my eyesight ________ further, I spent a lot of time writing about it – both poems and “eye journals” – describing what I saw as I looked through damaged eyes. </vt:lpstr>
      <vt:lpstr>I’m __________ that you performed so well on the GRE; I knew you could do it! </vt:lpstr>
      <vt:lpstr>Sentence equivalence section and text completion compared</vt:lpstr>
      <vt:lpstr>Sentence equivalence section and text completion compared</vt:lpstr>
      <vt:lpstr>PowerPoint Presentation</vt:lpstr>
      <vt:lpstr>Building up your vocab – parts of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 PREP – Verbal Reasoning</dc:title>
  <dc:creator>Dulce Robles Martinez</dc:creator>
  <cp:lastModifiedBy>Dulce Robles Martinez</cp:lastModifiedBy>
  <cp:revision>13</cp:revision>
  <dcterms:created xsi:type="dcterms:W3CDTF">2022-05-23T17:28:31Z</dcterms:created>
  <dcterms:modified xsi:type="dcterms:W3CDTF">2022-06-13T15:04:23Z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