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64"/>
  </p:notesMasterIdLst>
  <p:handoutMasterIdLst>
    <p:handoutMasterId r:id="rId65"/>
  </p:handoutMasterIdLst>
  <p:sldIdLst>
    <p:sldId id="256" r:id="rId2"/>
    <p:sldId id="276" r:id="rId3"/>
    <p:sldId id="315" r:id="rId4"/>
    <p:sldId id="335" r:id="rId5"/>
    <p:sldId id="336" r:id="rId6"/>
    <p:sldId id="337" r:id="rId7"/>
    <p:sldId id="340" r:id="rId8"/>
    <p:sldId id="342" r:id="rId9"/>
    <p:sldId id="343" r:id="rId10"/>
    <p:sldId id="344" r:id="rId11"/>
    <p:sldId id="345" r:id="rId12"/>
    <p:sldId id="346" r:id="rId13"/>
    <p:sldId id="347" r:id="rId14"/>
    <p:sldId id="334" r:id="rId15"/>
    <p:sldId id="257" r:id="rId16"/>
    <p:sldId id="267" r:id="rId17"/>
    <p:sldId id="265" r:id="rId18"/>
    <p:sldId id="304" r:id="rId19"/>
    <p:sldId id="266" r:id="rId20"/>
    <p:sldId id="305" r:id="rId21"/>
    <p:sldId id="297" r:id="rId22"/>
    <p:sldId id="323" r:id="rId23"/>
    <p:sldId id="324" r:id="rId24"/>
    <p:sldId id="325" r:id="rId25"/>
    <p:sldId id="326" r:id="rId26"/>
    <p:sldId id="303" r:id="rId27"/>
    <p:sldId id="271" r:id="rId28"/>
    <p:sldId id="273" r:id="rId29"/>
    <p:sldId id="327" r:id="rId30"/>
    <p:sldId id="328" r:id="rId31"/>
    <p:sldId id="272" r:id="rId32"/>
    <p:sldId id="308" r:id="rId33"/>
    <p:sldId id="316" r:id="rId34"/>
    <p:sldId id="309" r:id="rId35"/>
    <p:sldId id="318" r:id="rId36"/>
    <p:sldId id="317" r:id="rId37"/>
    <p:sldId id="310" r:id="rId38"/>
    <p:sldId id="319" r:id="rId39"/>
    <p:sldId id="311" r:id="rId40"/>
    <p:sldId id="320" r:id="rId41"/>
    <p:sldId id="312" r:id="rId42"/>
    <p:sldId id="313" r:id="rId43"/>
    <p:sldId id="321" r:id="rId44"/>
    <p:sldId id="314" r:id="rId45"/>
    <p:sldId id="322" r:id="rId46"/>
    <p:sldId id="262" r:id="rId47"/>
    <p:sldId id="263" r:id="rId48"/>
    <p:sldId id="274" r:id="rId49"/>
    <p:sldId id="348" r:id="rId50"/>
    <p:sldId id="301" r:id="rId51"/>
    <p:sldId id="331" r:id="rId52"/>
    <p:sldId id="332" r:id="rId53"/>
    <p:sldId id="333" r:id="rId54"/>
    <p:sldId id="329" r:id="rId55"/>
    <p:sldId id="338" r:id="rId56"/>
    <p:sldId id="339" r:id="rId57"/>
    <p:sldId id="259" r:id="rId58"/>
    <p:sldId id="261" r:id="rId59"/>
    <p:sldId id="275" r:id="rId60"/>
    <p:sldId id="298" r:id="rId61"/>
    <p:sldId id="330" r:id="rId62"/>
    <p:sldId id="307" r:id="rId63"/>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873" autoAdjust="0"/>
  </p:normalViewPr>
  <p:slideViewPr>
    <p:cSldViewPr>
      <p:cViewPr varScale="1">
        <p:scale>
          <a:sx n="107" d="100"/>
          <a:sy n="107" d="100"/>
        </p:scale>
        <p:origin x="-89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064" y="-10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_rels/data2.xml.rels><?xml version="1.0" encoding="UTF-8" standalone="yes"?>
<Relationships xmlns="http://schemas.openxmlformats.org/package/2006/relationships"><Relationship Id="rId1" Type="http://schemas.openxmlformats.org/officeDocument/2006/relationships/image" Target="../media/image6.png"/></Relationships>
</file>

<file path=ppt/diagrams/_rels/drawing2.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C51074-0D20-4090-A495-D7D0AD1F2C3A}" type="doc">
      <dgm:prSet loTypeId="urn:microsoft.com/office/officeart/2005/8/layout/process4" loCatId="list" qsTypeId="urn:microsoft.com/office/officeart/2005/8/quickstyle/3d9" qsCatId="3D" csTypeId="urn:microsoft.com/office/officeart/2005/8/colors/accent1_2" csCatId="accent1" phldr="1"/>
      <dgm:spPr/>
      <dgm:t>
        <a:bodyPr/>
        <a:lstStyle/>
        <a:p>
          <a:endParaRPr lang="en-US"/>
        </a:p>
      </dgm:t>
    </dgm:pt>
    <dgm:pt modelId="{5EFF09A4-28D3-49CD-8FE6-AAC647216138}">
      <dgm:prSet phldrT="[Text]"/>
      <dgm:spPr/>
      <dgm:t>
        <a:bodyPr/>
        <a:lstStyle/>
        <a:p>
          <a:r>
            <a:rPr lang="en-US" dirty="0" smtClean="0"/>
            <a:t>Learning Experiences (work assignments)</a:t>
          </a:r>
          <a:endParaRPr lang="en-US" dirty="0"/>
        </a:p>
      </dgm:t>
    </dgm:pt>
    <dgm:pt modelId="{B4DD664B-9372-4F89-A086-213E0AF5F651}" type="parTrans" cxnId="{7E549B56-06CD-438F-B105-284F04CD5F4E}">
      <dgm:prSet/>
      <dgm:spPr/>
      <dgm:t>
        <a:bodyPr/>
        <a:lstStyle/>
        <a:p>
          <a:endParaRPr lang="en-US"/>
        </a:p>
      </dgm:t>
    </dgm:pt>
    <dgm:pt modelId="{F6F0A156-694C-4B00-8C42-D1644A79CB72}" type="sibTrans" cxnId="{7E549B56-06CD-438F-B105-284F04CD5F4E}">
      <dgm:prSet/>
      <dgm:spPr/>
      <dgm:t>
        <a:bodyPr/>
        <a:lstStyle/>
        <a:p>
          <a:endParaRPr lang="en-US"/>
        </a:p>
      </dgm:t>
    </dgm:pt>
    <dgm:pt modelId="{98B07959-437F-4390-A25D-8BCE1D9B494C}">
      <dgm:prSet phldrT="[Text]"/>
      <dgm:spPr/>
      <dgm:t>
        <a:bodyPr/>
        <a:lstStyle/>
        <a:p>
          <a:r>
            <a:rPr lang="en-US" dirty="0" smtClean="0"/>
            <a:t>Objectives (practice behaviors)</a:t>
          </a:r>
          <a:endParaRPr lang="en-US" dirty="0"/>
        </a:p>
      </dgm:t>
    </dgm:pt>
    <dgm:pt modelId="{470CD08A-2A2C-4114-BA08-61D29C284664}" type="parTrans" cxnId="{B47979DB-F36F-40A5-8E1D-A1F072E71408}">
      <dgm:prSet/>
      <dgm:spPr/>
      <dgm:t>
        <a:bodyPr/>
        <a:lstStyle/>
        <a:p>
          <a:endParaRPr lang="en-US"/>
        </a:p>
      </dgm:t>
    </dgm:pt>
    <dgm:pt modelId="{A1934640-F0AE-4531-8C5E-146E8E62E3F1}" type="sibTrans" cxnId="{B47979DB-F36F-40A5-8E1D-A1F072E71408}">
      <dgm:prSet/>
      <dgm:spPr/>
      <dgm:t>
        <a:bodyPr/>
        <a:lstStyle/>
        <a:p>
          <a:endParaRPr lang="en-US"/>
        </a:p>
      </dgm:t>
    </dgm:pt>
    <dgm:pt modelId="{09A8F45E-0893-4595-B956-55188023D2EE}" type="pres">
      <dgm:prSet presAssocID="{44C51074-0D20-4090-A495-D7D0AD1F2C3A}" presName="Name0" presStyleCnt="0">
        <dgm:presLayoutVars>
          <dgm:dir/>
          <dgm:animLvl val="lvl"/>
          <dgm:resizeHandles val="exact"/>
        </dgm:presLayoutVars>
      </dgm:prSet>
      <dgm:spPr/>
      <dgm:t>
        <a:bodyPr/>
        <a:lstStyle/>
        <a:p>
          <a:endParaRPr lang="en-US"/>
        </a:p>
      </dgm:t>
    </dgm:pt>
    <dgm:pt modelId="{87819A0E-13BA-4764-849A-DE9BEB1EF27B}" type="pres">
      <dgm:prSet presAssocID="{5EFF09A4-28D3-49CD-8FE6-AAC647216138}" presName="boxAndChildren" presStyleCnt="0"/>
      <dgm:spPr/>
    </dgm:pt>
    <dgm:pt modelId="{3477F373-A345-49AC-8F0F-DBE918846526}" type="pres">
      <dgm:prSet presAssocID="{5EFF09A4-28D3-49CD-8FE6-AAC647216138}" presName="parentTextBox" presStyleLbl="node1" presStyleIdx="0" presStyleCnt="2"/>
      <dgm:spPr/>
      <dgm:t>
        <a:bodyPr/>
        <a:lstStyle/>
        <a:p>
          <a:endParaRPr lang="en-US"/>
        </a:p>
      </dgm:t>
    </dgm:pt>
    <dgm:pt modelId="{709ED340-C1E2-4F10-8C9B-C7987D0847AC}" type="pres">
      <dgm:prSet presAssocID="{A1934640-F0AE-4531-8C5E-146E8E62E3F1}" presName="sp" presStyleCnt="0"/>
      <dgm:spPr/>
    </dgm:pt>
    <dgm:pt modelId="{48FA259C-7AEB-4701-9B0A-74FCB732E4C6}" type="pres">
      <dgm:prSet presAssocID="{98B07959-437F-4390-A25D-8BCE1D9B494C}" presName="arrowAndChildren" presStyleCnt="0"/>
      <dgm:spPr/>
    </dgm:pt>
    <dgm:pt modelId="{9F5C5290-6664-40B5-853E-A6C04F62D578}" type="pres">
      <dgm:prSet presAssocID="{98B07959-437F-4390-A25D-8BCE1D9B494C}" presName="parentTextArrow" presStyleLbl="node1" presStyleIdx="1" presStyleCnt="2" custLinFactNeighborX="-5155" custLinFactNeighborY="-46"/>
      <dgm:spPr/>
      <dgm:t>
        <a:bodyPr/>
        <a:lstStyle/>
        <a:p>
          <a:endParaRPr lang="en-US"/>
        </a:p>
      </dgm:t>
    </dgm:pt>
  </dgm:ptLst>
  <dgm:cxnLst>
    <dgm:cxn modelId="{AE464260-9DE2-47D6-B69E-7721FD6BFE71}" type="presOf" srcId="{44C51074-0D20-4090-A495-D7D0AD1F2C3A}" destId="{09A8F45E-0893-4595-B956-55188023D2EE}" srcOrd="0" destOrd="0" presId="urn:microsoft.com/office/officeart/2005/8/layout/process4"/>
    <dgm:cxn modelId="{98ED3685-EE54-4594-A4B1-D2725AFB1999}" type="presOf" srcId="{98B07959-437F-4390-A25D-8BCE1D9B494C}" destId="{9F5C5290-6664-40B5-853E-A6C04F62D578}" srcOrd="0" destOrd="0" presId="urn:microsoft.com/office/officeart/2005/8/layout/process4"/>
    <dgm:cxn modelId="{B47979DB-F36F-40A5-8E1D-A1F072E71408}" srcId="{44C51074-0D20-4090-A495-D7D0AD1F2C3A}" destId="{98B07959-437F-4390-A25D-8BCE1D9B494C}" srcOrd="0" destOrd="0" parTransId="{470CD08A-2A2C-4114-BA08-61D29C284664}" sibTransId="{A1934640-F0AE-4531-8C5E-146E8E62E3F1}"/>
    <dgm:cxn modelId="{7E549B56-06CD-438F-B105-284F04CD5F4E}" srcId="{44C51074-0D20-4090-A495-D7D0AD1F2C3A}" destId="{5EFF09A4-28D3-49CD-8FE6-AAC647216138}" srcOrd="1" destOrd="0" parTransId="{B4DD664B-9372-4F89-A086-213E0AF5F651}" sibTransId="{F6F0A156-694C-4B00-8C42-D1644A79CB72}"/>
    <dgm:cxn modelId="{5B210788-9356-4280-AA02-955FABBF7C69}" type="presOf" srcId="{5EFF09A4-28D3-49CD-8FE6-AAC647216138}" destId="{3477F373-A345-49AC-8F0F-DBE918846526}" srcOrd="0" destOrd="0" presId="urn:microsoft.com/office/officeart/2005/8/layout/process4"/>
    <dgm:cxn modelId="{11646855-D42C-492C-9600-816F7F43D86E}" type="presParOf" srcId="{09A8F45E-0893-4595-B956-55188023D2EE}" destId="{87819A0E-13BA-4764-849A-DE9BEB1EF27B}" srcOrd="0" destOrd="0" presId="urn:microsoft.com/office/officeart/2005/8/layout/process4"/>
    <dgm:cxn modelId="{A35BD077-E597-45FA-9C92-08F43D367C7B}" type="presParOf" srcId="{87819A0E-13BA-4764-849A-DE9BEB1EF27B}" destId="{3477F373-A345-49AC-8F0F-DBE918846526}" srcOrd="0" destOrd="0" presId="urn:microsoft.com/office/officeart/2005/8/layout/process4"/>
    <dgm:cxn modelId="{916B123E-6E7A-4281-8FB7-28419DB9697A}" type="presParOf" srcId="{09A8F45E-0893-4595-B956-55188023D2EE}" destId="{709ED340-C1E2-4F10-8C9B-C7987D0847AC}" srcOrd="1" destOrd="0" presId="urn:microsoft.com/office/officeart/2005/8/layout/process4"/>
    <dgm:cxn modelId="{FBB5DDDE-5DE2-4410-885E-81CC4021E6E4}" type="presParOf" srcId="{09A8F45E-0893-4595-B956-55188023D2EE}" destId="{48FA259C-7AEB-4701-9B0A-74FCB732E4C6}" srcOrd="2" destOrd="0" presId="urn:microsoft.com/office/officeart/2005/8/layout/process4"/>
    <dgm:cxn modelId="{BA38B93B-1959-4BF8-BC9D-A6C932B5B333}" type="presParOf" srcId="{48FA259C-7AEB-4701-9B0A-74FCB732E4C6}" destId="{9F5C5290-6664-40B5-853E-A6C04F62D57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2A97A7-FFF6-441A-BF70-D05EE7A61C69}" type="doc">
      <dgm:prSet loTypeId="urn:microsoft.com/office/officeart/2005/8/layout/arrow2" loCatId="process" qsTypeId="urn:microsoft.com/office/officeart/2005/8/quickstyle/simple1" qsCatId="simple" csTypeId="urn:microsoft.com/office/officeart/2005/8/colors/accent1_2" csCatId="accent1" phldr="1"/>
      <dgm:spPr/>
    </dgm:pt>
    <dgm:pt modelId="{F990DC43-AFA6-4EEA-B343-7AEFB637301E}">
      <dgm:prSet phldrT="[Text]" custT="1"/>
      <dgm:spPr/>
      <dgm:t>
        <a:bodyPr/>
        <a:lstStyle/>
        <a:p>
          <a:r>
            <a:rPr lang="en-US" sz="1600" b="1" baseline="-25000" dirty="0" smtClean="0">
              <a:solidFill>
                <a:schemeClr val="accent1">
                  <a:lumMod val="40000"/>
                  <a:lumOff val="60000"/>
                </a:schemeClr>
              </a:solidFill>
            </a:rPr>
            <a:t>Unconscious</a:t>
          </a:r>
          <a:r>
            <a:rPr lang="en-US" sz="1600" b="1" baseline="-25000" dirty="0" smtClean="0">
              <a:solidFill>
                <a:schemeClr val="bg1"/>
              </a:solidFill>
            </a:rPr>
            <a:t> </a:t>
          </a:r>
          <a:r>
            <a:rPr lang="en-US" sz="1600" b="1" baseline="-25000" dirty="0" smtClean="0">
              <a:solidFill>
                <a:schemeClr val="accent1">
                  <a:lumMod val="40000"/>
                  <a:lumOff val="60000"/>
                </a:schemeClr>
              </a:solidFill>
            </a:rPr>
            <a:t>Incompetence</a:t>
          </a:r>
        </a:p>
      </dgm:t>
    </dgm:pt>
    <dgm:pt modelId="{8A21B185-6A78-4F5A-BD03-8902CE4BCA96}" type="parTrans" cxnId="{89ABE1C8-1363-4847-B67F-7CC590C72BB2}">
      <dgm:prSet/>
      <dgm:spPr/>
      <dgm:t>
        <a:bodyPr/>
        <a:lstStyle/>
        <a:p>
          <a:endParaRPr lang="en-US"/>
        </a:p>
      </dgm:t>
    </dgm:pt>
    <dgm:pt modelId="{E4F7645C-8B55-4B3A-A1EE-F906B87D1836}" type="sibTrans" cxnId="{89ABE1C8-1363-4847-B67F-7CC590C72BB2}">
      <dgm:prSet/>
      <dgm:spPr/>
      <dgm:t>
        <a:bodyPr/>
        <a:lstStyle/>
        <a:p>
          <a:endParaRPr lang="en-US"/>
        </a:p>
      </dgm:t>
    </dgm:pt>
    <dgm:pt modelId="{AD3DDC03-EEAE-4D39-B13A-56ECA75DFC4B}">
      <dgm:prSet phldrT="[Text]" custT="1"/>
      <dgm:spPr/>
      <dgm:t>
        <a:bodyPr/>
        <a:lstStyle/>
        <a:p>
          <a:r>
            <a:rPr lang="en-US" sz="1600" b="1" baseline="-25000" dirty="0" smtClean="0">
              <a:solidFill>
                <a:schemeClr val="accent1">
                  <a:lumMod val="40000"/>
                  <a:lumOff val="60000"/>
                </a:schemeClr>
              </a:solidFill>
            </a:rPr>
            <a:t>Conscious Competence</a:t>
          </a:r>
        </a:p>
      </dgm:t>
    </dgm:pt>
    <dgm:pt modelId="{B3EA9ED0-86F5-4138-B8BD-813DEB25E817}" type="parTrans" cxnId="{C6EBEF0B-3D9F-46EF-A3DB-4CBFEE1FACC2}">
      <dgm:prSet/>
      <dgm:spPr/>
      <dgm:t>
        <a:bodyPr/>
        <a:lstStyle/>
        <a:p>
          <a:endParaRPr lang="en-US"/>
        </a:p>
      </dgm:t>
    </dgm:pt>
    <dgm:pt modelId="{469E98FB-B415-4AA3-B4EB-63442D3E98D3}" type="sibTrans" cxnId="{C6EBEF0B-3D9F-46EF-A3DB-4CBFEE1FACC2}">
      <dgm:prSet/>
      <dgm:spPr/>
      <dgm:t>
        <a:bodyPr/>
        <a:lstStyle/>
        <a:p>
          <a:endParaRPr lang="en-US"/>
        </a:p>
      </dgm:t>
    </dgm:pt>
    <dgm:pt modelId="{EEA967D7-97CB-4ED6-8D25-BACDC31A3C15}">
      <dgm:prSet phldrT="[Text]" custT="1"/>
      <dgm:spPr/>
      <dgm:t>
        <a:bodyPr/>
        <a:lstStyle/>
        <a:p>
          <a:r>
            <a:rPr lang="en-US" sz="800" dirty="0" smtClean="0"/>
            <a:t> </a:t>
          </a:r>
          <a:r>
            <a:rPr lang="en-US" sz="1600" b="1" baseline="-25000" dirty="0" smtClean="0">
              <a:solidFill>
                <a:schemeClr val="accent1">
                  <a:lumMod val="40000"/>
                  <a:lumOff val="60000"/>
                </a:schemeClr>
              </a:solidFill>
            </a:rPr>
            <a:t>Conscious</a:t>
          </a:r>
          <a:r>
            <a:rPr lang="en-US" sz="1600" b="1" baseline="-25000" dirty="0" smtClean="0">
              <a:solidFill>
                <a:schemeClr val="bg1"/>
              </a:solidFill>
            </a:rPr>
            <a:t> </a:t>
          </a:r>
          <a:r>
            <a:rPr lang="en-US" sz="1600" b="1" baseline="-25000" dirty="0" smtClean="0">
              <a:solidFill>
                <a:schemeClr val="accent1">
                  <a:lumMod val="40000"/>
                  <a:lumOff val="60000"/>
                </a:schemeClr>
              </a:solidFill>
            </a:rPr>
            <a:t>Incompetence</a:t>
          </a:r>
        </a:p>
      </dgm:t>
    </dgm:pt>
    <dgm:pt modelId="{52EDCDA3-8BAA-4787-BCD4-4CBD145F77DD}" type="parTrans" cxnId="{2DCEC44D-512E-4F1A-833A-C97C3920E458}">
      <dgm:prSet/>
      <dgm:spPr/>
      <dgm:t>
        <a:bodyPr/>
        <a:lstStyle/>
        <a:p>
          <a:endParaRPr lang="en-US"/>
        </a:p>
      </dgm:t>
    </dgm:pt>
    <dgm:pt modelId="{72D8122D-F59F-41B6-928B-B45C3CACA39D}" type="sibTrans" cxnId="{2DCEC44D-512E-4F1A-833A-C97C3920E458}">
      <dgm:prSet/>
      <dgm:spPr/>
      <dgm:t>
        <a:bodyPr/>
        <a:lstStyle/>
        <a:p>
          <a:endParaRPr lang="en-US"/>
        </a:p>
      </dgm:t>
    </dgm:pt>
    <dgm:pt modelId="{20865DC5-C9BB-484E-9853-B10A6FF556C3}">
      <dgm:prSet phldrT="[Text]" custT="1"/>
      <dgm:spPr/>
      <dgm:t>
        <a:bodyPr/>
        <a:lstStyle/>
        <a:p>
          <a:r>
            <a:rPr lang="en-US" sz="1600" b="1" baseline="-25000" dirty="0" smtClean="0">
              <a:solidFill>
                <a:schemeClr val="accent1">
                  <a:lumMod val="40000"/>
                  <a:lumOff val="60000"/>
                </a:schemeClr>
              </a:solidFill>
            </a:rPr>
            <a:t>Unconscious Competence</a:t>
          </a:r>
        </a:p>
      </dgm:t>
    </dgm:pt>
    <dgm:pt modelId="{DCB34768-8B3E-4CE2-84D6-87F1372F999F}" type="sibTrans" cxnId="{CB1042CB-1027-4E50-9AE7-C62099ED63E7}">
      <dgm:prSet/>
      <dgm:spPr/>
      <dgm:t>
        <a:bodyPr/>
        <a:lstStyle/>
        <a:p>
          <a:endParaRPr lang="en-US"/>
        </a:p>
      </dgm:t>
    </dgm:pt>
    <dgm:pt modelId="{036DB9A2-EB7E-4AE9-9485-F8398886ABC7}" type="parTrans" cxnId="{CB1042CB-1027-4E50-9AE7-C62099ED63E7}">
      <dgm:prSet/>
      <dgm:spPr/>
      <dgm:t>
        <a:bodyPr/>
        <a:lstStyle/>
        <a:p>
          <a:endParaRPr lang="en-US"/>
        </a:p>
      </dgm:t>
    </dgm:pt>
    <dgm:pt modelId="{8E786CCF-8E82-4D9D-B73F-CD596A4BA6E2}" type="pres">
      <dgm:prSet presAssocID="{5A2A97A7-FFF6-441A-BF70-D05EE7A61C69}" presName="arrowDiagram" presStyleCnt="0">
        <dgm:presLayoutVars>
          <dgm:chMax val="5"/>
          <dgm:dir/>
          <dgm:resizeHandles val="exact"/>
        </dgm:presLayoutVars>
      </dgm:prSet>
      <dgm:spPr/>
    </dgm:pt>
    <dgm:pt modelId="{F448C53C-560D-4CFA-9E27-B1093D77B1A3}" type="pres">
      <dgm:prSet presAssocID="{5A2A97A7-FFF6-441A-BF70-D05EE7A61C69}" presName="arrow" presStyleLbl="bgShp" presStyleIdx="0" presStyleCnt="1" custScaleX="131741" custLinFactNeighborX="562"/>
      <dgm:spPr>
        <a:blipFill rotWithShape="0">
          <a:blip xmlns:r="http://schemas.openxmlformats.org/officeDocument/2006/relationships" r:embed="rId1">
            <a:grayscl/>
          </a:blip>
          <a:stretch>
            <a:fillRect/>
          </a:stretch>
        </a:blipFill>
        <a:scene3d>
          <a:camera prst="orthographicFront"/>
          <a:lightRig rig="threePt" dir="t"/>
        </a:scene3d>
        <a:sp3d extrusionH="76200" contourW="12700">
          <a:extrusionClr>
            <a:schemeClr val="accent1"/>
          </a:extrusionClr>
          <a:contourClr>
            <a:schemeClr val="tx1"/>
          </a:contourClr>
        </a:sp3d>
      </dgm:spPr>
    </dgm:pt>
    <dgm:pt modelId="{E6613E28-630A-4E6D-ABE2-6CFEA65F7C05}" type="pres">
      <dgm:prSet presAssocID="{5A2A97A7-FFF6-441A-BF70-D05EE7A61C69}" presName="arrowDiagram4" presStyleCnt="0"/>
      <dgm:spPr/>
    </dgm:pt>
    <dgm:pt modelId="{358291D0-5A6A-4801-AC9A-B2B6A8859826}" type="pres">
      <dgm:prSet presAssocID="{F990DC43-AFA6-4EEA-B343-7AEFB637301E}" presName="bullet4a" presStyleLbl="node1" presStyleIdx="0" presStyleCnt="4" custLinFactX="-100000" custLinFactY="-76707" custLinFactNeighborX="-176322" custLinFactNeighborY="-100000"/>
      <dgm:spPr/>
    </dgm:pt>
    <dgm:pt modelId="{FC7E86B8-25FB-462D-8248-CA7E53A044DB}" type="pres">
      <dgm:prSet presAssocID="{F990DC43-AFA6-4EEA-B343-7AEFB637301E}" presName="textBox4a" presStyleLbl="revTx" presStyleIdx="0" presStyleCnt="4" custScaleX="356141" custLinFactNeighborX="58072" custLinFactNeighborY="-20048">
        <dgm:presLayoutVars>
          <dgm:bulletEnabled val="1"/>
        </dgm:presLayoutVars>
      </dgm:prSet>
      <dgm:spPr/>
      <dgm:t>
        <a:bodyPr/>
        <a:lstStyle/>
        <a:p>
          <a:endParaRPr lang="en-US"/>
        </a:p>
      </dgm:t>
    </dgm:pt>
    <dgm:pt modelId="{D6DC9B6E-ADFF-4D98-9B56-0297A527B88D}" type="pres">
      <dgm:prSet presAssocID="{EEA967D7-97CB-4ED6-8D25-BACDC31A3C15}" presName="bullet4b" presStyleLbl="node1" presStyleIdx="1" presStyleCnt="4"/>
      <dgm:spPr/>
    </dgm:pt>
    <dgm:pt modelId="{FAA08A7F-2BC3-4883-9DEB-FB5DF86CA18B}" type="pres">
      <dgm:prSet presAssocID="{EEA967D7-97CB-4ED6-8D25-BACDC31A3C15}" presName="textBox4b" presStyleLbl="revTx" presStyleIdx="1" presStyleCnt="4" custScaleX="269085" custScaleY="72104" custLinFactNeighborX="31150" custLinFactNeighborY="-7727">
        <dgm:presLayoutVars>
          <dgm:bulletEnabled val="1"/>
        </dgm:presLayoutVars>
      </dgm:prSet>
      <dgm:spPr/>
      <dgm:t>
        <a:bodyPr/>
        <a:lstStyle/>
        <a:p>
          <a:endParaRPr lang="en-US"/>
        </a:p>
      </dgm:t>
    </dgm:pt>
    <dgm:pt modelId="{8F0A578A-DA6D-4C0E-BD7E-C631B8F6C0E6}" type="pres">
      <dgm:prSet presAssocID="{AD3DDC03-EEAE-4D39-B13A-56ECA75DFC4B}" presName="bullet4c" presStyleLbl="node1" presStyleIdx="2" presStyleCnt="4"/>
      <dgm:spPr/>
    </dgm:pt>
    <dgm:pt modelId="{F0E685B0-8858-470F-A190-CF7D1942F830}" type="pres">
      <dgm:prSet presAssocID="{AD3DDC03-EEAE-4D39-B13A-56ECA75DFC4B}" presName="textBox4c" presStyleLbl="revTx" presStyleIdx="2" presStyleCnt="4" custScaleX="225790">
        <dgm:presLayoutVars>
          <dgm:bulletEnabled val="1"/>
        </dgm:presLayoutVars>
      </dgm:prSet>
      <dgm:spPr/>
      <dgm:t>
        <a:bodyPr/>
        <a:lstStyle/>
        <a:p>
          <a:endParaRPr lang="en-US"/>
        </a:p>
      </dgm:t>
    </dgm:pt>
    <dgm:pt modelId="{13D435B8-DE05-4246-9AD6-BEEDD70E5CDE}" type="pres">
      <dgm:prSet presAssocID="{20865DC5-C9BB-484E-9853-B10A6FF556C3}" presName="bullet4d" presStyleLbl="node1" presStyleIdx="3" presStyleCnt="4"/>
      <dgm:spPr/>
    </dgm:pt>
    <dgm:pt modelId="{A1057CE0-3ED9-4E46-A670-8471DE11F5C4}" type="pres">
      <dgm:prSet presAssocID="{20865DC5-C9BB-484E-9853-B10A6FF556C3}" presName="textBox4d" presStyleLbl="revTx" presStyleIdx="3" presStyleCnt="4" custScaleX="421623" custLinFactX="80599" custLinFactNeighborX="100000" custLinFactNeighborY="379">
        <dgm:presLayoutVars>
          <dgm:bulletEnabled val="1"/>
        </dgm:presLayoutVars>
      </dgm:prSet>
      <dgm:spPr/>
      <dgm:t>
        <a:bodyPr/>
        <a:lstStyle/>
        <a:p>
          <a:endParaRPr lang="en-US"/>
        </a:p>
      </dgm:t>
    </dgm:pt>
  </dgm:ptLst>
  <dgm:cxnLst>
    <dgm:cxn modelId="{89ABE1C8-1363-4847-B67F-7CC590C72BB2}" srcId="{5A2A97A7-FFF6-441A-BF70-D05EE7A61C69}" destId="{F990DC43-AFA6-4EEA-B343-7AEFB637301E}" srcOrd="0" destOrd="0" parTransId="{8A21B185-6A78-4F5A-BD03-8902CE4BCA96}" sibTransId="{E4F7645C-8B55-4B3A-A1EE-F906B87D1836}"/>
    <dgm:cxn modelId="{678B1D5C-661B-46C0-948B-00199DEF43D4}" type="presOf" srcId="{5A2A97A7-FFF6-441A-BF70-D05EE7A61C69}" destId="{8E786CCF-8E82-4D9D-B73F-CD596A4BA6E2}" srcOrd="0" destOrd="0" presId="urn:microsoft.com/office/officeart/2005/8/layout/arrow2"/>
    <dgm:cxn modelId="{375723EC-6D1A-4215-A572-D7AFE543206F}" type="presOf" srcId="{EEA967D7-97CB-4ED6-8D25-BACDC31A3C15}" destId="{FAA08A7F-2BC3-4883-9DEB-FB5DF86CA18B}" srcOrd="0" destOrd="0" presId="urn:microsoft.com/office/officeart/2005/8/layout/arrow2"/>
    <dgm:cxn modelId="{C6EBEF0B-3D9F-46EF-A3DB-4CBFEE1FACC2}" srcId="{5A2A97A7-FFF6-441A-BF70-D05EE7A61C69}" destId="{AD3DDC03-EEAE-4D39-B13A-56ECA75DFC4B}" srcOrd="2" destOrd="0" parTransId="{B3EA9ED0-86F5-4138-B8BD-813DEB25E817}" sibTransId="{469E98FB-B415-4AA3-B4EB-63442D3E98D3}"/>
    <dgm:cxn modelId="{12AD334C-1712-4F97-B6B5-04DC3BF78BA0}" type="presOf" srcId="{20865DC5-C9BB-484E-9853-B10A6FF556C3}" destId="{A1057CE0-3ED9-4E46-A670-8471DE11F5C4}" srcOrd="0" destOrd="0" presId="urn:microsoft.com/office/officeart/2005/8/layout/arrow2"/>
    <dgm:cxn modelId="{CB1042CB-1027-4E50-9AE7-C62099ED63E7}" srcId="{5A2A97A7-FFF6-441A-BF70-D05EE7A61C69}" destId="{20865DC5-C9BB-484E-9853-B10A6FF556C3}" srcOrd="3" destOrd="0" parTransId="{036DB9A2-EB7E-4AE9-9485-F8398886ABC7}" sibTransId="{DCB34768-8B3E-4CE2-84D6-87F1372F999F}"/>
    <dgm:cxn modelId="{277F1701-519D-472B-B60E-2329EDC9FA54}" type="presOf" srcId="{AD3DDC03-EEAE-4D39-B13A-56ECA75DFC4B}" destId="{F0E685B0-8858-470F-A190-CF7D1942F830}" srcOrd="0" destOrd="0" presId="urn:microsoft.com/office/officeart/2005/8/layout/arrow2"/>
    <dgm:cxn modelId="{2DCEC44D-512E-4F1A-833A-C97C3920E458}" srcId="{5A2A97A7-FFF6-441A-BF70-D05EE7A61C69}" destId="{EEA967D7-97CB-4ED6-8D25-BACDC31A3C15}" srcOrd="1" destOrd="0" parTransId="{52EDCDA3-8BAA-4787-BCD4-4CBD145F77DD}" sibTransId="{72D8122D-F59F-41B6-928B-B45C3CACA39D}"/>
    <dgm:cxn modelId="{5842A23D-D637-49E9-BC8D-23E794CD0624}" type="presOf" srcId="{F990DC43-AFA6-4EEA-B343-7AEFB637301E}" destId="{FC7E86B8-25FB-462D-8248-CA7E53A044DB}" srcOrd="0" destOrd="0" presId="urn:microsoft.com/office/officeart/2005/8/layout/arrow2"/>
    <dgm:cxn modelId="{617EEF35-7B2C-4912-81AB-5F69DCD0F0A6}" type="presParOf" srcId="{8E786CCF-8E82-4D9D-B73F-CD596A4BA6E2}" destId="{F448C53C-560D-4CFA-9E27-B1093D77B1A3}" srcOrd="0" destOrd="0" presId="urn:microsoft.com/office/officeart/2005/8/layout/arrow2"/>
    <dgm:cxn modelId="{E0452911-D415-4CFA-8076-D49CE9085B76}" type="presParOf" srcId="{8E786CCF-8E82-4D9D-B73F-CD596A4BA6E2}" destId="{E6613E28-630A-4E6D-ABE2-6CFEA65F7C05}" srcOrd="1" destOrd="0" presId="urn:microsoft.com/office/officeart/2005/8/layout/arrow2"/>
    <dgm:cxn modelId="{8691FD23-F07A-45D8-A944-8DC1EC580CD7}" type="presParOf" srcId="{E6613E28-630A-4E6D-ABE2-6CFEA65F7C05}" destId="{358291D0-5A6A-4801-AC9A-B2B6A8859826}" srcOrd="0" destOrd="0" presId="urn:microsoft.com/office/officeart/2005/8/layout/arrow2"/>
    <dgm:cxn modelId="{20D5D9BA-B662-4CD1-85E7-4A5F24AD2E65}" type="presParOf" srcId="{E6613E28-630A-4E6D-ABE2-6CFEA65F7C05}" destId="{FC7E86B8-25FB-462D-8248-CA7E53A044DB}" srcOrd="1" destOrd="0" presId="urn:microsoft.com/office/officeart/2005/8/layout/arrow2"/>
    <dgm:cxn modelId="{73755966-3C7C-45EA-8900-8ACDF8E386BF}" type="presParOf" srcId="{E6613E28-630A-4E6D-ABE2-6CFEA65F7C05}" destId="{D6DC9B6E-ADFF-4D98-9B56-0297A527B88D}" srcOrd="2" destOrd="0" presId="urn:microsoft.com/office/officeart/2005/8/layout/arrow2"/>
    <dgm:cxn modelId="{0D10354D-2759-4F42-BCA9-736DA86531EA}" type="presParOf" srcId="{E6613E28-630A-4E6D-ABE2-6CFEA65F7C05}" destId="{FAA08A7F-2BC3-4883-9DEB-FB5DF86CA18B}" srcOrd="3" destOrd="0" presId="urn:microsoft.com/office/officeart/2005/8/layout/arrow2"/>
    <dgm:cxn modelId="{9859EFAB-26A6-4F3B-B29C-64655460EB02}" type="presParOf" srcId="{E6613E28-630A-4E6D-ABE2-6CFEA65F7C05}" destId="{8F0A578A-DA6D-4C0E-BD7E-C631B8F6C0E6}" srcOrd="4" destOrd="0" presId="urn:microsoft.com/office/officeart/2005/8/layout/arrow2"/>
    <dgm:cxn modelId="{444EA0AE-EB2F-4FFD-9540-4AA45233CDE0}" type="presParOf" srcId="{E6613E28-630A-4E6D-ABE2-6CFEA65F7C05}" destId="{F0E685B0-8858-470F-A190-CF7D1942F830}" srcOrd="5" destOrd="0" presId="urn:microsoft.com/office/officeart/2005/8/layout/arrow2"/>
    <dgm:cxn modelId="{EDB47067-7E10-417D-BDA6-6A0AEE402E1B}" type="presParOf" srcId="{E6613E28-630A-4E6D-ABE2-6CFEA65F7C05}" destId="{13D435B8-DE05-4246-9AD6-BEEDD70E5CDE}" srcOrd="6" destOrd="0" presId="urn:microsoft.com/office/officeart/2005/8/layout/arrow2"/>
    <dgm:cxn modelId="{A31231ED-DA16-4929-B5AF-CF4B3D87AA5A}" type="presParOf" srcId="{E6613E28-630A-4E6D-ABE2-6CFEA65F7C05}" destId="{A1057CE0-3ED9-4E46-A670-8471DE11F5C4}"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77F373-A345-49AC-8F0F-DBE918846526}">
      <dsp:nvSpPr>
        <dsp:cNvPr id="0" name=""/>
        <dsp:cNvSpPr/>
      </dsp:nvSpPr>
      <dsp:spPr>
        <a:xfrm>
          <a:off x="0" y="2731658"/>
          <a:ext cx="7391400" cy="1792263"/>
        </a:xfrm>
        <a:prstGeom prst="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98704" tIns="298704" rIns="298704" bIns="298704" numCol="1" spcCol="1270" anchor="ctr" anchorCtr="0">
          <a:noAutofit/>
          <a:sp3d extrusionH="28000" prstMaterial="matte"/>
        </a:bodyPr>
        <a:lstStyle/>
        <a:p>
          <a:pPr lvl="0" algn="ctr" defTabSz="1866900">
            <a:lnSpc>
              <a:spcPct val="90000"/>
            </a:lnSpc>
            <a:spcBef>
              <a:spcPct val="0"/>
            </a:spcBef>
            <a:spcAft>
              <a:spcPct val="35000"/>
            </a:spcAft>
          </a:pPr>
          <a:r>
            <a:rPr lang="en-US" sz="4200" kern="1200" dirty="0" smtClean="0"/>
            <a:t>Learning Experiences (work assignments)</a:t>
          </a:r>
          <a:endParaRPr lang="en-US" sz="4200" kern="1200" dirty="0"/>
        </a:p>
      </dsp:txBody>
      <dsp:txXfrm>
        <a:off x="0" y="2731658"/>
        <a:ext cx="7391400" cy="1792263"/>
      </dsp:txXfrm>
    </dsp:sp>
    <dsp:sp modelId="{9F5C5290-6664-40B5-853E-A6C04F62D578}">
      <dsp:nvSpPr>
        <dsp:cNvPr id="0" name=""/>
        <dsp:cNvSpPr/>
      </dsp:nvSpPr>
      <dsp:spPr>
        <a:xfrm rot="10800000">
          <a:off x="0" y="772"/>
          <a:ext cx="7391400" cy="2756501"/>
        </a:xfrm>
        <a:prstGeom prst="upArrowCallou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298704" tIns="298704" rIns="298704" bIns="298704" numCol="1" spcCol="1270" anchor="ctr" anchorCtr="0">
          <a:noAutofit/>
          <a:sp3d extrusionH="28000" prstMaterial="matte"/>
        </a:bodyPr>
        <a:lstStyle/>
        <a:p>
          <a:pPr lvl="0" algn="ctr" defTabSz="1866900">
            <a:lnSpc>
              <a:spcPct val="90000"/>
            </a:lnSpc>
            <a:spcBef>
              <a:spcPct val="0"/>
            </a:spcBef>
            <a:spcAft>
              <a:spcPct val="35000"/>
            </a:spcAft>
          </a:pPr>
          <a:r>
            <a:rPr lang="en-US" sz="4200" kern="1200" dirty="0" smtClean="0"/>
            <a:t>Objectives (practice behaviors)</a:t>
          </a:r>
          <a:endParaRPr lang="en-US" sz="4200" kern="1200" dirty="0"/>
        </a:p>
      </dsp:txBody>
      <dsp:txXfrm rot="10800000">
        <a:off x="0" y="772"/>
        <a:ext cx="7391400" cy="1791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8C53C-560D-4CFA-9E27-B1093D77B1A3}">
      <dsp:nvSpPr>
        <dsp:cNvPr id="0" name=""/>
        <dsp:cNvSpPr/>
      </dsp:nvSpPr>
      <dsp:spPr>
        <a:xfrm>
          <a:off x="1034507" y="0"/>
          <a:ext cx="4497321" cy="2133600"/>
        </a:xfrm>
        <a:prstGeom prst="swooshArrow">
          <a:avLst>
            <a:gd name="adj1" fmla="val 25000"/>
            <a:gd name="adj2" fmla="val 25000"/>
          </a:avLst>
        </a:prstGeom>
        <a:blipFill rotWithShape="0">
          <a:blip xmlns:r="http://schemas.openxmlformats.org/officeDocument/2006/relationships" r:embed="rId1">
            <a:grayscl/>
          </a:blip>
          <a:stretch>
            <a:fillRect/>
          </a:stretch>
        </a:blipFill>
        <a:ln>
          <a:noFill/>
        </a:ln>
        <a:effectLst/>
        <a:scene3d>
          <a:camera prst="orthographicFront"/>
          <a:lightRig rig="threePt" dir="t"/>
        </a:scene3d>
        <a:sp3d extrusionH="76200" contourW="12700">
          <a:extrusionClr>
            <a:schemeClr val="accent1"/>
          </a:extrusionClr>
          <a:contourClr>
            <a:schemeClr val="tx1"/>
          </a:contourClr>
        </a:sp3d>
      </dsp:spPr>
      <dsp:style>
        <a:lnRef idx="0">
          <a:scrgbClr r="0" g="0" b="0"/>
        </a:lnRef>
        <a:fillRef idx="1">
          <a:scrgbClr r="0" g="0" b="0"/>
        </a:fillRef>
        <a:effectRef idx="0">
          <a:scrgbClr r="0" g="0" b="0"/>
        </a:effectRef>
        <a:fontRef idx="minor"/>
      </dsp:style>
    </dsp:sp>
    <dsp:sp modelId="{358291D0-5A6A-4801-AC9A-B2B6A8859826}">
      <dsp:nvSpPr>
        <dsp:cNvPr id="0" name=""/>
        <dsp:cNvSpPr/>
      </dsp:nvSpPr>
      <dsp:spPr>
        <a:xfrm>
          <a:off x="1676399" y="1447800"/>
          <a:ext cx="78516" cy="785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7E86B8-25FB-462D-8248-CA7E53A044DB}">
      <dsp:nvSpPr>
        <dsp:cNvPr id="0" name=""/>
        <dsp:cNvSpPr/>
      </dsp:nvSpPr>
      <dsp:spPr>
        <a:xfrm>
          <a:off x="1523998" y="1524000"/>
          <a:ext cx="2078983" cy="507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604" tIns="0" rIns="0" bIns="0" numCol="1" spcCol="1270" anchor="t" anchorCtr="0">
          <a:noAutofit/>
        </a:bodyPr>
        <a:lstStyle/>
        <a:p>
          <a:pPr lvl="0" algn="l" defTabSz="711200">
            <a:lnSpc>
              <a:spcPct val="90000"/>
            </a:lnSpc>
            <a:spcBef>
              <a:spcPct val="0"/>
            </a:spcBef>
            <a:spcAft>
              <a:spcPct val="35000"/>
            </a:spcAft>
          </a:pPr>
          <a:r>
            <a:rPr lang="en-US" sz="1600" b="1" kern="1200" baseline="-25000" dirty="0" smtClean="0">
              <a:solidFill>
                <a:schemeClr val="accent1">
                  <a:lumMod val="40000"/>
                  <a:lumOff val="60000"/>
                </a:schemeClr>
              </a:solidFill>
            </a:rPr>
            <a:t>Unconscious</a:t>
          </a:r>
          <a:r>
            <a:rPr lang="en-US" sz="1600" b="1" kern="1200" baseline="-25000" dirty="0" smtClean="0">
              <a:solidFill>
                <a:schemeClr val="bg1"/>
              </a:solidFill>
            </a:rPr>
            <a:t> </a:t>
          </a:r>
          <a:r>
            <a:rPr lang="en-US" sz="1600" b="1" kern="1200" baseline="-25000" dirty="0" smtClean="0">
              <a:solidFill>
                <a:schemeClr val="accent1">
                  <a:lumMod val="40000"/>
                  <a:lumOff val="60000"/>
                </a:schemeClr>
              </a:solidFill>
            </a:rPr>
            <a:t>Incompetence</a:t>
          </a:r>
        </a:p>
      </dsp:txBody>
      <dsp:txXfrm>
        <a:off x="1523998" y="1524000"/>
        <a:ext cx="2078983" cy="507796"/>
      </dsp:txXfrm>
    </dsp:sp>
    <dsp:sp modelId="{D6DC9B6E-ADFF-4D98-9B56-0297A527B88D}">
      <dsp:nvSpPr>
        <dsp:cNvPr id="0" name=""/>
        <dsp:cNvSpPr/>
      </dsp:nvSpPr>
      <dsp:spPr>
        <a:xfrm>
          <a:off x="2448094" y="1090269"/>
          <a:ext cx="136550" cy="13655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A08A7F-2BC3-4883-9DEB-FB5DF86CA18B}">
      <dsp:nvSpPr>
        <dsp:cNvPr id="0" name=""/>
        <dsp:cNvSpPr/>
      </dsp:nvSpPr>
      <dsp:spPr>
        <a:xfrm>
          <a:off x="2133604" y="1219202"/>
          <a:ext cx="1929042" cy="703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55" tIns="0" rIns="0" bIns="0" numCol="1" spcCol="1270" anchor="t" anchorCtr="0">
          <a:noAutofit/>
        </a:bodyPr>
        <a:lstStyle/>
        <a:p>
          <a:pPr lvl="0" algn="l" defTabSz="355600">
            <a:lnSpc>
              <a:spcPct val="90000"/>
            </a:lnSpc>
            <a:spcBef>
              <a:spcPct val="0"/>
            </a:spcBef>
            <a:spcAft>
              <a:spcPct val="35000"/>
            </a:spcAft>
          </a:pPr>
          <a:r>
            <a:rPr lang="en-US" sz="800" kern="1200" dirty="0" smtClean="0"/>
            <a:t> </a:t>
          </a:r>
          <a:r>
            <a:rPr lang="en-US" sz="1600" b="1" kern="1200" baseline="-25000" dirty="0" smtClean="0">
              <a:solidFill>
                <a:schemeClr val="accent1">
                  <a:lumMod val="40000"/>
                  <a:lumOff val="60000"/>
                </a:schemeClr>
              </a:solidFill>
            </a:rPr>
            <a:t>Conscious</a:t>
          </a:r>
          <a:r>
            <a:rPr lang="en-US" sz="1600" b="1" kern="1200" baseline="-25000" dirty="0" smtClean="0">
              <a:solidFill>
                <a:schemeClr val="bg1"/>
              </a:solidFill>
            </a:rPr>
            <a:t> </a:t>
          </a:r>
          <a:r>
            <a:rPr lang="en-US" sz="1600" b="1" kern="1200" baseline="-25000" dirty="0" smtClean="0">
              <a:solidFill>
                <a:schemeClr val="accent1">
                  <a:lumMod val="40000"/>
                  <a:lumOff val="60000"/>
                </a:schemeClr>
              </a:solidFill>
            </a:rPr>
            <a:t>Incompetence</a:t>
          </a:r>
        </a:p>
      </dsp:txBody>
      <dsp:txXfrm>
        <a:off x="2133604" y="1219202"/>
        <a:ext cx="1929042" cy="703053"/>
      </dsp:txXfrm>
    </dsp:sp>
    <dsp:sp modelId="{8F0A578A-DA6D-4C0E-BD7E-C631B8F6C0E6}">
      <dsp:nvSpPr>
        <dsp:cNvPr id="0" name=""/>
        <dsp:cNvSpPr/>
      </dsp:nvSpPr>
      <dsp:spPr>
        <a:xfrm>
          <a:off x="3156449" y="724570"/>
          <a:ext cx="180929" cy="1809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E685B0-8858-470F-A190-CF7D1942F830}">
      <dsp:nvSpPr>
        <dsp:cNvPr id="0" name=""/>
        <dsp:cNvSpPr/>
      </dsp:nvSpPr>
      <dsp:spPr>
        <a:xfrm>
          <a:off x="2796026" y="815035"/>
          <a:ext cx="1618665" cy="1318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871" tIns="0" rIns="0" bIns="0" numCol="1" spcCol="1270" anchor="t" anchorCtr="0">
          <a:noAutofit/>
        </a:bodyPr>
        <a:lstStyle/>
        <a:p>
          <a:pPr lvl="0" algn="l" defTabSz="711200">
            <a:lnSpc>
              <a:spcPct val="90000"/>
            </a:lnSpc>
            <a:spcBef>
              <a:spcPct val="0"/>
            </a:spcBef>
            <a:spcAft>
              <a:spcPct val="35000"/>
            </a:spcAft>
          </a:pPr>
          <a:r>
            <a:rPr lang="en-US" sz="1600" b="1" kern="1200" baseline="-25000" dirty="0" smtClean="0">
              <a:solidFill>
                <a:schemeClr val="accent1">
                  <a:lumMod val="40000"/>
                  <a:lumOff val="60000"/>
                </a:schemeClr>
              </a:solidFill>
            </a:rPr>
            <a:t>Conscious Competence</a:t>
          </a:r>
        </a:p>
      </dsp:txBody>
      <dsp:txXfrm>
        <a:off x="2796026" y="815035"/>
        <a:ext cx="1618665" cy="1318564"/>
      </dsp:txXfrm>
    </dsp:sp>
    <dsp:sp modelId="{13D435B8-DE05-4246-9AD6-BEEDD70E5CDE}">
      <dsp:nvSpPr>
        <dsp:cNvPr id="0" name=""/>
        <dsp:cNvSpPr/>
      </dsp:nvSpPr>
      <dsp:spPr>
        <a:xfrm>
          <a:off x="3927959" y="482620"/>
          <a:ext cx="242376" cy="24237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057CE0-3ED9-4E46-A670-8471DE11F5C4}">
      <dsp:nvSpPr>
        <dsp:cNvPr id="0" name=""/>
        <dsp:cNvSpPr/>
      </dsp:nvSpPr>
      <dsp:spPr>
        <a:xfrm>
          <a:off x="3911628" y="603808"/>
          <a:ext cx="3022571" cy="152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431" tIns="0" rIns="0" bIns="0" numCol="1" spcCol="1270" anchor="t" anchorCtr="0">
          <a:noAutofit/>
        </a:bodyPr>
        <a:lstStyle/>
        <a:p>
          <a:pPr lvl="0" algn="l" defTabSz="711200">
            <a:lnSpc>
              <a:spcPct val="90000"/>
            </a:lnSpc>
            <a:spcBef>
              <a:spcPct val="0"/>
            </a:spcBef>
            <a:spcAft>
              <a:spcPct val="35000"/>
            </a:spcAft>
          </a:pPr>
          <a:r>
            <a:rPr lang="en-US" sz="1600" b="1" kern="1200" baseline="-25000" dirty="0" smtClean="0">
              <a:solidFill>
                <a:schemeClr val="accent1">
                  <a:lumMod val="40000"/>
                  <a:lumOff val="60000"/>
                </a:schemeClr>
              </a:solidFill>
            </a:rPr>
            <a:t>Unconscious Competence</a:t>
          </a:r>
        </a:p>
      </dsp:txBody>
      <dsp:txXfrm>
        <a:off x="3911628" y="603808"/>
        <a:ext cx="3022571" cy="152979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pPr>
              <a:defRPr/>
            </a:pPr>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87" tIns="46244" rIns="92487" bIns="46244" rtlCol="0"/>
          <a:lstStyle>
            <a:lvl1pPr algn="r">
              <a:defRPr sz="1200"/>
            </a:lvl1pPr>
          </a:lstStyle>
          <a:p>
            <a:pPr>
              <a:defRPr/>
            </a:pPr>
            <a:endParaRPr lang="en-US" dirty="0"/>
          </a:p>
        </p:txBody>
      </p:sp>
      <p:sp>
        <p:nvSpPr>
          <p:cNvPr id="4" name="Footer Placeholder 3"/>
          <p:cNvSpPr>
            <a:spLocks noGrp="1"/>
          </p:cNvSpPr>
          <p:nvPr>
            <p:ph type="ftr" sz="quarter" idx="2"/>
          </p:nvPr>
        </p:nvSpPr>
        <p:spPr>
          <a:xfrm>
            <a:off x="0" y="8772669"/>
            <a:ext cx="3011699" cy="461804"/>
          </a:xfrm>
          <a:prstGeom prst="rect">
            <a:avLst/>
          </a:prstGeom>
        </p:spPr>
        <p:txBody>
          <a:bodyPr vert="horz" lIns="92487" tIns="46244" rIns="92487" bIns="4624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36768" y="8772669"/>
            <a:ext cx="3011699" cy="461804"/>
          </a:xfrm>
          <a:prstGeom prst="rect">
            <a:avLst/>
          </a:prstGeom>
        </p:spPr>
        <p:txBody>
          <a:bodyPr vert="horz" lIns="92487" tIns="46244" rIns="92487" bIns="46244" rtlCol="0" anchor="b"/>
          <a:lstStyle>
            <a:lvl1pPr algn="r">
              <a:defRPr sz="1200"/>
            </a:lvl1pPr>
          </a:lstStyle>
          <a:p>
            <a:pPr>
              <a:defRPr/>
            </a:pPr>
            <a:fld id="{8B2F3C51-017B-4077-B9C1-7443E84938F5}" type="slidenum">
              <a:rPr lang="en-US"/>
              <a:pPr>
                <a:defRPr/>
              </a:pPr>
              <a:t>‹#›</a:t>
            </a:fld>
            <a:endParaRPr lang="en-US"/>
          </a:p>
        </p:txBody>
      </p:sp>
    </p:spTree>
    <p:extLst>
      <p:ext uri="{BB962C8B-B14F-4D97-AF65-F5344CB8AC3E}">
        <p14:creationId xmlns:p14="http://schemas.microsoft.com/office/powerpoint/2010/main" val="23314992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fontAlgn="auto">
              <a:spcBef>
                <a:spcPts val="0"/>
              </a:spcBef>
              <a:spcAft>
                <a:spcPts val="0"/>
              </a:spcAft>
              <a:defRPr sz="1200">
                <a:latin typeface="+mn-lt"/>
              </a:defRPr>
            </a:lvl1pPr>
          </a:lstStyle>
          <a:p>
            <a:pPr>
              <a:defRPr/>
            </a:pPr>
            <a:fld id="{F9E82FE7-07FE-444E-82CE-C94785603DD7}" type="datetimeFigureOut">
              <a:rPr lang="en-US"/>
              <a:pPr>
                <a:defRPr/>
              </a:pPr>
              <a:t>9/2/2015</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7" tIns="46244" rIns="92487" bIns="46244" rtlCol="0" anchor="ctr"/>
          <a:lstStyle/>
          <a:p>
            <a:pPr lvl="0"/>
            <a:endParaRPr lang="en-US" noProof="0" smtClean="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fontAlgn="auto">
              <a:spcBef>
                <a:spcPts val="0"/>
              </a:spcBef>
              <a:spcAft>
                <a:spcPts val="0"/>
              </a:spcAft>
              <a:defRPr sz="1200">
                <a:latin typeface="+mn-lt"/>
              </a:defRPr>
            </a:lvl1pPr>
          </a:lstStyle>
          <a:p>
            <a:pPr>
              <a:defRPr/>
            </a:pPr>
            <a:fld id="{7184FB60-5EF1-4D98-8FE2-6288D0CD0F62}" type="slidenum">
              <a:rPr lang="en-US"/>
              <a:pPr>
                <a:defRPr/>
              </a:pPr>
              <a:t>‹#›</a:t>
            </a:fld>
            <a:endParaRPr lang="en-US"/>
          </a:p>
        </p:txBody>
      </p:sp>
    </p:spTree>
    <p:extLst>
      <p:ext uri="{BB962C8B-B14F-4D97-AF65-F5344CB8AC3E}">
        <p14:creationId xmlns:p14="http://schemas.microsoft.com/office/powerpoint/2010/main" val="24689432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12</a:t>
            </a:fld>
            <a:endParaRPr lang="en-US"/>
          </a:p>
        </p:txBody>
      </p:sp>
    </p:spTree>
    <p:extLst>
      <p:ext uri="{BB962C8B-B14F-4D97-AF65-F5344CB8AC3E}">
        <p14:creationId xmlns:p14="http://schemas.microsoft.com/office/powerpoint/2010/main" val="42002501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59</a:t>
            </a:fld>
            <a:endParaRPr lang="en-US"/>
          </a:p>
        </p:txBody>
      </p:sp>
    </p:spTree>
    <p:extLst>
      <p:ext uri="{BB962C8B-B14F-4D97-AF65-F5344CB8AC3E}">
        <p14:creationId xmlns:p14="http://schemas.microsoft.com/office/powerpoint/2010/main" val="229089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28E7E4-018E-4CA7-9F36-A92FB9D369FC}" type="slidenum">
              <a:rPr lang="en-US"/>
              <a:pPr/>
              <a:t>60</a:t>
            </a:fld>
            <a:endParaRPr lang="en-US"/>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C81628-4BF9-476D-B88C-BD7B2D93290F}" type="slidenum">
              <a:rPr lang="en-US" smtClean="0"/>
              <a:pPr fontAlgn="base">
                <a:spcBef>
                  <a:spcPct val="0"/>
                </a:spcBef>
                <a:spcAft>
                  <a:spcPct val="0"/>
                </a:spcAft>
                <a:defRPr/>
              </a:pPr>
              <a:t>15</a:t>
            </a:fld>
            <a:endParaRPr lang="en-US" smtClean="0"/>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17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eaLnBrk="1" hangingPunct="1"/>
            <a:r>
              <a:rPr lang="en-US" dirty="0" smtClean="0"/>
              <a:t>Individually:</a:t>
            </a:r>
          </a:p>
          <a:p>
            <a:pPr lvl="2" eaLnBrk="1" hangingPunct="1"/>
            <a:r>
              <a:rPr lang="en-US" dirty="0" smtClean="0"/>
              <a:t>Select one (or more) </a:t>
            </a:r>
            <a:r>
              <a:rPr lang="en-US" dirty="0" smtClean="0"/>
              <a:t>competencies </a:t>
            </a:r>
            <a:r>
              <a:rPr lang="en-US" dirty="0" smtClean="0"/>
              <a:t>and look at learning objectives associated with it</a:t>
            </a:r>
          </a:p>
          <a:p>
            <a:pPr lvl="3" eaLnBrk="1" hangingPunct="1"/>
            <a:r>
              <a:rPr lang="en-US" dirty="0" smtClean="0"/>
              <a:t>List learning experiences at micro – mezzo – macro level (as appropriate) that could help your student achieve competence</a:t>
            </a:r>
          </a:p>
          <a:p>
            <a:pPr lvl="2" eaLnBrk="1" hangingPunct="1"/>
            <a:r>
              <a:rPr lang="en-US" dirty="0" smtClean="0"/>
              <a:t>How will you know when your intern has achieved competence?</a:t>
            </a:r>
          </a:p>
          <a:p>
            <a:pPr lvl="1" eaLnBrk="1" hangingPunct="1"/>
            <a:r>
              <a:rPr lang="en-US" dirty="0" smtClean="0"/>
              <a:t>In your group</a:t>
            </a:r>
          </a:p>
          <a:p>
            <a:pPr lvl="2" eaLnBrk="1" hangingPunct="1"/>
            <a:r>
              <a:rPr lang="en-US" dirty="0" smtClean="0"/>
              <a:t>Share selected competence and learning experience(s)</a:t>
            </a:r>
          </a:p>
          <a:p>
            <a:pPr eaLnBrk="1" hangingPunct="1">
              <a:buFont typeface="Wingdings 2" pitchFamily="18" charset="2"/>
              <a:buNone/>
            </a:pP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31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41</a:t>
            </a:fld>
            <a:endParaRPr lang="en-US"/>
          </a:p>
        </p:txBody>
      </p:sp>
    </p:spTree>
    <p:extLst>
      <p:ext uri="{BB962C8B-B14F-4D97-AF65-F5344CB8AC3E}">
        <p14:creationId xmlns:p14="http://schemas.microsoft.com/office/powerpoint/2010/main" val="1671264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E1063A-752B-4CC8-B829-1857AD83BB27}" type="slidenum">
              <a:rPr lang="en-US" smtClean="0"/>
              <a:pPr fontAlgn="base">
                <a:spcBef>
                  <a:spcPct val="0"/>
                </a:spcBef>
                <a:spcAft>
                  <a:spcPct val="0"/>
                </a:spcAft>
                <a:defRPr/>
              </a:pPr>
              <a:t>47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184FB60-5EF1-4D98-8FE2-6288D0CD0F62}" type="slidenum">
              <a:rPr lang="en-US" smtClean="0"/>
              <a:pPr>
                <a:defRPr/>
              </a:pPr>
              <a:t>49</a:t>
            </a:fld>
            <a:endParaRPr lang="en-US"/>
          </a:p>
        </p:txBody>
      </p:sp>
    </p:spTree>
    <p:extLst>
      <p:ext uri="{BB962C8B-B14F-4D97-AF65-F5344CB8AC3E}">
        <p14:creationId xmlns:p14="http://schemas.microsoft.com/office/powerpoint/2010/main" val="84155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357E1E-9052-4904-BE77-0C08F2DC2814}" type="slidenum">
              <a:rPr lang="en-US" smtClean="0"/>
              <a:pPr fontAlgn="base">
                <a:spcBef>
                  <a:spcPct val="0"/>
                </a:spcBef>
                <a:spcAft>
                  <a:spcPct val="0"/>
                </a:spcAft>
                <a:defRPr/>
              </a:pPr>
              <a:t>57</a:t>
            </a:fld>
            <a:endParaRPr lang="en-US" smtClean="0"/>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F159E2-EF3C-4AF7-97EA-F3971997F587}" type="slidenum">
              <a:rPr lang="en-US" smtClean="0"/>
              <a:pPr fontAlgn="base">
                <a:spcBef>
                  <a:spcPct val="0"/>
                </a:spcBef>
                <a:spcAft>
                  <a:spcPct val="0"/>
                </a:spcAft>
                <a:defRPr/>
              </a:pPr>
              <a:t>58</a:t>
            </a:fld>
            <a:endParaRPr lang="en-US" smtClean="0"/>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91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fld id="{65FBBE5E-728C-4FC2-AD51-D9FDB10F9A4A}" type="datetimeFigureOut">
              <a:rPr lang="en-US"/>
              <a:pPr>
                <a:defRPr/>
              </a:pPr>
              <a:t>9/2/2015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066CA2A-CEF3-41BE-8EA4-A790FB73C68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4452E1D-5F18-4B2D-8871-E7E2BC819921}" type="datetimeFigureOut">
              <a:rPr lang="en-US"/>
              <a:pPr>
                <a:defRPr/>
              </a:pPr>
              <a:t>9/2/2015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35162EE-1C22-4C0A-943D-F4931186F7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7925981-AB5C-4736-9DB6-3A11CEB520BF}" type="datetimeFigureOut">
              <a:rPr lang="en-US"/>
              <a:pPr>
                <a:defRPr/>
              </a:pPr>
              <a:t>9/2/2015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96D3C8B-35F7-4838-AAEB-E33A10A4EA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EC40752-7EA2-4BAA-A0AF-99E47B4140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317ADD5-4ACB-4722-8F26-C070C52E1851}" type="datetimeFigureOut">
              <a:rPr lang="en-US"/>
              <a:pPr>
                <a:defRPr/>
              </a:pPr>
              <a:t>9/2/2015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F91C506-4AC1-4BE9-B0C0-B208000457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5D077935-9FF0-435F-8B9F-98B392139F2A}" type="datetimeFigureOut">
              <a:rPr lang="en-US"/>
              <a:pPr>
                <a:defRPr/>
              </a:pPr>
              <a:t>9/2/2015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6425404-DC0E-4934-9B03-55CC18BB30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E8E8036-A300-4B7A-B6D7-1967D439399D}" type="datetimeFigureOut">
              <a:rPr lang="en-US"/>
              <a:pPr>
                <a:defRPr/>
              </a:pPr>
              <a:t>9/2/2015</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06EE0754-98BB-42E6-9DFB-53B7B2BF0E2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98C12CA-89D2-498F-979A-D1CA52B94969}" type="datetimeFigureOut">
              <a:rPr lang="en-US"/>
              <a:pPr>
                <a:defRPr/>
              </a:pPr>
              <a:t>9/2/2015</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6D91F0B-88C7-42E6-AE32-81B26E9B735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A689EE26-FFD9-4D50-B529-5B090B4755AF}" type="datetimeFigureOut">
              <a:rPr lang="en-US"/>
              <a:pPr>
                <a:defRPr/>
              </a:pPr>
              <a:t>9/2/2015</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73739EF-FFB1-463D-BA59-87B311E67D8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A7DFB53-7BDC-4543-BEA8-B4B2851D63BA}" type="datetimeFigureOut">
              <a:rPr lang="en-US"/>
              <a:pPr>
                <a:defRPr/>
              </a:pPr>
              <a:t>9/2/2015</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C61B7CB-9786-4597-9475-DF015BFBA4B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7085DEC-D3C5-471D-BAD0-95CED90A1481}" type="datetimeFigureOut">
              <a:rPr lang="en-US"/>
              <a:pPr>
                <a:defRPr/>
              </a:pPr>
              <a:t>9/2/2015</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FDC1CD5-9E2D-41BB-9242-E6B7BA7531B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FBABF227-E49A-428F-9FBC-20FB0CFBB5AC}" type="datetimeFigureOut">
              <a:rPr lang="en-US"/>
              <a:pPr>
                <a:defRPr/>
              </a:pPr>
              <a:t>9/2/2015</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04DE378-3A63-44E2-874D-7640BC75071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052"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68B870F4-0839-4DBD-94D4-70371958A856}" type="datetimeFigureOut">
              <a:rPr lang="en-US"/>
              <a:pPr>
                <a:defRPr/>
              </a:pPr>
              <a:t>9/2/2015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B754CB07-A30C-46FE-AFF1-62C233549774}" type="slidenum">
              <a:rPr lang="en-US"/>
              <a:pPr>
                <a:defRPr/>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8" r:id="rId9"/>
    <p:sldLayoutId id="2147483756" r:id="rId10"/>
    <p:sldLayoutId id="2147483757" r:id="rId11"/>
    <p:sldLayoutId id="2147483759" r:id="rId12"/>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csusm.edu/socialwork/documents/FIELD%20EDUCATION%20MANUAL%202015%202016.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community.csusm.edu/course/view.php?id=437"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mailto:libbetson@csusm.edu" TargetMode="External"/><Relationship Id="rId2" Type="http://schemas.openxmlformats.org/officeDocument/2006/relationships/hyperlink" Target="mailto:jguarino@csusm.edu"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2286000"/>
          </a:xfrm>
        </p:spPr>
        <p:txBody>
          <a:bodyPr>
            <a:normAutofit fontScale="90000"/>
          </a:bodyPr>
          <a:lstStyle/>
          <a:p>
            <a:pPr algn="ctr" eaLnBrk="1" fontAlgn="auto" hangingPunct="1">
              <a:spcAft>
                <a:spcPts val="0"/>
              </a:spcAft>
              <a:defRPr/>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Field Instructor Training Module I</a:t>
            </a:r>
            <a:r>
              <a:rPr lang="en-US" sz="4000" dirty="0"/>
              <a:t/>
            </a:r>
            <a:br>
              <a:rPr lang="en-US" sz="4000" dirty="0"/>
            </a:br>
            <a:r>
              <a:rPr lang="en-US" sz="4000" b="0" dirty="0" smtClean="0"/>
              <a:t>Orientation to CSUSM Field Education Program, CSWE Core Competencies,</a:t>
            </a:r>
            <a:br>
              <a:rPr lang="en-US" sz="4000" b="0" dirty="0" smtClean="0"/>
            </a:br>
            <a:r>
              <a:rPr lang="en-US" sz="4000" b="0" dirty="0" smtClean="0"/>
              <a:t>Micro/Mezzo/Macro Practice, Learning Agreement &amp;  Evaluation </a:t>
            </a:r>
            <a:endParaRPr lang="en-US" sz="4000" b="0" dirty="0"/>
          </a:p>
        </p:txBody>
      </p:sp>
      <p:sp>
        <p:nvSpPr>
          <p:cNvPr id="7171" name="Subtitle 2"/>
          <p:cNvSpPr>
            <a:spLocks noGrp="1"/>
          </p:cNvSpPr>
          <p:nvPr>
            <p:ph type="subTitle" idx="1"/>
          </p:nvPr>
        </p:nvSpPr>
        <p:spPr>
          <a:xfrm>
            <a:off x="457200" y="4114800"/>
            <a:ext cx="7854950" cy="2362200"/>
          </a:xfrm>
        </p:spPr>
        <p:txBody>
          <a:bodyPr/>
          <a:lstStyle/>
          <a:p>
            <a:pPr marR="0" algn="ctr" eaLnBrk="1" hangingPunct="1">
              <a:lnSpc>
                <a:spcPct val="80000"/>
              </a:lnSpc>
            </a:pPr>
            <a:r>
              <a:rPr lang="en-US" sz="2400" dirty="0" smtClean="0"/>
              <a:t>CSUSM Department of Social Work</a:t>
            </a:r>
          </a:p>
          <a:p>
            <a:pPr marR="0" algn="ctr" eaLnBrk="1" hangingPunct="1">
              <a:lnSpc>
                <a:spcPct val="80000"/>
              </a:lnSpc>
            </a:pPr>
            <a:endParaRPr lang="en-US" sz="2200" dirty="0" smtClean="0"/>
          </a:p>
          <a:p>
            <a:pPr marR="0" algn="ctr" eaLnBrk="1" hangingPunct="1">
              <a:lnSpc>
                <a:spcPct val="80000"/>
              </a:lnSpc>
            </a:pPr>
            <a:r>
              <a:rPr lang="en-US" sz="2200" dirty="0" smtClean="0"/>
              <a:t>Fall 2015</a:t>
            </a:r>
            <a:endParaRPr lang="en-US" sz="2200" dirty="0" smtClean="0"/>
          </a:p>
          <a:p>
            <a:pPr marR="0" algn="ctr" eaLnBrk="1" hangingPunct="1">
              <a:lnSpc>
                <a:spcPct val="80000"/>
              </a:lnSpc>
            </a:pPr>
            <a:endParaRPr lang="en-US" sz="1800" dirty="0"/>
          </a:p>
          <a:p>
            <a:pPr marR="0" algn="ctr" eaLnBrk="1" hangingPunct="1">
              <a:lnSpc>
                <a:spcPct val="80000"/>
              </a:lnSpc>
            </a:pPr>
            <a:r>
              <a:rPr lang="en-US" sz="1800" dirty="0" smtClean="0"/>
              <a:t>Presenters:</a:t>
            </a:r>
          </a:p>
          <a:p>
            <a:pPr marR="0" algn="ctr" eaLnBrk="1" hangingPunct="1">
              <a:lnSpc>
                <a:spcPct val="80000"/>
              </a:lnSpc>
            </a:pPr>
            <a:r>
              <a:rPr lang="en-US" sz="1800" dirty="0" smtClean="0"/>
              <a:t>Jeannine </a:t>
            </a:r>
            <a:r>
              <a:rPr lang="en-US" sz="1800" dirty="0" smtClean="0"/>
              <a:t>E. Guarino, LCSW # </a:t>
            </a:r>
            <a:r>
              <a:rPr lang="en-US" sz="1800" dirty="0" smtClean="0"/>
              <a:t>24584</a:t>
            </a:r>
          </a:p>
          <a:p>
            <a:pPr marR="0" algn="ctr" eaLnBrk="1" hangingPunct="1">
              <a:lnSpc>
                <a:spcPct val="80000"/>
              </a:lnSpc>
            </a:pPr>
            <a:r>
              <a:rPr lang="en-US" sz="1800" dirty="0" smtClean="0"/>
              <a:t>Lorene Ibbetson, LCSW # 21088</a:t>
            </a:r>
            <a:endParaRPr lang="en-US" sz="1800" dirty="0" smtClean="0"/>
          </a:p>
          <a:p>
            <a:pPr marR="0" algn="ctr" eaLnBrk="1" hangingPunct="1">
              <a:lnSpc>
                <a:spcPct val="80000"/>
              </a:lnSpc>
            </a:pPr>
            <a:r>
              <a:rPr lang="en-US" sz="1800" dirty="0" smtClean="0"/>
              <a:t>Directors </a:t>
            </a:r>
            <a:r>
              <a:rPr lang="en-US" sz="1800" dirty="0" smtClean="0"/>
              <a:t>of Field Education, Department of Social Work, CSUSM</a:t>
            </a:r>
          </a:p>
          <a:p>
            <a:pPr marR="0" algn="ctr" eaLnBrk="1" hangingPunct="1">
              <a:lnSpc>
                <a:spcPct val="80000"/>
              </a:lnSpc>
            </a:pPr>
            <a:endParaRPr lang="en-US" sz="2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04850"/>
          </a:xfrm>
        </p:spPr>
        <p:txBody>
          <a:bodyPr/>
          <a:lstStyle/>
          <a:p>
            <a:pPr algn="ctr"/>
            <a:r>
              <a:rPr lang="en-US" sz="3600" dirty="0" smtClean="0"/>
              <a:t>Ethical Considerations in Field Instruction</a:t>
            </a:r>
            <a:endParaRPr lang="en-US" sz="3600" dirty="0"/>
          </a:p>
        </p:txBody>
      </p:sp>
      <p:sp>
        <p:nvSpPr>
          <p:cNvPr id="3" name="Content Placeholder 2"/>
          <p:cNvSpPr>
            <a:spLocks noGrp="1"/>
          </p:cNvSpPr>
          <p:nvPr>
            <p:ph idx="1"/>
          </p:nvPr>
        </p:nvSpPr>
        <p:spPr>
          <a:xfrm>
            <a:off x="457200" y="1524001"/>
            <a:ext cx="8229600" cy="4800600"/>
          </a:xfrm>
        </p:spPr>
        <p:txBody>
          <a:bodyPr/>
          <a:lstStyle/>
          <a:p>
            <a:r>
              <a:rPr lang="en-US" dirty="0"/>
              <a:t>NASW Code of Ethics</a:t>
            </a:r>
            <a:br>
              <a:rPr lang="en-US" dirty="0"/>
            </a:br>
            <a:r>
              <a:rPr lang="en-US" i="1" dirty="0"/>
              <a:t>3.02 Education &amp; </a:t>
            </a:r>
            <a:r>
              <a:rPr lang="en-US" i="1" dirty="0" smtClean="0"/>
              <a:t>Training</a:t>
            </a:r>
          </a:p>
          <a:p>
            <a:endParaRPr lang="en-US" i="1" dirty="0"/>
          </a:p>
          <a:p>
            <a:pPr marL="0" indent="0">
              <a:buNone/>
            </a:pPr>
            <a:r>
              <a:rPr lang="en-US" sz="2800" dirty="0"/>
              <a:t>Social workers who function as educators, field instructors for students, or trainers should: </a:t>
            </a:r>
          </a:p>
          <a:p>
            <a:pPr>
              <a:buNone/>
            </a:pPr>
            <a:r>
              <a:rPr lang="en-US" sz="2800" dirty="0" smtClean="0"/>
              <a:t>	(</a:t>
            </a:r>
            <a:r>
              <a:rPr lang="en-US" sz="2800" dirty="0"/>
              <a:t>a) provide instruction only within their areas of knowledge and competence and should provide instruction based on the most current information and knowledge available in the profession.</a:t>
            </a:r>
          </a:p>
          <a:p>
            <a:endParaRPr lang="en-US" dirty="0"/>
          </a:p>
        </p:txBody>
      </p:sp>
    </p:spTree>
    <p:extLst>
      <p:ext uri="{BB962C8B-B14F-4D97-AF65-F5344CB8AC3E}">
        <p14:creationId xmlns:p14="http://schemas.microsoft.com/office/powerpoint/2010/main" val="3266458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NASW Code of Ethics</a:t>
            </a:r>
            <a:br>
              <a:rPr lang="en-US" sz="3600" dirty="0"/>
            </a:br>
            <a:r>
              <a:rPr lang="en-US" sz="3600" i="1" dirty="0"/>
              <a:t>3.02 Education &amp; Training</a:t>
            </a:r>
            <a:endParaRPr lang="en-US" sz="3600" dirty="0"/>
          </a:p>
        </p:txBody>
      </p:sp>
      <p:sp>
        <p:nvSpPr>
          <p:cNvPr id="3" name="Content Placeholder 2"/>
          <p:cNvSpPr>
            <a:spLocks noGrp="1"/>
          </p:cNvSpPr>
          <p:nvPr>
            <p:ph idx="1"/>
          </p:nvPr>
        </p:nvSpPr>
        <p:spPr/>
        <p:txBody>
          <a:bodyPr/>
          <a:lstStyle/>
          <a:p>
            <a:r>
              <a:rPr lang="en-US" sz="2400" dirty="0"/>
              <a:t>Social workers who function as educators, field instructors for students, or trainers should: </a:t>
            </a:r>
          </a:p>
          <a:p>
            <a:pPr>
              <a:buNone/>
            </a:pPr>
            <a:r>
              <a:rPr lang="en-US" sz="2800" dirty="0" smtClean="0"/>
              <a:t>(b) </a:t>
            </a:r>
            <a:r>
              <a:rPr lang="en-US" sz="2800" dirty="0"/>
              <a:t>take reasonable steps to ensure that clients are routinely informed when services are being provided by students</a:t>
            </a:r>
            <a:endParaRPr lang="en-US" dirty="0"/>
          </a:p>
        </p:txBody>
      </p:sp>
      <p:sp>
        <p:nvSpPr>
          <p:cNvPr id="4" name="Rounded Rectangular Callout 3"/>
          <p:cNvSpPr/>
          <p:nvPr/>
        </p:nvSpPr>
        <p:spPr>
          <a:xfrm>
            <a:off x="5410200" y="3657600"/>
            <a:ext cx="3352800" cy="2133600"/>
          </a:xfrm>
          <a:prstGeom prst="wedgeRoundRectCallout">
            <a:avLst>
              <a:gd name="adj1" fmla="val -41179"/>
              <a:gd name="adj2" fmla="val 73276"/>
              <a:gd name="adj3" fmla="val 16667"/>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rial"/>
                <a:cs typeface="Arial"/>
              </a:rPr>
              <a:t>One of the first items on your orientation list should be to teach the student about informed consent.  </a:t>
            </a:r>
          </a:p>
          <a:p>
            <a:pPr algn="ctr"/>
            <a:endParaRPr lang="en-US" dirty="0" smtClean="0">
              <a:latin typeface="Arial"/>
              <a:cs typeface="Arial"/>
            </a:endParaRPr>
          </a:p>
          <a:p>
            <a:pPr algn="ctr"/>
            <a:r>
              <a:rPr lang="en-US" dirty="0" smtClean="0">
                <a:latin typeface="Arial"/>
                <a:cs typeface="Arial"/>
              </a:rPr>
              <a:t>Have them practice on you!!</a:t>
            </a:r>
            <a:endParaRPr lang="en-US" dirty="0">
              <a:latin typeface="Arial"/>
              <a:cs typeface="Arial"/>
            </a:endParaRPr>
          </a:p>
        </p:txBody>
      </p:sp>
    </p:spTree>
    <p:extLst>
      <p:ext uri="{BB962C8B-B14F-4D97-AF65-F5344CB8AC3E}">
        <p14:creationId xmlns:p14="http://schemas.microsoft.com/office/powerpoint/2010/main" val="2627932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accel="50000" de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NASW Code of Ethics</a:t>
            </a:r>
            <a:br>
              <a:rPr lang="en-US" dirty="0"/>
            </a:br>
            <a:r>
              <a:rPr lang="en-US" i="1" dirty="0"/>
              <a:t>3.02 Education &amp; Training</a:t>
            </a:r>
            <a:endParaRPr lang="en-US" dirty="0"/>
          </a:p>
        </p:txBody>
      </p:sp>
      <p:sp>
        <p:nvSpPr>
          <p:cNvPr id="3" name="Content Placeholder 2"/>
          <p:cNvSpPr>
            <a:spLocks noGrp="1"/>
          </p:cNvSpPr>
          <p:nvPr>
            <p:ph idx="1"/>
          </p:nvPr>
        </p:nvSpPr>
        <p:spPr/>
        <p:txBody>
          <a:bodyPr/>
          <a:lstStyle/>
          <a:p>
            <a:r>
              <a:rPr lang="en-US" sz="2400" dirty="0"/>
              <a:t>Social workers who function as educators, field instructors for students, or trainers should: </a:t>
            </a:r>
          </a:p>
          <a:p>
            <a:pPr>
              <a:buNone/>
            </a:pPr>
            <a:r>
              <a:rPr lang="en-US" sz="2800" dirty="0" smtClean="0"/>
              <a:t>(c) </a:t>
            </a:r>
            <a:r>
              <a:rPr lang="en-US" sz="2800" dirty="0"/>
              <a:t>not engage in any dual or multiple relationships with students in which there is a risk of exploitation or potential harm to the student. Social work educators and field instructors are responsible for setting clear, appropriate, and culturally sensitive boundaries. </a:t>
            </a:r>
          </a:p>
        </p:txBody>
      </p:sp>
      <p:sp>
        <p:nvSpPr>
          <p:cNvPr id="4" name="Rounded Rectangular Callout 3"/>
          <p:cNvSpPr/>
          <p:nvPr/>
        </p:nvSpPr>
        <p:spPr>
          <a:xfrm>
            <a:off x="5943600" y="4895088"/>
            <a:ext cx="3124200" cy="1600200"/>
          </a:xfrm>
          <a:prstGeom prst="wedgeRoundRectCallout">
            <a:avLst>
              <a:gd name="adj1" fmla="val -2201"/>
              <a:gd name="adj2" fmla="val 73715"/>
              <a:gd name="adj3" fmla="val 16667"/>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Arial"/>
                <a:cs typeface="Arial"/>
              </a:rPr>
              <a:t>It is the policy of the Department of Social Work that field instructors do not “friend” students on social networking sites.</a:t>
            </a:r>
            <a:endParaRPr lang="en-US" sz="1600" dirty="0">
              <a:latin typeface="Arial"/>
              <a:cs typeface="Arial"/>
            </a:endParaRPr>
          </a:p>
        </p:txBody>
      </p:sp>
    </p:spTree>
    <p:extLst>
      <p:ext uri="{BB962C8B-B14F-4D97-AF65-F5344CB8AC3E}">
        <p14:creationId xmlns:p14="http://schemas.microsoft.com/office/powerpoint/2010/main" val="271045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accel="50000" decel="5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NASW Code of Ethics</a:t>
            </a:r>
            <a:br>
              <a:rPr lang="en-US" sz="3200" dirty="0"/>
            </a:br>
            <a:r>
              <a:rPr lang="en-US" sz="3200" i="1" dirty="0"/>
              <a:t>3.02 Education &amp; Training</a:t>
            </a:r>
            <a:endParaRPr lang="en-US" sz="3200" dirty="0"/>
          </a:p>
        </p:txBody>
      </p:sp>
      <p:sp>
        <p:nvSpPr>
          <p:cNvPr id="3" name="Content Placeholder 2"/>
          <p:cNvSpPr>
            <a:spLocks noGrp="1"/>
          </p:cNvSpPr>
          <p:nvPr>
            <p:ph idx="1"/>
          </p:nvPr>
        </p:nvSpPr>
        <p:spPr/>
        <p:txBody>
          <a:bodyPr/>
          <a:lstStyle/>
          <a:p>
            <a:r>
              <a:rPr lang="en-US" sz="2400" dirty="0"/>
              <a:t>Social workers who function as educators, field instructors for students, or trainers should: </a:t>
            </a:r>
          </a:p>
          <a:p>
            <a:pPr>
              <a:buNone/>
            </a:pPr>
            <a:r>
              <a:rPr lang="en-US" sz="2800" dirty="0" smtClean="0"/>
              <a:t>(d) </a:t>
            </a:r>
            <a:r>
              <a:rPr lang="en-US" sz="2800" dirty="0"/>
              <a:t>evaluate students’ performance in a manner that is fair and respectful.</a:t>
            </a:r>
          </a:p>
        </p:txBody>
      </p:sp>
    </p:spTree>
    <p:extLst>
      <p:ext uri="{BB962C8B-B14F-4D97-AF65-F5344CB8AC3E}">
        <p14:creationId xmlns:p14="http://schemas.microsoft.com/office/powerpoint/2010/main" val="3998883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dirty="0" smtClean="0">
                <a:solidFill>
                  <a:srgbClr val="FFC000"/>
                </a:solidFill>
              </a:rPr>
              <a:t>CSUSM MSW Program Integrated Curriculum</a:t>
            </a:r>
            <a:endParaRPr lang="en-US" sz="2400" dirty="0">
              <a:solidFill>
                <a:srgbClr val="FFC000"/>
              </a:solidFill>
            </a:endParaRPr>
          </a:p>
        </p:txBody>
      </p:sp>
      <p:sp>
        <p:nvSpPr>
          <p:cNvPr id="3" name="Content Placeholder 2"/>
          <p:cNvSpPr>
            <a:spLocks noGrp="1"/>
          </p:cNvSpPr>
          <p:nvPr>
            <p:ph idx="1"/>
          </p:nvPr>
        </p:nvSpPr>
        <p:spPr>
          <a:xfrm>
            <a:off x="381000" y="1828800"/>
            <a:ext cx="8229600" cy="4389437"/>
          </a:xfrm>
        </p:spPr>
        <p:txBody>
          <a:bodyPr/>
          <a:lstStyle/>
          <a:p>
            <a:pPr>
              <a:buFont typeface="Arial" panose="020B0604020202020204" pitchFamily="34" charset="0"/>
              <a:buChar char="•"/>
            </a:pPr>
            <a:r>
              <a:rPr lang="en-US" sz="1800" dirty="0" smtClean="0"/>
              <a:t>The Council on Social Work Education (CSWE) is the accrediting body that governs all social work programs in the United States. CSWE is responsible for developing accreditation standards that define the competencies that MSW students need to master in order to become effective social workers. </a:t>
            </a:r>
          </a:p>
          <a:p>
            <a:pPr>
              <a:buFont typeface="Arial" panose="020B0604020202020204" pitchFamily="34" charset="0"/>
              <a:buChar char="•"/>
            </a:pPr>
            <a:r>
              <a:rPr lang="en-US" sz="1800" dirty="0" smtClean="0"/>
              <a:t>CSWE has defined Field Education is the signature pedagogy of an MSW program curriculum (CSWE, 2008).</a:t>
            </a:r>
          </a:p>
          <a:p>
            <a:r>
              <a:rPr lang="en-US" sz="1800" dirty="0" smtClean="0"/>
              <a:t>The curriculum takes an integrated approach whereby all classes reinforce the linkage of theories and concepts to the field setting by linking assignments to the  field practicum.</a:t>
            </a:r>
          </a:p>
          <a:p>
            <a:r>
              <a:rPr lang="en-US" sz="1800" dirty="0" smtClean="0"/>
              <a:t>The 4 core content areas of focus in the academic curriculum include:</a:t>
            </a:r>
          </a:p>
          <a:p>
            <a:pPr lvl="2"/>
            <a:r>
              <a:rPr lang="en-US" sz="1800" dirty="0" smtClean="0"/>
              <a:t>Human Behavior and the Social Environment (HBSE)</a:t>
            </a:r>
          </a:p>
          <a:p>
            <a:pPr lvl="2"/>
            <a:r>
              <a:rPr lang="en-US" sz="1800" dirty="0" smtClean="0"/>
              <a:t>Policy</a:t>
            </a:r>
          </a:p>
          <a:p>
            <a:pPr lvl="2"/>
            <a:r>
              <a:rPr lang="en-US" sz="1800" dirty="0" smtClean="0"/>
              <a:t>Practice</a:t>
            </a:r>
          </a:p>
          <a:p>
            <a:pPr lvl="2"/>
            <a:r>
              <a:rPr lang="en-US" sz="1800" dirty="0" smtClean="0"/>
              <a:t>Research </a:t>
            </a:r>
            <a:endParaRPr lang="en-US" sz="1800" dirty="0"/>
          </a:p>
        </p:txBody>
      </p:sp>
    </p:spTree>
    <p:extLst>
      <p:ext uri="{BB962C8B-B14F-4D97-AF65-F5344CB8AC3E}">
        <p14:creationId xmlns:p14="http://schemas.microsoft.com/office/powerpoint/2010/main" val="487933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457200"/>
            <a:ext cx="8229600" cy="1143000"/>
          </a:xfrm>
        </p:spPr>
        <p:txBody>
          <a:bodyPr/>
          <a:lstStyle/>
          <a:p>
            <a:pPr algn="ctr" eaLnBrk="1" hangingPunct="1"/>
            <a:r>
              <a:rPr lang="en-US" dirty="0" smtClean="0"/>
              <a:t>10 Core Competencies</a:t>
            </a:r>
          </a:p>
        </p:txBody>
      </p:sp>
      <p:sp>
        <p:nvSpPr>
          <p:cNvPr id="10243" name="Rectangle 3"/>
          <p:cNvSpPr>
            <a:spLocks noGrp="1" noChangeArrowheads="1"/>
          </p:cNvSpPr>
          <p:nvPr>
            <p:ph idx="1"/>
          </p:nvPr>
        </p:nvSpPr>
        <p:spPr>
          <a:xfrm>
            <a:off x="457200" y="1752600"/>
            <a:ext cx="8229600" cy="4572000"/>
          </a:xfrm>
        </p:spPr>
        <p:txBody>
          <a:bodyPr/>
          <a:lstStyle/>
          <a:p>
            <a:pPr eaLnBrk="1" hangingPunct="1">
              <a:lnSpc>
                <a:spcPct val="90000"/>
              </a:lnSpc>
            </a:pPr>
            <a:r>
              <a:rPr lang="en-US" sz="2800" dirty="0" smtClean="0"/>
              <a:t>CSWE has moved from focus on </a:t>
            </a:r>
            <a:r>
              <a:rPr lang="en-US" sz="2800" dirty="0" smtClean="0">
                <a:solidFill>
                  <a:srgbClr val="FFC000"/>
                </a:solidFill>
              </a:rPr>
              <a:t>content </a:t>
            </a:r>
            <a:r>
              <a:rPr lang="en-US" sz="2800" dirty="0" smtClean="0"/>
              <a:t>to “</a:t>
            </a:r>
            <a:r>
              <a:rPr lang="en-US" sz="2800" dirty="0" smtClean="0">
                <a:solidFill>
                  <a:srgbClr val="FFC000"/>
                </a:solidFill>
              </a:rPr>
              <a:t>competency-based education</a:t>
            </a:r>
            <a:r>
              <a:rPr lang="en-US" sz="2800" dirty="0" smtClean="0"/>
              <a:t>, an outcome performance approach to curriculum design”</a:t>
            </a:r>
            <a:r>
              <a:rPr lang="en-US" sz="2400" baseline="30000" dirty="0" smtClean="0"/>
              <a:t>1</a:t>
            </a:r>
          </a:p>
          <a:p>
            <a:pPr lvl="1" eaLnBrk="1" hangingPunct="1">
              <a:lnSpc>
                <a:spcPct val="90000"/>
              </a:lnSpc>
            </a:pPr>
            <a:r>
              <a:rPr lang="en-US" dirty="0" smtClean="0"/>
              <a:t>“The goal of the outcome approach is to demonstrate the integration and application of the competencies in practice with individuals, families, groups, organizations, and communities.”</a:t>
            </a:r>
            <a:endParaRPr lang="en-US" dirty="0" smtClean="0">
              <a:solidFill>
                <a:srgbClr val="FFC000"/>
              </a:solidFill>
              <a:cs typeface="Times New Roman" charset="0"/>
            </a:endParaRPr>
          </a:p>
          <a:p>
            <a:pPr eaLnBrk="1" hangingPunct="1">
              <a:lnSpc>
                <a:spcPct val="90000"/>
              </a:lnSpc>
            </a:pPr>
            <a:r>
              <a:rPr lang="en-US" sz="2800" b="1" dirty="0" smtClean="0">
                <a:solidFill>
                  <a:srgbClr val="FFC000"/>
                </a:solidFill>
                <a:cs typeface="Times New Roman" charset="0"/>
              </a:rPr>
              <a:t>Competencies</a:t>
            </a:r>
            <a:r>
              <a:rPr lang="en-US" sz="2800" dirty="0" smtClean="0">
                <a:solidFill>
                  <a:srgbClr val="FFC000"/>
                </a:solidFill>
                <a:cs typeface="Times New Roman" charset="0"/>
              </a:rPr>
              <a:t> = “measurable practice behaviors … comprised of knowledge, values, and skills.”</a:t>
            </a:r>
          </a:p>
          <a:p>
            <a:pPr lvl="1" eaLnBrk="1" hangingPunct="1">
              <a:lnSpc>
                <a:spcPct val="90000"/>
              </a:lnSpc>
            </a:pPr>
            <a:r>
              <a:rPr lang="en-US" dirty="0" smtClean="0"/>
              <a:t>Additional</a:t>
            </a:r>
            <a:r>
              <a:rPr lang="en-US" dirty="0" smtClean="0">
                <a:cs typeface="Times New Roman" charset="0"/>
              </a:rPr>
              <a:t> competencies may be added to the 10</a:t>
            </a:r>
          </a:p>
          <a:p>
            <a:pPr lvl="1" eaLnBrk="1" hangingPunct="1">
              <a:lnSpc>
                <a:spcPct val="90000"/>
              </a:lnSpc>
            </a:pPr>
            <a:endParaRPr lang="en-US" dirty="0" smtClean="0">
              <a:solidFill>
                <a:srgbClr val="FFC000"/>
              </a:solidFill>
              <a:cs typeface="Times New Roman" charset="0"/>
            </a:endParaRPr>
          </a:p>
          <a:p>
            <a:pPr lvl="1" eaLnBrk="1" hangingPunct="1">
              <a:lnSpc>
                <a:spcPct val="90000"/>
              </a:lnSpc>
            </a:pPr>
            <a:endParaRPr lang="en-US" dirty="0" smtClean="0">
              <a:solidFill>
                <a:srgbClr val="FFC000"/>
              </a:solidFill>
              <a:latin typeface="Times New Roman" charset="0"/>
            </a:endParaRPr>
          </a:p>
        </p:txBody>
      </p:sp>
      <p:sp>
        <p:nvSpPr>
          <p:cNvPr id="10244" name="TextBox 3"/>
          <p:cNvSpPr txBox="1">
            <a:spLocks noChangeArrowheads="1"/>
          </p:cNvSpPr>
          <p:nvPr/>
        </p:nvSpPr>
        <p:spPr bwMode="auto">
          <a:xfrm>
            <a:off x="304800" y="6400800"/>
            <a:ext cx="7696200" cy="338138"/>
          </a:xfrm>
          <a:prstGeom prst="rect">
            <a:avLst/>
          </a:prstGeom>
          <a:noFill/>
          <a:ln w="9525">
            <a:noFill/>
            <a:miter lim="800000"/>
            <a:headEnd/>
            <a:tailEnd/>
          </a:ln>
        </p:spPr>
        <p:txBody>
          <a:bodyPr>
            <a:spAutoFit/>
          </a:bodyPr>
          <a:lstStyle/>
          <a:p>
            <a:r>
              <a:rPr lang="en-US" sz="1600" baseline="30000" dirty="0" smtClean="0">
                <a:latin typeface="Constantia" pitchFamily="18" charset="0"/>
              </a:rPr>
              <a:t>1</a:t>
            </a:r>
            <a:r>
              <a:rPr lang="en-US" sz="1600" dirty="0" smtClean="0">
                <a:latin typeface="Constantia" pitchFamily="18" charset="0"/>
              </a:rPr>
              <a:t>CSWE </a:t>
            </a:r>
            <a:r>
              <a:rPr lang="en-US" sz="1600" dirty="0">
                <a:latin typeface="Constantia" pitchFamily="18" charset="0"/>
              </a:rPr>
              <a:t>Educational Policy 2.1</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381000"/>
            <a:ext cx="8229600" cy="1143000"/>
          </a:xfrm>
        </p:spPr>
        <p:txBody>
          <a:bodyPr/>
          <a:lstStyle/>
          <a:p>
            <a:pPr eaLnBrk="1" hangingPunct="1"/>
            <a:r>
              <a:rPr lang="en-US" sz="5400" dirty="0" smtClean="0"/>
              <a:t>Why Change?</a:t>
            </a:r>
            <a:endParaRPr lang="en-US" dirty="0" smtClean="0"/>
          </a:p>
        </p:txBody>
      </p:sp>
      <p:sp>
        <p:nvSpPr>
          <p:cNvPr id="11267" name="Content Placeholder 2"/>
          <p:cNvSpPr>
            <a:spLocks noGrp="1"/>
          </p:cNvSpPr>
          <p:nvPr>
            <p:ph idx="1"/>
          </p:nvPr>
        </p:nvSpPr>
        <p:spPr>
          <a:xfrm>
            <a:off x="457200" y="1752600"/>
            <a:ext cx="8229600" cy="4618038"/>
          </a:xfrm>
        </p:spPr>
        <p:txBody>
          <a:bodyPr/>
          <a:lstStyle/>
          <a:p>
            <a:pPr eaLnBrk="1" hangingPunct="1"/>
            <a:r>
              <a:rPr lang="en-US" sz="2000" dirty="0" smtClean="0"/>
              <a:t>Bring us back to social work’s core values</a:t>
            </a:r>
          </a:p>
          <a:p>
            <a:pPr lvl="1" eaLnBrk="1" hangingPunct="1"/>
            <a:r>
              <a:rPr lang="en-US" sz="2000" dirty="0" smtClean="0"/>
              <a:t>Social and economic justice</a:t>
            </a:r>
          </a:p>
          <a:p>
            <a:pPr lvl="1" eaLnBrk="1" hangingPunct="1"/>
            <a:r>
              <a:rPr lang="en-US" sz="2000" dirty="0" smtClean="0"/>
              <a:t>Social and economic well-being</a:t>
            </a:r>
          </a:p>
          <a:p>
            <a:pPr eaLnBrk="1" hangingPunct="1"/>
            <a:r>
              <a:rPr lang="en-US" sz="2000" dirty="0" smtClean="0"/>
              <a:t>Support NASW Code of Ethics principles &amp; standards</a:t>
            </a:r>
          </a:p>
          <a:p>
            <a:pPr eaLnBrk="1" hangingPunct="1"/>
            <a:r>
              <a:rPr lang="en-US" sz="2000" dirty="0" smtClean="0"/>
              <a:t>Get us to think about research-informed practice &amp; practice-informed research</a:t>
            </a:r>
          </a:p>
          <a:p>
            <a:pPr marL="273050" lvl="1" indent="-273050" eaLnBrk="1" hangingPunct="1">
              <a:buClr>
                <a:srgbClr val="0BD0D9"/>
              </a:buClr>
              <a:buSzPct val="95000"/>
            </a:pPr>
            <a:r>
              <a:rPr lang="en-US" sz="2000" dirty="0" smtClean="0"/>
              <a:t>Respond to new environmental trends and growing knowledge in the social and life sciences </a:t>
            </a:r>
          </a:p>
          <a:p>
            <a:pPr marL="273050" lvl="1" indent="-273050" eaLnBrk="1" hangingPunct="1">
              <a:buClr>
                <a:srgbClr val="0BD0D9"/>
              </a:buClr>
              <a:buSzPct val="95000"/>
            </a:pPr>
            <a:r>
              <a:rPr lang="en-US" sz="2000" dirty="0" smtClean="0"/>
              <a:t>The move from </a:t>
            </a:r>
            <a:r>
              <a:rPr lang="en-US" sz="2000" dirty="0" smtClean="0">
                <a:solidFill>
                  <a:schemeClr val="accent3"/>
                </a:solidFill>
              </a:rPr>
              <a:t>content </a:t>
            </a:r>
            <a:r>
              <a:rPr lang="en-US" sz="2000" dirty="0" smtClean="0"/>
              <a:t>to </a:t>
            </a:r>
            <a:r>
              <a:rPr lang="en-US" sz="2000" dirty="0" smtClean="0">
                <a:solidFill>
                  <a:schemeClr val="accent3"/>
                </a:solidFill>
              </a:rPr>
              <a:t>competence</a:t>
            </a:r>
            <a:r>
              <a:rPr lang="en-US" sz="2000" dirty="0" smtClean="0"/>
              <a:t> shifts focus to </a:t>
            </a:r>
            <a:r>
              <a:rPr lang="en-US" sz="2000" dirty="0" smtClean="0">
                <a:solidFill>
                  <a:schemeClr val="accent3"/>
                </a:solidFill>
              </a:rPr>
              <a:t>results</a:t>
            </a:r>
            <a:r>
              <a:rPr lang="en-US" sz="2000" dirty="0" smtClean="0"/>
              <a:t> of the educational process </a:t>
            </a:r>
            <a:r>
              <a:rPr lang="en-US" sz="2000" baseline="30000" dirty="0" smtClean="0"/>
              <a:t> </a:t>
            </a:r>
          </a:p>
          <a:p>
            <a:pPr marL="0" lvl="1" indent="0" eaLnBrk="1" hangingPunct="1">
              <a:buClr>
                <a:srgbClr val="0BD0D9"/>
              </a:buClr>
              <a:buSzPct val="95000"/>
              <a:buNone/>
            </a:pPr>
            <a:endParaRPr lang="en-US" sz="2000" baseline="30000" dirty="0"/>
          </a:p>
          <a:p>
            <a:pPr marL="0" lvl="1" indent="0" eaLnBrk="1" hangingPunct="1">
              <a:buClr>
                <a:srgbClr val="0BD0D9"/>
              </a:buClr>
              <a:buSzPct val="95000"/>
              <a:buNone/>
            </a:pPr>
            <a:endParaRPr lang="en-US" baseline="30000" dirty="0" smtClean="0"/>
          </a:p>
          <a:p>
            <a:pPr marL="273050" lvl="1" indent="-273050" eaLnBrk="1" hangingPunct="1">
              <a:buClr>
                <a:srgbClr val="0BD0D9"/>
              </a:buClr>
              <a:buSzPct val="95000"/>
            </a:pPr>
            <a:endParaRPr lang="en-US" dirty="0" smtClean="0"/>
          </a:p>
          <a:p>
            <a:pPr eaLnBrk="1" hangingPunct="1">
              <a:buNone/>
            </a:pPr>
            <a:endParaRPr lang="en-US" baseline="30000" dirty="0" smtClean="0"/>
          </a:p>
        </p:txBody>
      </p:sp>
      <p:pic>
        <p:nvPicPr>
          <p:cNvPr id="6" name="Picture 2" descr="C:\Documents and Settings\saks\Local Settings\Temporary Internet Files\Content.IE5\ZZZ33RUJ\MC900078718[1].wmf"/>
          <p:cNvPicPr>
            <a:picLocks noChangeAspect="1" noChangeArrowheads="1"/>
          </p:cNvPicPr>
          <p:nvPr/>
        </p:nvPicPr>
        <p:blipFill>
          <a:blip r:embed="rId2" cstate="print"/>
          <a:srcRect/>
          <a:stretch>
            <a:fillRect/>
          </a:stretch>
        </p:blipFill>
        <p:spPr bwMode="auto">
          <a:xfrm>
            <a:off x="4953000" y="0"/>
            <a:ext cx="1524000" cy="16521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81000"/>
            <a:ext cx="8229600" cy="914400"/>
          </a:xfrm>
        </p:spPr>
        <p:txBody>
          <a:bodyPr/>
          <a:lstStyle/>
          <a:p>
            <a:pPr algn="ctr" eaLnBrk="1" hangingPunct="1"/>
            <a:r>
              <a:rPr lang="en-US" sz="3200" dirty="0" smtClean="0"/>
              <a:t>10 Core Competencies  </a:t>
            </a:r>
            <a:r>
              <a:rPr lang="en-US" sz="3200" dirty="0" smtClean="0"/>
              <a:t>&amp; Foundation Year Practice Behaviors</a:t>
            </a:r>
            <a:endParaRPr lang="en-US" sz="3200" dirty="0" smtClean="0"/>
          </a:p>
        </p:txBody>
      </p:sp>
      <p:sp>
        <p:nvSpPr>
          <p:cNvPr id="3" name="Content Placeholder 2"/>
          <p:cNvSpPr>
            <a:spLocks noGrp="1"/>
          </p:cNvSpPr>
          <p:nvPr>
            <p:ph idx="1"/>
          </p:nvPr>
        </p:nvSpPr>
        <p:spPr>
          <a:xfrm>
            <a:off x="457200" y="1524000"/>
            <a:ext cx="8229600" cy="4953000"/>
          </a:xfrm>
        </p:spPr>
        <p:txBody>
          <a:bodyPr>
            <a:normAutofit fontScale="25000" lnSpcReduction="20000"/>
          </a:bodyPr>
          <a:lstStyle/>
          <a:p>
            <a:pPr marL="274320" indent="-274320" eaLnBrk="1" fontAlgn="auto" hangingPunct="1">
              <a:spcAft>
                <a:spcPts val="0"/>
              </a:spcAft>
              <a:buClr>
                <a:schemeClr val="accent3"/>
              </a:buClr>
              <a:buFont typeface="Wingdings 2"/>
              <a:buNone/>
              <a:defRPr/>
            </a:pPr>
            <a:r>
              <a:rPr lang="en-US" sz="7200" b="1" dirty="0" smtClean="0">
                <a:solidFill>
                  <a:srgbClr val="FFC000"/>
                </a:solidFill>
              </a:rPr>
              <a:t>Competency 1</a:t>
            </a:r>
            <a:r>
              <a:rPr lang="en-US" sz="7200" dirty="0" smtClean="0">
                <a:solidFill>
                  <a:srgbClr val="FFC000"/>
                </a:solidFill>
              </a:rPr>
              <a:t>—</a:t>
            </a:r>
            <a:r>
              <a:rPr lang="en-US" sz="7200" b="1" dirty="0" smtClean="0">
                <a:solidFill>
                  <a:srgbClr val="FFC000"/>
                </a:solidFill>
              </a:rPr>
              <a:t>Identify as a professional social worker and conduct oneself accordingly.</a:t>
            </a:r>
            <a:endParaRPr lang="en-US" sz="7200" dirty="0" smtClean="0">
              <a:solidFill>
                <a:srgbClr val="FFC000"/>
              </a:solidFill>
            </a:endParaRPr>
          </a:p>
          <a:p>
            <a:r>
              <a:rPr lang="en-US" sz="6400" dirty="0" smtClean="0"/>
              <a:t>Social workers serve as representatives of the profession, its mission, and its core values. They know the profession’s history. Social workers commit themselves to the profession’s enhancement and to their own professional conduct and growth. Social workers: </a:t>
            </a:r>
          </a:p>
          <a:p>
            <a:pPr lvl="1">
              <a:buClr>
                <a:schemeClr val="accent2"/>
              </a:buClr>
            </a:pPr>
            <a:r>
              <a:rPr lang="en-US" sz="5600" b="1" dirty="0" smtClean="0"/>
              <a:t>1</a:t>
            </a:r>
            <a:r>
              <a:rPr lang="en-US" sz="5600" b="1" dirty="0" smtClean="0"/>
              <a:t>) </a:t>
            </a:r>
            <a:r>
              <a:rPr lang="en-US" sz="5600" dirty="0" smtClean="0"/>
              <a:t>advocate for client access to the services of social work; </a:t>
            </a:r>
            <a:r>
              <a:rPr lang="en-US" sz="5600" b="1" dirty="0" smtClean="0"/>
              <a:t>2) </a:t>
            </a:r>
            <a:r>
              <a:rPr lang="en-US" sz="5600" dirty="0" smtClean="0"/>
              <a:t>practice personal reflection and self-correction to assure continual professional development; </a:t>
            </a:r>
            <a:r>
              <a:rPr lang="en-US" sz="5600" b="1" dirty="0" smtClean="0"/>
              <a:t>3) </a:t>
            </a:r>
            <a:r>
              <a:rPr lang="en-US" sz="5600" dirty="0" smtClean="0"/>
              <a:t>attend to professional roles and boundaries; </a:t>
            </a:r>
            <a:r>
              <a:rPr lang="en-US" sz="5600" b="1" dirty="0" smtClean="0"/>
              <a:t>4) </a:t>
            </a:r>
            <a:r>
              <a:rPr lang="en-US" sz="5600" dirty="0" smtClean="0"/>
              <a:t>demonstrate professional demeanor in behavior, appearance, and communication; </a:t>
            </a:r>
            <a:r>
              <a:rPr lang="en-US" sz="5600" b="1" dirty="0" smtClean="0"/>
              <a:t>5) </a:t>
            </a:r>
            <a:r>
              <a:rPr lang="en-US" sz="5600" dirty="0" smtClean="0"/>
              <a:t>engage in career-long learning; and, </a:t>
            </a:r>
            <a:r>
              <a:rPr lang="en-US" sz="5600" b="1" dirty="0" smtClean="0"/>
              <a:t>6) </a:t>
            </a:r>
            <a:r>
              <a:rPr lang="en-US" sz="5600" dirty="0" smtClean="0"/>
              <a:t>use supervision and consultation.</a:t>
            </a:r>
          </a:p>
          <a:p>
            <a:pPr marL="274320" indent="-274320" eaLnBrk="1" fontAlgn="auto" hangingPunct="1">
              <a:spcAft>
                <a:spcPts val="0"/>
              </a:spcAft>
              <a:buClr>
                <a:schemeClr val="accent3"/>
              </a:buClr>
              <a:buFont typeface="Wingdings 2"/>
              <a:buNone/>
              <a:defRPr/>
            </a:pPr>
            <a:endParaRPr lang="en-US" sz="5600" dirty="0" smtClean="0"/>
          </a:p>
          <a:p>
            <a:pPr marL="274320" indent="-274320" eaLnBrk="1" fontAlgn="auto" hangingPunct="1">
              <a:spcAft>
                <a:spcPts val="0"/>
              </a:spcAft>
              <a:buClr>
                <a:schemeClr val="accent3"/>
              </a:buClr>
              <a:buFont typeface="Wingdings 2"/>
              <a:buNone/>
              <a:defRPr/>
            </a:pPr>
            <a:r>
              <a:rPr lang="en-US" sz="7200" b="1" dirty="0" smtClean="0">
                <a:solidFill>
                  <a:srgbClr val="FFC000"/>
                </a:solidFill>
              </a:rPr>
              <a:t>Competency 2—Apply social work ethical principles to guide professional practice.</a:t>
            </a:r>
          </a:p>
          <a:p>
            <a:pPr marL="274320" indent="-274320" eaLnBrk="1" fontAlgn="auto" hangingPunct="1">
              <a:spcAft>
                <a:spcPts val="0"/>
              </a:spcAft>
              <a:buClr>
                <a:schemeClr val="accent3"/>
              </a:buClr>
              <a:buFont typeface="Wingdings 2"/>
              <a:buChar char=""/>
              <a:defRPr/>
            </a:pPr>
            <a:r>
              <a:rPr lang="en-US" sz="6400" dirty="0" smtClean="0"/>
              <a:t>Social workers have an obligation to conduct themselves ethically and to engage in ethical decision making. Social workers are knowledgeable about the value base of the profession, its ethical standards, and relevant law. Social workers:</a:t>
            </a:r>
          </a:p>
          <a:p>
            <a:pPr marL="641033" lvl="1" indent="-274320" eaLnBrk="1" fontAlgn="auto" hangingPunct="1">
              <a:spcAft>
                <a:spcPts val="0"/>
              </a:spcAft>
              <a:buFont typeface="Wingdings 2"/>
              <a:buChar char=""/>
              <a:defRPr/>
            </a:pPr>
            <a:r>
              <a:rPr lang="en-US" sz="5600" b="1" dirty="0" smtClean="0"/>
              <a:t>7) </a:t>
            </a:r>
            <a:r>
              <a:rPr lang="en-US" sz="5600" dirty="0" smtClean="0"/>
              <a:t>recognize and manage personal values in a way that allows professional values to guide practice; </a:t>
            </a:r>
            <a:r>
              <a:rPr lang="en-US" sz="5600" b="1" dirty="0" smtClean="0"/>
              <a:t>8) </a:t>
            </a:r>
            <a:r>
              <a:rPr lang="en-US" sz="5600" dirty="0" smtClean="0"/>
              <a:t>make ethical decisions by applying standards of the National Association of Social Workers Code of Ethics and, as applicable, of the International Federation of Social Workers/International Association of Schools of Social Work Ethics in Social Work, Statement of Principles; </a:t>
            </a:r>
            <a:r>
              <a:rPr lang="en-US" sz="5600" b="1" dirty="0" smtClean="0"/>
              <a:t>9) </a:t>
            </a:r>
            <a:r>
              <a:rPr lang="en-US" sz="5600" dirty="0" smtClean="0"/>
              <a:t>tolerate ambiguity in resolving ethical conflicts; and </a:t>
            </a:r>
            <a:r>
              <a:rPr lang="en-US" sz="5600" b="1" dirty="0" smtClean="0"/>
              <a:t>10)</a:t>
            </a:r>
            <a:r>
              <a:rPr lang="en-US" sz="5600" dirty="0" smtClean="0"/>
              <a:t>apply strategies of ethical reasoning to arrive at principled decisions. </a:t>
            </a:r>
          </a:p>
          <a:p>
            <a:pPr marL="274320" indent="-274320" eaLnBrk="1" fontAlgn="auto" hangingPunct="1">
              <a:spcAft>
                <a:spcPts val="0"/>
              </a:spcAft>
              <a:buClr>
                <a:schemeClr val="accent3"/>
              </a:buClr>
              <a:buFont typeface="Wingdings 2"/>
              <a:buChar char=""/>
              <a:defRPr/>
            </a:pPr>
            <a:endParaRPr lang="en-US" sz="5600" dirty="0" smtClean="0"/>
          </a:p>
          <a:p>
            <a:pPr marL="641033" lvl="1" indent="-274320" eaLnBrk="1" fontAlgn="auto" hangingPunct="1">
              <a:spcAft>
                <a:spcPts val="0"/>
              </a:spcAft>
              <a:buClr>
                <a:schemeClr val="accent3"/>
              </a:buClr>
              <a:buNone/>
              <a:defRPr/>
            </a:pPr>
            <a:endParaRPr lang="en-US" sz="5400" dirty="0" smtClean="0"/>
          </a:p>
          <a:p>
            <a:pPr marL="274320" indent="-274320" eaLnBrk="1" fontAlgn="auto" hangingPunct="1">
              <a:spcAft>
                <a:spcPts val="0"/>
              </a:spcAft>
              <a:buClr>
                <a:schemeClr val="accent3"/>
              </a:buClr>
              <a:buFont typeface="Wingdings 2"/>
              <a:buNone/>
              <a:defRPr/>
            </a:pPr>
            <a:r>
              <a:rPr lang="en-US" sz="5600" dirty="0" smtClean="0"/>
              <a:t> </a:t>
            </a:r>
          </a:p>
        </p:txBody>
      </p:sp>
      <p:sp>
        <p:nvSpPr>
          <p:cNvPr id="5" name="Line Callout 2 4"/>
          <p:cNvSpPr/>
          <p:nvPr/>
        </p:nvSpPr>
        <p:spPr>
          <a:xfrm>
            <a:off x="7467600" y="5791200"/>
            <a:ext cx="1447800" cy="609600"/>
          </a:xfrm>
          <a:prstGeom prst="borderCallout2">
            <a:avLst>
              <a:gd name="adj1" fmla="val 18750"/>
              <a:gd name="adj2" fmla="val -8333"/>
              <a:gd name="adj3" fmla="val 18750"/>
              <a:gd name="adj4" fmla="val -16667"/>
              <a:gd name="adj5" fmla="val -74537"/>
              <a:gd name="adj6" fmla="val -110159"/>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Practice behaviors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229600" cy="4694237"/>
          </a:xfrm>
        </p:spPr>
        <p:txBody>
          <a:bodyPr/>
          <a:lstStyle/>
          <a:p>
            <a:pPr marL="274320" indent="-274320" eaLnBrk="1" fontAlgn="auto" hangingPunct="1">
              <a:spcAft>
                <a:spcPts val="0"/>
              </a:spcAft>
              <a:buClr>
                <a:schemeClr val="accent3"/>
              </a:buClr>
              <a:buNone/>
              <a:defRPr/>
            </a:pPr>
            <a:r>
              <a:rPr lang="en-US" sz="1800" b="1" dirty="0" smtClean="0">
                <a:solidFill>
                  <a:srgbClr val="FFC000"/>
                </a:solidFill>
              </a:rPr>
              <a:t>Competency 3—Apply critical thinking to inform and communicate professional judgments.</a:t>
            </a:r>
          </a:p>
          <a:p>
            <a:pPr marL="274320" indent="-274320" eaLnBrk="1" fontAlgn="auto" hangingPunct="1">
              <a:spcAft>
                <a:spcPts val="0"/>
              </a:spcAft>
              <a:buClr>
                <a:schemeClr val="accent3"/>
              </a:buClr>
              <a:buFont typeface="Wingdings 2"/>
              <a:buChar char=""/>
              <a:defRPr/>
            </a:pPr>
            <a:r>
              <a:rPr lang="en-US" sz="1600" dirty="0" smtClean="0"/>
              <a:t>Social workers are knowledgeable about the principles of logic, scientific inquiry, and reasoned  discernment. They use critical thinking augmented by creativity and curiosity. Critical thinking also requires the synthesis and communication of relevant information. Social workers:</a:t>
            </a:r>
          </a:p>
          <a:p>
            <a:pPr marL="641033" lvl="1" indent="-274320" eaLnBrk="1" fontAlgn="auto" hangingPunct="1">
              <a:spcAft>
                <a:spcPts val="0"/>
              </a:spcAft>
              <a:buClr>
                <a:schemeClr val="bg2"/>
              </a:buClr>
              <a:buFont typeface="Wingdings 2"/>
              <a:buChar char=""/>
              <a:defRPr/>
            </a:pPr>
            <a:r>
              <a:rPr lang="en-US" sz="1400" b="1" dirty="0" smtClean="0"/>
              <a:t>11) </a:t>
            </a:r>
            <a:r>
              <a:rPr lang="en-US" sz="1400" dirty="0" smtClean="0"/>
              <a:t>distinguish, appraise, and integrate multiple sources of knowledge, including research-based knowledge, and practice wisdom; </a:t>
            </a:r>
            <a:r>
              <a:rPr lang="en-US" sz="1400" b="1" dirty="0" smtClean="0"/>
              <a:t>12) </a:t>
            </a:r>
            <a:r>
              <a:rPr lang="en-US" sz="1400" dirty="0" smtClean="0"/>
              <a:t>analyze models of assessment, prevention, intervention, and evaluation; and, </a:t>
            </a:r>
            <a:r>
              <a:rPr lang="en-US" sz="1400" b="1" dirty="0" smtClean="0"/>
              <a:t>13) </a:t>
            </a:r>
            <a:r>
              <a:rPr lang="en-US" sz="1400" dirty="0" smtClean="0"/>
              <a:t>demonstrate effective oral and written communication in working with individuals, families, groups, organizations, communities, and colleagues.</a:t>
            </a:r>
          </a:p>
          <a:p>
            <a:pPr marL="641033" lvl="1" indent="-274320" eaLnBrk="1" fontAlgn="auto" hangingPunct="1">
              <a:spcAft>
                <a:spcPts val="0"/>
              </a:spcAft>
              <a:buClr>
                <a:schemeClr val="bg2"/>
              </a:buClr>
              <a:buFont typeface="Wingdings 2"/>
              <a:buChar char=""/>
              <a:defRPr/>
            </a:pPr>
            <a:endParaRPr lang="en-US" sz="1400" dirty="0" smtClean="0"/>
          </a:p>
          <a:p>
            <a:pPr marL="274320" indent="-274320" eaLnBrk="1" fontAlgn="auto" hangingPunct="1">
              <a:spcAft>
                <a:spcPts val="0"/>
              </a:spcAft>
              <a:buClr>
                <a:schemeClr val="accent3"/>
              </a:buClr>
              <a:buFont typeface="Wingdings 2"/>
              <a:buNone/>
              <a:defRPr/>
            </a:pPr>
            <a:r>
              <a:rPr lang="en-US" sz="1800" b="1" dirty="0" smtClean="0">
                <a:solidFill>
                  <a:srgbClr val="FFC000"/>
                </a:solidFill>
              </a:rPr>
              <a:t>Competency</a:t>
            </a:r>
            <a:r>
              <a:rPr lang="en-US" sz="1600" b="1" dirty="0" smtClean="0"/>
              <a:t> </a:t>
            </a:r>
            <a:r>
              <a:rPr lang="en-US" sz="1800" b="1" dirty="0" smtClean="0">
                <a:solidFill>
                  <a:srgbClr val="FFC000"/>
                </a:solidFill>
              </a:rPr>
              <a:t>4—Engage diversity and difference in practice.</a:t>
            </a:r>
          </a:p>
          <a:p>
            <a:pPr marL="274320" indent="-274320" eaLnBrk="1" fontAlgn="auto" hangingPunct="1">
              <a:spcAft>
                <a:spcPts val="0"/>
              </a:spcAft>
              <a:buClr>
                <a:schemeClr val="accent3"/>
              </a:buClr>
              <a:buFont typeface="Wingdings 2"/>
              <a:buChar char=""/>
              <a:defRPr/>
            </a:pPr>
            <a:r>
              <a:rPr lang="en-US" sz="1600" dirty="0" smtClean="0"/>
              <a:t>Social workers understand how diversity characterizes and shapes the human experience and is critical to the formation of identity. The dimensions of diversity are understood as the </a:t>
            </a:r>
            <a:r>
              <a:rPr lang="en-US" sz="1600" dirty="0" err="1" smtClean="0"/>
              <a:t>intersectionality</a:t>
            </a:r>
            <a:r>
              <a:rPr lang="en-US" sz="1600" dirty="0" smtClean="0"/>
              <a:t> of multiple factors including age, class, color, culture, disability, ethnicity, gender, gender identity and expression, immigration status, political ideology, race, religion, sex, and sexual orientation. Social workers appreciate that, as a consequence of difference, a person’s life experiences may include oppression, poverty, marginalization, and alienation as well as privilege, power, and acclaim. Social workers:</a:t>
            </a:r>
          </a:p>
          <a:p>
            <a:pPr lvl="1"/>
            <a:r>
              <a:rPr lang="en-US" sz="1400" b="1" dirty="0" smtClean="0"/>
              <a:t>14) </a:t>
            </a:r>
            <a:r>
              <a:rPr lang="en-US" sz="1400" dirty="0" smtClean="0"/>
              <a:t>recognize the extent to which a culture’s structures and values may oppress, marginalize, alienate, or create or enhance privilege and power; </a:t>
            </a:r>
            <a:r>
              <a:rPr lang="en-US" sz="1400" b="1" dirty="0" smtClean="0"/>
              <a:t>15) </a:t>
            </a:r>
            <a:r>
              <a:rPr lang="en-US" sz="1400" dirty="0" smtClean="0"/>
              <a:t>gain sufficient self-awareness to eliminate the influence of personal biases and values in working with diverse groups; </a:t>
            </a:r>
            <a:r>
              <a:rPr lang="en-US" sz="1400" b="1" dirty="0" smtClean="0"/>
              <a:t>16) </a:t>
            </a:r>
            <a:r>
              <a:rPr lang="en-US" sz="1400" dirty="0" smtClean="0"/>
              <a:t>recognize and communicate their understanding of the importance of difference in shaping life experiences; and </a:t>
            </a:r>
            <a:r>
              <a:rPr lang="en-US" sz="1400" b="1" dirty="0" smtClean="0"/>
              <a:t>17) </a:t>
            </a:r>
            <a:r>
              <a:rPr lang="en-US" sz="1400" dirty="0" smtClean="0"/>
              <a:t>view themselves as learners and engage those with whom they work as informants. </a:t>
            </a:r>
          </a:p>
          <a:p>
            <a:pPr marL="641033" lvl="1" indent="-274320" eaLnBrk="1" fontAlgn="auto" hangingPunct="1">
              <a:spcAft>
                <a:spcPts val="0"/>
              </a:spcAft>
              <a:buClr>
                <a:schemeClr val="accent3"/>
              </a:buClr>
              <a:buFont typeface="Wingdings 2"/>
              <a:buChar char=""/>
              <a:defRPr/>
            </a:pPr>
            <a:endParaRPr lang="en-US" sz="1200" dirty="0" smtClean="0"/>
          </a:p>
          <a:p>
            <a:pPr marL="641033" lvl="1" indent="-274320" eaLnBrk="1" fontAlgn="auto" hangingPunct="1">
              <a:spcAft>
                <a:spcPts val="0"/>
              </a:spcAft>
              <a:buClr>
                <a:schemeClr val="accent3"/>
              </a:buClr>
              <a:buFont typeface="Wingdings 2"/>
              <a:buChar char=""/>
              <a:defRPr/>
            </a:pPr>
            <a:endParaRPr lang="en-US" sz="400" dirty="0" smtClean="0"/>
          </a:p>
          <a:p>
            <a:pPr marL="641033" lvl="1" indent="-274320" eaLnBrk="1" fontAlgn="auto" hangingPunct="1">
              <a:spcAft>
                <a:spcPts val="0"/>
              </a:spcAft>
              <a:buClr>
                <a:schemeClr val="accent3"/>
              </a:buClr>
              <a:buFont typeface="Wingdings 2"/>
              <a:buChar char=""/>
              <a:defRPr/>
            </a:pPr>
            <a:endParaRPr lang="en-US" sz="400" dirty="0" smtClean="0"/>
          </a:p>
          <a:p>
            <a:endParaRPr lang="en-US" sz="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normAutofit fontScale="85000" lnSpcReduction="20000"/>
          </a:bodyPr>
          <a:lstStyle/>
          <a:p>
            <a:pPr marL="274320" indent="-274320" eaLnBrk="1" fontAlgn="auto" hangingPunct="1">
              <a:spcAft>
                <a:spcPts val="0"/>
              </a:spcAft>
              <a:buClr>
                <a:schemeClr val="accent3"/>
              </a:buClr>
              <a:buNone/>
              <a:defRPr/>
            </a:pPr>
            <a:r>
              <a:rPr lang="en-US" sz="2100" b="1" dirty="0" smtClean="0">
                <a:solidFill>
                  <a:srgbClr val="FFC000"/>
                </a:solidFill>
              </a:rPr>
              <a:t>Competency 5—Advance human rights and social and economic justice.</a:t>
            </a:r>
          </a:p>
          <a:p>
            <a:pPr marL="274320" indent="-274320" eaLnBrk="1" fontAlgn="auto" hangingPunct="1">
              <a:spcAft>
                <a:spcPts val="0"/>
              </a:spcAft>
              <a:buClr>
                <a:schemeClr val="accent3"/>
              </a:buClr>
              <a:buFont typeface="Wingdings 2"/>
              <a:buChar char=""/>
              <a:defRPr/>
            </a:pPr>
            <a:r>
              <a:rPr lang="en-US" sz="1900" dirty="0" smtClean="0"/>
              <a:t>Each person, regardless of position in society, has basic human rights, such as freedom, safety, privacy, an adequate standard of living, health care, and education. Social workers recognize the global interconnections of oppression and are knowledgeable about theories of justice and strategies to promote human and civil rights. Social work incorporates social justice practices in organizations, institutions, and society to ensure that these basic human rights are distributed equitably and without prejudice. Social workers:</a:t>
            </a:r>
          </a:p>
          <a:p>
            <a:pPr marL="641033" lvl="1" indent="-274320" eaLnBrk="1" fontAlgn="auto" hangingPunct="1">
              <a:spcAft>
                <a:spcPts val="0"/>
              </a:spcAft>
              <a:buFont typeface="Wingdings 2"/>
              <a:buChar char=""/>
              <a:defRPr/>
            </a:pPr>
            <a:r>
              <a:rPr lang="en-US" sz="1600" b="1" dirty="0" smtClean="0"/>
              <a:t>18) </a:t>
            </a:r>
            <a:r>
              <a:rPr lang="en-US" sz="1600" dirty="0" smtClean="0"/>
              <a:t>understand the forms and mechanisms of oppression and discrimination; </a:t>
            </a:r>
            <a:r>
              <a:rPr lang="en-US" sz="1600" b="1" dirty="0" smtClean="0"/>
              <a:t>19) </a:t>
            </a:r>
            <a:r>
              <a:rPr lang="en-US" sz="1600" dirty="0" smtClean="0"/>
              <a:t>advocate for human rights and social and economic justice; and, </a:t>
            </a:r>
            <a:r>
              <a:rPr lang="en-US" sz="1600" b="1" dirty="0" smtClean="0"/>
              <a:t>20) </a:t>
            </a:r>
            <a:r>
              <a:rPr lang="en-US" sz="1600" dirty="0" smtClean="0"/>
              <a:t>engage in practices that advance social and economic justice.</a:t>
            </a:r>
          </a:p>
          <a:p>
            <a:pPr marL="641033" lvl="1" indent="-274320" eaLnBrk="1" fontAlgn="auto" hangingPunct="1">
              <a:spcAft>
                <a:spcPts val="0"/>
              </a:spcAft>
              <a:buFont typeface="Wingdings 2"/>
              <a:buChar char=""/>
              <a:defRPr/>
            </a:pPr>
            <a:endParaRPr lang="en-US" sz="1600" dirty="0" smtClean="0"/>
          </a:p>
          <a:p>
            <a:pPr marL="274320" indent="-274320" eaLnBrk="1" fontAlgn="auto" hangingPunct="1">
              <a:spcAft>
                <a:spcPts val="0"/>
              </a:spcAft>
              <a:buClr>
                <a:schemeClr val="accent3"/>
              </a:buClr>
              <a:buNone/>
              <a:defRPr/>
            </a:pPr>
            <a:r>
              <a:rPr lang="en-US" sz="2100" b="1" dirty="0" smtClean="0">
                <a:solidFill>
                  <a:srgbClr val="FFC000"/>
                </a:solidFill>
              </a:rPr>
              <a:t>Competency 6—Engage in research-informed practice and practice-informed research.</a:t>
            </a:r>
          </a:p>
          <a:p>
            <a:pPr marL="274320" indent="-274320" eaLnBrk="1" fontAlgn="auto" hangingPunct="1">
              <a:spcAft>
                <a:spcPts val="0"/>
              </a:spcAft>
              <a:buClr>
                <a:schemeClr val="accent3"/>
              </a:buClr>
              <a:buFont typeface="Wingdings 2"/>
              <a:buChar char=""/>
              <a:defRPr/>
            </a:pPr>
            <a:r>
              <a:rPr lang="en-US" sz="1900" dirty="0" smtClean="0"/>
              <a:t>Social workers use practice experience to inform research, employ evidence-based interventions, evaluate their own practice, and use research findings to improve practice, policy, and social service delivery. Social workers comprehend quantitative and qualitative research and understand scientific and ethical approaches to building knowledge. Social workers:</a:t>
            </a:r>
          </a:p>
          <a:p>
            <a:pPr marL="641033" lvl="1" indent="-274320" eaLnBrk="1" fontAlgn="auto" hangingPunct="1">
              <a:spcAft>
                <a:spcPts val="0"/>
              </a:spcAft>
              <a:buFont typeface="Wingdings 2"/>
              <a:buChar char=""/>
              <a:defRPr/>
            </a:pPr>
            <a:r>
              <a:rPr lang="en-US" sz="1600" dirty="0" smtClean="0"/>
              <a:t>21) use practice experience to inform scientific inquiry and. 22) use research evidence to inform practice. </a:t>
            </a:r>
          </a:p>
          <a:p>
            <a:pPr marL="641033" lvl="1" indent="-274320" eaLnBrk="1" fontAlgn="auto" hangingPunct="1">
              <a:spcAft>
                <a:spcPts val="0"/>
              </a:spcAft>
              <a:buClr>
                <a:schemeClr val="accent3"/>
              </a:buClr>
              <a:buFont typeface="Wingdings 2"/>
              <a:buChar char=""/>
              <a:defRPr/>
            </a:pPr>
            <a:endParaRPr lang="en-US" sz="2800" dirty="0" smtClean="0"/>
          </a:p>
          <a:p>
            <a:pPr marL="274320" indent="-274320" eaLnBrk="1" fontAlgn="auto" hangingPunct="1">
              <a:spcAft>
                <a:spcPts val="0"/>
              </a:spcAft>
              <a:buClr>
                <a:schemeClr val="accent3"/>
              </a:buClr>
              <a:buFont typeface="Wingdings 2"/>
              <a:buNone/>
              <a:defRPr/>
            </a:pPr>
            <a:r>
              <a:rPr lang="en-US" sz="3000" dirty="0" smtClean="0"/>
              <a:t> </a:t>
            </a:r>
          </a:p>
          <a:p>
            <a:pPr marL="274320" indent="-274320" eaLnBrk="1" fontAlgn="auto" hangingPunct="1">
              <a:spcAft>
                <a:spcPts val="0"/>
              </a:spcAft>
              <a:buClr>
                <a:schemeClr val="accent3"/>
              </a:buClr>
              <a:buNone/>
              <a:defRPr/>
            </a:pPr>
            <a:endParaRPr lang="en-US" sz="3000" dirty="0" smtClean="0"/>
          </a:p>
        </p:txBody>
      </p:sp>
      <p:pic>
        <p:nvPicPr>
          <p:cNvPr id="4" name="Picture 3" descr="j0396652.wmf"/>
          <p:cNvPicPr>
            <a:picLocks noChangeAspect="1"/>
          </p:cNvPicPr>
          <p:nvPr/>
        </p:nvPicPr>
        <p:blipFill>
          <a:blip r:embed="rId2" cstate="print"/>
          <a:stretch>
            <a:fillRect/>
          </a:stretch>
        </p:blipFill>
        <p:spPr>
          <a:xfrm>
            <a:off x="6248400" y="5410200"/>
            <a:ext cx="1444176" cy="113903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Overview of Presentation</a:t>
            </a:r>
          </a:p>
        </p:txBody>
      </p:sp>
      <p:sp>
        <p:nvSpPr>
          <p:cNvPr id="8195" name="Content Placeholder 2"/>
          <p:cNvSpPr>
            <a:spLocks noGrp="1"/>
          </p:cNvSpPr>
          <p:nvPr>
            <p:ph idx="1"/>
          </p:nvPr>
        </p:nvSpPr>
        <p:spPr>
          <a:xfrm>
            <a:off x="609600" y="2057400"/>
            <a:ext cx="8077200" cy="4495800"/>
          </a:xfrm>
        </p:spPr>
        <p:txBody>
          <a:bodyPr/>
          <a:lstStyle/>
          <a:p>
            <a:r>
              <a:rPr lang="en-US" sz="1600" dirty="0" smtClean="0"/>
              <a:t>Meet &amp; Greet and </a:t>
            </a:r>
            <a:r>
              <a:rPr lang="en-US" sz="1600" smtClean="0"/>
              <a:t>Introduction Ice Breaker</a:t>
            </a:r>
          </a:p>
          <a:p>
            <a:r>
              <a:rPr lang="en-US" sz="1600" dirty="0" smtClean="0"/>
              <a:t>Field </a:t>
            </a:r>
            <a:r>
              <a:rPr lang="en-US" sz="1600" dirty="0" smtClean="0"/>
              <a:t>Education Manual Overview</a:t>
            </a:r>
          </a:p>
          <a:p>
            <a:pPr lvl="1"/>
            <a:r>
              <a:rPr lang="en-US" sz="1400" dirty="0" smtClean="0"/>
              <a:t>Important Field Dates</a:t>
            </a:r>
          </a:p>
          <a:p>
            <a:pPr lvl="1"/>
            <a:r>
              <a:rPr lang="en-US" sz="1400" dirty="0" smtClean="0"/>
              <a:t>Field Education Requirements </a:t>
            </a:r>
          </a:p>
          <a:p>
            <a:pPr lvl="1"/>
            <a:r>
              <a:rPr lang="en-US" sz="1400" dirty="0" smtClean="0"/>
              <a:t>Field Documents</a:t>
            </a:r>
          </a:p>
          <a:p>
            <a:r>
              <a:rPr lang="en-US" sz="1600" dirty="0" smtClean="0"/>
              <a:t>Ten </a:t>
            </a:r>
            <a:r>
              <a:rPr lang="en-US" sz="1600" dirty="0" smtClean="0"/>
              <a:t>Core </a:t>
            </a:r>
            <a:r>
              <a:rPr lang="en-US" sz="1600" dirty="0" smtClean="0"/>
              <a:t>Competencies and </a:t>
            </a:r>
            <a:r>
              <a:rPr lang="en-US" sz="1600" dirty="0" smtClean="0"/>
              <a:t>corresponding foundation and advanced </a:t>
            </a:r>
            <a:r>
              <a:rPr lang="en-US" sz="1600" dirty="0" smtClean="0"/>
              <a:t>Practice Behaviors </a:t>
            </a:r>
          </a:p>
          <a:p>
            <a:r>
              <a:rPr lang="en-US" sz="1600" dirty="0" smtClean="0"/>
              <a:t>MSW </a:t>
            </a:r>
            <a:r>
              <a:rPr lang="en-US" sz="1600" dirty="0" smtClean="0"/>
              <a:t>Program Integrated Curriculum</a:t>
            </a:r>
          </a:p>
          <a:p>
            <a:r>
              <a:rPr lang="en-US" sz="1600" dirty="0" smtClean="0"/>
              <a:t>Micro – Mezzo – Macro Practice</a:t>
            </a:r>
          </a:p>
          <a:p>
            <a:r>
              <a:rPr lang="en-US" sz="1600" dirty="0" smtClean="0"/>
              <a:t>Learning Experiences in field that correlate to practice behaviors</a:t>
            </a:r>
          </a:p>
          <a:p>
            <a:r>
              <a:rPr lang="en-US" sz="1600" dirty="0" smtClean="0"/>
              <a:t>Field Instructor’s Role in Student Learning:</a:t>
            </a:r>
          </a:p>
          <a:p>
            <a:pPr lvl="1"/>
            <a:r>
              <a:rPr lang="en-US" sz="1400" dirty="0" smtClean="0"/>
              <a:t>Development of the Learning Plan</a:t>
            </a:r>
          </a:p>
          <a:p>
            <a:pPr lvl="1"/>
            <a:r>
              <a:rPr lang="en-US" sz="1400" dirty="0" smtClean="0"/>
              <a:t>Supporting student’s linkage of classroom learning to field practicum</a:t>
            </a:r>
          </a:p>
          <a:p>
            <a:pPr lvl="1"/>
            <a:r>
              <a:rPr lang="en-US" sz="1400" dirty="0" smtClean="0"/>
              <a:t>Evaluation of Student </a:t>
            </a:r>
            <a:r>
              <a:rPr lang="en-US" sz="1400" dirty="0" smtClean="0"/>
              <a:t>Learning – Comprehensive Skills Evaluation</a:t>
            </a:r>
            <a:endParaRPr lang="en-US" sz="1400" dirty="0" smtClean="0"/>
          </a:p>
          <a:p>
            <a:r>
              <a:rPr lang="en-US" sz="1600" dirty="0" smtClean="0"/>
              <a:t>Process of developing mastery (competence)</a:t>
            </a:r>
          </a:p>
          <a:p>
            <a:r>
              <a:rPr lang="en-US" sz="1600" dirty="0" smtClean="0"/>
              <a:t>Information on additional online trainings </a:t>
            </a:r>
            <a:endParaRPr lang="en-US" sz="1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229600" cy="4724400"/>
          </a:xfrm>
        </p:spPr>
        <p:txBody>
          <a:bodyPr/>
          <a:lstStyle/>
          <a:p>
            <a:pPr marL="274320" indent="-274320" eaLnBrk="1" fontAlgn="auto" hangingPunct="1">
              <a:spcAft>
                <a:spcPts val="0"/>
              </a:spcAft>
              <a:buClr>
                <a:schemeClr val="accent3"/>
              </a:buClr>
              <a:buNone/>
              <a:defRPr/>
            </a:pPr>
            <a:r>
              <a:rPr lang="en-US" sz="1800" b="1" dirty="0" smtClean="0">
                <a:solidFill>
                  <a:srgbClr val="FFC000"/>
                </a:solidFill>
              </a:rPr>
              <a:t>Competency 7—Apply knowledge of human behavior and the social environment.</a:t>
            </a:r>
          </a:p>
          <a:p>
            <a:pPr marL="274320" indent="-274320" eaLnBrk="1" fontAlgn="auto" hangingPunct="1">
              <a:spcAft>
                <a:spcPts val="0"/>
              </a:spcAft>
              <a:buClr>
                <a:schemeClr val="accent3"/>
              </a:buClr>
              <a:buFont typeface="Wingdings 2"/>
              <a:buChar char=""/>
              <a:defRPr/>
            </a:pPr>
            <a:r>
              <a:rPr lang="en-US" sz="1600" dirty="0" smtClean="0"/>
              <a:t>Social workers are knowledgeable about human behavior across the life course; the range of social systems in which people live; and the ways social systems promote or deter people in maintaining or achieving health and well-being. Social workers apply theories and knowledge from the liberal arts to understand biological, social, cultural, psychological, and spiritual development.</a:t>
            </a:r>
          </a:p>
          <a:p>
            <a:pPr marL="641033" lvl="1" indent="-274320" eaLnBrk="1" fontAlgn="auto" hangingPunct="1">
              <a:spcAft>
                <a:spcPts val="0"/>
              </a:spcAft>
              <a:buFont typeface="Wingdings 2"/>
              <a:buChar char=""/>
              <a:defRPr/>
            </a:pPr>
            <a:r>
              <a:rPr lang="en-US" sz="1400" b="1" dirty="0" smtClean="0"/>
              <a:t>23) </a:t>
            </a:r>
            <a:r>
              <a:rPr lang="en-US" sz="1400" dirty="0" smtClean="0"/>
              <a:t>utilize conceptual frameworks to guide the processes of assessment, intervention, and evaluation; and, </a:t>
            </a:r>
            <a:r>
              <a:rPr lang="en-US" sz="1400" b="1" dirty="0" smtClean="0"/>
              <a:t>24) </a:t>
            </a:r>
            <a:r>
              <a:rPr lang="en-US" sz="1400" dirty="0" smtClean="0"/>
              <a:t>critique and apply knowledge to understand person and environment.</a:t>
            </a:r>
          </a:p>
          <a:p>
            <a:pPr marL="641033" lvl="1" indent="-274320" eaLnBrk="1" fontAlgn="auto" hangingPunct="1">
              <a:spcAft>
                <a:spcPts val="0"/>
              </a:spcAft>
              <a:buFont typeface="Wingdings 2"/>
              <a:buChar char=""/>
              <a:defRPr/>
            </a:pPr>
            <a:endParaRPr lang="en-US" sz="1400" dirty="0" smtClean="0"/>
          </a:p>
          <a:p>
            <a:pPr marL="274320" indent="-274320" eaLnBrk="1" fontAlgn="auto" hangingPunct="1">
              <a:lnSpc>
                <a:spcPct val="80000"/>
              </a:lnSpc>
              <a:spcAft>
                <a:spcPts val="0"/>
              </a:spcAft>
              <a:buClr>
                <a:schemeClr val="accent3"/>
              </a:buClr>
              <a:buNone/>
              <a:defRPr/>
            </a:pPr>
            <a:r>
              <a:rPr lang="en-US" sz="1800" b="1" dirty="0" smtClean="0">
                <a:solidFill>
                  <a:srgbClr val="FFC000"/>
                </a:solidFill>
              </a:rPr>
              <a:t>Competency  8—Engage in policy practice to advance social and economic well-being and to deliver effective social work services.</a:t>
            </a:r>
          </a:p>
          <a:p>
            <a:pPr marL="274320" indent="-274320" eaLnBrk="1" fontAlgn="auto" hangingPunct="1">
              <a:spcAft>
                <a:spcPts val="0"/>
              </a:spcAft>
              <a:buClr>
                <a:schemeClr val="accent3"/>
              </a:buClr>
              <a:buFont typeface="Wingdings 2"/>
              <a:buChar char=""/>
              <a:defRPr/>
            </a:pPr>
            <a:r>
              <a:rPr lang="en-US" sz="1600" dirty="0" smtClean="0"/>
              <a:t>Social work practitioners understand that policy affects service delivery, and they actively engage in policy practice.  Social workers know the history and current structures of social policies and services; the role of policy in service delivery; and the role of practice in policy development. Social workers:</a:t>
            </a:r>
          </a:p>
          <a:p>
            <a:pPr marL="641033" lvl="1" indent="-274320" eaLnBrk="1" fontAlgn="auto" hangingPunct="1">
              <a:spcAft>
                <a:spcPts val="0"/>
              </a:spcAft>
              <a:buFont typeface="Wingdings 2"/>
              <a:buChar char=""/>
              <a:defRPr/>
            </a:pPr>
            <a:r>
              <a:rPr lang="en-US" sz="1400" dirty="0" smtClean="0"/>
              <a:t>25) analyze, formulate, and advocate for policies that advance social well-being; and,  </a:t>
            </a:r>
          </a:p>
          <a:p>
            <a:pPr marL="366713" lvl="1" indent="0" eaLnBrk="1" fontAlgn="auto" hangingPunct="1">
              <a:spcAft>
                <a:spcPts val="0"/>
              </a:spcAft>
              <a:buNone/>
              <a:defRPr/>
            </a:pPr>
            <a:r>
              <a:rPr lang="en-US" sz="1400" b="1" dirty="0"/>
              <a:t> </a:t>
            </a:r>
            <a:r>
              <a:rPr lang="en-US" sz="1400" b="1" dirty="0" smtClean="0"/>
              <a:t>     26) </a:t>
            </a:r>
            <a:r>
              <a:rPr lang="en-US" sz="1400" dirty="0" smtClean="0"/>
              <a:t>collaborate with colleagues and clients for effective policy action.</a:t>
            </a:r>
          </a:p>
          <a:p>
            <a:pPr marL="641033" lvl="1" indent="-274320" eaLnBrk="1" fontAlgn="auto" hangingPunct="1">
              <a:spcAft>
                <a:spcPts val="0"/>
              </a:spcAft>
              <a:buClr>
                <a:schemeClr val="accent3"/>
              </a:buClr>
              <a:buFont typeface="Wingdings 2"/>
              <a:buChar char=""/>
              <a:defRPr/>
            </a:pPr>
            <a:endParaRPr lang="en-US" sz="1400" dirty="0" smtClean="0"/>
          </a:p>
          <a:p>
            <a:pPr marL="641033" lvl="1" indent="-274320" eaLnBrk="1" fontAlgn="auto" hangingPunct="1">
              <a:spcAft>
                <a:spcPts val="0"/>
              </a:spcAft>
              <a:buFont typeface="Wingdings 2"/>
              <a:buChar char=""/>
              <a:defRPr/>
            </a:pPr>
            <a:endParaRPr lang="en-US" sz="1400" dirty="0" smtClean="0"/>
          </a:p>
          <a:p>
            <a:pPr marL="641033" lvl="1" indent="-274320" eaLnBrk="1" fontAlgn="auto" hangingPunct="1">
              <a:spcAft>
                <a:spcPts val="0"/>
              </a:spcAft>
              <a:buFont typeface="Wingdings 2"/>
              <a:buChar char=""/>
              <a:defRPr/>
            </a:pPr>
            <a:endParaRPr lang="en-US" sz="1600"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8229600" cy="4953000"/>
          </a:xfrm>
        </p:spPr>
        <p:txBody>
          <a:bodyPr/>
          <a:lstStyle/>
          <a:p>
            <a:pPr marL="274320" indent="-274320" eaLnBrk="1" fontAlgn="auto" hangingPunct="1">
              <a:spcAft>
                <a:spcPts val="0"/>
              </a:spcAft>
              <a:buClr>
                <a:schemeClr val="accent3"/>
              </a:buClr>
              <a:buFont typeface="Wingdings 2"/>
              <a:buNone/>
              <a:defRPr/>
            </a:pPr>
            <a:r>
              <a:rPr lang="en-US" sz="1600" dirty="0" smtClean="0"/>
              <a:t> </a:t>
            </a:r>
          </a:p>
          <a:p>
            <a:pPr marL="274320" indent="-274320" eaLnBrk="1" fontAlgn="auto" hangingPunct="1">
              <a:lnSpc>
                <a:spcPct val="80000"/>
              </a:lnSpc>
              <a:spcAft>
                <a:spcPts val="0"/>
              </a:spcAft>
              <a:buClr>
                <a:schemeClr val="accent3"/>
              </a:buClr>
              <a:buNone/>
              <a:defRPr/>
            </a:pPr>
            <a:r>
              <a:rPr lang="en-US" sz="1800" b="1" dirty="0" smtClean="0">
                <a:solidFill>
                  <a:srgbClr val="FFC000"/>
                </a:solidFill>
              </a:rPr>
              <a:t>Competency 9—Respond to contexts that shape practice.</a:t>
            </a:r>
          </a:p>
          <a:p>
            <a:pPr marL="274320" indent="-274320" eaLnBrk="1" fontAlgn="auto" hangingPunct="1">
              <a:spcAft>
                <a:spcPts val="0"/>
              </a:spcAft>
              <a:buClr>
                <a:schemeClr val="accent3"/>
              </a:buClr>
              <a:buFont typeface="Wingdings 2"/>
              <a:buChar char=""/>
              <a:defRPr/>
            </a:pPr>
            <a:r>
              <a:rPr lang="en-US" sz="1600" dirty="0" smtClean="0"/>
              <a:t>Social workers are informed, resourceful, and proactive in responding to evolving organizational, community, and societal contexts at all levels of practice. Social workers recognize that the context of practice is dynamic, and use knowledge and skill to respond proactively.  Social workers:</a:t>
            </a:r>
          </a:p>
          <a:p>
            <a:pPr marL="641033" lvl="1" indent="-274320" eaLnBrk="1" fontAlgn="auto" hangingPunct="1">
              <a:spcAft>
                <a:spcPts val="0"/>
              </a:spcAft>
              <a:buFont typeface="Wingdings 2"/>
              <a:buChar char=""/>
              <a:defRPr/>
            </a:pPr>
            <a:r>
              <a:rPr lang="en-US" sz="1200" b="1" dirty="0" smtClean="0"/>
              <a:t>27) </a:t>
            </a:r>
            <a:r>
              <a:rPr lang="en-US" sz="1200" dirty="0" smtClean="0"/>
              <a:t>continuously discover, appraise, and attend to changing locales, populations, scientific and technological developments, and emerging societal trends to provide relevant services; and </a:t>
            </a:r>
          </a:p>
          <a:p>
            <a:pPr marL="366713" lvl="1" indent="0" eaLnBrk="1" fontAlgn="auto" hangingPunct="1">
              <a:spcAft>
                <a:spcPts val="0"/>
              </a:spcAft>
              <a:buNone/>
              <a:defRPr/>
            </a:pPr>
            <a:r>
              <a:rPr lang="en-US" sz="1200" b="1" dirty="0"/>
              <a:t> </a:t>
            </a:r>
            <a:r>
              <a:rPr lang="en-US" sz="1200" b="1" dirty="0" smtClean="0"/>
              <a:t>     28) </a:t>
            </a:r>
            <a:r>
              <a:rPr lang="en-US" sz="1200" dirty="0" smtClean="0"/>
              <a:t>provide leadership in promoting sustainable changes in service delivery and practice to  improve the quality     of social services</a:t>
            </a:r>
            <a:r>
              <a:rPr lang="en-US" sz="1400" dirty="0" smtClean="0"/>
              <a:t>.</a:t>
            </a:r>
          </a:p>
          <a:p>
            <a:pPr marL="274320" indent="-274320" eaLnBrk="1" fontAlgn="auto" hangingPunct="1">
              <a:spcAft>
                <a:spcPts val="0"/>
              </a:spcAft>
              <a:buClr>
                <a:schemeClr val="accent3"/>
              </a:buClr>
              <a:buFont typeface="Wingdings 2"/>
              <a:buNone/>
              <a:defRPr/>
            </a:pPr>
            <a:r>
              <a:rPr lang="en-US" sz="1600" dirty="0" smtClean="0"/>
              <a:t> </a:t>
            </a:r>
          </a:p>
          <a:p>
            <a:pPr marL="274320" indent="-274320" eaLnBrk="1" fontAlgn="auto" hangingPunct="1">
              <a:lnSpc>
                <a:spcPct val="80000"/>
              </a:lnSpc>
              <a:spcAft>
                <a:spcPts val="0"/>
              </a:spcAft>
              <a:buClr>
                <a:schemeClr val="accent3"/>
              </a:buClr>
              <a:buNone/>
              <a:defRPr/>
            </a:pPr>
            <a:r>
              <a:rPr lang="en-US" sz="1800" b="1" dirty="0" smtClean="0">
                <a:solidFill>
                  <a:srgbClr val="FFC000"/>
                </a:solidFill>
              </a:rPr>
              <a:t>Competency  10(a)–(d)—Engage, assess, intervene, and evaluate with individuals, families, groups, organizations, and communities.</a:t>
            </a:r>
          </a:p>
          <a:p>
            <a:r>
              <a:rPr lang="en-US" sz="1400" dirty="0" smtClean="0"/>
              <a:t>Professional practice involves the dynamic and interactive processes of engagement, assessment, intervention, and evaluation at multiple levels. Social workers have the knowledge and skills to practice with individuals, families, groups, organizations, and communities. Practice knowledge includes identifying, analyzing, and implementing evidence-based interventions designed to achieve client goals; using research and technological advances; evaluating program outcomes and practice effectiveness; developing, analyzing, advocating, and providing leadership for policies and services; and promoting social and economic justice.</a:t>
            </a:r>
          </a:p>
          <a:p>
            <a:pPr marL="641033" lvl="1" indent="-274320" eaLnBrk="1" fontAlgn="auto" hangingPunct="1">
              <a:spcAft>
                <a:spcPts val="0"/>
              </a:spcAft>
              <a:buClr>
                <a:schemeClr val="accent3"/>
              </a:buClr>
              <a:buNone/>
              <a:defRPr/>
            </a:pPr>
            <a:endParaRPr lang="en-US" sz="1400" dirty="0" smtClean="0"/>
          </a:p>
          <a:p>
            <a:pPr marL="274320" indent="-274320" eaLnBrk="1" fontAlgn="auto" hangingPunct="1">
              <a:spcAft>
                <a:spcPts val="0"/>
              </a:spcAft>
              <a:buClr>
                <a:schemeClr val="accent3"/>
              </a:buClr>
              <a:buNone/>
              <a:defRPr/>
            </a:pPr>
            <a:r>
              <a:rPr lang="en-US" sz="1400" dirty="0" smtClean="0"/>
              <a:t> </a:t>
            </a:r>
          </a:p>
          <a:p>
            <a:endParaRPr lang="en-US"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smtClean="0"/>
              <a:t>Social Workers:</a:t>
            </a:r>
          </a:p>
          <a:p>
            <a:pPr marL="0" indent="0">
              <a:buNone/>
            </a:pPr>
            <a:r>
              <a:rPr lang="en-US" sz="2800" dirty="0"/>
              <a:t> </a:t>
            </a:r>
            <a:r>
              <a:rPr lang="en-US" sz="2800" dirty="0" smtClean="0"/>
              <a:t>29) substantively and affectively prepare for action with individuals, families, groups, organizations and communities; 30) use empathy and other interpersonal skills; and, 31) develop mutually agreed-on focus of work and desired outcomes.</a:t>
            </a:r>
            <a:endParaRPr lang="en-US" sz="2800" dirty="0"/>
          </a:p>
        </p:txBody>
      </p:sp>
      <p:sp>
        <p:nvSpPr>
          <p:cNvPr id="4" name="Title 3"/>
          <p:cNvSpPr>
            <a:spLocks noGrp="1"/>
          </p:cNvSpPr>
          <p:nvPr>
            <p:ph type="title"/>
          </p:nvPr>
        </p:nvSpPr>
        <p:spPr/>
        <p:txBody>
          <a:bodyPr/>
          <a:lstStyle/>
          <a:p>
            <a:pPr algn="ctr"/>
            <a:r>
              <a:rPr lang="en-US" sz="3600" dirty="0" smtClean="0">
                <a:solidFill>
                  <a:srgbClr val="FFC000"/>
                </a:solidFill>
              </a:rPr>
              <a:t>Competency # 10 (a) – Engagement </a:t>
            </a:r>
            <a:endParaRPr lang="en-US" sz="3600" dirty="0">
              <a:solidFill>
                <a:srgbClr val="FFC000"/>
              </a:solidFill>
            </a:endParaRPr>
          </a:p>
        </p:txBody>
      </p:sp>
    </p:spTree>
    <p:extLst>
      <p:ext uri="{BB962C8B-B14F-4D97-AF65-F5344CB8AC3E}">
        <p14:creationId xmlns:p14="http://schemas.microsoft.com/office/powerpoint/2010/main" val="3663074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FFC000"/>
                </a:solidFill>
              </a:rPr>
              <a:t>Competency # 10 </a:t>
            </a:r>
            <a:r>
              <a:rPr lang="en-US" sz="3600" dirty="0" smtClean="0">
                <a:solidFill>
                  <a:srgbClr val="FFC000"/>
                </a:solidFill>
              </a:rPr>
              <a:t>(b) </a:t>
            </a:r>
            <a:r>
              <a:rPr lang="en-US" sz="3600" dirty="0">
                <a:solidFill>
                  <a:srgbClr val="FFC000"/>
                </a:solidFill>
              </a:rPr>
              <a:t>– </a:t>
            </a:r>
            <a:r>
              <a:rPr lang="en-US" sz="3600" dirty="0" smtClean="0">
                <a:solidFill>
                  <a:srgbClr val="FFC000"/>
                </a:solidFill>
              </a:rPr>
              <a:t>Assessment</a:t>
            </a:r>
            <a:endParaRPr lang="en-US" sz="3600" dirty="0"/>
          </a:p>
        </p:txBody>
      </p:sp>
      <p:sp>
        <p:nvSpPr>
          <p:cNvPr id="3" name="Content Placeholder 2"/>
          <p:cNvSpPr>
            <a:spLocks noGrp="1"/>
          </p:cNvSpPr>
          <p:nvPr>
            <p:ph idx="1"/>
          </p:nvPr>
        </p:nvSpPr>
        <p:spPr/>
        <p:txBody>
          <a:bodyPr/>
          <a:lstStyle/>
          <a:p>
            <a:r>
              <a:rPr lang="en-US" dirty="0" smtClean="0"/>
              <a:t>Social Workers:</a:t>
            </a:r>
          </a:p>
          <a:p>
            <a:pPr marL="0" indent="0">
              <a:buNone/>
            </a:pPr>
            <a:r>
              <a:rPr lang="en-US" dirty="0"/>
              <a:t> </a:t>
            </a:r>
            <a:r>
              <a:rPr lang="en-US" dirty="0" smtClean="0"/>
              <a:t>   32) collect, organize, and interpret client data; 33) assess client strengths and limitations; 34) develop mutually agreed-on intervention and goals and objectives; and, 35) select appropriate intervention strategies.</a:t>
            </a:r>
            <a:endParaRPr lang="en-US" dirty="0"/>
          </a:p>
        </p:txBody>
      </p:sp>
    </p:spTree>
    <p:extLst>
      <p:ext uri="{BB962C8B-B14F-4D97-AF65-F5344CB8AC3E}">
        <p14:creationId xmlns:p14="http://schemas.microsoft.com/office/powerpoint/2010/main" val="1162100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FFC000"/>
                </a:solidFill>
              </a:rPr>
              <a:t>Competency # 10 </a:t>
            </a:r>
            <a:r>
              <a:rPr lang="en-US" sz="3600" dirty="0" smtClean="0">
                <a:solidFill>
                  <a:srgbClr val="FFC000"/>
                </a:solidFill>
              </a:rPr>
              <a:t>(c) </a:t>
            </a:r>
            <a:r>
              <a:rPr lang="en-US" sz="3600" dirty="0">
                <a:solidFill>
                  <a:srgbClr val="FFC000"/>
                </a:solidFill>
              </a:rPr>
              <a:t>– </a:t>
            </a:r>
            <a:r>
              <a:rPr lang="en-US" sz="3600" dirty="0" smtClean="0">
                <a:solidFill>
                  <a:srgbClr val="FFC000"/>
                </a:solidFill>
              </a:rPr>
              <a:t>Intervention</a:t>
            </a:r>
            <a:endParaRPr lang="en-US" sz="3600" dirty="0"/>
          </a:p>
        </p:txBody>
      </p:sp>
      <p:sp>
        <p:nvSpPr>
          <p:cNvPr id="3" name="Content Placeholder 2"/>
          <p:cNvSpPr>
            <a:spLocks noGrp="1"/>
          </p:cNvSpPr>
          <p:nvPr>
            <p:ph idx="1"/>
          </p:nvPr>
        </p:nvSpPr>
        <p:spPr/>
        <p:txBody>
          <a:bodyPr/>
          <a:lstStyle/>
          <a:p>
            <a:r>
              <a:rPr lang="en-US" dirty="0" smtClean="0"/>
              <a:t>Social Workers:</a:t>
            </a:r>
          </a:p>
          <a:p>
            <a:pPr marL="0" indent="0">
              <a:buNone/>
            </a:pPr>
            <a:r>
              <a:rPr lang="en-US" dirty="0"/>
              <a:t> </a:t>
            </a:r>
            <a:r>
              <a:rPr lang="en-US" dirty="0" smtClean="0"/>
              <a:t>   36) initiate actions to achieve organizational goals; 37) implement prevention interventions that enhance client capacities; 38) help clients resolve problems; 39) negotiate, mediate, and advocate for clients; and, 40) facilitate transitions and endings.</a:t>
            </a:r>
            <a:endParaRPr lang="en-US" dirty="0"/>
          </a:p>
        </p:txBody>
      </p:sp>
    </p:spTree>
    <p:extLst>
      <p:ext uri="{BB962C8B-B14F-4D97-AF65-F5344CB8AC3E}">
        <p14:creationId xmlns:p14="http://schemas.microsoft.com/office/powerpoint/2010/main" val="2906469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solidFill>
                  <a:srgbClr val="FFC000"/>
                </a:solidFill>
              </a:rPr>
              <a:t>Competency # 10 </a:t>
            </a:r>
            <a:r>
              <a:rPr lang="en-US" sz="3600" dirty="0" smtClean="0">
                <a:solidFill>
                  <a:srgbClr val="FFC000"/>
                </a:solidFill>
              </a:rPr>
              <a:t>(d) </a:t>
            </a:r>
            <a:r>
              <a:rPr lang="en-US" sz="3600" dirty="0">
                <a:solidFill>
                  <a:srgbClr val="FFC000"/>
                </a:solidFill>
              </a:rPr>
              <a:t>– </a:t>
            </a:r>
            <a:r>
              <a:rPr lang="en-US" sz="3600" dirty="0" smtClean="0">
                <a:solidFill>
                  <a:srgbClr val="FFC000"/>
                </a:solidFill>
              </a:rPr>
              <a:t>Evaluation</a:t>
            </a:r>
            <a:endParaRPr lang="en-US" sz="3600" dirty="0"/>
          </a:p>
        </p:txBody>
      </p:sp>
      <p:sp>
        <p:nvSpPr>
          <p:cNvPr id="3" name="Content Placeholder 2"/>
          <p:cNvSpPr>
            <a:spLocks noGrp="1"/>
          </p:cNvSpPr>
          <p:nvPr>
            <p:ph idx="1"/>
          </p:nvPr>
        </p:nvSpPr>
        <p:spPr/>
        <p:txBody>
          <a:bodyPr/>
          <a:lstStyle/>
          <a:p>
            <a:r>
              <a:rPr lang="en-US" dirty="0" smtClean="0"/>
              <a:t>Social Workers:</a:t>
            </a:r>
          </a:p>
          <a:p>
            <a:r>
              <a:rPr lang="en-US" dirty="0"/>
              <a:t> </a:t>
            </a:r>
            <a:r>
              <a:rPr lang="en-US" dirty="0" smtClean="0"/>
              <a:t>41) critically analyze, monitor, and evaluate interventions.</a:t>
            </a:r>
            <a:endParaRPr lang="en-US" dirty="0"/>
          </a:p>
        </p:txBody>
      </p:sp>
    </p:spTree>
    <p:extLst>
      <p:ext uri="{BB962C8B-B14F-4D97-AF65-F5344CB8AC3E}">
        <p14:creationId xmlns:p14="http://schemas.microsoft.com/office/powerpoint/2010/main" val="3314856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lstStyle/>
          <a:p>
            <a:r>
              <a:rPr lang="en-US" dirty="0" smtClean="0"/>
              <a:t>What Does This Mean for Field?</a:t>
            </a:r>
            <a:endParaRPr lang="en-US" dirty="0"/>
          </a:p>
        </p:txBody>
      </p:sp>
      <p:sp>
        <p:nvSpPr>
          <p:cNvPr id="3" name="Content Placeholder 2"/>
          <p:cNvSpPr>
            <a:spLocks noGrp="1"/>
          </p:cNvSpPr>
          <p:nvPr>
            <p:ph idx="1"/>
          </p:nvPr>
        </p:nvSpPr>
        <p:spPr>
          <a:xfrm>
            <a:off x="381000" y="1600200"/>
            <a:ext cx="8229600" cy="4694237"/>
          </a:xfrm>
        </p:spPr>
        <p:txBody>
          <a:bodyPr/>
          <a:lstStyle/>
          <a:p>
            <a:pPr eaLnBrk="1" hangingPunct="1"/>
            <a:r>
              <a:rPr lang="en-US" sz="2400" dirty="0" smtClean="0"/>
              <a:t>Each competency has </a:t>
            </a:r>
            <a:r>
              <a:rPr lang="en-US" sz="2400" dirty="0" smtClean="0"/>
              <a:t>practice </a:t>
            </a:r>
            <a:r>
              <a:rPr lang="en-US" sz="2400" dirty="0" smtClean="0"/>
              <a:t>behaviors which operationalize the competency and are measurable</a:t>
            </a:r>
          </a:p>
          <a:p>
            <a:pPr lvl="1" eaLnBrk="1" hangingPunct="1"/>
            <a:r>
              <a:rPr lang="en-US" sz="2200" dirty="0" smtClean="0"/>
              <a:t>In the student Learning Plan &amp; Evaluations : practice behaviors become learning objectives.  </a:t>
            </a:r>
          </a:p>
          <a:p>
            <a:pPr marL="393700" lvl="1" indent="0" eaLnBrk="1" hangingPunct="1">
              <a:buNone/>
            </a:pPr>
            <a:r>
              <a:rPr lang="en-US" sz="2200" dirty="0" smtClean="0"/>
              <a:t>An Example:</a:t>
            </a:r>
          </a:p>
          <a:p>
            <a:pPr eaLnBrk="1" hangingPunct="1"/>
            <a:r>
              <a:rPr lang="en-US" dirty="0" smtClean="0">
                <a:solidFill>
                  <a:srgbClr val="FFC000"/>
                </a:solidFill>
              </a:rPr>
              <a:t>Competency 5: </a:t>
            </a:r>
            <a:r>
              <a:rPr lang="en-US" sz="2400" dirty="0" smtClean="0">
                <a:solidFill>
                  <a:srgbClr val="FFC000"/>
                </a:solidFill>
              </a:rPr>
              <a:t>Advance human rights and social </a:t>
            </a:r>
            <a:br>
              <a:rPr lang="en-US" sz="2400" dirty="0" smtClean="0">
                <a:solidFill>
                  <a:srgbClr val="FFC000"/>
                </a:solidFill>
              </a:rPr>
            </a:br>
            <a:r>
              <a:rPr lang="en-US" sz="2400" dirty="0" smtClean="0">
                <a:solidFill>
                  <a:srgbClr val="FFC000"/>
                </a:solidFill>
              </a:rPr>
              <a:t>and economic justice.</a:t>
            </a:r>
            <a:endParaRPr lang="en-US" dirty="0" smtClean="0">
              <a:solidFill>
                <a:srgbClr val="FFC000"/>
              </a:solidFill>
            </a:endParaRPr>
          </a:p>
          <a:p>
            <a:pPr lvl="1" eaLnBrk="1" hangingPunct="1">
              <a:lnSpc>
                <a:spcPct val="80000"/>
              </a:lnSpc>
            </a:pPr>
            <a:r>
              <a:rPr lang="en-US" dirty="0" smtClean="0"/>
              <a:t>CSWE practice behavior:</a:t>
            </a:r>
          </a:p>
          <a:p>
            <a:pPr lvl="2" eaLnBrk="1" hangingPunct="1">
              <a:lnSpc>
                <a:spcPct val="80000"/>
              </a:lnSpc>
            </a:pPr>
            <a:r>
              <a:rPr lang="en-US" sz="1800" dirty="0" smtClean="0"/>
              <a:t>Social workers understand the forms and mechanisms of oppression and discrimination</a:t>
            </a:r>
          </a:p>
          <a:p>
            <a:pPr lvl="1" eaLnBrk="1" hangingPunct="1">
              <a:lnSpc>
                <a:spcPct val="80000"/>
              </a:lnSpc>
            </a:pPr>
            <a:r>
              <a:rPr lang="en-US" dirty="0" smtClean="0"/>
              <a:t>CSUSM Learning Plan learning objective: </a:t>
            </a:r>
            <a:endParaRPr lang="en-US" dirty="0"/>
          </a:p>
          <a:p>
            <a:pPr lvl="2" eaLnBrk="1" hangingPunct="1">
              <a:lnSpc>
                <a:spcPct val="80000"/>
              </a:lnSpc>
            </a:pPr>
            <a:r>
              <a:rPr lang="en-US" sz="1800" dirty="0" smtClean="0"/>
              <a:t>Student will contact  a local legislator about a current agency/client need and work with the agency to assist clients to do the same.</a:t>
            </a:r>
          </a:p>
          <a:p>
            <a:pPr lvl="1"/>
            <a:endParaRPr lang="en-US" dirty="0"/>
          </a:p>
        </p:txBody>
      </p:sp>
      <p:sp>
        <p:nvSpPr>
          <p:cNvPr id="5" name="Bent Arrow 4"/>
          <p:cNvSpPr/>
          <p:nvPr/>
        </p:nvSpPr>
        <p:spPr>
          <a:xfrm rot="9324540">
            <a:off x="8320560" y="4100040"/>
            <a:ext cx="685800" cy="6858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Bent Arrow 5"/>
          <p:cNvSpPr/>
          <p:nvPr/>
        </p:nvSpPr>
        <p:spPr>
          <a:xfrm rot="7636852">
            <a:off x="7833839" y="5090640"/>
            <a:ext cx="685800" cy="6858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fontScale="90000"/>
          </a:bodyPr>
          <a:lstStyle/>
          <a:p>
            <a:pPr eaLnBrk="1" fontAlgn="auto" hangingPunct="1">
              <a:spcAft>
                <a:spcPts val="0"/>
              </a:spcAft>
              <a:defRPr/>
            </a:pPr>
            <a:r>
              <a:rPr lang="en-US" dirty="0" smtClean="0"/>
              <a:t>Micro – Mezzo – Macro Practice</a:t>
            </a:r>
          </a:p>
        </p:txBody>
      </p:sp>
      <p:sp>
        <p:nvSpPr>
          <p:cNvPr id="14339" name="Content Placeholder 2"/>
          <p:cNvSpPr>
            <a:spLocks noGrp="1"/>
          </p:cNvSpPr>
          <p:nvPr>
            <p:ph idx="1"/>
          </p:nvPr>
        </p:nvSpPr>
        <p:spPr/>
        <p:txBody>
          <a:bodyPr/>
          <a:lstStyle/>
          <a:p>
            <a:pPr eaLnBrk="1" hangingPunct="1"/>
            <a:r>
              <a:rPr lang="en-US" sz="1600" dirty="0" smtClean="0">
                <a:solidFill>
                  <a:srgbClr val="FFC000"/>
                </a:solidFill>
              </a:rPr>
              <a:t>Micro:</a:t>
            </a:r>
            <a:r>
              <a:rPr lang="en-US" sz="1600" dirty="0" smtClean="0"/>
              <a:t>  Direct practice, usually with individuals, “to foster changes within personal functioning.”</a:t>
            </a:r>
          </a:p>
          <a:p>
            <a:pPr lvl="1" eaLnBrk="1" hangingPunct="1"/>
            <a:r>
              <a:rPr lang="en-US" sz="1600" dirty="0" err="1" smtClean="0"/>
              <a:t>Miley</a:t>
            </a:r>
            <a:r>
              <a:rPr lang="en-US" sz="1600" dirty="0" smtClean="0"/>
              <a:t>, Karla </a:t>
            </a:r>
            <a:r>
              <a:rPr lang="en-US" sz="1600" dirty="0" err="1" smtClean="0"/>
              <a:t>Krogsrud</a:t>
            </a:r>
            <a:r>
              <a:rPr lang="en-US" sz="1600" dirty="0" smtClean="0"/>
              <a:t>, </a:t>
            </a:r>
            <a:r>
              <a:rPr lang="en-US" sz="1600" dirty="0" err="1" smtClean="0"/>
              <a:t>O’Melia</a:t>
            </a:r>
            <a:r>
              <a:rPr lang="en-US" sz="1600" dirty="0" smtClean="0"/>
              <a:t>, M.&amp; </a:t>
            </a:r>
            <a:r>
              <a:rPr lang="en-US" sz="1600" dirty="0" err="1" smtClean="0"/>
              <a:t>DuBois</a:t>
            </a:r>
            <a:r>
              <a:rPr lang="en-US" sz="1600" dirty="0" smtClean="0"/>
              <a:t>, B. (2011) </a:t>
            </a:r>
            <a:r>
              <a:rPr lang="en-US" sz="1600" i="1" dirty="0" smtClean="0"/>
              <a:t>Generalist social work practice,  An empowering approach.</a:t>
            </a:r>
            <a:r>
              <a:rPr lang="en-US" sz="1600" dirty="0" smtClean="0"/>
              <a:t> Boston, MA: </a:t>
            </a:r>
            <a:r>
              <a:rPr lang="en-US" sz="1600" dirty="0" err="1" smtClean="0"/>
              <a:t>Allyn</a:t>
            </a:r>
            <a:r>
              <a:rPr lang="en-US" sz="1600" dirty="0" smtClean="0"/>
              <a:t> &amp; Bacon.</a:t>
            </a:r>
          </a:p>
          <a:p>
            <a:pPr eaLnBrk="1" hangingPunct="1"/>
            <a:r>
              <a:rPr lang="en-US" sz="1600" dirty="0" smtClean="0">
                <a:solidFill>
                  <a:srgbClr val="FFC000"/>
                </a:solidFill>
              </a:rPr>
              <a:t>Mezzo</a:t>
            </a:r>
            <a:r>
              <a:rPr lang="en-US" sz="1600" dirty="0" smtClean="0"/>
              <a:t>:  Practice with families &amp; small groups “… who share similar interests or common problems …” </a:t>
            </a:r>
          </a:p>
          <a:p>
            <a:pPr lvl="1" eaLnBrk="1" hangingPunct="1"/>
            <a:r>
              <a:rPr lang="en-US" sz="1600" dirty="0" smtClean="0"/>
              <a:t>Barker, R.L. (2003). </a:t>
            </a:r>
            <a:r>
              <a:rPr lang="en-US" sz="1600" i="1" dirty="0" smtClean="0"/>
              <a:t>The social work dictionary </a:t>
            </a:r>
            <a:r>
              <a:rPr lang="en-US" sz="1600" dirty="0" smtClean="0"/>
              <a:t>(5</a:t>
            </a:r>
            <a:r>
              <a:rPr lang="en-US" sz="1600" baseline="30000" dirty="0" smtClean="0"/>
              <a:t>th</a:t>
            </a:r>
            <a:r>
              <a:rPr lang="en-US" sz="1600" dirty="0" smtClean="0"/>
              <a:t> </a:t>
            </a:r>
            <a:r>
              <a:rPr lang="en-US" sz="1600" dirty="0" err="1" smtClean="0"/>
              <a:t>ed</a:t>
            </a:r>
            <a:r>
              <a:rPr lang="en-US" sz="1600" dirty="0" smtClean="0"/>
              <a:t>). Washington, DC: NASW Press.</a:t>
            </a:r>
          </a:p>
          <a:p>
            <a:pPr eaLnBrk="1" hangingPunct="1"/>
            <a:r>
              <a:rPr lang="en-US" sz="1600" dirty="0" smtClean="0">
                <a:solidFill>
                  <a:srgbClr val="FFC000"/>
                </a:solidFill>
              </a:rPr>
              <a:t>Macro</a:t>
            </a:r>
            <a:r>
              <a:rPr lang="en-US" sz="1600" dirty="0" smtClean="0"/>
              <a:t>:  Indirect practice with “goal of benefiting large groups of clients or general society, presenting opportunities to induce large-scale positive change in the lives of many clients through systemic solutions.”</a:t>
            </a:r>
          </a:p>
          <a:p>
            <a:pPr lvl="1" eaLnBrk="1" hangingPunct="1"/>
            <a:r>
              <a:rPr lang="en-US" sz="1600" dirty="0" err="1" smtClean="0"/>
              <a:t>Birkenmaier</a:t>
            </a:r>
            <a:r>
              <a:rPr lang="en-US" sz="1600" dirty="0" smtClean="0"/>
              <a:t>, Julie and Berg-</a:t>
            </a:r>
            <a:r>
              <a:rPr lang="en-US" sz="1600" dirty="0" err="1" smtClean="0"/>
              <a:t>Weger</a:t>
            </a:r>
            <a:r>
              <a:rPr lang="en-US" sz="1600" dirty="0" smtClean="0"/>
              <a:t>, Marla (2007). </a:t>
            </a:r>
            <a:r>
              <a:rPr lang="en-US" sz="1600" i="1" dirty="0" smtClean="0"/>
              <a:t>The practicum companion for social work: integrating class and field work. (2</a:t>
            </a:r>
            <a:r>
              <a:rPr lang="en-US" sz="1600" i="1" baseline="30000" dirty="0" smtClean="0"/>
              <a:t>nd</a:t>
            </a:r>
            <a:r>
              <a:rPr lang="en-US" sz="1600" i="1" dirty="0" smtClean="0"/>
              <a:t> ed.) </a:t>
            </a:r>
            <a:r>
              <a:rPr lang="en-US" sz="1600" dirty="0" smtClean="0"/>
              <a:t>Boston, MA: Allyn &amp; Bacon.</a:t>
            </a:r>
          </a:p>
          <a:p>
            <a:pPr lvl="1" eaLnBrk="1" hangingPunct="1"/>
            <a:endParaRPr lang="en-US" sz="1050" dirty="0" smtClean="0"/>
          </a:p>
          <a:p>
            <a:pPr marL="393700" lvl="1" indent="0" eaLnBrk="1" hangingPunct="1">
              <a:buNone/>
            </a:pPr>
            <a:r>
              <a:rPr lang="en-US" dirty="0"/>
              <a:t>Goal: MSW students will have micro-mezzo-macro experiences assigned over the course of the year</a:t>
            </a:r>
          </a:p>
          <a:p>
            <a:pPr marL="393700" lvl="1" indent="0" eaLnBrk="1" hangingPunct="1">
              <a:buNone/>
            </a:pPr>
            <a:endParaRPr lang="en-US" sz="1200" dirty="0" smtClean="0"/>
          </a:p>
          <a:p>
            <a:pPr lvl="1" eaLnBrk="1" hangingPunct="1"/>
            <a:endParaRPr lang="en-US" sz="2000" dirty="0" smtClean="0"/>
          </a:p>
          <a:p>
            <a:pPr eaLnBrk="1" hangingPunct="1"/>
            <a:endParaRPr lang="en-US" sz="2100" dirty="0" smtClean="0"/>
          </a:p>
          <a:p>
            <a:pPr lvl="1" eaLnBrk="1" hangingPunct="1"/>
            <a:endParaRPr lang="en-US" sz="1900" dirty="0" smtClean="0"/>
          </a:p>
          <a:p>
            <a:pPr eaLnBrk="1" hangingPunct="1"/>
            <a:endParaRPr lang="en-US" dirty="0" smtClean="0"/>
          </a:p>
          <a:p>
            <a:pPr eaLnBrk="1" hangingPunct="1"/>
            <a:endParaRPr lang="en-US" dirty="0" smtClean="0"/>
          </a:p>
          <a:p>
            <a:pPr eaLnBrk="1" hangingPunct="1"/>
            <a:endParaRPr lang="en-US"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ctr" eaLnBrk="1" hangingPunct="1"/>
            <a:r>
              <a:rPr lang="en-US" sz="4800" dirty="0" smtClean="0"/>
              <a:t>Micro Practice</a:t>
            </a:r>
          </a:p>
        </p:txBody>
      </p:sp>
      <p:sp>
        <p:nvSpPr>
          <p:cNvPr id="15363" name="Content Placeholder 2"/>
          <p:cNvSpPr>
            <a:spLocks noGrp="1"/>
          </p:cNvSpPr>
          <p:nvPr>
            <p:ph idx="1"/>
          </p:nvPr>
        </p:nvSpPr>
        <p:spPr>
          <a:xfrm>
            <a:off x="457200" y="2057400"/>
            <a:ext cx="8229600" cy="4038600"/>
          </a:xfrm>
        </p:spPr>
        <p:txBody>
          <a:bodyPr/>
          <a:lstStyle/>
          <a:p>
            <a:pPr marL="0" indent="0">
              <a:buNone/>
            </a:pPr>
            <a:r>
              <a:rPr lang="en-US" sz="1200" dirty="0"/>
              <a:t> </a:t>
            </a:r>
          </a:p>
          <a:p>
            <a:pPr marL="0" indent="0" algn="ctr">
              <a:buNone/>
            </a:pPr>
            <a:r>
              <a:rPr lang="en-US" sz="2000" dirty="0"/>
              <a:t>Micro-Practice - Individuals:</a:t>
            </a:r>
          </a:p>
          <a:p>
            <a:pPr lvl="0"/>
            <a:r>
              <a:rPr lang="en-US" sz="2000" dirty="0"/>
              <a:t>Assignment to three to four individual client cases (not in same family or household).</a:t>
            </a:r>
          </a:p>
          <a:p>
            <a:pPr lvl="0"/>
            <a:r>
              <a:rPr lang="en-US" sz="2000" dirty="0"/>
              <a:t>Completion of comprehensive psychosocial assignments for each assigned client.</a:t>
            </a:r>
          </a:p>
          <a:p>
            <a:pPr lvl="0"/>
            <a:r>
              <a:rPr lang="en-US" sz="2000" dirty="0"/>
              <a:t>Assignment of at least two on-going, long-term cases.</a:t>
            </a:r>
          </a:p>
          <a:p>
            <a:pPr lvl="0"/>
            <a:r>
              <a:rPr lang="en-US" sz="2000" dirty="0"/>
              <a:t>Participation in a minimum of two case conferences, including at least one case presentation.  </a:t>
            </a:r>
          </a:p>
          <a:p>
            <a:pPr lvl="0"/>
            <a:r>
              <a:rPr lang="en-US" sz="2000" dirty="0"/>
              <a:t>Involvement in collaborative experiences with other members of an inter/multidisciplinary team in the agency.</a:t>
            </a:r>
          </a:p>
          <a:p>
            <a:endParaRPr lang="en-US" sz="1200" dirty="0" smtClean="0"/>
          </a:p>
          <a:p>
            <a:pPr lvl="1" eaLnBrk="1" hangingPunct="1"/>
            <a:endParaRPr lang="en-US" sz="1200" dirty="0" smtClean="0"/>
          </a:p>
          <a:p>
            <a:pPr eaLnBrk="1" hangingPunct="1"/>
            <a:endParaRPr lang="en-US" sz="12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t>Mezzo Practice</a:t>
            </a:r>
            <a:endParaRPr lang="en-US" dirty="0"/>
          </a:p>
        </p:txBody>
      </p:sp>
      <p:sp>
        <p:nvSpPr>
          <p:cNvPr id="3" name="Content Placeholder 2"/>
          <p:cNvSpPr>
            <a:spLocks noGrp="1"/>
          </p:cNvSpPr>
          <p:nvPr>
            <p:ph idx="1"/>
          </p:nvPr>
        </p:nvSpPr>
        <p:spPr/>
        <p:txBody>
          <a:bodyPr/>
          <a:lstStyle/>
          <a:p>
            <a:pPr marL="0" indent="0">
              <a:buNone/>
            </a:pPr>
            <a:r>
              <a:rPr lang="en-US" sz="2800" dirty="0" smtClean="0"/>
              <a:t>	Mezzo-Practice </a:t>
            </a:r>
            <a:r>
              <a:rPr lang="en-US" sz="2800" dirty="0"/>
              <a:t>– Families and Groups</a:t>
            </a:r>
            <a:r>
              <a:rPr lang="en-US" sz="2800" dirty="0" smtClean="0"/>
              <a:t>:</a:t>
            </a:r>
          </a:p>
          <a:p>
            <a:pPr marL="0" indent="0">
              <a:buNone/>
            </a:pPr>
            <a:endParaRPr lang="en-US" sz="2800" dirty="0"/>
          </a:p>
          <a:p>
            <a:pPr lvl="1">
              <a:buFont typeface="Arial" panose="020B0604020202020204" pitchFamily="34" charset="0"/>
              <a:buChar char="•"/>
            </a:pPr>
            <a:r>
              <a:rPr lang="en-US" dirty="0" smtClean="0"/>
              <a:t>	Assignment </a:t>
            </a:r>
            <a:r>
              <a:rPr lang="en-US" dirty="0"/>
              <a:t>to at least one family </a:t>
            </a:r>
            <a:r>
              <a:rPr lang="en-US" dirty="0" smtClean="0"/>
              <a:t>case (if available).</a:t>
            </a:r>
          </a:p>
          <a:p>
            <a:pPr lvl="1">
              <a:buFont typeface="Arial" panose="020B0604020202020204" pitchFamily="34" charset="0"/>
              <a:buChar char="•"/>
            </a:pPr>
            <a:r>
              <a:rPr lang="en-US" dirty="0" smtClean="0"/>
              <a:t>   Participation </a:t>
            </a:r>
            <a:r>
              <a:rPr lang="en-US" dirty="0"/>
              <a:t>in one group </a:t>
            </a:r>
            <a:r>
              <a:rPr lang="en-US" dirty="0" smtClean="0"/>
              <a:t>experience: Examples: 	educationally </a:t>
            </a:r>
            <a:r>
              <a:rPr lang="en-US" dirty="0"/>
              <a:t>focused groups (e.g. </a:t>
            </a:r>
            <a:r>
              <a:rPr lang="en-US" dirty="0" smtClean="0"/>
              <a:t>	parenting </a:t>
            </a:r>
            <a:r>
              <a:rPr lang="en-US" dirty="0"/>
              <a:t>class); </a:t>
            </a:r>
            <a:r>
              <a:rPr lang="en-US" dirty="0" smtClean="0"/>
              <a:t>	therapeutically </a:t>
            </a:r>
            <a:r>
              <a:rPr lang="en-US" dirty="0"/>
              <a:t>focused groups; </a:t>
            </a:r>
            <a:r>
              <a:rPr lang="en-US" dirty="0" smtClean="0"/>
              <a:t>socialization 	groups</a:t>
            </a:r>
            <a:r>
              <a:rPr lang="en-US" dirty="0"/>
              <a:t>; or discussion groups.</a:t>
            </a:r>
          </a:p>
          <a:p>
            <a:endParaRPr lang="en-US" dirty="0"/>
          </a:p>
        </p:txBody>
      </p:sp>
    </p:spTree>
    <p:extLst>
      <p:ext uri="{BB962C8B-B14F-4D97-AF65-F5344CB8AC3E}">
        <p14:creationId xmlns:p14="http://schemas.microsoft.com/office/powerpoint/2010/main" val="3901959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CSUSM MSW Field Education </a:t>
            </a:r>
            <a:r>
              <a:rPr lang="en-US" sz="4000" dirty="0" smtClean="0"/>
              <a:t>Overview – cont’d</a:t>
            </a:r>
            <a:endParaRPr lang="en-US" sz="4000" dirty="0"/>
          </a:p>
        </p:txBody>
      </p:sp>
      <p:sp>
        <p:nvSpPr>
          <p:cNvPr id="3" name="Content Placeholder 2"/>
          <p:cNvSpPr>
            <a:spLocks noGrp="1"/>
          </p:cNvSpPr>
          <p:nvPr>
            <p:ph idx="1"/>
          </p:nvPr>
        </p:nvSpPr>
        <p:spPr/>
        <p:txBody>
          <a:bodyPr/>
          <a:lstStyle/>
          <a:p>
            <a:pPr marL="393700" lvl="1" indent="0">
              <a:buNone/>
            </a:pPr>
            <a:endParaRPr lang="en-US" dirty="0" smtClean="0"/>
          </a:p>
          <a:p>
            <a:pPr lvl="1"/>
            <a:r>
              <a:rPr lang="en-US" i="1" dirty="0" smtClean="0"/>
              <a:t>Important Field Education Dates for </a:t>
            </a:r>
            <a:r>
              <a:rPr lang="en-US" i="1" dirty="0" smtClean="0"/>
              <a:t>2015-2016</a:t>
            </a:r>
            <a:endParaRPr lang="en-US" i="1" dirty="0" smtClean="0"/>
          </a:p>
          <a:p>
            <a:pPr lvl="1"/>
            <a:r>
              <a:rPr lang="en-US" i="1" dirty="0" smtClean="0"/>
              <a:t>Field Education </a:t>
            </a:r>
            <a:r>
              <a:rPr lang="en-US" i="1" dirty="0" smtClean="0"/>
              <a:t>Requirements: </a:t>
            </a:r>
          </a:p>
          <a:p>
            <a:pPr lvl="2"/>
            <a:r>
              <a:rPr lang="en-US" i="1" dirty="0"/>
              <a:t>T</a:t>
            </a:r>
            <a:r>
              <a:rPr lang="en-US" i="1" dirty="0" smtClean="0"/>
              <a:t>otal required field hours (Foundation &amp; Concentration Years)</a:t>
            </a:r>
          </a:p>
          <a:p>
            <a:pPr lvl="2"/>
            <a:r>
              <a:rPr lang="en-US" i="1" dirty="0"/>
              <a:t>F</a:t>
            </a:r>
            <a:r>
              <a:rPr lang="en-US" i="1" dirty="0" smtClean="0"/>
              <a:t>ield </a:t>
            </a:r>
            <a:r>
              <a:rPr lang="en-US" i="1" dirty="0" smtClean="0"/>
              <a:t>supervision </a:t>
            </a:r>
            <a:r>
              <a:rPr lang="en-US" i="1" dirty="0" smtClean="0"/>
              <a:t>requirements </a:t>
            </a:r>
          </a:p>
          <a:p>
            <a:pPr lvl="2"/>
            <a:r>
              <a:rPr lang="en-US" i="1" dirty="0"/>
              <a:t>A</a:t>
            </a:r>
            <a:r>
              <a:rPr lang="en-US" i="1" dirty="0" smtClean="0"/>
              <a:t>gency </a:t>
            </a:r>
            <a:r>
              <a:rPr lang="en-US" i="1" dirty="0" smtClean="0"/>
              <a:t>site visits</a:t>
            </a:r>
          </a:p>
          <a:p>
            <a:pPr lvl="1"/>
            <a:r>
              <a:rPr lang="en-US" i="1" dirty="0" smtClean="0"/>
              <a:t>Field Instructor </a:t>
            </a:r>
            <a:r>
              <a:rPr lang="en-US" i="1" dirty="0" smtClean="0"/>
              <a:t>Documents:</a:t>
            </a:r>
          </a:p>
          <a:p>
            <a:pPr lvl="2"/>
            <a:r>
              <a:rPr lang="en-US" i="1" dirty="0" smtClean="0"/>
              <a:t>Learning Plan </a:t>
            </a:r>
          </a:p>
          <a:p>
            <a:pPr lvl="2"/>
            <a:r>
              <a:rPr lang="en-US" i="1" dirty="0" smtClean="0"/>
              <a:t>Comprehensive </a:t>
            </a:r>
            <a:r>
              <a:rPr lang="en-US" i="1" dirty="0" smtClean="0"/>
              <a:t>Skills Evaluation</a:t>
            </a:r>
            <a:endParaRPr lang="en-US" i="1" dirty="0"/>
          </a:p>
        </p:txBody>
      </p:sp>
    </p:spTree>
    <p:extLst>
      <p:ext uri="{BB962C8B-B14F-4D97-AF65-F5344CB8AC3E}">
        <p14:creationId xmlns:p14="http://schemas.microsoft.com/office/powerpoint/2010/main" val="3476940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Macro Practice</a:t>
            </a:r>
            <a:endParaRPr lang="en-US" dirty="0"/>
          </a:p>
        </p:txBody>
      </p:sp>
      <p:sp>
        <p:nvSpPr>
          <p:cNvPr id="3" name="Content Placeholder 2"/>
          <p:cNvSpPr>
            <a:spLocks noGrp="1"/>
          </p:cNvSpPr>
          <p:nvPr>
            <p:ph idx="1"/>
          </p:nvPr>
        </p:nvSpPr>
        <p:spPr/>
        <p:txBody>
          <a:bodyPr/>
          <a:lstStyle/>
          <a:p>
            <a:pPr marL="0" indent="0" algn="ctr">
              <a:buNone/>
            </a:pPr>
            <a:r>
              <a:rPr lang="en-US" sz="2000" dirty="0" smtClean="0"/>
              <a:t>	Macro-Practice </a:t>
            </a:r>
            <a:r>
              <a:rPr lang="en-US" sz="2000" dirty="0"/>
              <a:t>– Organizations and Communities:	</a:t>
            </a:r>
          </a:p>
          <a:p>
            <a:pPr marL="0" indent="0">
              <a:buNone/>
            </a:pPr>
            <a:endParaRPr lang="en-US" sz="2000" dirty="0"/>
          </a:p>
          <a:p>
            <a:pPr lvl="0"/>
            <a:r>
              <a:rPr lang="en-US" sz="2000" dirty="0"/>
              <a:t>Attendance at a minimum of three agency or collaborative agency meetings or briefings. These may include macro-practice activities (e.g., program needs assessment, policy meeting, Board of Supervisors meeting, training, community organization/collaborative work, agency briefings, public relations and marketing meetings, program evaluation meetings). </a:t>
            </a:r>
            <a:endParaRPr lang="en-US" sz="2000" dirty="0" smtClean="0"/>
          </a:p>
          <a:p>
            <a:pPr marL="0" lvl="0" indent="0">
              <a:buNone/>
            </a:pPr>
            <a:endParaRPr lang="en-US" sz="2000" dirty="0"/>
          </a:p>
          <a:p>
            <a:pPr lvl="0"/>
            <a:r>
              <a:rPr lang="en-US" sz="2000" dirty="0" smtClean="0"/>
              <a:t>FOUNDATION YEAR STUDENTS: Participation </a:t>
            </a:r>
            <a:r>
              <a:rPr lang="en-US" sz="2000" dirty="0"/>
              <a:t>in a macro project at the field site such as grant writing, curriculum or program development/evaluation needs assessment, etc.</a:t>
            </a:r>
          </a:p>
          <a:p>
            <a:endParaRPr lang="en-US" dirty="0"/>
          </a:p>
        </p:txBody>
      </p:sp>
    </p:spTree>
    <p:extLst>
      <p:ext uri="{BB962C8B-B14F-4D97-AF65-F5344CB8AC3E}">
        <p14:creationId xmlns:p14="http://schemas.microsoft.com/office/powerpoint/2010/main" val="22080431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t>Core Competencies &amp; </a:t>
            </a:r>
            <a:br>
              <a:rPr lang="en-US" dirty="0" smtClean="0"/>
            </a:br>
            <a:r>
              <a:rPr lang="en-US" dirty="0" smtClean="0"/>
              <a:t>Micro-Mezzo-Macro Practice</a:t>
            </a:r>
            <a:endParaRPr lang="en-US" dirty="0"/>
          </a:p>
        </p:txBody>
      </p:sp>
      <p:sp>
        <p:nvSpPr>
          <p:cNvPr id="16387" name="Content Placeholder 2"/>
          <p:cNvSpPr>
            <a:spLocks noGrp="1"/>
          </p:cNvSpPr>
          <p:nvPr>
            <p:ph idx="1"/>
          </p:nvPr>
        </p:nvSpPr>
        <p:spPr>
          <a:xfrm>
            <a:off x="457200" y="2057400"/>
            <a:ext cx="8229600" cy="4267200"/>
          </a:xfrm>
        </p:spPr>
        <p:txBody>
          <a:bodyPr/>
          <a:lstStyle/>
          <a:p>
            <a:pPr lvl="1" eaLnBrk="1" hangingPunct="1"/>
            <a:r>
              <a:rPr lang="en-US" sz="2800" dirty="0" smtClean="0">
                <a:solidFill>
                  <a:schemeClr val="accent3"/>
                </a:solidFill>
              </a:rPr>
              <a:t>Group Activity: </a:t>
            </a:r>
            <a:r>
              <a:rPr lang="en-US" sz="2800" dirty="0" smtClean="0"/>
              <a:t>Select a competency  </a:t>
            </a:r>
          </a:p>
          <a:p>
            <a:pPr lvl="2" eaLnBrk="1" hangingPunct="1"/>
            <a:r>
              <a:rPr lang="en-US" sz="2400" dirty="0" smtClean="0"/>
              <a:t>Look at practice behaviors associated with it</a:t>
            </a:r>
          </a:p>
          <a:p>
            <a:pPr lvl="3" eaLnBrk="1" hangingPunct="1"/>
            <a:r>
              <a:rPr lang="en-US" sz="2400" dirty="0" smtClean="0"/>
              <a:t>List learning experiences that can help your intern meet objectives</a:t>
            </a:r>
          </a:p>
          <a:p>
            <a:pPr lvl="4" eaLnBrk="1" hangingPunct="1"/>
            <a:r>
              <a:rPr lang="en-US" sz="2400" dirty="0" smtClean="0"/>
              <a:t>Micro</a:t>
            </a:r>
          </a:p>
          <a:p>
            <a:pPr lvl="4" eaLnBrk="1" hangingPunct="1"/>
            <a:r>
              <a:rPr lang="en-US" sz="2400" dirty="0" smtClean="0"/>
              <a:t>Mezzo</a:t>
            </a:r>
          </a:p>
          <a:p>
            <a:pPr lvl="4" eaLnBrk="1" hangingPunct="1"/>
            <a:r>
              <a:rPr lang="en-US" sz="2400" dirty="0" smtClean="0"/>
              <a:t>Macro </a:t>
            </a:r>
          </a:p>
          <a:p>
            <a:pPr marL="668337" lvl="2" indent="0" eaLnBrk="1" hangingPunct="1">
              <a:buNone/>
            </a:pPr>
            <a:endParaRPr lang="en-US" sz="2500" dirty="0" smtClean="0"/>
          </a:p>
        </p:txBody>
      </p:sp>
      <p:pic>
        <p:nvPicPr>
          <p:cNvPr id="13" name="Picture 12" descr="j0334236.wmf"/>
          <p:cNvPicPr>
            <a:picLocks noChangeAspect="1"/>
          </p:cNvPicPr>
          <p:nvPr/>
        </p:nvPicPr>
        <p:blipFill>
          <a:blip r:embed="rId3" cstate="print"/>
          <a:stretch>
            <a:fillRect/>
          </a:stretch>
        </p:blipFill>
        <p:spPr>
          <a:xfrm>
            <a:off x="4267200" y="3962400"/>
            <a:ext cx="1815998" cy="1413662"/>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1800" dirty="0" smtClean="0"/>
              <a:t>Competency Practice Behaviors &amp; Learning Experiences for Interns (EPAS 2.1.1)</a:t>
            </a:r>
            <a:endParaRPr lang="en-US" sz="1800" dirty="0"/>
          </a:p>
        </p:txBody>
      </p:sp>
      <p:sp>
        <p:nvSpPr>
          <p:cNvPr id="3" name="Content Placeholder 2"/>
          <p:cNvSpPr>
            <a:spLocks noGrp="1"/>
          </p:cNvSpPr>
          <p:nvPr>
            <p:ph idx="1"/>
          </p:nvPr>
        </p:nvSpPr>
        <p:spPr/>
        <p:txBody>
          <a:bodyPr/>
          <a:lstStyle/>
          <a:p>
            <a:r>
              <a:rPr lang="en-US" b="1" dirty="0" smtClean="0"/>
              <a:t>2.1.1: </a:t>
            </a:r>
            <a:r>
              <a:rPr lang="en-US" sz="1600" b="1" dirty="0" smtClean="0"/>
              <a:t>Identify as a professional social worker and conduct oneself accordingly:</a:t>
            </a:r>
            <a:endParaRPr lang="en-US" sz="1600" b="1" dirty="0"/>
          </a:p>
          <a:p>
            <a:pPr lvl="0"/>
            <a:r>
              <a:rPr lang="en-US" sz="1400" dirty="0"/>
              <a:t>Keep a reflective journal log of professional development and challenges; submit to field instructor weekly for discussion in supervision.</a:t>
            </a:r>
          </a:p>
          <a:p>
            <a:pPr lvl="0"/>
            <a:r>
              <a:rPr lang="en-US" sz="1400" dirty="0"/>
              <a:t>Summarize learning from Ethics training and classes; relate to current agency policies</a:t>
            </a:r>
          </a:p>
          <a:p>
            <a:r>
              <a:rPr lang="en-US" sz="1400" dirty="0"/>
              <a:t>and client/system issues in weekly supervision or written reports.</a:t>
            </a:r>
          </a:p>
          <a:p>
            <a:pPr lvl="0"/>
            <a:r>
              <a:rPr lang="en-US" sz="1400" dirty="0"/>
              <a:t>Attend multidisciplinary staff meetings and discuss social work perspective and roles</a:t>
            </a:r>
          </a:p>
          <a:p>
            <a:r>
              <a:rPr lang="en-US" sz="1400" dirty="0"/>
              <a:t>regarding projects and/or cases; observe and analyze different disciplines’ roles and viewpoints with field instructor.</a:t>
            </a:r>
          </a:p>
          <a:p>
            <a:pPr lvl="0"/>
            <a:r>
              <a:rPr lang="en-US" sz="1400" dirty="0"/>
              <a:t>Present cases/issues according to professional presentation guidelines in team meetings and supervision. Review and discuss social work theories and principles that apply to student agency work.</a:t>
            </a:r>
          </a:p>
          <a:p>
            <a:pPr lvl="0"/>
            <a:r>
              <a:rPr lang="en-US" sz="1400" dirty="0"/>
              <a:t>Create a weekly agenda for supervision that includes reports on clients/projects, integration of classroom learning, and personal reflections regarding professional development.</a:t>
            </a:r>
          </a:p>
          <a:p>
            <a:pPr lvl="0"/>
            <a:r>
              <a:rPr lang="en-US" sz="1400" dirty="0"/>
              <a:t>Review agency legislative agenda and discuss with field instructor key issues, themes, and factors affecting social policies, organizational service delivery, and clients/projects from a strengths, systems and structural perspective.</a:t>
            </a:r>
          </a:p>
          <a:p>
            <a:endParaRPr lang="en-US" dirty="0" smtClean="0"/>
          </a:p>
          <a:p>
            <a:endParaRPr lang="en-US" dirty="0" smtClean="0"/>
          </a:p>
          <a:p>
            <a:endParaRPr lang="en-US" dirty="0"/>
          </a:p>
          <a:p>
            <a:pPr marL="0" indent="0">
              <a:buNone/>
            </a:pPr>
            <a:endParaRPr lang="en-US" dirty="0"/>
          </a:p>
          <a:p>
            <a:endParaRPr lang="en-US" dirty="0" smtClean="0"/>
          </a:p>
        </p:txBody>
      </p:sp>
    </p:spTree>
    <p:extLst>
      <p:ext uri="{BB962C8B-B14F-4D97-AF65-F5344CB8AC3E}">
        <p14:creationId xmlns:p14="http://schemas.microsoft.com/office/powerpoint/2010/main" val="8550831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Competency Practice Behaviors &amp; Learning Experiences for Interns (EPAS </a:t>
            </a:r>
            <a:r>
              <a:rPr lang="en-US" sz="1800" dirty="0" smtClean="0"/>
              <a:t>2.1.2)</a:t>
            </a:r>
            <a:endParaRPr lang="en-US" sz="1800" dirty="0"/>
          </a:p>
        </p:txBody>
      </p:sp>
      <p:sp>
        <p:nvSpPr>
          <p:cNvPr id="3" name="Content Placeholder 2"/>
          <p:cNvSpPr>
            <a:spLocks noGrp="1"/>
          </p:cNvSpPr>
          <p:nvPr>
            <p:ph idx="1"/>
          </p:nvPr>
        </p:nvSpPr>
        <p:spPr/>
        <p:txBody>
          <a:bodyPr/>
          <a:lstStyle/>
          <a:p>
            <a:r>
              <a:rPr lang="en-US" sz="1400" b="1" dirty="0" smtClean="0"/>
              <a:t>2.1.2 Apply Social Work Ethical Principles to Guide Ethical Practice:</a:t>
            </a:r>
            <a:endParaRPr lang="en-US" sz="1400" b="1" dirty="0"/>
          </a:p>
          <a:p>
            <a:pPr lvl="0"/>
            <a:endParaRPr lang="en-US" sz="1200" dirty="0" smtClean="0"/>
          </a:p>
          <a:p>
            <a:pPr lvl="0"/>
            <a:r>
              <a:rPr lang="en-US" sz="1200" dirty="0" smtClean="0"/>
              <a:t>Apply </a:t>
            </a:r>
            <a:r>
              <a:rPr lang="en-US" sz="1200" dirty="0"/>
              <a:t>NASW Code of Ethics to agency practice: identify potential areas of conflict;</a:t>
            </a:r>
          </a:p>
          <a:p>
            <a:r>
              <a:rPr lang="en-US" sz="1200" dirty="0"/>
              <a:t>review Code of Ethics, keep reflection journal regarding standards and issues. Prioritize</a:t>
            </a:r>
          </a:p>
          <a:p>
            <a:r>
              <a:rPr lang="en-US" sz="1200" dirty="0"/>
              <a:t>standards as related to agency risks in written format. Submit and discuss in</a:t>
            </a:r>
          </a:p>
          <a:p>
            <a:r>
              <a:rPr lang="en-US" sz="1200" dirty="0"/>
              <a:t>supervision.</a:t>
            </a:r>
          </a:p>
          <a:p>
            <a:pPr lvl="0"/>
            <a:r>
              <a:rPr lang="en-US" sz="1200" dirty="0"/>
              <a:t>Informally interview agency professionals regarding ethical issues faced in practice, and</a:t>
            </a:r>
          </a:p>
          <a:p>
            <a:r>
              <a:rPr lang="en-US" sz="1200" dirty="0"/>
              <a:t>how these were handles; discuss in supervision.</a:t>
            </a:r>
          </a:p>
          <a:p>
            <a:pPr lvl="0"/>
            <a:r>
              <a:rPr lang="en-US" sz="1200" dirty="0"/>
              <a:t>Review ethics guidelines of other professions (nursing, attorneys, etc.) and discuss with</a:t>
            </a:r>
          </a:p>
          <a:p>
            <a:r>
              <a:rPr lang="en-US" sz="1200" dirty="0"/>
              <a:t>field instructor differences of viewpoints, potential conflicts, and ethical decision-making</a:t>
            </a:r>
          </a:p>
          <a:p>
            <a:r>
              <a:rPr lang="en-US" sz="1200" dirty="0"/>
              <a:t>processes.</a:t>
            </a:r>
          </a:p>
          <a:p>
            <a:pPr lvl="0"/>
            <a:r>
              <a:rPr lang="en-US" sz="1200" dirty="0"/>
              <a:t>Review recovery principles and least restrictive treatment setting alternatives; identify</a:t>
            </a:r>
          </a:p>
          <a:p>
            <a:r>
              <a:rPr lang="en-US" sz="1200" dirty="0"/>
              <a:t>potential risks to specific clients versus the value of self-determination.</a:t>
            </a:r>
          </a:p>
          <a:p>
            <a:r>
              <a:rPr lang="en-US" sz="1200" dirty="0"/>
              <a:t>Relate ethical principles to case consultations in team meetings and supervision.</a:t>
            </a:r>
          </a:p>
          <a:p>
            <a:pPr lvl="0"/>
            <a:r>
              <a:rPr lang="en-US" sz="1200" dirty="0"/>
              <a:t>Review agency case practice examples, role-play those or specific client ethical issues</a:t>
            </a:r>
          </a:p>
          <a:p>
            <a:r>
              <a:rPr lang="en-US" sz="1200" dirty="0"/>
              <a:t>with field instructor in preparation for casework.</a:t>
            </a:r>
          </a:p>
          <a:p>
            <a:pPr lvl="0"/>
            <a:r>
              <a:rPr lang="en-US" sz="1200" dirty="0"/>
              <a:t>Identify agency and client ethical dilemmas that may be caused by funding cuts; discuss</a:t>
            </a:r>
          </a:p>
          <a:p>
            <a:r>
              <a:rPr lang="en-US" sz="1200" dirty="0"/>
              <a:t>with field instructor.</a:t>
            </a:r>
          </a:p>
          <a:p>
            <a:pPr lvl="0"/>
            <a:r>
              <a:rPr lang="en-US" sz="1200" dirty="0"/>
              <a:t>Attend interagency meetings and in-service presentations on aspects of ethical service;</a:t>
            </a:r>
          </a:p>
          <a:p>
            <a:r>
              <a:rPr lang="en-US" sz="1200" dirty="0"/>
              <a:t>report </a:t>
            </a:r>
            <a:r>
              <a:rPr lang="en-US" sz="1200" dirty="0" err="1"/>
              <a:t>learnings</a:t>
            </a:r>
            <a:r>
              <a:rPr lang="en-US" sz="1200" dirty="0"/>
              <a:t> in written memo or in supervision.</a:t>
            </a:r>
          </a:p>
          <a:p>
            <a:endParaRPr lang="en-US" dirty="0"/>
          </a:p>
        </p:txBody>
      </p:sp>
    </p:spTree>
    <p:extLst>
      <p:ext uri="{BB962C8B-B14F-4D97-AF65-F5344CB8AC3E}">
        <p14:creationId xmlns:p14="http://schemas.microsoft.com/office/powerpoint/2010/main" val="26181178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Competency Practice Behaviors &amp; Learning Experiences for Interns (EPAS </a:t>
            </a:r>
            <a:r>
              <a:rPr lang="en-US" sz="1800" dirty="0" smtClean="0"/>
              <a:t>2.1.3)</a:t>
            </a:r>
            <a:endParaRPr lang="en-US" sz="1800" dirty="0"/>
          </a:p>
        </p:txBody>
      </p:sp>
      <p:sp>
        <p:nvSpPr>
          <p:cNvPr id="3" name="Content Placeholder 2"/>
          <p:cNvSpPr>
            <a:spLocks noGrp="1"/>
          </p:cNvSpPr>
          <p:nvPr>
            <p:ph idx="1"/>
          </p:nvPr>
        </p:nvSpPr>
        <p:spPr/>
        <p:txBody>
          <a:bodyPr/>
          <a:lstStyle/>
          <a:p>
            <a:r>
              <a:rPr lang="en-US" sz="1800" dirty="0"/>
              <a:t>2.1.3: </a:t>
            </a:r>
            <a:r>
              <a:rPr lang="en-US" sz="1800" b="1" dirty="0"/>
              <a:t>Apply critical thinking to inform and communicate professional </a:t>
            </a:r>
            <a:r>
              <a:rPr lang="en-US" sz="1800" b="1" dirty="0" smtClean="0"/>
              <a:t>judgment:</a:t>
            </a:r>
          </a:p>
          <a:p>
            <a:r>
              <a:rPr lang="en-US" sz="1800" dirty="0" smtClean="0"/>
              <a:t>MICRO:</a:t>
            </a:r>
            <a:endParaRPr lang="en-US" sz="1800" dirty="0"/>
          </a:p>
          <a:p>
            <a:pPr lvl="0"/>
            <a:r>
              <a:rPr lang="en-US" sz="1400" dirty="0"/>
              <a:t>Observe and participate in health and safety in home visit; prepare shadow unofficial) documentation per agency guidelines; compare </a:t>
            </a:r>
            <a:r>
              <a:rPr lang="en-US" sz="1400" dirty="0" smtClean="0"/>
              <a:t>case notes </a:t>
            </a:r>
            <a:r>
              <a:rPr lang="en-US" sz="1400" dirty="0"/>
              <a:t>with accompanying professional, make possible case recommendations.</a:t>
            </a:r>
          </a:p>
          <a:p>
            <a:pPr lvl="0"/>
            <a:r>
              <a:rPr lang="en-US" sz="1400" dirty="0"/>
              <a:t>Interview members of a treatment team for different perspectives and make recommendations for future treatment based on all information, in writing or through</a:t>
            </a:r>
          </a:p>
          <a:p>
            <a:r>
              <a:rPr lang="en-US" sz="1400" dirty="0"/>
              <a:t>discussions with field instructor.</a:t>
            </a:r>
          </a:p>
          <a:p>
            <a:pPr lvl="0"/>
            <a:r>
              <a:rPr lang="en-US" sz="1400" dirty="0"/>
              <a:t>Meet with FIELD INSTRUCTOR to determine needs and goals of evaluation of self and clients/projects;</a:t>
            </a:r>
          </a:p>
          <a:p>
            <a:r>
              <a:rPr lang="en-US" sz="1400" dirty="0"/>
              <a:t>identify assumptions, cultural beliefs, previous experience and other factors influencing</a:t>
            </a:r>
          </a:p>
          <a:p>
            <a:r>
              <a:rPr lang="en-US" sz="1400" dirty="0"/>
              <a:t>decision-making.</a:t>
            </a:r>
          </a:p>
          <a:p>
            <a:endParaRPr lang="en-US" sz="1800" dirty="0" smtClean="0"/>
          </a:p>
          <a:p>
            <a:pPr marL="0" indent="0">
              <a:buNone/>
            </a:pPr>
            <a:endParaRPr lang="en-US" sz="1800" dirty="0"/>
          </a:p>
          <a:p>
            <a:endParaRPr lang="en-US" sz="1800" dirty="0" smtClean="0"/>
          </a:p>
          <a:p>
            <a:endParaRPr lang="en-US" sz="1800" dirty="0"/>
          </a:p>
          <a:p>
            <a:endParaRPr lang="en-US" dirty="0"/>
          </a:p>
        </p:txBody>
      </p:sp>
    </p:spTree>
    <p:extLst>
      <p:ext uri="{BB962C8B-B14F-4D97-AF65-F5344CB8AC3E}">
        <p14:creationId xmlns:p14="http://schemas.microsoft.com/office/powerpoint/2010/main" val="35352450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2.1.3</a:t>
            </a:r>
            <a:r>
              <a:rPr lang="en-US" sz="2400" dirty="0" smtClean="0"/>
              <a:t>) CONTINUED</a:t>
            </a:r>
            <a:endParaRPr lang="en-US" sz="2400" dirty="0"/>
          </a:p>
        </p:txBody>
      </p:sp>
      <p:sp>
        <p:nvSpPr>
          <p:cNvPr id="3" name="Content Placeholder 2"/>
          <p:cNvSpPr>
            <a:spLocks noGrp="1"/>
          </p:cNvSpPr>
          <p:nvPr>
            <p:ph idx="1"/>
          </p:nvPr>
        </p:nvSpPr>
        <p:spPr/>
        <p:txBody>
          <a:bodyPr/>
          <a:lstStyle/>
          <a:p>
            <a:endParaRPr lang="en-US" sz="1200" dirty="0"/>
          </a:p>
          <a:p>
            <a:r>
              <a:rPr lang="en-US" sz="1200" b="1" dirty="0"/>
              <a:t>MEZZO:</a:t>
            </a:r>
            <a:endParaRPr lang="en-US" sz="1200" dirty="0"/>
          </a:p>
          <a:p>
            <a:pPr lvl="0"/>
            <a:r>
              <a:rPr lang="en-US" sz="1200" dirty="0"/>
              <a:t>Participate in and observe Child Protective Team Staffing; review values, goals,</a:t>
            </a:r>
          </a:p>
          <a:p>
            <a:r>
              <a:rPr lang="en-US" sz="1200" dirty="0"/>
              <a:t>outcomes, dynamics, and team effectiveness in strengths-based interventions and</a:t>
            </a:r>
          </a:p>
          <a:p>
            <a:r>
              <a:rPr lang="en-US" sz="1200" dirty="0"/>
              <a:t>planning.</a:t>
            </a:r>
          </a:p>
          <a:p>
            <a:pPr lvl="0"/>
            <a:r>
              <a:rPr lang="en-US" sz="1200" dirty="0"/>
              <a:t>Interview stakeholders to evaluate program effectiveness; create interview questions,</a:t>
            </a:r>
          </a:p>
          <a:p>
            <a:r>
              <a:rPr lang="en-US" sz="1200" dirty="0"/>
              <a:t>interview at least 5 consumers/constituents, submit written report to field instructor, to include recommendations for improvements and/or internal policy changes.</a:t>
            </a:r>
          </a:p>
          <a:p>
            <a:r>
              <a:rPr lang="en-US" sz="1200" dirty="0"/>
              <a:t> </a:t>
            </a:r>
          </a:p>
          <a:p>
            <a:r>
              <a:rPr lang="en-US" sz="1200" b="1" dirty="0"/>
              <a:t>MACRO</a:t>
            </a:r>
            <a:r>
              <a:rPr lang="en-US" sz="1200" dirty="0"/>
              <a:t>:</a:t>
            </a:r>
          </a:p>
          <a:p>
            <a:pPr lvl="0"/>
            <a:r>
              <a:rPr lang="en-US" sz="1200" dirty="0"/>
              <a:t>Analyze DCFS’ policy and programs addressing disproportionality of children of color</a:t>
            </a:r>
          </a:p>
          <a:p>
            <a:r>
              <a:rPr lang="en-US" sz="1200" dirty="0"/>
              <a:t>in the foster care system, develop recommendations for addressing this issue, present</a:t>
            </a:r>
          </a:p>
          <a:p>
            <a:r>
              <a:rPr lang="en-US" sz="1200" dirty="0"/>
              <a:t>report to team.</a:t>
            </a:r>
          </a:p>
          <a:p>
            <a:pPr lvl="0"/>
            <a:r>
              <a:rPr lang="en-US" sz="1200" dirty="0"/>
              <a:t>Attend agency meetings that address upcoming changes due to legislative budget</a:t>
            </a:r>
          </a:p>
          <a:p>
            <a:r>
              <a:rPr lang="en-US" sz="1200" dirty="0"/>
              <a:t>cuts; analyze effects on agency and clients/constituents, develop and submit written</a:t>
            </a:r>
          </a:p>
          <a:p>
            <a:r>
              <a:rPr lang="en-US" sz="1200" dirty="0"/>
              <a:t>analysis to include recommendations for service reorganization or reprioritization.</a:t>
            </a:r>
          </a:p>
          <a:p>
            <a:endParaRPr lang="en-US" dirty="0"/>
          </a:p>
        </p:txBody>
      </p:sp>
    </p:spTree>
    <p:extLst>
      <p:ext uri="{BB962C8B-B14F-4D97-AF65-F5344CB8AC3E}">
        <p14:creationId xmlns:p14="http://schemas.microsoft.com/office/powerpoint/2010/main" val="17005487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Competency Practice Behaviors &amp; Learning Experiences for Interns (EPAS </a:t>
            </a:r>
            <a:r>
              <a:rPr lang="en-US" sz="2000" dirty="0" smtClean="0"/>
              <a:t>2.1.4)</a:t>
            </a:r>
            <a:endParaRPr lang="en-US" sz="2000" dirty="0"/>
          </a:p>
        </p:txBody>
      </p:sp>
      <p:sp>
        <p:nvSpPr>
          <p:cNvPr id="3" name="Content Placeholder 2"/>
          <p:cNvSpPr>
            <a:spLocks noGrp="1"/>
          </p:cNvSpPr>
          <p:nvPr>
            <p:ph idx="1"/>
          </p:nvPr>
        </p:nvSpPr>
        <p:spPr/>
        <p:txBody>
          <a:bodyPr/>
          <a:lstStyle/>
          <a:p>
            <a:r>
              <a:rPr lang="en-US" sz="1800" b="1" dirty="0"/>
              <a:t>2.1.4: Engage Diversity and difference in practice:</a:t>
            </a:r>
          </a:p>
          <a:p>
            <a:pPr lvl="0"/>
            <a:r>
              <a:rPr lang="en-US" sz="1600" dirty="0"/>
              <a:t>Student will be assigned a diverse caseload and work with a task field instructor of differing</a:t>
            </a:r>
          </a:p>
          <a:p>
            <a:r>
              <a:rPr lang="en-US" sz="1600" dirty="0"/>
              <a:t>ethnicity and/or gender; discuss with field instructor the perspectives and issues that arise in working across difference.</a:t>
            </a:r>
          </a:p>
          <a:p>
            <a:pPr lvl="0"/>
            <a:r>
              <a:rPr lang="en-US" sz="1600" dirty="0"/>
              <a:t>Maintain a caseload of non-majority clients; attend relevant trainings to learn about</a:t>
            </a:r>
          </a:p>
          <a:p>
            <a:r>
              <a:rPr lang="en-US" sz="1600" dirty="0"/>
              <a:t>generational trauma, language, cultural practice; apply knowledge in work with</a:t>
            </a:r>
          </a:p>
          <a:p>
            <a:r>
              <a:rPr lang="en-US" sz="1600" dirty="0"/>
              <a:t>clients, documentation of case notes, team meetings; discuss insights with field instructor.</a:t>
            </a:r>
          </a:p>
          <a:p>
            <a:pPr lvl="0"/>
            <a:r>
              <a:rPr lang="en-US" sz="1600" dirty="0"/>
              <a:t>Keep a reflective journal log in which to record observations of practice, cultural</a:t>
            </a:r>
          </a:p>
          <a:p>
            <a:r>
              <a:rPr lang="en-US" sz="1600" dirty="0"/>
              <a:t>considerations, personal reactions, and ideas for using strengths-based and</a:t>
            </a:r>
          </a:p>
          <a:p>
            <a:r>
              <a:rPr lang="en-US" sz="1600" dirty="0"/>
              <a:t>empowerment perspectives. Discuss these </a:t>
            </a:r>
            <a:r>
              <a:rPr lang="en-US" sz="1600" dirty="0" err="1"/>
              <a:t>learnings</a:t>
            </a:r>
            <a:r>
              <a:rPr lang="en-US" sz="1600" dirty="0"/>
              <a:t> with field instructor in supervision.</a:t>
            </a:r>
          </a:p>
          <a:p>
            <a:endParaRPr lang="en-US" dirty="0"/>
          </a:p>
        </p:txBody>
      </p:sp>
    </p:spTree>
    <p:extLst>
      <p:ext uri="{BB962C8B-B14F-4D97-AF65-F5344CB8AC3E}">
        <p14:creationId xmlns:p14="http://schemas.microsoft.com/office/powerpoint/2010/main" val="2643793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dirty="0"/>
              <a:t>Competency Practice Behaviors &amp; Learning Experiences for Interns (EPAS </a:t>
            </a:r>
            <a:r>
              <a:rPr lang="en-US" sz="2000" dirty="0" smtClean="0"/>
              <a:t>2.1.5)</a:t>
            </a:r>
            <a:endParaRPr lang="en-US" sz="2000" dirty="0"/>
          </a:p>
        </p:txBody>
      </p:sp>
      <p:sp>
        <p:nvSpPr>
          <p:cNvPr id="3" name="Content Placeholder 2"/>
          <p:cNvSpPr>
            <a:spLocks noGrp="1"/>
          </p:cNvSpPr>
          <p:nvPr>
            <p:ph idx="1"/>
          </p:nvPr>
        </p:nvSpPr>
        <p:spPr/>
        <p:txBody>
          <a:bodyPr/>
          <a:lstStyle/>
          <a:p>
            <a:r>
              <a:rPr lang="en-US" sz="1800" b="1" dirty="0" smtClean="0"/>
              <a:t>2.1.5: Advance human rights and social and economic justice:</a:t>
            </a:r>
          </a:p>
          <a:p>
            <a:pPr marL="0" indent="0">
              <a:buNone/>
            </a:pPr>
            <a:endParaRPr lang="en-US" sz="1800" dirty="0" smtClean="0"/>
          </a:p>
          <a:p>
            <a:pPr lvl="0"/>
            <a:r>
              <a:rPr lang="en-US" sz="1800" dirty="0"/>
              <a:t>Familiarize him/herself with current political events and their effects on clients. Discuss</a:t>
            </a:r>
          </a:p>
          <a:p>
            <a:r>
              <a:rPr lang="en-US" sz="1800" dirty="0"/>
              <a:t>with field instructor.</a:t>
            </a:r>
          </a:p>
          <a:p>
            <a:pPr lvl="0"/>
            <a:r>
              <a:rPr lang="en-US" sz="1800" dirty="0"/>
              <a:t>Reflect on their (students’) own experiences of oppression and discrimination and</a:t>
            </a:r>
          </a:p>
          <a:p>
            <a:r>
              <a:rPr lang="en-US" sz="1800" dirty="0"/>
              <a:t>discuss with field instructor.</a:t>
            </a:r>
          </a:p>
          <a:p>
            <a:pPr lvl="0"/>
            <a:r>
              <a:rPr lang="en-US" sz="1800" dirty="0"/>
              <a:t>Contact legislators about a current advocacy need and assist clients to do the same.</a:t>
            </a:r>
          </a:p>
          <a:p>
            <a:pPr lvl="0"/>
            <a:r>
              <a:rPr lang="en-US" sz="1800" dirty="0"/>
              <a:t>Discuss process with field instructor.</a:t>
            </a:r>
          </a:p>
          <a:p>
            <a:pPr lvl="0"/>
            <a:r>
              <a:rPr lang="en-US" sz="1800" dirty="0"/>
              <a:t>Attend Lobby Day and write in journal about key learning experiences; share with field instructor.</a:t>
            </a:r>
          </a:p>
          <a:p>
            <a:endParaRPr lang="en-US" sz="1800" dirty="0"/>
          </a:p>
          <a:p>
            <a:endParaRPr lang="en-US" sz="1800" dirty="0" smtClean="0"/>
          </a:p>
          <a:p>
            <a:pPr marL="0" indent="0">
              <a:buNone/>
            </a:pPr>
            <a:endParaRPr lang="en-US" sz="1800" dirty="0" smtClean="0"/>
          </a:p>
          <a:p>
            <a:pPr marL="0" indent="0">
              <a:buNone/>
            </a:pPr>
            <a:endParaRPr lang="en-US" sz="1800" dirty="0" smtClean="0"/>
          </a:p>
        </p:txBody>
      </p:sp>
    </p:spTree>
    <p:extLst>
      <p:ext uri="{BB962C8B-B14F-4D97-AF65-F5344CB8AC3E}">
        <p14:creationId xmlns:p14="http://schemas.microsoft.com/office/powerpoint/2010/main" val="22739781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Competency Practice Behaviors &amp; Learning Experiences for Interns (EPAS </a:t>
            </a:r>
            <a:r>
              <a:rPr lang="en-US" sz="2800" dirty="0" smtClean="0"/>
              <a:t>2.1.6)</a:t>
            </a:r>
            <a:endParaRPr lang="en-US" sz="2800" dirty="0"/>
          </a:p>
        </p:txBody>
      </p:sp>
      <p:sp>
        <p:nvSpPr>
          <p:cNvPr id="3" name="Content Placeholder 2"/>
          <p:cNvSpPr>
            <a:spLocks noGrp="1"/>
          </p:cNvSpPr>
          <p:nvPr>
            <p:ph idx="1"/>
          </p:nvPr>
        </p:nvSpPr>
        <p:spPr/>
        <p:txBody>
          <a:bodyPr/>
          <a:lstStyle/>
          <a:p>
            <a:r>
              <a:rPr lang="en-US" sz="1800" dirty="0"/>
              <a:t>2.1.6: Engage in research-informed practice and practice-informed research:</a:t>
            </a:r>
          </a:p>
          <a:p>
            <a:pPr lvl="0"/>
            <a:r>
              <a:rPr lang="en-US" sz="1600" dirty="0"/>
              <a:t>Research effective engagement interventions with Latino families and present to field instructor and staff.</a:t>
            </a:r>
          </a:p>
          <a:p>
            <a:pPr lvl="0"/>
            <a:r>
              <a:rPr lang="en-US" sz="1600" dirty="0"/>
              <a:t>Review demographic data of selected ethnic group in the community and examine</a:t>
            </a:r>
          </a:p>
          <a:p>
            <a:r>
              <a:rPr lang="en-US" sz="1600" dirty="0"/>
              <a:t>childcare vs. pre-school attendance to prepare for kindergarten; discuss results with field instructor.</a:t>
            </a:r>
          </a:p>
          <a:p>
            <a:pPr lvl="0"/>
            <a:r>
              <a:rPr lang="en-US" sz="1600" dirty="0"/>
              <a:t>Interview parents about negative experiences with special education and social</a:t>
            </a:r>
          </a:p>
          <a:p>
            <a:r>
              <a:rPr lang="en-US" sz="1600" dirty="0"/>
              <a:t>service providers and discuss with field instructor.</a:t>
            </a:r>
          </a:p>
          <a:p>
            <a:pPr lvl="0"/>
            <a:r>
              <a:rPr lang="en-US" sz="1600" dirty="0"/>
              <a:t>Engage extended family in the planning for the child by completing a genogram with</a:t>
            </a:r>
          </a:p>
          <a:p>
            <a:r>
              <a:rPr lang="en-US" sz="1600" dirty="0"/>
              <a:t>family.</a:t>
            </a:r>
          </a:p>
          <a:p>
            <a:pPr lvl="0"/>
            <a:r>
              <a:rPr lang="en-US" sz="1600" dirty="0"/>
              <a:t>Examine Access to Special Education services and discuss disproportionally with field instructor.</a:t>
            </a:r>
          </a:p>
          <a:p>
            <a:r>
              <a:rPr lang="en-US" sz="1600" dirty="0"/>
              <a:t>Examine targeted interventions for school attendance/engagement and discuss with field instructor.</a:t>
            </a:r>
          </a:p>
          <a:p>
            <a:endParaRPr lang="en-US" dirty="0"/>
          </a:p>
        </p:txBody>
      </p:sp>
    </p:spTree>
    <p:extLst>
      <p:ext uri="{BB962C8B-B14F-4D97-AF65-F5344CB8AC3E}">
        <p14:creationId xmlns:p14="http://schemas.microsoft.com/office/powerpoint/2010/main" val="8521029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a:t>
            </a:r>
            <a:r>
              <a:rPr lang="en-US" sz="2400" dirty="0" smtClean="0"/>
              <a:t>2.1.7)</a:t>
            </a:r>
            <a:endParaRPr lang="en-US" sz="2400" dirty="0"/>
          </a:p>
        </p:txBody>
      </p:sp>
      <p:sp>
        <p:nvSpPr>
          <p:cNvPr id="3" name="Content Placeholder 2"/>
          <p:cNvSpPr>
            <a:spLocks noGrp="1"/>
          </p:cNvSpPr>
          <p:nvPr>
            <p:ph idx="1"/>
          </p:nvPr>
        </p:nvSpPr>
        <p:spPr/>
        <p:txBody>
          <a:bodyPr/>
          <a:lstStyle/>
          <a:p>
            <a:r>
              <a:rPr lang="en-US" sz="2000" b="1" dirty="0" smtClean="0"/>
              <a:t>2.1.7: Apply knowledge of human behavior and the social environment:</a:t>
            </a:r>
          </a:p>
          <a:p>
            <a:pPr marL="0" indent="0">
              <a:buNone/>
            </a:pPr>
            <a:endParaRPr lang="en-US" sz="2000" dirty="0"/>
          </a:p>
          <a:p>
            <a:pPr lvl="0"/>
            <a:r>
              <a:rPr lang="en-US" sz="1400" dirty="0"/>
              <a:t>Review student’s syllabi for current theoretical underpinnings; contextualize relevance</a:t>
            </a:r>
          </a:p>
          <a:p>
            <a:r>
              <a:rPr lang="en-US" sz="1400" dirty="0"/>
              <a:t>to agency through supervision meetings. Discuss application of theory (person in the</a:t>
            </a:r>
          </a:p>
          <a:p>
            <a:pPr lvl="0"/>
            <a:r>
              <a:rPr lang="en-US" sz="1400" dirty="0"/>
              <a:t>environment; strengths recovery model, </a:t>
            </a:r>
            <a:r>
              <a:rPr lang="en-US" sz="1400" dirty="0" err="1"/>
              <a:t>etc</a:t>
            </a:r>
            <a:r>
              <a:rPr lang="en-US" sz="1400" dirty="0"/>
              <a:t>).</a:t>
            </a:r>
          </a:p>
          <a:p>
            <a:pPr lvl="0"/>
            <a:r>
              <a:rPr lang="en-US" sz="1400" dirty="0"/>
              <a:t>Make connections between referral process and how it connects to theory (e.g.</a:t>
            </a:r>
          </a:p>
          <a:p>
            <a:r>
              <a:rPr lang="en-US" sz="1400" dirty="0"/>
              <a:t>Maslow’s hierarchy of needs).</a:t>
            </a:r>
          </a:p>
          <a:p>
            <a:pPr lvl="0"/>
            <a:r>
              <a:rPr lang="en-US" sz="1400" dirty="0"/>
              <a:t>Become familiar with two to three different assessment tools including understanding</a:t>
            </a:r>
          </a:p>
          <a:p>
            <a:r>
              <a:rPr lang="en-US" sz="1400" dirty="0"/>
              <a:t>strengths and limitations of each tool.</a:t>
            </a:r>
          </a:p>
          <a:p>
            <a:pPr lvl="0"/>
            <a:r>
              <a:rPr lang="en-US" sz="1400" dirty="0"/>
              <a:t>Apply human developmental stages ages 6 through 13 with clients; integrate understanding of human development to case examples; discuss with field instructor.</a:t>
            </a:r>
          </a:p>
          <a:p>
            <a:pPr lvl="0"/>
            <a:r>
              <a:rPr lang="en-US" sz="1400" dirty="0"/>
              <a:t>Write process recordings for two clients. Discuss in supervision with field instructor.</a:t>
            </a:r>
          </a:p>
          <a:p>
            <a:endParaRPr lang="en-US" sz="2000" dirty="0" smtClean="0"/>
          </a:p>
          <a:p>
            <a:endParaRPr lang="en-US" sz="2000" dirty="0"/>
          </a:p>
          <a:p>
            <a:endParaRPr lang="en-US" sz="2000" dirty="0" smtClean="0"/>
          </a:p>
          <a:p>
            <a:endParaRPr lang="en-US" sz="2000" dirty="0"/>
          </a:p>
        </p:txBody>
      </p:sp>
    </p:spTree>
    <p:extLst>
      <p:ext uri="{BB962C8B-B14F-4D97-AF65-F5344CB8AC3E}">
        <p14:creationId xmlns:p14="http://schemas.microsoft.com/office/powerpoint/2010/main" val="3397843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MSW Program at CSUM</a:t>
            </a:r>
            <a:endParaRPr lang="en-US" dirty="0"/>
          </a:p>
        </p:txBody>
      </p:sp>
      <p:sp>
        <p:nvSpPr>
          <p:cNvPr id="3" name="Content Placeholder 2"/>
          <p:cNvSpPr>
            <a:spLocks noGrp="1"/>
          </p:cNvSpPr>
          <p:nvPr>
            <p:ph idx="1"/>
          </p:nvPr>
        </p:nvSpPr>
        <p:spPr/>
        <p:txBody>
          <a:bodyPr/>
          <a:lstStyle/>
          <a:p>
            <a:r>
              <a:rPr lang="en-US" dirty="0" smtClean="0"/>
              <a:t>60 Units </a:t>
            </a:r>
          </a:p>
          <a:p>
            <a:r>
              <a:rPr lang="en-US" dirty="0" smtClean="0"/>
              <a:t>2 year or 3 year option</a:t>
            </a:r>
          </a:p>
          <a:p>
            <a:r>
              <a:rPr lang="en-US" dirty="0" smtClean="0"/>
              <a:t>Year 1 is Foundation Year Generalist</a:t>
            </a:r>
          </a:p>
          <a:p>
            <a:r>
              <a:rPr lang="en-US" dirty="0" smtClean="0"/>
              <a:t>Year 2 is Advanced Concentration Year</a:t>
            </a:r>
          </a:p>
          <a:p>
            <a:r>
              <a:rPr lang="en-US" dirty="0" smtClean="0"/>
              <a:t>Two Concentrated Fields of Practice:</a:t>
            </a:r>
          </a:p>
          <a:p>
            <a:pPr lvl="1"/>
            <a:r>
              <a:rPr lang="en-US" dirty="0" smtClean="0"/>
              <a:t>Behavioral Health</a:t>
            </a:r>
          </a:p>
          <a:p>
            <a:pPr lvl="1"/>
            <a:r>
              <a:rPr lang="en-US" dirty="0" smtClean="0"/>
              <a:t>Children, Youth, and </a:t>
            </a:r>
            <a:r>
              <a:rPr lang="en-US" dirty="0" smtClean="0"/>
              <a:t>Families</a:t>
            </a:r>
            <a:endParaRPr lang="en-US" dirty="0"/>
          </a:p>
          <a:p>
            <a:pPr lvl="2"/>
            <a:r>
              <a:rPr lang="en-US" dirty="0" smtClean="0"/>
              <a:t>IV-E Child Welfare Training Program</a:t>
            </a:r>
            <a:endParaRPr lang="en-US" dirty="0" smtClean="0"/>
          </a:p>
        </p:txBody>
      </p:sp>
    </p:spTree>
    <p:extLst>
      <p:ext uri="{BB962C8B-B14F-4D97-AF65-F5344CB8AC3E}">
        <p14:creationId xmlns:p14="http://schemas.microsoft.com/office/powerpoint/2010/main" val="287345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a:t>
            </a:r>
            <a:r>
              <a:rPr lang="en-US" sz="2400" dirty="0" smtClean="0"/>
              <a:t>2.1.8)</a:t>
            </a:r>
            <a:endParaRPr lang="en-US" sz="2400" dirty="0"/>
          </a:p>
        </p:txBody>
      </p:sp>
      <p:sp>
        <p:nvSpPr>
          <p:cNvPr id="3" name="Content Placeholder 2"/>
          <p:cNvSpPr>
            <a:spLocks noGrp="1"/>
          </p:cNvSpPr>
          <p:nvPr>
            <p:ph idx="1"/>
          </p:nvPr>
        </p:nvSpPr>
        <p:spPr/>
        <p:txBody>
          <a:bodyPr/>
          <a:lstStyle/>
          <a:p>
            <a:r>
              <a:rPr lang="en-US" sz="2000" dirty="0"/>
              <a:t>2.1.8: Engage in policy to advance social and economic well-being and to deliver effective social work services:</a:t>
            </a:r>
          </a:p>
          <a:p>
            <a:pPr lvl="0"/>
            <a:r>
              <a:rPr lang="en-US" sz="1200" dirty="0"/>
              <a:t>Watch video presentation in field seminar and HBSE courses and participate in facilitated discussion on history, race, and power; relate this to departmental policies in supervision</a:t>
            </a:r>
          </a:p>
          <a:p>
            <a:pPr lvl="0"/>
            <a:r>
              <a:rPr lang="en-US" sz="1200" dirty="0"/>
              <a:t>Observe and analyze effectiveness of organization/department policies and procedures</a:t>
            </a:r>
          </a:p>
          <a:p>
            <a:r>
              <a:rPr lang="en-US" sz="1200" dirty="0"/>
              <a:t>in serving target population. Discuss in supervision.</a:t>
            </a:r>
          </a:p>
          <a:p>
            <a:pPr lvl="0"/>
            <a:r>
              <a:rPr lang="en-US" sz="1200" dirty="0"/>
              <a:t>Examine link between federal, state, and local funding to agency and the services to</a:t>
            </a:r>
          </a:p>
          <a:p>
            <a:r>
              <a:rPr lang="en-US" sz="1200" dirty="0"/>
              <a:t>mission population. Create a matrix of Federal/State/Local laws and policies affecting</a:t>
            </a:r>
          </a:p>
          <a:p>
            <a:r>
              <a:rPr lang="en-US" sz="1200" dirty="0"/>
              <a:t>clients/constituents, and service programs they influence. Apply information on history</a:t>
            </a:r>
          </a:p>
          <a:p>
            <a:r>
              <a:rPr lang="en-US" sz="1200" dirty="0"/>
              <a:t>and funding to client/constituent cases or projects via a short paper or presentation of</a:t>
            </a:r>
          </a:p>
          <a:p>
            <a:r>
              <a:rPr lang="en-US" sz="1200" dirty="0"/>
              <a:t>findings to staff during a meeting.</a:t>
            </a:r>
          </a:p>
          <a:p>
            <a:pPr lvl="0"/>
            <a:r>
              <a:rPr lang="en-US" sz="1200" dirty="0"/>
              <a:t>Relate in supervision Federal laws (housing, health care, education, etc.) to client status</a:t>
            </a:r>
          </a:p>
          <a:p>
            <a:r>
              <a:rPr lang="en-US" sz="1200" dirty="0"/>
              <a:t>(e.g., immigration, eligibility for services, psychosocial histories, and intersection with</a:t>
            </a:r>
          </a:p>
          <a:p>
            <a:r>
              <a:rPr lang="en-US" sz="1200" dirty="0"/>
              <a:t>needs and service eligibility.</a:t>
            </a:r>
          </a:p>
          <a:p>
            <a:pPr lvl="0"/>
            <a:r>
              <a:rPr lang="en-US" sz="1200" dirty="0"/>
              <a:t>Participate in student field seminar to discuss role of agency policies related to students.</a:t>
            </a:r>
          </a:p>
          <a:p>
            <a:r>
              <a:rPr lang="en-US" sz="1200" dirty="0"/>
              <a:t>Review history of housing policies and needs (e.g., Section8); discuss in supervision; prepare fact sheet for clients to explain housing procedures/resources.</a:t>
            </a:r>
          </a:p>
          <a:p>
            <a:pPr lvl="0"/>
            <a:r>
              <a:rPr lang="en-US" sz="1200" dirty="0"/>
              <a:t>Analyze gaps in services related to current budget projections; make written</a:t>
            </a:r>
          </a:p>
          <a:p>
            <a:r>
              <a:rPr lang="en-US" sz="1200" dirty="0"/>
              <a:t>recommendations for meeting client needs, submit to field instructor.</a:t>
            </a:r>
          </a:p>
          <a:p>
            <a:endParaRPr lang="en-US" dirty="0"/>
          </a:p>
        </p:txBody>
      </p:sp>
    </p:spTree>
    <p:extLst>
      <p:ext uri="{BB962C8B-B14F-4D97-AF65-F5344CB8AC3E}">
        <p14:creationId xmlns:p14="http://schemas.microsoft.com/office/powerpoint/2010/main" val="13573712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Competency Practice Behaviors &amp; Learning Experiences for Interns (EPAS </a:t>
            </a:r>
            <a:r>
              <a:rPr lang="en-US" sz="2000" dirty="0" smtClean="0"/>
              <a:t>2.1.9)</a:t>
            </a:r>
            <a:endParaRPr lang="en-US" sz="2000" dirty="0"/>
          </a:p>
        </p:txBody>
      </p:sp>
      <p:sp>
        <p:nvSpPr>
          <p:cNvPr id="3" name="Content Placeholder 2"/>
          <p:cNvSpPr>
            <a:spLocks noGrp="1"/>
          </p:cNvSpPr>
          <p:nvPr>
            <p:ph idx="1"/>
          </p:nvPr>
        </p:nvSpPr>
        <p:spPr/>
        <p:txBody>
          <a:bodyPr/>
          <a:lstStyle/>
          <a:p>
            <a:r>
              <a:rPr lang="en-US" sz="2000" dirty="0" smtClean="0"/>
              <a:t>2.1.9: Respond to contexts that shape practice:</a:t>
            </a:r>
          </a:p>
          <a:p>
            <a:pPr lvl="0"/>
            <a:r>
              <a:rPr lang="en-US" sz="1800" dirty="0"/>
              <a:t>Review demographic data of selected ethnic group in the community and </a:t>
            </a:r>
            <a:r>
              <a:rPr lang="en-US" sz="1800" dirty="0" smtClean="0"/>
              <a:t>examine childcare </a:t>
            </a:r>
            <a:r>
              <a:rPr lang="en-US" sz="1800" dirty="0"/>
              <a:t>vs. pre-school attendance to prepare for kindergarten; discuss results with field instructor.</a:t>
            </a:r>
          </a:p>
          <a:p>
            <a:pPr lvl="0"/>
            <a:r>
              <a:rPr lang="en-US" sz="1800" dirty="0"/>
              <a:t>Interview parents about negative experiences with special education and </a:t>
            </a:r>
            <a:r>
              <a:rPr lang="en-US" sz="1800" dirty="0" smtClean="0"/>
              <a:t>social service </a:t>
            </a:r>
            <a:r>
              <a:rPr lang="en-US" sz="1800" dirty="0"/>
              <a:t>providers and discuss with field instructor.</a:t>
            </a:r>
          </a:p>
          <a:p>
            <a:pPr lvl="0"/>
            <a:r>
              <a:rPr lang="en-US" sz="1800" dirty="0"/>
              <a:t>Engage extended family in the planning for the child by completing a genogram </a:t>
            </a:r>
            <a:r>
              <a:rPr lang="en-US" sz="1800" dirty="0" smtClean="0"/>
              <a:t>with family</a:t>
            </a:r>
            <a:r>
              <a:rPr lang="en-US" sz="1800" dirty="0"/>
              <a:t>.</a:t>
            </a:r>
          </a:p>
          <a:p>
            <a:endParaRPr lang="en-US" sz="2400" dirty="0"/>
          </a:p>
        </p:txBody>
      </p:sp>
    </p:spTree>
    <p:extLst>
      <p:ext uri="{BB962C8B-B14F-4D97-AF65-F5344CB8AC3E}">
        <p14:creationId xmlns:p14="http://schemas.microsoft.com/office/powerpoint/2010/main" val="26535889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a:t>
            </a:r>
            <a:r>
              <a:rPr lang="en-US" sz="2400" dirty="0" smtClean="0"/>
              <a:t>2.1.10)</a:t>
            </a:r>
            <a:endParaRPr lang="en-US" sz="2400" dirty="0"/>
          </a:p>
        </p:txBody>
      </p:sp>
      <p:sp>
        <p:nvSpPr>
          <p:cNvPr id="3" name="Content Placeholder 2"/>
          <p:cNvSpPr>
            <a:spLocks noGrp="1"/>
          </p:cNvSpPr>
          <p:nvPr>
            <p:ph idx="1"/>
          </p:nvPr>
        </p:nvSpPr>
        <p:spPr/>
        <p:txBody>
          <a:bodyPr/>
          <a:lstStyle/>
          <a:p>
            <a:r>
              <a:rPr lang="en-US" sz="2400" dirty="0" smtClean="0"/>
              <a:t>2.1.10: Engage, assess, intervene, and evaluate with individuals, families, groups, and communities:</a:t>
            </a:r>
          </a:p>
          <a:p>
            <a:endParaRPr lang="en-US" sz="2400" dirty="0"/>
          </a:p>
          <a:p>
            <a:pPr marL="0" indent="0">
              <a:buNone/>
            </a:pPr>
            <a:r>
              <a:rPr lang="en-US" sz="2400" dirty="0" smtClean="0"/>
              <a:t>Engagement Skills:</a:t>
            </a:r>
          </a:p>
          <a:p>
            <a:pPr lvl="0"/>
            <a:r>
              <a:rPr lang="en-US" sz="1200" dirty="0"/>
              <a:t>Introduce self and role to clients in informal settings such as common room, front lobby,</a:t>
            </a:r>
          </a:p>
          <a:p>
            <a:pPr marL="0" indent="0">
              <a:buNone/>
            </a:pPr>
            <a:r>
              <a:rPr lang="en-US" sz="1200" dirty="0"/>
              <a:t> </a:t>
            </a:r>
            <a:r>
              <a:rPr lang="en-US" sz="1200" dirty="0" smtClean="0"/>
              <a:t>      meal </a:t>
            </a:r>
            <a:r>
              <a:rPr lang="en-US" sz="1200" dirty="0"/>
              <a:t>service; get to know clients as people without focus on problems; </a:t>
            </a:r>
            <a:r>
              <a:rPr lang="en-US" sz="1200" dirty="0" smtClean="0"/>
              <a:t>during supervision identify </a:t>
            </a:r>
            <a:r>
              <a:rPr lang="en-US" sz="1200" dirty="0"/>
              <a:t>areas of comfort and </a:t>
            </a:r>
            <a:r>
              <a:rPr lang="en-US" sz="1200" dirty="0" smtClean="0"/>
              <a:t>                           discomfort </a:t>
            </a:r>
            <a:r>
              <a:rPr lang="en-US" sz="1200" dirty="0"/>
              <a:t>in client </a:t>
            </a:r>
            <a:r>
              <a:rPr lang="en-US" sz="1200" dirty="0" smtClean="0"/>
              <a:t>engagement.</a:t>
            </a:r>
            <a:endParaRPr lang="en-US" sz="1200" dirty="0"/>
          </a:p>
          <a:p>
            <a:pPr lvl="0"/>
            <a:r>
              <a:rPr lang="en-US" sz="1200" dirty="0"/>
              <a:t>Contact constituents by telephone and in focus groups to learn about community </a:t>
            </a:r>
            <a:r>
              <a:rPr lang="en-US" sz="1200" dirty="0" smtClean="0"/>
              <a:t>needs and </a:t>
            </a:r>
            <a:r>
              <a:rPr lang="en-US" sz="1200" dirty="0"/>
              <a:t>questions, introduce agency and student role, and explore possibilities for </a:t>
            </a:r>
            <a:r>
              <a:rPr lang="en-US" sz="1200" dirty="0" smtClean="0"/>
              <a:t>greater involvement</a:t>
            </a:r>
            <a:r>
              <a:rPr lang="en-US" sz="1200" dirty="0"/>
              <a:t>, focusing on listening, reflective paraphrasing, and clear communications</a:t>
            </a:r>
            <a:r>
              <a:rPr lang="en-US" sz="1200" dirty="0" smtClean="0"/>
              <a:t>.</a:t>
            </a:r>
            <a:endParaRPr lang="en-US" sz="1200" dirty="0"/>
          </a:p>
          <a:p>
            <a:pPr lvl="0"/>
            <a:r>
              <a:rPr lang="en-US" sz="1200" dirty="0"/>
              <a:t>Interview constituents, clients, and/or colleagues in the agency setting to identify </a:t>
            </a:r>
            <a:r>
              <a:rPr lang="en-US" sz="1200" dirty="0" smtClean="0"/>
              <a:t>factors important </a:t>
            </a:r>
            <a:r>
              <a:rPr lang="en-US" sz="1200" dirty="0"/>
              <a:t>to others in your working relationships; discuss in supervision.</a:t>
            </a:r>
          </a:p>
          <a:p>
            <a:pPr lvl="0"/>
            <a:r>
              <a:rPr lang="en-US" sz="1200" dirty="0"/>
              <a:t>Seek feedback from field instructor, clients, and colleagues about ways to build rapport </a:t>
            </a:r>
            <a:r>
              <a:rPr lang="en-US" sz="1200" dirty="0" smtClean="0"/>
              <a:t>and trust </a:t>
            </a:r>
            <a:r>
              <a:rPr lang="en-US" sz="1200" dirty="0"/>
              <a:t>in interpersonal interactions, and methods of setting goals that are </a:t>
            </a:r>
            <a:r>
              <a:rPr lang="en-US" sz="1200" dirty="0" smtClean="0"/>
              <a:t>mutually agreeable</a:t>
            </a:r>
            <a:r>
              <a:rPr lang="en-US" sz="1200" dirty="0"/>
              <a:t>.</a:t>
            </a:r>
          </a:p>
          <a:p>
            <a:pPr>
              <a:buFont typeface="Arial" pitchFamily="34" charset="0"/>
              <a:buChar char="•"/>
            </a:pPr>
            <a:endParaRPr lang="en-US" sz="2400" dirty="0"/>
          </a:p>
          <a:p>
            <a:pPr marL="457200" indent="-457200">
              <a:buFont typeface="+mj-lt"/>
              <a:buAutoNum type="arabicPeriod"/>
            </a:pPr>
            <a:endParaRPr lang="en-US" sz="2400" dirty="0" smtClean="0"/>
          </a:p>
          <a:p>
            <a:pPr marL="457200" indent="-457200">
              <a:buFont typeface="+mj-lt"/>
              <a:buAutoNum type="arabicPeriod"/>
            </a:pPr>
            <a:endParaRPr lang="en-US" sz="2400" dirty="0"/>
          </a:p>
        </p:txBody>
      </p:sp>
    </p:spTree>
    <p:extLst>
      <p:ext uri="{BB962C8B-B14F-4D97-AF65-F5344CB8AC3E}">
        <p14:creationId xmlns:p14="http://schemas.microsoft.com/office/powerpoint/2010/main" val="10286364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2.1.10)</a:t>
            </a:r>
          </a:p>
        </p:txBody>
      </p:sp>
      <p:sp>
        <p:nvSpPr>
          <p:cNvPr id="3" name="Content Placeholder 2"/>
          <p:cNvSpPr>
            <a:spLocks noGrp="1"/>
          </p:cNvSpPr>
          <p:nvPr>
            <p:ph idx="1"/>
          </p:nvPr>
        </p:nvSpPr>
        <p:spPr/>
        <p:txBody>
          <a:bodyPr/>
          <a:lstStyle/>
          <a:p>
            <a:pPr marL="0" indent="0">
              <a:buNone/>
            </a:pPr>
            <a:r>
              <a:rPr lang="en-US" sz="2800" dirty="0"/>
              <a:t>Assessment Skills:</a:t>
            </a:r>
          </a:p>
          <a:p>
            <a:pPr lvl="0"/>
            <a:r>
              <a:rPr lang="en-US" sz="1200" dirty="0"/>
              <a:t>Review examples of community/client assessments through agency </a:t>
            </a:r>
            <a:r>
              <a:rPr lang="en-US" sz="1200" dirty="0" smtClean="0"/>
              <a:t>documents; compare </a:t>
            </a:r>
            <a:r>
              <a:rPr lang="en-US" sz="1200" dirty="0"/>
              <a:t>to assessment formats in the literature, and discuss in supervision.</a:t>
            </a:r>
          </a:p>
          <a:p>
            <a:pPr lvl="0"/>
            <a:r>
              <a:rPr lang="en-US" sz="1200" dirty="0"/>
              <a:t>Shadow field instructor or colleague to observe assessment implementation, </a:t>
            </a:r>
            <a:r>
              <a:rPr lang="en-US" sz="1200" dirty="0" smtClean="0"/>
              <a:t>noting formal/informal </a:t>
            </a:r>
            <a:r>
              <a:rPr lang="en-US" sz="1200" dirty="0"/>
              <a:t>style, areas of priority, cultural factors, analysis of meaning </a:t>
            </a:r>
            <a:r>
              <a:rPr lang="en-US" sz="1200" dirty="0" smtClean="0"/>
              <a:t>re: agency mission </a:t>
            </a:r>
            <a:r>
              <a:rPr lang="en-US" sz="1200" dirty="0"/>
              <a:t>and scope of practice; write up a shadow assessment, compare with </a:t>
            </a:r>
            <a:r>
              <a:rPr lang="en-US" sz="1200" dirty="0" smtClean="0"/>
              <a:t>staff assessment</a:t>
            </a:r>
            <a:r>
              <a:rPr lang="en-US" sz="1200" dirty="0"/>
              <a:t>; debrief with field instructor.</a:t>
            </a:r>
          </a:p>
          <a:p>
            <a:pPr lvl="0"/>
            <a:r>
              <a:rPr lang="en-US" sz="1200" dirty="0"/>
              <a:t>Role play an assessment with client/constituent/community with field instructor </a:t>
            </a:r>
            <a:r>
              <a:rPr lang="en-US" sz="1200" dirty="0" smtClean="0"/>
              <a:t>or colleague</a:t>
            </a:r>
            <a:r>
              <a:rPr lang="en-US" sz="1200" dirty="0"/>
              <a:t>, and report on areas of confidence and discomfort, </a:t>
            </a:r>
            <a:r>
              <a:rPr lang="en-US" sz="1200" dirty="0" smtClean="0"/>
              <a:t>strengths-based perspectives</a:t>
            </a:r>
            <a:r>
              <a:rPr lang="en-US" sz="1200" dirty="0"/>
              <a:t>, and goal-planning options.</a:t>
            </a:r>
          </a:p>
          <a:p>
            <a:pPr lvl="0"/>
            <a:r>
              <a:rPr lang="en-US" sz="1200" dirty="0"/>
              <a:t>Conduct at least three client/program/community assessments as lead interviewer </a:t>
            </a:r>
            <a:r>
              <a:rPr lang="en-US" sz="1200" dirty="0" smtClean="0"/>
              <a:t>with a </a:t>
            </a:r>
            <a:r>
              <a:rPr lang="en-US" sz="1200" dirty="0"/>
              <a:t>field instructor or colleague present; review areas of strength and difficulty, documentation accuracy, priorities and implications for intervention/next steps. Conduct, document, and review at least two assessments independently once fully trained, </a:t>
            </a:r>
            <a:r>
              <a:rPr lang="en-US" sz="1200" dirty="0" smtClean="0"/>
              <a:t>reporting progress </a:t>
            </a:r>
            <a:r>
              <a:rPr lang="en-US" sz="1200" dirty="0"/>
              <a:t>in supervision.</a:t>
            </a:r>
          </a:p>
          <a:p>
            <a:pPr lvl="0"/>
            <a:r>
              <a:rPr lang="en-US" sz="1200" dirty="0"/>
              <a:t>Research group/education/planning models in the literature to meet service needs </a:t>
            </a:r>
            <a:r>
              <a:rPr lang="en-US" sz="1200" dirty="0" smtClean="0"/>
              <a:t>of agency</a:t>
            </a:r>
            <a:r>
              <a:rPr lang="en-US" sz="1200" dirty="0"/>
              <a:t>, assess feasibility for the agency through interviews with staff </a:t>
            </a:r>
            <a:r>
              <a:rPr lang="en-US" sz="1200" dirty="0" smtClean="0"/>
              <a:t>and clients/constituents</a:t>
            </a:r>
            <a:r>
              <a:rPr lang="en-US" sz="1200" dirty="0"/>
              <a:t>, write report to field instructor of findings and recommendations.</a:t>
            </a:r>
          </a:p>
          <a:p>
            <a:endParaRPr lang="en-US" dirty="0"/>
          </a:p>
        </p:txBody>
      </p:sp>
    </p:spTree>
    <p:extLst>
      <p:ext uri="{BB962C8B-B14F-4D97-AF65-F5344CB8AC3E}">
        <p14:creationId xmlns:p14="http://schemas.microsoft.com/office/powerpoint/2010/main" val="7826502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a:t>
            </a:r>
            <a:r>
              <a:rPr lang="en-US" sz="2400" dirty="0" smtClean="0"/>
              <a:t>2.1.10)</a:t>
            </a:r>
            <a:endParaRPr lang="en-US" sz="2400" dirty="0"/>
          </a:p>
        </p:txBody>
      </p:sp>
      <p:sp>
        <p:nvSpPr>
          <p:cNvPr id="3" name="Content Placeholder 2"/>
          <p:cNvSpPr>
            <a:spLocks noGrp="1"/>
          </p:cNvSpPr>
          <p:nvPr>
            <p:ph idx="1"/>
          </p:nvPr>
        </p:nvSpPr>
        <p:spPr/>
        <p:txBody>
          <a:bodyPr/>
          <a:lstStyle/>
          <a:p>
            <a:pPr marL="0" indent="0">
              <a:buNone/>
            </a:pPr>
            <a:r>
              <a:rPr lang="en-US" dirty="0" smtClean="0"/>
              <a:t>Intervention Skills:</a:t>
            </a:r>
          </a:p>
          <a:p>
            <a:pPr lvl="0"/>
            <a:r>
              <a:rPr lang="en-US" sz="1200" dirty="0"/>
              <a:t>Build a caseload of up to 5 clients to monitor progress towards goals, provide agency recommended models of intervention, and review contacts and documentation </a:t>
            </a:r>
            <a:r>
              <a:rPr lang="en-US" sz="1200" dirty="0" smtClean="0"/>
              <a:t>with field </a:t>
            </a:r>
            <a:r>
              <a:rPr lang="en-US" sz="1200" dirty="0"/>
              <a:t>instructor. In supervision, compare and contrast agency methodologies with models </a:t>
            </a:r>
            <a:r>
              <a:rPr lang="en-US" sz="1200" dirty="0" smtClean="0"/>
              <a:t>of intervention </a:t>
            </a:r>
            <a:r>
              <a:rPr lang="en-US" sz="1200" dirty="0"/>
              <a:t>found in the literature from research or classroom learning..</a:t>
            </a:r>
          </a:p>
          <a:p>
            <a:pPr lvl="0"/>
            <a:r>
              <a:rPr lang="en-US" sz="1200" dirty="0"/>
              <a:t>Develop and implement a public educational workshop to address legislative </a:t>
            </a:r>
            <a:r>
              <a:rPr lang="en-US" sz="1200" dirty="0" smtClean="0"/>
              <a:t>agendas of </a:t>
            </a:r>
            <a:r>
              <a:rPr lang="en-US" sz="1200" dirty="0"/>
              <a:t>importance to community and agency, focusing on information needed for </a:t>
            </a:r>
            <a:r>
              <a:rPr lang="en-US" sz="1200" dirty="0" smtClean="0"/>
              <a:t>advocacy efforts </a:t>
            </a:r>
            <a:r>
              <a:rPr lang="en-US" sz="1200" dirty="0"/>
              <a:t>and advocacy training.</a:t>
            </a:r>
          </a:p>
          <a:p>
            <a:pPr lvl="0"/>
            <a:r>
              <a:rPr lang="en-US" sz="1200" dirty="0"/>
              <a:t>Review client/group/community services to analyze possibilities for prevention </a:t>
            </a:r>
            <a:r>
              <a:rPr lang="en-US" sz="1200" dirty="0" smtClean="0"/>
              <a:t>services that </a:t>
            </a:r>
            <a:r>
              <a:rPr lang="en-US" sz="1200" dirty="0"/>
              <a:t>might enhance treatment-oriented approaches or address community needs (e.g</a:t>
            </a:r>
            <a:r>
              <a:rPr lang="en-US" sz="1200" dirty="0" smtClean="0"/>
              <a:t>., anti-bullying </a:t>
            </a:r>
            <a:r>
              <a:rPr lang="en-US" sz="1200" dirty="0"/>
              <a:t>education in schools, domestic violence education, culturally </a:t>
            </a:r>
            <a:r>
              <a:rPr lang="en-US" sz="1200" dirty="0" smtClean="0"/>
              <a:t>sensitive models </a:t>
            </a:r>
            <a:r>
              <a:rPr lang="en-US" sz="1200" dirty="0"/>
              <a:t>of independent living supports, gathering information to counter </a:t>
            </a:r>
            <a:r>
              <a:rPr lang="en-US" sz="1200" dirty="0" smtClean="0"/>
              <a:t>proposed budget </a:t>
            </a:r>
            <a:r>
              <a:rPr lang="en-US" sz="1200" dirty="0"/>
              <a:t>cuts).</a:t>
            </a:r>
          </a:p>
          <a:p>
            <a:pPr lvl="0"/>
            <a:r>
              <a:rPr lang="en-US" sz="1200" dirty="0"/>
              <a:t>Participate in community/field of practice coalition meetings to analyze trends </a:t>
            </a:r>
            <a:r>
              <a:rPr lang="en-US" sz="1200" dirty="0" smtClean="0"/>
              <a:t>and needs</a:t>
            </a:r>
            <a:r>
              <a:rPr lang="en-US" sz="1200" dirty="0"/>
              <a:t>, develop coordinated approaches to advocating for improved laws or </a:t>
            </a:r>
            <a:r>
              <a:rPr lang="en-US" sz="1200" dirty="0" smtClean="0"/>
              <a:t>standards, and </a:t>
            </a:r>
            <a:r>
              <a:rPr lang="en-US" sz="1200" dirty="0"/>
              <a:t>assist in writing reports or articles to communicate plans and results to </a:t>
            </a:r>
            <a:r>
              <a:rPr lang="en-US" sz="1200" dirty="0" smtClean="0"/>
              <a:t>larger community</a:t>
            </a:r>
            <a:r>
              <a:rPr lang="en-US" sz="1200" dirty="0"/>
              <a:t>.</a:t>
            </a:r>
          </a:p>
          <a:p>
            <a:pPr>
              <a:buFont typeface="Arial" pitchFamily="34" charset="0"/>
              <a:buChar char="•"/>
            </a:pPr>
            <a:endParaRPr lang="en-US" dirty="0"/>
          </a:p>
        </p:txBody>
      </p:sp>
    </p:spTree>
    <p:extLst>
      <p:ext uri="{BB962C8B-B14F-4D97-AF65-F5344CB8AC3E}">
        <p14:creationId xmlns:p14="http://schemas.microsoft.com/office/powerpoint/2010/main" val="41562133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Competency Practice Behaviors &amp; Learning Experiences for Interns (EPAS </a:t>
            </a:r>
            <a:r>
              <a:rPr lang="en-US" sz="2400" dirty="0" smtClean="0"/>
              <a:t>2.1.10)</a:t>
            </a:r>
            <a:endParaRPr lang="en-US" sz="2400" dirty="0"/>
          </a:p>
        </p:txBody>
      </p:sp>
      <p:sp>
        <p:nvSpPr>
          <p:cNvPr id="3" name="Content Placeholder 2"/>
          <p:cNvSpPr>
            <a:spLocks noGrp="1"/>
          </p:cNvSpPr>
          <p:nvPr>
            <p:ph idx="1"/>
          </p:nvPr>
        </p:nvSpPr>
        <p:spPr/>
        <p:txBody>
          <a:bodyPr/>
          <a:lstStyle/>
          <a:p>
            <a:pPr marL="0" indent="0">
              <a:buNone/>
            </a:pPr>
            <a:r>
              <a:rPr lang="en-US" sz="1600" dirty="0"/>
              <a:t>Evaluation Skills: </a:t>
            </a:r>
          </a:p>
          <a:p>
            <a:pPr lvl="0"/>
            <a:r>
              <a:rPr lang="en-US" sz="1600" dirty="0"/>
              <a:t>Review each client contact and file for progress toward mutually-agreed upon </a:t>
            </a:r>
            <a:r>
              <a:rPr lang="en-US" sz="1600" dirty="0" smtClean="0"/>
              <a:t>goals; discuss </a:t>
            </a:r>
            <a:r>
              <a:rPr lang="en-US" sz="1600" dirty="0"/>
              <a:t>with client and field instructor ways to maximize supportive counseling/services for goal attainment.</a:t>
            </a:r>
          </a:p>
          <a:p>
            <a:pPr lvl="0"/>
            <a:r>
              <a:rPr lang="en-US" sz="1600" dirty="0"/>
              <a:t>Identify and utilize pre-post assessment/evaluation or data collection </a:t>
            </a:r>
            <a:r>
              <a:rPr lang="en-US" sz="1600" dirty="0" smtClean="0"/>
              <a:t>tools recommended </a:t>
            </a:r>
            <a:r>
              <a:rPr lang="en-US" sz="1600" dirty="0"/>
              <a:t>by agency for use with clients/programs/community initiatives; </a:t>
            </a:r>
            <a:r>
              <a:rPr lang="en-US" sz="1600" dirty="0" smtClean="0"/>
              <a:t>discuss themes </a:t>
            </a:r>
            <a:r>
              <a:rPr lang="en-US" sz="1600" dirty="0"/>
              <a:t>with field instructor.</a:t>
            </a:r>
          </a:p>
          <a:p>
            <a:pPr lvl="0"/>
            <a:r>
              <a:rPr lang="en-US" sz="1600" dirty="0"/>
              <a:t>Review agency program evaluations via annual reports, quality assurance </a:t>
            </a:r>
            <a:r>
              <a:rPr lang="en-US" sz="1600" dirty="0" smtClean="0"/>
              <a:t>committee targets </a:t>
            </a:r>
            <a:r>
              <a:rPr lang="en-US" sz="1600" dirty="0"/>
              <a:t>for improvement, social work database information, etc. to analyze </a:t>
            </a:r>
            <a:r>
              <a:rPr lang="en-US" sz="1600" dirty="0" smtClean="0"/>
              <a:t>service effectiveness</a:t>
            </a:r>
            <a:r>
              <a:rPr lang="en-US" sz="1600" dirty="0"/>
              <a:t>; present themes and </a:t>
            </a:r>
            <a:r>
              <a:rPr lang="en-US" sz="1600" dirty="0" err="1"/>
              <a:t>learnings</a:t>
            </a:r>
            <a:r>
              <a:rPr lang="en-US" sz="1600" dirty="0"/>
              <a:t> to field instructor and in staff meetings.</a:t>
            </a:r>
          </a:p>
          <a:p>
            <a:pPr lvl="0"/>
            <a:r>
              <a:rPr lang="en-US" sz="1600" dirty="0"/>
              <a:t>Develop and implement evaluation questions and format for </a:t>
            </a:r>
            <a:r>
              <a:rPr lang="en-US" sz="1600" dirty="0" smtClean="0"/>
              <a:t>clients/constituents/groups, program</a:t>
            </a:r>
            <a:r>
              <a:rPr lang="en-US" sz="1600" dirty="0"/>
              <a:t>, or community assessment, identifying issues and needs with field instructor </a:t>
            </a:r>
            <a:r>
              <a:rPr lang="en-US" sz="1600" dirty="0" smtClean="0"/>
              <a:t>and participants</a:t>
            </a:r>
            <a:r>
              <a:rPr lang="en-US" sz="1600" dirty="0"/>
              <a:t>; analyze results with field instructor, write a summary report.</a:t>
            </a:r>
          </a:p>
          <a:p>
            <a:endParaRPr lang="en-US" dirty="0"/>
          </a:p>
        </p:txBody>
      </p:sp>
    </p:spTree>
    <p:extLst>
      <p:ext uri="{BB962C8B-B14F-4D97-AF65-F5344CB8AC3E}">
        <p14:creationId xmlns:p14="http://schemas.microsoft.com/office/powerpoint/2010/main" val="755013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33400" y="609600"/>
            <a:ext cx="8229600" cy="1066800"/>
          </a:xfrm>
        </p:spPr>
        <p:txBody>
          <a:bodyPr/>
          <a:lstStyle/>
          <a:p>
            <a:pPr algn="ctr" eaLnBrk="1" hangingPunct="1"/>
            <a:r>
              <a:rPr lang="en-US" sz="4000" dirty="0" smtClean="0"/>
              <a:t>What is a Learning Agreement? </a:t>
            </a:r>
            <a:r>
              <a:rPr lang="en-US" sz="2400" dirty="0" smtClean="0"/>
              <a:t>	</a:t>
            </a:r>
          </a:p>
        </p:txBody>
      </p:sp>
      <p:sp>
        <p:nvSpPr>
          <p:cNvPr id="7" name="Content Placeholder 6"/>
          <p:cNvSpPr>
            <a:spLocks noGrp="1"/>
          </p:cNvSpPr>
          <p:nvPr>
            <p:ph idx="1"/>
          </p:nvPr>
        </p:nvSpPr>
        <p:spPr>
          <a:xfrm>
            <a:off x="457200" y="2133600"/>
            <a:ext cx="8229600" cy="4160838"/>
          </a:xfrm>
        </p:spPr>
        <p:txBody>
          <a:bodyPr>
            <a:normAutofit fontScale="92500" lnSpcReduction="20000"/>
          </a:bodyPr>
          <a:lstStyle/>
          <a:p>
            <a:pPr marL="274320" indent="-274320" eaLnBrk="1" fontAlgn="auto" hangingPunct="1">
              <a:spcAft>
                <a:spcPts val="0"/>
              </a:spcAft>
              <a:buClr>
                <a:schemeClr val="accent3"/>
              </a:buClr>
              <a:buFont typeface="Wingdings 2"/>
              <a:buChar char=""/>
              <a:defRPr/>
            </a:pPr>
            <a:r>
              <a:rPr lang="en-US" sz="2800" dirty="0" smtClean="0"/>
              <a:t>An educational contract with an individual student (that) provides a </a:t>
            </a:r>
            <a:r>
              <a:rPr lang="en-US" sz="2800" dirty="0" smtClean="0">
                <a:solidFill>
                  <a:srgbClr val="FFC000"/>
                </a:solidFill>
              </a:rPr>
              <a:t>road map</a:t>
            </a:r>
            <a:r>
              <a:rPr lang="en-US" sz="2800" dirty="0" smtClean="0"/>
              <a:t> for the field instruction experience.</a:t>
            </a:r>
          </a:p>
          <a:p>
            <a:pPr marL="640080" lvl="1" indent="-246888" eaLnBrk="1" fontAlgn="auto" hangingPunct="1">
              <a:spcAft>
                <a:spcPts val="0"/>
              </a:spcAft>
              <a:buFont typeface="Wingdings 2"/>
              <a:buChar char=""/>
              <a:defRPr/>
            </a:pPr>
            <a:r>
              <a:rPr lang="en-US" sz="2000" dirty="0" smtClean="0"/>
              <a:t>Wilson, Field instruction: Techniques for supervisors, 1981.</a:t>
            </a:r>
          </a:p>
          <a:p>
            <a:pPr marL="640080" lvl="1" indent="-246888" eaLnBrk="1" fontAlgn="auto" hangingPunct="1">
              <a:spcAft>
                <a:spcPts val="0"/>
              </a:spcAft>
              <a:buNone/>
              <a:defRPr/>
            </a:pPr>
            <a:endParaRPr lang="en-US" sz="2000" dirty="0" smtClean="0"/>
          </a:p>
          <a:p>
            <a:pPr marL="274320" indent="-274320" eaLnBrk="1" fontAlgn="auto" hangingPunct="1">
              <a:spcAft>
                <a:spcPts val="0"/>
              </a:spcAft>
              <a:buClr>
                <a:schemeClr val="accent3"/>
              </a:buClr>
              <a:buFont typeface="Wingdings 2"/>
              <a:buChar char=""/>
              <a:defRPr/>
            </a:pPr>
            <a:r>
              <a:rPr lang="en-US" sz="2800" dirty="0" smtClean="0"/>
              <a:t>… It defines what (student) needs to learn and identifies the activities (student) will undertake in order to learn.</a:t>
            </a:r>
          </a:p>
          <a:p>
            <a:pPr marL="640080" lvl="1" indent="-246888" eaLnBrk="1" fontAlgn="auto" hangingPunct="1">
              <a:spcAft>
                <a:spcPts val="0"/>
              </a:spcAft>
              <a:buFont typeface="Wingdings 2"/>
              <a:buChar char=""/>
              <a:defRPr/>
            </a:pPr>
            <a:r>
              <a:rPr lang="en-US" sz="2000" dirty="0" err="1" smtClean="0"/>
              <a:t>Horejsi</a:t>
            </a:r>
            <a:r>
              <a:rPr lang="en-US" sz="2000" dirty="0" smtClean="0"/>
              <a:t> and </a:t>
            </a:r>
            <a:r>
              <a:rPr lang="en-US" sz="2000" dirty="0" err="1" smtClean="0"/>
              <a:t>Garthwait</a:t>
            </a:r>
            <a:r>
              <a:rPr lang="en-US" sz="2000" dirty="0" smtClean="0"/>
              <a:t>, The social work practicum: A guide and workbook for students, 2002.</a:t>
            </a:r>
          </a:p>
          <a:p>
            <a:pPr marL="274320" indent="-274320" eaLnBrk="1" fontAlgn="auto" hangingPunct="1">
              <a:spcAft>
                <a:spcPts val="0"/>
              </a:spcAft>
              <a:buClr>
                <a:schemeClr val="accent3"/>
              </a:buClr>
              <a:buFont typeface="Wingdings" pitchFamily="2" charset="2"/>
              <a:buNone/>
              <a:defRPr/>
            </a:pPr>
            <a:r>
              <a:rPr lang="en-US" sz="2000" dirty="0" smtClean="0">
                <a:latin typeface="Georgia" pitchFamily="18" charset="0"/>
              </a:rPr>
              <a:t/>
            </a:r>
            <a:br>
              <a:rPr lang="en-US" sz="2000" dirty="0" smtClean="0">
                <a:latin typeface="Georgia" pitchFamily="18" charset="0"/>
              </a:rPr>
            </a:br>
            <a:r>
              <a:rPr lang="en-US" sz="2000" dirty="0" smtClean="0"/>
              <a:t/>
            </a:r>
            <a:br>
              <a:rPr lang="en-US" sz="2000" dirty="0" smtClean="0"/>
            </a:br>
            <a:endParaRPr lang="en-US" dirty="0"/>
          </a:p>
        </p:txBody>
      </p:sp>
      <p:sp>
        <p:nvSpPr>
          <p:cNvPr id="5" name="Title 1"/>
          <p:cNvSpPr txBox="1">
            <a:spLocks/>
          </p:cNvSpPr>
          <p:nvPr/>
        </p:nvSpPr>
        <p:spPr bwMode="auto">
          <a:xfrm>
            <a:off x="457200" y="152400"/>
            <a:ext cx="8229600" cy="1139825"/>
          </a:xfrm>
          <a:prstGeom prst="rect">
            <a:avLst/>
          </a:prstGeom>
          <a:noFill/>
          <a:ln w="9525">
            <a:noFill/>
            <a:miter lim="800000"/>
            <a:headEnd/>
            <a:tailEnd/>
          </a:ln>
          <a:effectLst/>
        </p:spPr>
        <p:txBody>
          <a:bodyPr anchor="ctr" anchorCtr="1"/>
          <a:lstStyle/>
          <a:p>
            <a:pPr fontAlgn="auto">
              <a:spcBef>
                <a:spcPts val="0"/>
              </a:spcBef>
              <a:spcAft>
                <a:spcPts val="0"/>
              </a:spcAft>
              <a:defRPr/>
            </a:pPr>
            <a:endParaRPr lang="en-US" sz="4400" kern="0" dirty="0">
              <a:solidFill>
                <a:schemeClr val="tx2"/>
              </a:solidFill>
              <a:effectLst>
                <a:outerShdw blurRad="38100" dist="38100" dir="2700000" algn="tl">
                  <a:srgbClr val="000000"/>
                </a:outerShdw>
              </a:effectLst>
              <a:latin typeface="+mj-lt"/>
              <a:ea typeface="+mj-ea"/>
              <a:cs typeface="+mj-cs"/>
            </a:endParaRPr>
          </a:p>
        </p:txBody>
      </p:sp>
      <p:pic>
        <p:nvPicPr>
          <p:cNvPr id="34818" name="Picture 2"/>
          <p:cNvPicPr>
            <a:picLocks noChangeAspect="1" noChangeArrowheads="1"/>
          </p:cNvPicPr>
          <p:nvPr/>
        </p:nvPicPr>
        <p:blipFill>
          <a:blip r:embed="rId2" cstate="print">
            <a:duotone>
              <a:prstClr val="black"/>
              <a:schemeClr val="accent2">
                <a:tint val="45000"/>
                <a:satMod val="400000"/>
              </a:schemeClr>
            </a:duotone>
          </a:blip>
          <a:stretch>
            <a:fillRect/>
          </a:stretch>
        </p:blipFill>
        <p:spPr bwMode="auto">
          <a:xfrm>
            <a:off x="5791200" y="5257800"/>
            <a:ext cx="1219200" cy="1219200"/>
          </a:xfrm>
          <a:prstGeom prst="rect">
            <a:avLst/>
          </a:prstGeom>
          <a:noFill/>
          <a:ln>
            <a:noFill/>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z="4800" dirty="0" smtClean="0"/>
              <a:t>The Learning Agreement</a:t>
            </a:r>
            <a:r>
              <a:rPr lang="en-US" dirty="0" smtClean="0"/>
              <a:t>	</a:t>
            </a:r>
          </a:p>
        </p:txBody>
      </p:sp>
      <p:graphicFrame>
        <p:nvGraphicFramePr>
          <p:cNvPr id="4" name="SmartArt Placeholder 3"/>
          <p:cNvGraphicFramePr>
            <a:graphicFrameLocks noGrp="1"/>
          </p:cNvGraphicFramePr>
          <p:nvPr>
            <p:ph type="dgm" idx="4294967295"/>
            <p:extLst>
              <p:ext uri="{D42A27DB-BD31-4B8C-83A1-F6EECF244321}">
                <p14:modId xmlns:p14="http://schemas.microsoft.com/office/powerpoint/2010/main" val="354415186"/>
              </p:ext>
            </p:extLst>
          </p:nvPr>
        </p:nvGraphicFramePr>
        <p:xfrm>
          <a:off x="990600" y="1905000"/>
          <a:ext cx="73914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3556" name="TextBox 4"/>
          <p:cNvSpPr txBox="1">
            <a:spLocks noChangeArrowheads="1"/>
          </p:cNvSpPr>
          <p:nvPr/>
        </p:nvSpPr>
        <p:spPr bwMode="auto">
          <a:xfrm>
            <a:off x="685800" y="1447800"/>
            <a:ext cx="7772400" cy="862013"/>
          </a:xfrm>
          <a:prstGeom prst="rect">
            <a:avLst/>
          </a:prstGeom>
          <a:noFill/>
          <a:ln w="9525">
            <a:noFill/>
            <a:miter lim="800000"/>
            <a:headEnd/>
            <a:tailEnd/>
          </a:ln>
        </p:spPr>
        <p:txBody>
          <a:bodyPr>
            <a:spAutoFit/>
          </a:bodyPr>
          <a:lstStyle/>
          <a:p>
            <a:r>
              <a:rPr lang="en-US" sz="3200" dirty="0">
                <a:solidFill>
                  <a:srgbClr val="00B0F0"/>
                </a:solidFill>
                <a:latin typeface="Constantia" pitchFamily="18" charset="0"/>
              </a:rPr>
              <a:t>10 Core Competencies</a:t>
            </a:r>
          </a:p>
          <a:p>
            <a:pPr lvl="1"/>
            <a:r>
              <a:rPr lang="en-US" dirty="0">
                <a:latin typeface="Constantia" pitchFamily="18" charset="0"/>
              </a:rPr>
              <a:t>… in the Learning </a:t>
            </a:r>
            <a:r>
              <a:rPr lang="en-US" dirty="0" smtClean="0">
                <a:latin typeface="Constantia" pitchFamily="18" charset="0"/>
              </a:rPr>
              <a:t>Plan &amp; Comprehensive Skills </a:t>
            </a:r>
            <a:r>
              <a:rPr lang="en-US" dirty="0">
                <a:latin typeface="Constantia" pitchFamily="18" charset="0"/>
              </a:rPr>
              <a:t>Evaluation</a:t>
            </a:r>
          </a:p>
        </p:txBody>
      </p:sp>
    </p:spTree>
  </p:cSld>
  <p:clrMapOvr>
    <a:masterClrMapping/>
  </p:clrMapOvr>
  <p:transition>
    <p:wipe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81000" y="228600"/>
            <a:ext cx="8229600" cy="1143000"/>
          </a:xfrm>
        </p:spPr>
        <p:txBody>
          <a:bodyPr/>
          <a:lstStyle/>
          <a:p>
            <a:pPr eaLnBrk="1" hangingPunct="1"/>
            <a:r>
              <a:rPr lang="en-US" sz="4000" dirty="0" smtClean="0"/>
              <a:t>Learning Agreement </a:t>
            </a:r>
            <a:r>
              <a:rPr lang="en-US" sz="2000" dirty="0" smtClean="0"/>
              <a:t>(Field Manual, Appendices </a:t>
            </a:r>
            <a:r>
              <a:rPr lang="en-US" sz="2000" dirty="0" smtClean="0"/>
              <a:t>II-V</a:t>
            </a:r>
            <a:r>
              <a:rPr lang="en-US" sz="2000" dirty="0" smtClean="0"/>
              <a:t>)</a:t>
            </a:r>
            <a:endParaRPr 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99187230"/>
              </p:ext>
            </p:extLst>
          </p:nvPr>
        </p:nvGraphicFramePr>
        <p:xfrm>
          <a:off x="457200" y="1828800"/>
          <a:ext cx="8229600" cy="4587240"/>
        </p:xfrm>
        <a:graphic>
          <a:graphicData uri="http://schemas.openxmlformats.org/drawingml/2006/table">
            <a:tbl>
              <a:tblPr firstRow="1" bandRow="1">
                <a:tableStyleId>{5C22544A-7EE6-4342-B048-85BDC9FD1C3A}</a:tableStyleId>
              </a:tblPr>
              <a:tblGrid>
                <a:gridCol w="3276600"/>
                <a:gridCol w="4724400"/>
                <a:gridCol w="228600"/>
              </a:tblGrid>
              <a:tr h="632024">
                <a:tc gridSpan="3">
                  <a:txBody>
                    <a:bodyPr/>
                    <a:lstStyle/>
                    <a:p>
                      <a:pPr marL="342900" marR="0" lvl="0" indent="-342900" rtl="0">
                        <a:spcBef>
                          <a:spcPts val="0"/>
                        </a:spcBef>
                        <a:spcAft>
                          <a:spcPts val="0"/>
                        </a:spcAft>
                        <a:buFont typeface="+mj-lt"/>
                        <a:buAutoNum type="romanUcPeriod"/>
                      </a:pPr>
                      <a:r>
                        <a:rPr lang="en-US" sz="1800" b="1" dirty="0" smtClean="0">
                          <a:latin typeface="Calibri"/>
                          <a:ea typeface="Times New Roman"/>
                        </a:rPr>
                        <a:t>COMPETENCY </a:t>
                      </a:r>
                      <a:r>
                        <a:rPr lang="en-US" sz="1800" b="1" dirty="0" smtClean="0">
                          <a:latin typeface="Calibri"/>
                          <a:ea typeface="Times New Roman"/>
                        </a:rPr>
                        <a:t>1: </a:t>
                      </a:r>
                      <a:r>
                        <a:rPr lang="en-US" sz="1800" b="1" dirty="0" smtClean="0">
                          <a:solidFill>
                            <a:srgbClr val="000000"/>
                          </a:solidFill>
                          <a:latin typeface="Calibri"/>
                          <a:ea typeface="Times New Roman"/>
                        </a:rPr>
                        <a:t>Identify as a PROFESSIONAL SOCIAL WORKER and conduct oneself accordingly.</a:t>
                      </a:r>
                      <a:endParaRPr lang="en-US" sz="2800" dirty="0">
                        <a:latin typeface="Times New Roman"/>
                        <a:ea typeface="Times New Roman"/>
                      </a:endParaRPr>
                    </a:p>
                  </a:txBody>
                  <a:tcPr/>
                </a:tc>
                <a:tc hMerge="1">
                  <a:txBody>
                    <a:bodyPr/>
                    <a:lstStyle/>
                    <a:p>
                      <a:pPr marL="342900" marR="0" lvl="0" indent="-342900" rtl="0">
                        <a:spcBef>
                          <a:spcPts val="0"/>
                        </a:spcBef>
                        <a:spcAft>
                          <a:spcPts val="0"/>
                        </a:spcAft>
                        <a:buFont typeface="+mj-lt"/>
                        <a:buAutoNum type="romanUcPeriod"/>
                      </a:pPr>
                      <a:endParaRPr lang="en-US" sz="1200" dirty="0">
                        <a:latin typeface="Times New Roman"/>
                        <a:ea typeface="Times New Roman"/>
                      </a:endParaRPr>
                    </a:p>
                  </a:txBody>
                  <a:tcPr/>
                </a:tc>
                <a:tc hMerge="1">
                  <a:txBody>
                    <a:bodyPr/>
                    <a:lstStyle/>
                    <a:p>
                      <a:pPr marL="342900" marR="0" lvl="0" indent="-342900" rtl="0">
                        <a:spcBef>
                          <a:spcPts val="0"/>
                        </a:spcBef>
                        <a:spcAft>
                          <a:spcPts val="0"/>
                        </a:spcAft>
                        <a:buFont typeface="+mj-lt"/>
                        <a:buAutoNum type="romanUcPeriod"/>
                      </a:pPr>
                      <a:endParaRPr lang="en-US" sz="1200" dirty="0">
                        <a:latin typeface="Times New Roman"/>
                        <a:ea typeface="Times New Roman"/>
                      </a:endParaRPr>
                    </a:p>
                  </a:txBody>
                  <a:tcPr/>
                </a:tc>
              </a:tr>
              <a:tr h="632024">
                <a:tc>
                  <a:txBody>
                    <a:bodyPr/>
                    <a:lstStyle/>
                    <a:p>
                      <a:r>
                        <a:rPr lang="en-US" sz="1400" dirty="0" smtClean="0">
                          <a:solidFill>
                            <a:srgbClr val="0070C0"/>
                          </a:solidFill>
                          <a:latin typeface="+mj-lt"/>
                        </a:rPr>
                        <a:t>Foundation</a:t>
                      </a:r>
                      <a:r>
                        <a:rPr lang="en-US" sz="1400" baseline="0" dirty="0" smtClean="0">
                          <a:solidFill>
                            <a:srgbClr val="0070C0"/>
                          </a:solidFill>
                          <a:latin typeface="+mj-lt"/>
                        </a:rPr>
                        <a:t> Year </a:t>
                      </a:r>
                      <a:r>
                        <a:rPr lang="en-US" sz="1400" dirty="0" smtClean="0">
                          <a:solidFill>
                            <a:srgbClr val="0070C0"/>
                          </a:solidFill>
                          <a:latin typeface="+mj-lt"/>
                        </a:rPr>
                        <a:t>Practice </a:t>
                      </a:r>
                      <a:r>
                        <a:rPr lang="en-US" sz="1400" dirty="0" smtClean="0">
                          <a:solidFill>
                            <a:srgbClr val="0070C0"/>
                          </a:solidFill>
                          <a:latin typeface="+mj-lt"/>
                        </a:rPr>
                        <a:t>Behaviors</a:t>
                      </a:r>
                      <a:endParaRPr lang="en-US" sz="1400" dirty="0">
                        <a:solidFill>
                          <a:srgbClr val="0070C0"/>
                        </a:solidFill>
                        <a:latin typeface="+mj-lt"/>
                      </a:endParaRPr>
                    </a:p>
                  </a:txBody>
                  <a:tcPr/>
                </a:tc>
                <a:tc>
                  <a:txBody>
                    <a:bodyPr/>
                    <a:lstStyle/>
                    <a:p>
                      <a:r>
                        <a:rPr lang="en-US" sz="1400" dirty="0" smtClean="0">
                          <a:solidFill>
                            <a:srgbClr val="0070C0"/>
                          </a:solidFill>
                          <a:latin typeface="+mj-lt"/>
                        </a:rPr>
                        <a:t>Work Assignments that correlate</a:t>
                      </a:r>
                      <a:r>
                        <a:rPr lang="en-US" sz="1400" baseline="0" dirty="0" smtClean="0">
                          <a:solidFill>
                            <a:srgbClr val="0070C0"/>
                          </a:solidFill>
                          <a:latin typeface="+mj-lt"/>
                        </a:rPr>
                        <a:t> with practice behavior</a:t>
                      </a:r>
                      <a:endParaRPr lang="en-US" sz="1400" dirty="0">
                        <a:solidFill>
                          <a:srgbClr val="0070C0"/>
                        </a:solidFill>
                        <a:latin typeface="+mj-lt"/>
                      </a:endParaRPr>
                    </a:p>
                  </a:txBody>
                  <a:tcPr/>
                </a:tc>
                <a:tc>
                  <a:txBody>
                    <a:bodyPr/>
                    <a:lstStyle/>
                    <a:p>
                      <a:endParaRPr lang="en-US" sz="1400" dirty="0">
                        <a:solidFill>
                          <a:srgbClr val="0070C0"/>
                        </a:solidFill>
                        <a:latin typeface="+mj-lt"/>
                      </a:endParaRPr>
                    </a:p>
                  </a:txBody>
                  <a:tcPr/>
                </a:tc>
              </a:tr>
              <a:tr h="632896">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kumimoji="0" lang="en-US" sz="1000" kern="1200" dirty="0" smtClean="0">
                          <a:solidFill>
                            <a:schemeClr val="dk1"/>
                          </a:solidFill>
                          <a:latin typeface="+mj-lt"/>
                          <a:ea typeface="Times New Roman"/>
                          <a:cs typeface="+mn-cs"/>
                        </a:rPr>
                        <a:t>Advocate</a:t>
                      </a:r>
                      <a:r>
                        <a:rPr kumimoji="0" lang="en-US" sz="1000" kern="1200" baseline="0" dirty="0" smtClean="0">
                          <a:solidFill>
                            <a:schemeClr val="dk1"/>
                          </a:solidFill>
                          <a:latin typeface="+mj-lt"/>
                          <a:ea typeface="Times New Roman"/>
                          <a:cs typeface="+mn-cs"/>
                        </a:rPr>
                        <a:t> for client access to the services of social work.</a:t>
                      </a:r>
                      <a:endParaRPr kumimoji="0" lang="en-US" sz="1000" kern="1200" dirty="0" smtClean="0">
                        <a:solidFill>
                          <a:schemeClr val="dk1"/>
                        </a:solidFill>
                        <a:latin typeface="+mj-lt"/>
                        <a:ea typeface="Times New Roman"/>
                        <a:cs typeface="+mn-cs"/>
                      </a:endParaRPr>
                    </a:p>
                  </a:txBody>
                  <a:tcPr/>
                </a:tc>
                <a:tc>
                  <a:txBody>
                    <a:bodyPr/>
                    <a:lstStyle/>
                    <a:p>
                      <a:pPr marL="171450" indent="-171450">
                        <a:buFont typeface="Arial" panose="020B0604020202020204" pitchFamily="34" charset="0"/>
                        <a:buChar char="•"/>
                      </a:pPr>
                      <a:r>
                        <a:rPr lang="en-US" sz="1000" dirty="0" smtClean="0">
                          <a:latin typeface="+mj-lt"/>
                        </a:rPr>
                        <a:t>Student </a:t>
                      </a:r>
                      <a:r>
                        <a:rPr lang="en-US" sz="1000" baseline="0" dirty="0" smtClean="0">
                          <a:latin typeface="+mj-lt"/>
                        </a:rPr>
                        <a:t>will learn the County Cal WIN benefits software and will assist at least 2 clients with their benefits application. </a:t>
                      </a:r>
                      <a:endParaRPr lang="en-US" sz="1000" dirty="0">
                        <a:latin typeface="+mj-lt"/>
                      </a:endParaRPr>
                    </a:p>
                  </a:txBody>
                  <a:tcPr/>
                </a:tc>
                <a:tc>
                  <a:txBody>
                    <a:bodyPr/>
                    <a:lstStyle/>
                    <a:p>
                      <a:endParaRPr lang="en-US" sz="1000" dirty="0">
                        <a:latin typeface="+mj-lt"/>
                      </a:endParaRPr>
                    </a:p>
                  </a:txBody>
                  <a:tcPr/>
                </a:tc>
              </a:tr>
              <a:tr h="609600">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1000" dirty="0" smtClean="0">
                          <a:latin typeface="+mj-lt"/>
                          <a:ea typeface="Times New Roman"/>
                        </a:rPr>
                        <a:t>Attend</a:t>
                      </a:r>
                      <a:r>
                        <a:rPr lang="en-US" sz="1000" baseline="0" dirty="0" smtClean="0">
                          <a:latin typeface="+mj-lt"/>
                          <a:ea typeface="Times New Roman"/>
                        </a:rPr>
                        <a:t> to professional roles and boundaries.</a:t>
                      </a:r>
                      <a:endParaRPr lang="en-US" sz="1000" dirty="0" smtClean="0">
                        <a:latin typeface="+mj-lt"/>
                        <a:ea typeface="Times New Roman"/>
                      </a:endParaRP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kumimoji="0" lang="en-US" sz="1000" kern="1200" baseline="0" dirty="0" smtClean="0">
                          <a:solidFill>
                            <a:schemeClr val="dk1"/>
                          </a:solidFill>
                          <a:latin typeface="+mj-lt"/>
                          <a:ea typeface="Times New Roman"/>
                          <a:cs typeface="+mn-cs"/>
                        </a:rPr>
                        <a:t>Student will review NASW Code of Ethics with field supervisor and identify the code’s statements on professional social work behavior. </a:t>
                      </a:r>
                      <a:endParaRPr kumimoji="0" lang="en-US" sz="1000" kern="1200" dirty="0" smtClean="0">
                        <a:solidFill>
                          <a:schemeClr val="dk1"/>
                        </a:solidFill>
                        <a:latin typeface="+mj-lt"/>
                        <a:ea typeface="Times New Roman"/>
                        <a:cs typeface="+mn-cs"/>
                      </a:endParaRPr>
                    </a:p>
                  </a:txBody>
                  <a:tcPr/>
                </a:tc>
                <a:tc>
                  <a:txBody>
                    <a:bodyPr/>
                    <a:lstStyle/>
                    <a:p>
                      <a:pPr marL="0" algn="l" rtl="0" eaLnBrk="1" latinLnBrk="0" hangingPunct="1"/>
                      <a:endParaRPr kumimoji="0" lang="en-US" sz="1000" kern="1200" dirty="0">
                        <a:solidFill>
                          <a:schemeClr val="dk1"/>
                        </a:solidFill>
                        <a:latin typeface="+mj-lt"/>
                        <a:ea typeface="+mn-ea"/>
                        <a:cs typeface="+mn-cs"/>
                      </a:endParaRPr>
                    </a:p>
                  </a:txBody>
                  <a:tcPr/>
                </a:tc>
              </a:tr>
              <a:tr h="609600">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1000" dirty="0" smtClean="0">
                          <a:latin typeface="+mj-lt"/>
                          <a:ea typeface="Times New Roman"/>
                        </a:rPr>
                        <a:t>Demonstrate</a:t>
                      </a:r>
                      <a:r>
                        <a:rPr lang="en-US" sz="1000" baseline="0" dirty="0" smtClean="0">
                          <a:latin typeface="+mj-lt"/>
                          <a:ea typeface="Times New Roman"/>
                        </a:rPr>
                        <a:t> professional demeanor in behavior, appearance, and communication.</a:t>
                      </a:r>
                      <a:endParaRPr lang="en-US" sz="1000" dirty="0" smtClean="0">
                        <a:latin typeface="+mj-lt"/>
                        <a:ea typeface="Times New Roman"/>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kern="1200" dirty="0" smtClean="0">
                          <a:solidFill>
                            <a:schemeClr val="dk1"/>
                          </a:solidFill>
                          <a:latin typeface="+mj-lt"/>
                          <a:ea typeface="Times New Roman"/>
                          <a:cs typeface="+mn-cs"/>
                        </a:rPr>
                        <a:t>Student will </a:t>
                      </a:r>
                      <a:r>
                        <a:rPr kumimoji="0" lang="en-US" sz="1000" kern="1200" dirty="0" smtClean="0">
                          <a:solidFill>
                            <a:schemeClr val="dk1"/>
                          </a:solidFill>
                          <a:latin typeface="+mj-lt"/>
                          <a:ea typeface="Times New Roman"/>
                          <a:cs typeface="+mn-cs"/>
                        </a:rPr>
                        <a:t>practice </a:t>
                      </a:r>
                      <a:r>
                        <a:rPr kumimoji="0" lang="en-US" sz="1000" kern="1200" baseline="0" dirty="0" smtClean="0">
                          <a:solidFill>
                            <a:schemeClr val="dk1"/>
                          </a:solidFill>
                          <a:latin typeface="+mj-lt"/>
                          <a:ea typeface="Times New Roman"/>
                          <a:cs typeface="+mn-cs"/>
                        </a:rPr>
                        <a:t>writing client case </a:t>
                      </a:r>
                      <a:r>
                        <a:rPr kumimoji="0" lang="en-US" sz="1000" kern="1200" baseline="0" dirty="0" smtClean="0">
                          <a:solidFill>
                            <a:schemeClr val="dk1"/>
                          </a:solidFill>
                          <a:latin typeface="+mj-lt"/>
                          <a:ea typeface="Times New Roman"/>
                          <a:cs typeface="+mn-cs"/>
                        </a:rPr>
                        <a:t>notes</a:t>
                      </a:r>
                      <a:r>
                        <a:rPr kumimoji="0" lang="en-US" sz="1000" kern="1200" dirty="0" smtClean="0">
                          <a:solidFill>
                            <a:schemeClr val="dk1"/>
                          </a:solidFill>
                          <a:latin typeface="+mj-lt"/>
                          <a:ea typeface="Times New Roman"/>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kern="1200" dirty="0" smtClean="0">
                          <a:solidFill>
                            <a:schemeClr val="dk1"/>
                          </a:solidFill>
                          <a:latin typeface="+mj-lt"/>
                          <a:ea typeface="Times New Roman"/>
                          <a:cs typeface="+mn-cs"/>
                        </a:rPr>
                        <a:t>Student will discuss with field supervisor agency policies</a:t>
                      </a:r>
                      <a:r>
                        <a:rPr kumimoji="0" lang="en-US" sz="1000" kern="1200" baseline="0" dirty="0" smtClean="0">
                          <a:solidFill>
                            <a:schemeClr val="dk1"/>
                          </a:solidFill>
                          <a:latin typeface="+mj-lt"/>
                          <a:ea typeface="Times New Roman"/>
                          <a:cs typeface="+mn-cs"/>
                        </a:rPr>
                        <a:t> regarding dress code</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endParaRPr kumimoji="0" lang="en-US" sz="1000" kern="1200" dirty="0">
                        <a:solidFill>
                          <a:schemeClr val="dk1"/>
                        </a:solidFill>
                        <a:latin typeface="+mj-lt"/>
                        <a:ea typeface="Times New Roman"/>
                        <a:cs typeface="+mn-cs"/>
                      </a:endParaRPr>
                    </a:p>
                  </a:txBody>
                  <a:tcPr/>
                </a:tc>
                <a:tc>
                  <a:txBody>
                    <a:bodyPr/>
                    <a:lstStyle/>
                    <a:p>
                      <a:pPr marL="0" algn="l" rtl="0" eaLnBrk="1" latinLnBrk="0" hangingPunct="1"/>
                      <a:endParaRPr kumimoji="0" lang="en-US" sz="1000" kern="1200" dirty="0">
                        <a:solidFill>
                          <a:schemeClr val="dk1"/>
                        </a:solidFill>
                        <a:latin typeface="+mj-lt"/>
                        <a:ea typeface="+mn-ea"/>
                        <a:cs typeface="+mn-cs"/>
                      </a:endParaRPr>
                    </a:p>
                  </a:txBody>
                  <a:tcPr/>
                </a:tc>
              </a:tr>
              <a:tr h="902891">
                <a:tc>
                  <a:txBody>
                    <a:bodyPr/>
                    <a:lstStyle/>
                    <a:p>
                      <a:pPr marL="171450" marR="0" lvl="0" indent="-171450" rtl="0">
                        <a:spcBef>
                          <a:spcPts val="0"/>
                        </a:spcBef>
                        <a:spcAft>
                          <a:spcPts val="0"/>
                        </a:spcAft>
                        <a:buFont typeface="Arial" panose="020B0604020202020204" pitchFamily="34" charset="0"/>
                        <a:buChar char="•"/>
                      </a:pPr>
                      <a:r>
                        <a:rPr lang="en-US" sz="1000" dirty="0" smtClean="0">
                          <a:latin typeface="+mj-lt"/>
                          <a:ea typeface="Times New Roman"/>
                        </a:rPr>
                        <a:t> Practice personal</a:t>
                      </a:r>
                      <a:r>
                        <a:rPr lang="en-US" sz="1000" baseline="0" dirty="0" smtClean="0">
                          <a:latin typeface="+mj-lt"/>
                          <a:ea typeface="Times New Roman"/>
                        </a:rPr>
                        <a:t> reflection and self-correction to assure continual professional development.</a:t>
                      </a:r>
                    </a:p>
                    <a:p>
                      <a:pPr marL="171450" marR="0" lvl="0" indent="-171450" rtl="0">
                        <a:spcBef>
                          <a:spcPts val="0"/>
                        </a:spcBef>
                        <a:spcAft>
                          <a:spcPts val="0"/>
                        </a:spcAft>
                        <a:buFont typeface="Arial" panose="020B0604020202020204" pitchFamily="34" charset="0"/>
                        <a:buChar char="•"/>
                      </a:pPr>
                      <a:endParaRPr lang="en-US" sz="1000" baseline="0" dirty="0" smtClean="0">
                        <a:latin typeface="+mj-lt"/>
                        <a:ea typeface="Times New Roman"/>
                      </a:endParaRPr>
                    </a:p>
                    <a:p>
                      <a:pPr marL="171450" marR="0" lvl="0" indent="-171450" rtl="0">
                        <a:spcBef>
                          <a:spcPts val="0"/>
                        </a:spcBef>
                        <a:spcAft>
                          <a:spcPts val="0"/>
                        </a:spcAft>
                        <a:buFont typeface="Arial" panose="020B0604020202020204" pitchFamily="34" charset="0"/>
                        <a:buChar char="•"/>
                      </a:pPr>
                      <a:r>
                        <a:rPr lang="en-US" sz="1000" baseline="0" dirty="0" smtClean="0">
                          <a:latin typeface="+mj-lt"/>
                          <a:ea typeface="Times New Roman"/>
                        </a:rPr>
                        <a:t>Engage in career-long learning. </a:t>
                      </a:r>
                    </a:p>
                    <a:p>
                      <a:pPr marL="171450" marR="0" lvl="0" indent="-171450" rtl="0">
                        <a:spcBef>
                          <a:spcPts val="0"/>
                        </a:spcBef>
                        <a:spcAft>
                          <a:spcPts val="0"/>
                        </a:spcAft>
                        <a:buFont typeface="Arial" panose="020B0604020202020204" pitchFamily="34" charset="0"/>
                        <a:buChar char="•"/>
                      </a:pPr>
                      <a:endParaRPr lang="en-US" sz="1000" baseline="0" dirty="0" smtClean="0">
                        <a:latin typeface="+mj-lt"/>
                        <a:ea typeface="Times New Roman"/>
                      </a:endParaRPr>
                    </a:p>
                    <a:p>
                      <a:pPr marL="171450" marR="0" lvl="0" indent="-171450" rtl="0">
                        <a:spcBef>
                          <a:spcPts val="0"/>
                        </a:spcBef>
                        <a:spcAft>
                          <a:spcPts val="0"/>
                        </a:spcAft>
                        <a:buFont typeface="Arial" panose="020B0604020202020204" pitchFamily="34" charset="0"/>
                        <a:buChar char="•"/>
                      </a:pPr>
                      <a:r>
                        <a:rPr lang="en-US" sz="1000" baseline="0" dirty="0" smtClean="0">
                          <a:latin typeface="+mj-lt"/>
                          <a:ea typeface="Times New Roman"/>
                        </a:rPr>
                        <a:t>Use of supervision and consultation. </a:t>
                      </a:r>
                      <a:endParaRPr lang="en-US" sz="1000" dirty="0">
                        <a:latin typeface="+mj-lt"/>
                        <a:ea typeface="Times New Roman"/>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kern="1200" dirty="0" smtClean="0">
                          <a:solidFill>
                            <a:schemeClr val="dk1"/>
                          </a:solidFill>
                          <a:latin typeface="+mj-lt"/>
                          <a:ea typeface="Times New Roman"/>
                          <a:cs typeface="+mn-cs"/>
                        </a:rPr>
                        <a:t>In process recording, student will discuss a time when he/she struggled with conflict between personal values and  those of the client’s. Will discuss this in supervision with Field Instructor.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kern="1200" dirty="0" smtClean="0">
                          <a:solidFill>
                            <a:schemeClr val="dk1"/>
                          </a:solidFill>
                          <a:latin typeface="+mj-lt"/>
                          <a:ea typeface="Times New Roman"/>
                          <a:cs typeface="+mn-cs"/>
                        </a:rPr>
                        <a:t>Student will do independent research on client population,</a:t>
                      </a:r>
                      <a:r>
                        <a:rPr kumimoji="0" lang="en-US" sz="1000" kern="1200" baseline="0" dirty="0" smtClean="0">
                          <a:solidFill>
                            <a:schemeClr val="dk1"/>
                          </a:solidFill>
                          <a:latin typeface="+mj-lt"/>
                          <a:ea typeface="Times New Roman"/>
                          <a:cs typeface="+mn-cs"/>
                        </a:rPr>
                        <a:t> community needs, or related, in order to learn as much as possible about those clients being served in the agency.</a:t>
                      </a:r>
                      <a:endParaRPr kumimoji="0" lang="en-US" sz="1000" kern="1200" dirty="0" smtClean="0">
                        <a:solidFill>
                          <a:schemeClr val="dk1"/>
                        </a:solidFill>
                        <a:latin typeface="+mj-lt"/>
                        <a:ea typeface="Times New Roman"/>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kern="1200" dirty="0" smtClean="0">
                          <a:solidFill>
                            <a:schemeClr val="dk1"/>
                          </a:solidFill>
                          <a:latin typeface="+mj-lt"/>
                          <a:ea typeface="Times New Roman"/>
                          <a:cs typeface="+mn-cs"/>
                        </a:rPr>
                        <a:t>To facilitate</a:t>
                      </a:r>
                      <a:r>
                        <a:rPr kumimoji="0" lang="en-US" sz="1000" kern="1200" baseline="0" dirty="0" smtClean="0">
                          <a:solidFill>
                            <a:schemeClr val="dk1"/>
                          </a:solidFill>
                          <a:latin typeface="+mj-lt"/>
                          <a:ea typeface="Times New Roman"/>
                          <a:cs typeface="+mn-cs"/>
                        </a:rPr>
                        <a:t> learning, s</a:t>
                      </a:r>
                      <a:r>
                        <a:rPr kumimoji="0" lang="en-US" sz="1000" kern="1200" dirty="0" smtClean="0">
                          <a:solidFill>
                            <a:schemeClr val="dk1"/>
                          </a:solidFill>
                          <a:latin typeface="+mj-lt"/>
                          <a:ea typeface="Times New Roman"/>
                          <a:cs typeface="+mn-cs"/>
                        </a:rPr>
                        <a:t>tudent</a:t>
                      </a:r>
                      <a:r>
                        <a:rPr kumimoji="0" lang="en-US" sz="1000" kern="1200" baseline="0" dirty="0" smtClean="0">
                          <a:solidFill>
                            <a:schemeClr val="dk1"/>
                          </a:solidFill>
                          <a:latin typeface="+mj-lt"/>
                          <a:ea typeface="Times New Roman"/>
                          <a:cs typeface="+mn-cs"/>
                        </a:rPr>
                        <a:t> will prepare for supervision by having a completed journal entry or process recording at each meeting </a:t>
                      </a:r>
                      <a:endParaRPr kumimoji="0" lang="en-US" sz="1000" kern="1200" dirty="0" smtClean="0">
                        <a:solidFill>
                          <a:schemeClr val="dk1"/>
                        </a:solidFill>
                        <a:latin typeface="+mj-lt"/>
                        <a:ea typeface="Times New Roman"/>
                        <a:cs typeface="+mn-cs"/>
                      </a:endParaRP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endParaRPr kumimoji="0" lang="en-US" sz="1000" kern="1200" dirty="0" smtClean="0">
                        <a:solidFill>
                          <a:schemeClr val="dk1"/>
                        </a:solidFill>
                        <a:latin typeface="+mj-lt"/>
                        <a:ea typeface="Times New Roman"/>
                        <a:cs typeface="+mn-cs"/>
                      </a:endParaRPr>
                    </a:p>
                  </a:txBody>
                  <a:tcPr/>
                </a:tc>
                <a:tc>
                  <a:txBody>
                    <a:bodyPr/>
                    <a:lstStyle/>
                    <a:p>
                      <a:pPr marL="0" algn="l" rtl="0" eaLnBrk="1" latinLnBrk="0" hangingPunct="1"/>
                      <a:endParaRPr kumimoji="0" lang="en-US" sz="1000" kern="1200" dirty="0">
                        <a:solidFill>
                          <a:schemeClr val="dk1"/>
                        </a:solidFill>
                        <a:latin typeface="+mj-lt"/>
                        <a:ea typeface="+mn-ea"/>
                        <a:cs typeface="+mn-cs"/>
                      </a:endParaRPr>
                    </a:p>
                  </a:txBody>
                  <a:tcPr/>
                </a:tc>
              </a:tr>
            </a:tbl>
          </a:graphicData>
        </a:graphic>
      </p:graphicFrame>
      <p:sp>
        <p:nvSpPr>
          <p:cNvPr id="5" name="TextBox 4"/>
          <p:cNvSpPr txBox="1"/>
          <p:nvPr/>
        </p:nvSpPr>
        <p:spPr>
          <a:xfrm>
            <a:off x="838200" y="1371600"/>
            <a:ext cx="7620000" cy="307777"/>
          </a:xfrm>
          <a:prstGeom prst="rect">
            <a:avLst/>
          </a:prstGeom>
          <a:noFill/>
        </p:spPr>
        <p:txBody>
          <a:bodyPr wrap="square" rtlCol="0">
            <a:spAutoFit/>
          </a:bodyPr>
          <a:lstStyle/>
          <a:p>
            <a:r>
              <a:rPr lang="en-US" sz="1400" dirty="0" smtClean="0"/>
              <a:t>From Foundation Year MSW students’ Learning Agreement/Skills Evaluation (Appendix II):</a:t>
            </a:r>
            <a:endParaRPr lang="en-US" sz="14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Learning Agreement</a:t>
            </a:r>
            <a:endParaRPr lang="en-US" dirty="0"/>
          </a:p>
        </p:txBody>
      </p:sp>
      <p:sp>
        <p:nvSpPr>
          <p:cNvPr id="3" name="Content Placeholder 2"/>
          <p:cNvSpPr>
            <a:spLocks noGrp="1"/>
          </p:cNvSpPr>
          <p:nvPr>
            <p:ph idx="1"/>
          </p:nvPr>
        </p:nvSpPr>
        <p:spPr/>
        <p:txBody>
          <a:bodyPr/>
          <a:lstStyle/>
          <a:p>
            <a:r>
              <a:rPr lang="en-US" dirty="0" smtClean="0">
                <a:hlinkClick r:id="rId3"/>
              </a:rPr>
              <a:t>Field Manual and Learning Agreement</a:t>
            </a:r>
            <a:endParaRPr lang="en-US" dirty="0"/>
          </a:p>
        </p:txBody>
      </p:sp>
    </p:spTree>
    <p:extLst>
      <p:ext uri="{BB962C8B-B14F-4D97-AF65-F5344CB8AC3E}">
        <p14:creationId xmlns:p14="http://schemas.microsoft.com/office/powerpoint/2010/main" val="22501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Field Practicum Hours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400" dirty="0" smtClean="0"/>
              <a:t>Foundation Year (1</a:t>
            </a:r>
            <a:r>
              <a:rPr lang="en-US" sz="2400" baseline="30000" dirty="0" smtClean="0"/>
              <a:t>st</a:t>
            </a:r>
            <a:r>
              <a:rPr lang="en-US" sz="2400" dirty="0" smtClean="0"/>
              <a:t> year): 16 hours per week/2 days;</a:t>
            </a:r>
          </a:p>
          <a:p>
            <a:pPr lvl="2">
              <a:buFont typeface="Arial" panose="020B0604020202020204" pitchFamily="34" charset="0"/>
              <a:buChar char="•"/>
            </a:pPr>
            <a:r>
              <a:rPr lang="en-US" sz="2000" dirty="0" smtClean="0"/>
              <a:t>Fall semester </a:t>
            </a:r>
            <a:r>
              <a:rPr lang="en-US" sz="2000" dirty="0" smtClean="0"/>
              <a:t>240 </a:t>
            </a:r>
            <a:r>
              <a:rPr lang="en-US" sz="2000" dirty="0" smtClean="0"/>
              <a:t>hours </a:t>
            </a:r>
          </a:p>
          <a:p>
            <a:pPr lvl="2"/>
            <a:r>
              <a:rPr lang="en-US" sz="2000" dirty="0" smtClean="0"/>
              <a:t>Spring semester </a:t>
            </a:r>
            <a:r>
              <a:rPr lang="en-US" sz="2000" dirty="0" smtClean="0"/>
              <a:t>272 </a:t>
            </a:r>
            <a:r>
              <a:rPr lang="en-US" sz="2000" dirty="0" smtClean="0"/>
              <a:t>hours</a:t>
            </a:r>
          </a:p>
          <a:p>
            <a:pPr lvl="2"/>
            <a:r>
              <a:rPr lang="en-US" sz="2000" dirty="0" smtClean="0"/>
              <a:t>TOTAL HOURS YEAR 01: </a:t>
            </a:r>
            <a:r>
              <a:rPr lang="en-US" sz="2000" dirty="0" smtClean="0"/>
              <a:t>512</a:t>
            </a:r>
            <a:endParaRPr lang="en-US" sz="2000" dirty="0" smtClean="0"/>
          </a:p>
          <a:p>
            <a:r>
              <a:rPr lang="en-US" sz="2400" dirty="0" smtClean="0"/>
              <a:t>Concentration Year (2</a:t>
            </a:r>
            <a:r>
              <a:rPr lang="en-US" sz="2400" baseline="30000" dirty="0" smtClean="0"/>
              <a:t>nd</a:t>
            </a:r>
            <a:r>
              <a:rPr lang="en-US" sz="2400" dirty="0" smtClean="0"/>
              <a:t> year): 20 hours per week/2.5 days; </a:t>
            </a:r>
          </a:p>
          <a:p>
            <a:pPr lvl="2"/>
            <a:r>
              <a:rPr lang="en-US" sz="2000" dirty="0" smtClean="0"/>
              <a:t>Fall semester – </a:t>
            </a:r>
            <a:r>
              <a:rPr lang="en-US" sz="2000" dirty="0" smtClean="0"/>
              <a:t>280 </a:t>
            </a:r>
            <a:r>
              <a:rPr lang="en-US" sz="2000" dirty="0" smtClean="0"/>
              <a:t>hours</a:t>
            </a:r>
          </a:p>
          <a:p>
            <a:pPr lvl="2"/>
            <a:r>
              <a:rPr lang="en-US" sz="2000" dirty="0" smtClean="0"/>
              <a:t>Spring semester – </a:t>
            </a:r>
            <a:r>
              <a:rPr lang="en-US" sz="2000" dirty="0" smtClean="0"/>
              <a:t>340 </a:t>
            </a:r>
            <a:r>
              <a:rPr lang="en-US" sz="2000" dirty="0" smtClean="0"/>
              <a:t>hours</a:t>
            </a:r>
          </a:p>
          <a:p>
            <a:pPr lvl="2"/>
            <a:r>
              <a:rPr lang="en-US" sz="2000" dirty="0" smtClean="0"/>
              <a:t>TOTAL HOURS YEAR 02: </a:t>
            </a:r>
            <a:r>
              <a:rPr lang="en-US" sz="2000" dirty="0" smtClean="0"/>
              <a:t>620</a:t>
            </a:r>
            <a:endParaRPr lang="en-US" sz="2000" dirty="0" smtClean="0"/>
          </a:p>
          <a:p>
            <a:pPr marL="668337" lvl="2" indent="0" algn="ctr">
              <a:buNone/>
            </a:pPr>
            <a:r>
              <a:rPr lang="en-US" sz="2400" dirty="0" smtClean="0"/>
              <a:t>TOTAL </a:t>
            </a:r>
            <a:r>
              <a:rPr lang="en-US" sz="2400" dirty="0" smtClean="0"/>
              <a:t>FIELD HOURS BOTH </a:t>
            </a:r>
            <a:r>
              <a:rPr lang="en-US" sz="2400" dirty="0" smtClean="0"/>
              <a:t>YEARS: </a:t>
            </a:r>
            <a:r>
              <a:rPr lang="en-US" sz="2800" dirty="0" smtClean="0"/>
              <a:t>1132</a:t>
            </a:r>
          </a:p>
          <a:p>
            <a:pPr marL="668337" lvl="2" indent="0">
              <a:buNone/>
            </a:pPr>
            <a:endParaRPr lang="en-US" sz="2800" dirty="0" smtClean="0"/>
          </a:p>
          <a:p>
            <a:pPr marL="668337" lvl="2" indent="0">
              <a:buNone/>
            </a:pPr>
            <a:r>
              <a:rPr lang="en-US" sz="1100" dirty="0" smtClean="0"/>
              <a:t>Typical </a:t>
            </a:r>
            <a:r>
              <a:rPr lang="en-US" sz="1100" dirty="0"/>
              <a:t>days in field are M/W/F, 8:00 – 5:00 pm</a:t>
            </a:r>
          </a:p>
          <a:p>
            <a:pPr marL="668337" lvl="2" indent="0">
              <a:buNone/>
            </a:pPr>
            <a:endParaRPr lang="en-US" sz="2800" dirty="0" smtClean="0"/>
          </a:p>
        </p:txBody>
      </p:sp>
    </p:spTree>
    <p:extLst>
      <p:ext uri="{BB962C8B-B14F-4D97-AF65-F5344CB8AC3E}">
        <p14:creationId xmlns:p14="http://schemas.microsoft.com/office/powerpoint/2010/main" val="29178308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smtClean="0"/>
              <a:t>Process of Developing Mastery</a:t>
            </a:r>
            <a:endParaRPr lang="en-US" dirty="0"/>
          </a:p>
        </p:txBody>
      </p:sp>
      <p:sp>
        <p:nvSpPr>
          <p:cNvPr id="3" name="Content Placeholder 2"/>
          <p:cNvSpPr>
            <a:spLocks noGrp="1"/>
          </p:cNvSpPr>
          <p:nvPr>
            <p:ph idx="1"/>
          </p:nvPr>
        </p:nvSpPr>
        <p:spPr>
          <a:xfrm>
            <a:off x="457200" y="1295400"/>
            <a:ext cx="8229600" cy="4389437"/>
          </a:xfrm>
        </p:spPr>
        <p:txBody>
          <a:bodyPr/>
          <a:lstStyle/>
          <a:p>
            <a:pPr>
              <a:buNone/>
            </a:pPr>
            <a:r>
              <a:rPr lang="en-US" sz="1400" dirty="0" smtClean="0"/>
              <a:t>We  think of mastery as being gained in four steps:</a:t>
            </a:r>
          </a:p>
          <a:p>
            <a:pPr>
              <a:buNone/>
            </a:pPr>
            <a:r>
              <a:rPr lang="en-US" sz="1050" dirty="0" smtClean="0"/>
              <a:t> </a:t>
            </a:r>
          </a:p>
          <a:p>
            <a:pPr>
              <a:buNone/>
            </a:pPr>
            <a:endParaRPr lang="en-US" sz="1050" dirty="0" smtClean="0"/>
          </a:p>
          <a:p>
            <a:pPr>
              <a:buNone/>
            </a:pPr>
            <a:endParaRPr lang="en-US" sz="1050" dirty="0" smtClean="0"/>
          </a:p>
          <a:p>
            <a:pPr>
              <a:buNone/>
            </a:pPr>
            <a:r>
              <a:rPr lang="en-US" sz="1050" dirty="0" smtClean="0"/>
              <a:t>  </a:t>
            </a:r>
          </a:p>
          <a:p>
            <a:pPr>
              <a:buNone/>
            </a:pPr>
            <a:endParaRPr lang="en-US" sz="1050" dirty="0" smtClean="0"/>
          </a:p>
          <a:p>
            <a:pPr>
              <a:buNone/>
            </a:pPr>
            <a:endParaRPr lang="en-US" sz="1050" dirty="0" smtClean="0"/>
          </a:p>
          <a:p>
            <a:pPr>
              <a:buNone/>
            </a:pPr>
            <a:endParaRPr lang="en-US" sz="1050" dirty="0" smtClean="0"/>
          </a:p>
          <a:p>
            <a:pPr>
              <a:buNone/>
            </a:pPr>
            <a:endParaRPr lang="en-US" sz="1050" dirty="0" smtClean="0"/>
          </a:p>
          <a:p>
            <a:pPr>
              <a:buNone/>
            </a:pPr>
            <a:endParaRPr lang="en-US" sz="1050" dirty="0" smtClean="0"/>
          </a:p>
          <a:p>
            <a:pPr>
              <a:buNone/>
            </a:pPr>
            <a:endParaRPr lang="en-US" sz="1050" dirty="0" smtClean="0"/>
          </a:p>
          <a:p>
            <a:endParaRPr lang="en-US" sz="1200" dirty="0"/>
          </a:p>
        </p:txBody>
      </p:sp>
      <p:graphicFrame>
        <p:nvGraphicFramePr>
          <p:cNvPr id="4" name="Diagram 3"/>
          <p:cNvGraphicFramePr/>
          <p:nvPr/>
        </p:nvGraphicFramePr>
        <p:xfrm>
          <a:off x="1295400" y="1447800"/>
          <a:ext cx="693420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Table 6"/>
          <p:cNvGraphicFramePr>
            <a:graphicFrameLocks noGrp="1"/>
          </p:cNvGraphicFramePr>
          <p:nvPr/>
        </p:nvGraphicFramePr>
        <p:xfrm>
          <a:off x="381000" y="4003964"/>
          <a:ext cx="8382001" cy="2518756"/>
        </p:xfrm>
        <a:graphic>
          <a:graphicData uri="http://schemas.openxmlformats.org/drawingml/2006/table">
            <a:tbl>
              <a:tblPr firstRow="1" bandRow="1">
                <a:tableStyleId>{5C22544A-7EE6-4342-B048-85BDC9FD1C3A}</a:tableStyleId>
              </a:tblPr>
              <a:tblGrid>
                <a:gridCol w="838200"/>
                <a:gridCol w="7543801"/>
              </a:tblGrid>
              <a:tr h="568036">
                <a:tc>
                  <a:txBody>
                    <a:bodyPr/>
                    <a:lstStyle/>
                    <a:p>
                      <a:pPr>
                        <a:buNone/>
                      </a:pPr>
                      <a:r>
                        <a:rPr lang="en-US" sz="1100" b="1" i="1" dirty="0" smtClean="0"/>
                        <a:t>Step 1: </a:t>
                      </a:r>
                      <a:endParaRPr lang="en-US" sz="1100" dirty="0" smtClean="0"/>
                    </a:p>
                  </a:txBody>
                  <a:tcPr/>
                </a:tc>
                <a:tc>
                  <a:txBody>
                    <a:bodyPr/>
                    <a:lstStyle/>
                    <a:p>
                      <a:r>
                        <a:rPr lang="en-US" sz="1100" b="1" dirty="0" smtClean="0"/>
                        <a:t>Unconscious Incompetence:</a:t>
                      </a:r>
                      <a:r>
                        <a:rPr lang="en-US" sz="1100" dirty="0" smtClean="0"/>
                        <a:t> </a:t>
                      </a:r>
                      <a:r>
                        <a:rPr lang="en-US" sz="1100" b="0" dirty="0" smtClean="0"/>
                        <a:t>At this first stage a learner neither knows how to perform a skill nor appreciates that s/he cannot do so.</a:t>
                      </a:r>
                      <a:endParaRPr lang="en-US" sz="1100" b="0" dirty="0"/>
                    </a:p>
                  </a:txBody>
                  <a:tcPr/>
                </a:tc>
              </a:tr>
              <a:tr h="5605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i="1" dirty="0" smtClean="0"/>
                        <a:t>Step 2:</a:t>
                      </a:r>
                      <a:r>
                        <a:rPr lang="en-US" sz="1100" b="1" dirty="0" smtClean="0"/>
                        <a:t> </a:t>
                      </a:r>
                      <a:endParaRPr lang="en-US" sz="1100" dirty="0" smtClean="0"/>
                    </a:p>
                    <a:p>
                      <a:endParaRPr lang="en-US" sz="1100" dirty="0"/>
                    </a:p>
                  </a:txBody>
                  <a:tcPr/>
                </a:tc>
                <a:tc>
                  <a:txBody>
                    <a:bodyPr/>
                    <a:lstStyle/>
                    <a:p>
                      <a:r>
                        <a:rPr lang="en-US" sz="1100" b="1" dirty="0" smtClean="0"/>
                        <a:t>Conscious Incompetence: </a:t>
                      </a:r>
                      <a:r>
                        <a:rPr lang="en-US" sz="1100" dirty="0" smtClean="0"/>
                        <a:t>As the learning process proceeds through its early stages, a learner has become highly aware of his/her lack of knowledge and appreciates the importance of mastering the skill. However, the learner is not yet fully able to perform the skill.</a:t>
                      </a:r>
                      <a:endParaRPr lang="en-US" sz="1100" dirty="0"/>
                    </a:p>
                  </a:txBody>
                  <a:tcPr/>
                </a:tc>
              </a:tr>
              <a:tr h="5605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i="1" dirty="0" smtClean="0"/>
                        <a:t>Step 3: </a:t>
                      </a:r>
                      <a:endParaRPr lang="en-US" sz="1100" dirty="0" smtClean="0"/>
                    </a:p>
                    <a:p>
                      <a:endParaRPr lang="en-US" sz="1100" dirty="0"/>
                    </a:p>
                  </a:txBody>
                  <a:tcPr/>
                </a:tc>
                <a:tc>
                  <a:txBody>
                    <a:bodyPr/>
                    <a:lstStyle/>
                    <a:p>
                      <a:r>
                        <a:rPr lang="en-US" sz="1100" b="1" dirty="0" smtClean="0"/>
                        <a:t>Conscious Competence: </a:t>
                      </a:r>
                      <a:r>
                        <a:rPr lang="en-US" sz="1100" dirty="0" smtClean="0"/>
                        <a:t>By the third step, the learner is beginning to competently perform the skill, but still has to think about it. The performance of the skill is therefore slowed or inhibited some by that consciousness. As in the early stages of mastering bicycle riding, one is up and riding, but thinking about every move.</a:t>
                      </a:r>
                      <a:endParaRPr lang="en-US" sz="1100" dirty="0"/>
                    </a:p>
                  </a:txBody>
                  <a:tcPr/>
                </a:tc>
              </a:tr>
              <a:tr h="7187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i="1" dirty="0" smtClean="0"/>
                        <a:t>Step 4: </a:t>
                      </a:r>
                      <a:endParaRPr lang="en-US" sz="1100" dirty="0" smtClean="0"/>
                    </a:p>
                    <a:p>
                      <a:endParaRPr lang="en-US" sz="1100" dirty="0"/>
                    </a:p>
                  </a:txBody>
                  <a:tcPr/>
                </a:tc>
                <a:tc>
                  <a:txBody>
                    <a:bodyPr/>
                    <a:lstStyle/>
                    <a:p>
                      <a:pPr>
                        <a:buNone/>
                      </a:pPr>
                      <a:r>
                        <a:rPr lang="en-US" sz="1100" b="1" dirty="0" smtClean="0"/>
                        <a:t>Unconscious Competence:</a:t>
                      </a:r>
                      <a:r>
                        <a:rPr lang="en-US" sz="1100" dirty="0" smtClean="0"/>
                        <a:t> At this last step, the learner is competently performing the skill but no longer has to think much about it. Again, like riding a bicycle, full mastery of a skill becomes "unconscious" or effortless.</a:t>
                      </a:r>
                    </a:p>
                    <a:p>
                      <a:pPr>
                        <a:buNone/>
                      </a:pPr>
                      <a:r>
                        <a:rPr lang="en-US" sz="1100" dirty="0" smtClean="0"/>
                        <a:t> </a:t>
                      </a:r>
                    </a:p>
                    <a:p>
                      <a:endParaRPr lang="en-US" sz="1100" dirty="0"/>
                    </a:p>
                  </a:txBody>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solidFill>
                  <a:srgbClr val="FFC000"/>
                </a:solidFill>
              </a:rPr>
              <a:t>Role of the Field Seminar </a:t>
            </a:r>
            <a:endParaRPr lang="en-US" sz="2800" dirty="0">
              <a:solidFill>
                <a:srgbClr val="FFC000"/>
              </a:solidFill>
            </a:endParaRPr>
          </a:p>
        </p:txBody>
      </p:sp>
      <p:sp>
        <p:nvSpPr>
          <p:cNvPr id="3" name="Content Placeholder 2"/>
          <p:cNvSpPr>
            <a:spLocks noGrp="1"/>
          </p:cNvSpPr>
          <p:nvPr>
            <p:ph idx="1"/>
          </p:nvPr>
        </p:nvSpPr>
        <p:spPr/>
        <p:txBody>
          <a:bodyPr/>
          <a:lstStyle/>
          <a:p>
            <a:r>
              <a:rPr lang="en-US" sz="1800" dirty="0"/>
              <a:t>Students participate in a Field Education seminar that runs concurrently with their field practicum (SW 540 &amp; 541 in Year 01; SW 642 &amp;, 643 in Year 02). </a:t>
            </a:r>
            <a:endParaRPr lang="en-US" sz="1800" dirty="0" smtClean="0"/>
          </a:p>
          <a:p>
            <a:r>
              <a:rPr lang="en-US" sz="1800" dirty="0" smtClean="0"/>
              <a:t>Field </a:t>
            </a:r>
            <a:r>
              <a:rPr lang="en-US" sz="1800" dirty="0"/>
              <a:t>seminar is the “bridge” that reinforces what is learned in the classroom setting and prepares students to practice the application of this knowledge in the field practicum setting. </a:t>
            </a:r>
            <a:endParaRPr lang="en-US" sz="1800" dirty="0" smtClean="0"/>
          </a:p>
          <a:p>
            <a:r>
              <a:rPr lang="en-US" sz="1800" dirty="0" smtClean="0"/>
              <a:t>In </a:t>
            </a:r>
            <a:r>
              <a:rPr lang="en-US" sz="1800" dirty="0"/>
              <a:t>field seminar students participate in various experiential and role-play exercises that: promote self-reflection and critical thinking; facilitate understanding of how to select and apply evidence-informed practice interventions for use with clients; teach students how to present client case formulations in a professional setting; and, offers opportunities to address professional, ethical, policy, and practice issues that students encounter in the field practicum. </a:t>
            </a:r>
            <a:endParaRPr lang="en-US" sz="1800" dirty="0" smtClean="0"/>
          </a:p>
          <a:p>
            <a:r>
              <a:rPr lang="en-US" sz="1800" dirty="0" smtClean="0"/>
              <a:t>Through </a:t>
            </a:r>
            <a:r>
              <a:rPr lang="en-US" sz="1800" dirty="0"/>
              <a:t>the various modalities practiced in field seminar students gain confidence in the application of this knowledge to the field practicum setting. </a:t>
            </a:r>
          </a:p>
        </p:txBody>
      </p:sp>
    </p:spTree>
    <p:extLst>
      <p:ext uri="{BB962C8B-B14F-4D97-AF65-F5344CB8AC3E}">
        <p14:creationId xmlns:p14="http://schemas.microsoft.com/office/powerpoint/2010/main" val="7495814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001000" cy="781050"/>
          </a:xfrm>
        </p:spPr>
        <p:txBody>
          <a:bodyPr/>
          <a:lstStyle/>
          <a:p>
            <a:pPr algn="ctr"/>
            <a:r>
              <a:rPr lang="en-US" sz="2400" b="1" dirty="0">
                <a:solidFill>
                  <a:srgbClr val="FFC000"/>
                </a:solidFill>
              </a:rPr>
              <a:t>Seminar Assignments Related to Field Placement</a:t>
            </a:r>
            <a:endParaRPr lang="en-US" sz="2400" dirty="0">
              <a:solidFill>
                <a:srgbClr val="FFC000"/>
              </a:solidFill>
            </a:endParaRPr>
          </a:p>
        </p:txBody>
      </p:sp>
      <p:sp>
        <p:nvSpPr>
          <p:cNvPr id="3" name="Content Placeholder 2"/>
          <p:cNvSpPr>
            <a:spLocks noGrp="1"/>
          </p:cNvSpPr>
          <p:nvPr>
            <p:ph idx="1"/>
          </p:nvPr>
        </p:nvSpPr>
        <p:spPr/>
        <p:txBody>
          <a:bodyPr/>
          <a:lstStyle/>
          <a:p>
            <a:r>
              <a:rPr lang="en-US" sz="2400" dirty="0"/>
              <a:t>Students complete several assignments in field seminar that </a:t>
            </a:r>
            <a:r>
              <a:rPr lang="en-US" sz="2400" dirty="0" smtClean="0"/>
              <a:t>require </a:t>
            </a:r>
            <a:r>
              <a:rPr lang="en-US" sz="2400" dirty="0"/>
              <a:t>them to link theories learned in the classroom to their field placement. For Foundation Year Students, assignments include: 1) Field Practicum Learning Goals and Objectives Agreement 2) Process recordings, 3) Field Practicum journaling, </a:t>
            </a:r>
            <a:r>
              <a:rPr lang="en-US" sz="2400" dirty="0" smtClean="0"/>
              <a:t>4</a:t>
            </a:r>
            <a:r>
              <a:rPr lang="en-US" sz="2400" dirty="0"/>
              <a:t>) Organization and community (macro) project. For Advanced Year students, assignments include all of those listed above, and the following assignments: 1) Agency Presentation &amp; Analysis; 2) Ethics Reflection Paper; and 3) Clinical Case Presentation. </a:t>
            </a:r>
          </a:p>
          <a:p>
            <a:endParaRPr lang="en-US" dirty="0"/>
          </a:p>
        </p:txBody>
      </p:sp>
    </p:spTree>
    <p:extLst>
      <p:ext uri="{BB962C8B-B14F-4D97-AF65-F5344CB8AC3E}">
        <p14:creationId xmlns:p14="http://schemas.microsoft.com/office/powerpoint/2010/main" val="32683537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solidFill>
                  <a:srgbClr val="FFC000"/>
                </a:solidFill>
              </a:rPr>
              <a:t>Process Recordings &amp; Journal Logs</a:t>
            </a:r>
            <a:endParaRPr lang="en-US" sz="4000" dirty="0">
              <a:solidFill>
                <a:srgbClr val="FFC000"/>
              </a:solidFill>
            </a:endParaRPr>
          </a:p>
        </p:txBody>
      </p:sp>
      <p:sp>
        <p:nvSpPr>
          <p:cNvPr id="3" name="Content Placeholder 2"/>
          <p:cNvSpPr>
            <a:spLocks noGrp="1"/>
          </p:cNvSpPr>
          <p:nvPr>
            <p:ph idx="1"/>
          </p:nvPr>
        </p:nvSpPr>
        <p:spPr/>
        <p:txBody>
          <a:bodyPr/>
          <a:lstStyle/>
          <a:p>
            <a:r>
              <a:rPr lang="en-US" sz="1800" b="1" dirty="0"/>
              <a:t>Process recordings</a:t>
            </a:r>
            <a:r>
              <a:rPr lang="en-US" sz="1800" dirty="0"/>
              <a:t> require students to identify values, theories, and practice behaviors they are using in their field practicum in a structured format that links core curriculum (HBSE, policy, research, and practice) content to their social practice.  The process recording also requires students to reflect on and evaluate the extent to which they are mastering practice behaviors in their field practicum. Process recordings are designed to stimulate self-reflection, critical thinking, and to practice communication skills, as these recordings are shared with the agency field instructor who gives feedback and guidance on how the student can improve his/her social work practice.  </a:t>
            </a:r>
            <a:endParaRPr lang="en-US" sz="1800" dirty="0" smtClean="0"/>
          </a:p>
          <a:p>
            <a:r>
              <a:rPr lang="en-US" sz="1800" b="1" dirty="0" smtClean="0"/>
              <a:t>Field </a:t>
            </a:r>
            <a:r>
              <a:rPr lang="en-US" sz="1800" b="1" dirty="0"/>
              <a:t>practicum journal logs</a:t>
            </a:r>
            <a:r>
              <a:rPr lang="en-US" sz="1800" dirty="0"/>
              <a:t> are designed to facilitate students’ critical thinking and to draw linkages between social work literature and theory and their field experiences. </a:t>
            </a:r>
            <a:endParaRPr lang="en-US" sz="1800" dirty="0" smtClean="0"/>
          </a:p>
          <a:p>
            <a:pPr marL="0" indent="0">
              <a:buNone/>
            </a:pPr>
            <a:endParaRPr lang="en-US" sz="1800" dirty="0"/>
          </a:p>
          <a:p>
            <a:pPr marL="0" indent="0">
              <a:buNone/>
            </a:pPr>
            <a:r>
              <a:rPr lang="en-US" sz="1800" dirty="0" smtClean="0"/>
              <a:t>A </a:t>
            </a:r>
            <a:r>
              <a:rPr lang="en-US" sz="1800" dirty="0"/>
              <a:t>sample process recording and Field Work Journal Log entry can be found in the Field Manual Appendix.</a:t>
            </a:r>
          </a:p>
        </p:txBody>
      </p:sp>
    </p:spTree>
    <p:extLst>
      <p:ext uri="{BB962C8B-B14F-4D97-AF65-F5344CB8AC3E}">
        <p14:creationId xmlns:p14="http://schemas.microsoft.com/office/powerpoint/2010/main" val="11134356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solidFill>
                  <a:srgbClr val="FFC000"/>
                </a:solidFill>
              </a:rPr>
              <a:t>Field Instructor’s Role in Student Learning </a:t>
            </a:r>
            <a:endParaRPr lang="en-US" sz="3200" dirty="0">
              <a:solidFill>
                <a:srgbClr val="FFC000"/>
              </a:solidFill>
            </a:endParaRPr>
          </a:p>
        </p:txBody>
      </p:sp>
      <p:sp>
        <p:nvSpPr>
          <p:cNvPr id="3" name="Content Placeholder 2"/>
          <p:cNvSpPr>
            <a:spLocks noGrp="1"/>
          </p:cNvSpPr>
          <p:nvPr>
            <p:ph idx="1"/>
          </p:nvPr>
        </p:nvSpPr>
        <p:spPr>
          <a:xfrm>
            <a:off x="457200" y="1905000"/>
            <a:ext cx="8229600" cy="4389437"/>
          </a:xfrm>
        </p:spPr>
        <p:txBody>
          <a:bodyPr/>
          <a:lstStyle/>
          <a:p>
            <a:r>
              <a:rPr lang="en-US" sz="2400" dirty="0" smtClean="0"/>
              <a:t>Attendance at all Field instructor trainings. </a:t>
            </a:r>
          </a:p>
          <a:p>
            <a:r>
              <a:rPr lang="en-US" sz="2400" dirty="0" smtClean="0"/>
              <a:t>Facilitating student’s ability to link theories and concepts learned in the classroom to the field setting.</a:t>
            </a:r>
          </a:p>
          <a:p>
            <a:r>
              <a:rPr lang="en-US" sz="2400" dirty="0" smtClean="0"/>
              <a:t>Using the Learning Agreement to reinforce the competencies and practice behaviors; accomplished through purposeful work assignments that offer students concrete opportunities to practice the behaviors.</a:t>
            </a:r>
          </a:p>
          <a:p>
            <a:r>
              <a:rPr lang="en-US" sz="2400" dirty="0" smtClean="0"/>
              <a:t>Reviewing and giving feedback to students on process recordings, journal logs, and other classroom assignments. </a:t>
            </a:r>
          </a:p>
          <a:p>
            <a:pPr marL="0" indent="0">
              <a:buNone/>
            </a:pPr>
            <a:endParaRPr lang="en-US" sz="2400" dirty="0" smtClean="0"/>
          </a:p>
        </p:txBody>
      </p:sp>
    </p:spTree>
    <p:extLst>
      <p:ext uri="{BB962C8B-B14F-4D97-AF65-F5344CB8AC3E}">
        <p14:creationId xmlns:p14="http://schemas.microsoft.com/office/powerpoint/2010/main" val="33537149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Supervision Requirements</a:t>
            </a:r>
            <a:endParaRPr lang="en-US" dirty="0"/>
          </a:p>
        </p:txBody>
      </p:sp>
      <p:sp>
        <p:nvSpPr>
          <p:cNvPr id="3" name="Content Placeholder 2"/>
          <p:cNvSpPr>
            <a:spLocks noGrp="1"/>
          </p:cNvSpPr>
          <p:nvPr>
            <p:ph idx="1"/>
          </p:nvPr>
        </p:nvSpPr>
        <p:spPr/>
        <p:txBody>
          <a:bodyPr/>
          <a:lstStyle/>
          <a:p>
            <a:r>
              <a:rPr lang="en-US" dirty="0" smtClean="0"/>
              <a:t>Supervision</a:t>
            </a:r>
          </a:p>
          <a:p>
            <a:pPr lvl="1"/>
            <a:r>
              <a:rPr lang="en-US" dirty="0" smtClean="0"/>
              <a:t>Minimum of 1 hour weekly one-on-one supervision with student. Group supervision is recommended, if possible, in addition to 1:1 supervision, if there are other interns at site.</a:t>
            </a:r>
          </a:p>
          <a:p>
            <a:pPr lvl="1"/>
            <a:r>
              <a:rPr lang="en-US" dirty="0"/>
              <a:t>S</a:t>
            </a:r>
            <a:r>
              <a:rPr lang="en-US" dirty="0" smtClean="0"/>
              <a:t>tudents should bring process recordings and journal logs to weekly supervision so that students can receive feedback and support. </a:t>
            </a:r>
          </a:p>
        </p:txBody>
      </p:sp>
    </p:spTree>
    <p:extLst>
      <p:ext uri="{BB962C8B-B14F-4D97-AF65-F5344CB8AC3E}">
        <p14:creationId xmlns:p14="http://schemas.microsoft.com/office/powerpoint/2010/main" val="42684976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MSW Caseload Expectations	</a:t>
            </a:r>
            <a:endParaRPr lang="en-US" dirty="0"/>
          </a:p>
        </p:txBody>
      </p:sp>
      <p:sp>
        <p:nvSpPr>
          <p:cNvPr id="3" name="Content Placeholder 2"/>
          <p:cNvSpPr>
            <a:spLocks noGrp="1"/>
          </p:cNvSpPr>
          <p:nvPr>
            <p:ph idx="1"/>
          </p:nvPr>
        </p:nvSpPr>
        <p:spPr/>
        <p:txBody>
          <a:bodyPr/>
          <a:lstStyle/>
          <a:p>
            <a:r>
              <a:rPr lang="en-US" dirty="0" smtClean="0"/>
              <a:t>1</a:t>
            </a:r>
            <a:r>
              <a:rPr lang="en-US" baseline="30000" dirty="0" smtClean="0"/>
              <a:t>st</a:t>
            </a:r>
            <a:r>
              <a:rPr lang="en-US" dirty="0" smtClean="0"/>
              <a:t> Year:</a:t>
            </a:r>
          </a:p>
          <a:p>
            <a:pPr lvl="1"/>
            <a:r>
              <a:rPr lang="en-US" dirty="0" smtClean="0"/>
              <a:t> </a:t>
            </a:r>
            <a:r>
              <a:rPr lang="en-US" b="1" dirty="0" smtClean="0"/>
              <a:t>Fall Semester: </a:t>
            </a:r>
            <a:r>
              <a:rPr lang="en-US" dirty="0" smtClean="0"/>
              <a:t>3-5 individual cases. </a:t>
            </a:r>
          </a:p>
          <a:p>
            <a:pPr lvl="1"/>
            <a:r>
              <a:rPr lang="en-US" b="1" dirty="0" smtClean="0"/>
              <a:t>Spring Semester:</a:t>
            </a:r>
            <a:r>
              <a:rPr lang="en-US" dirty="0" smtClean="0"/>
              <a:t> 5-6 individual cases and co-facilitate a group.</a:t>
            </a:r>
          </a:p>
          <a:p>
            <a:pPr lvl="1"/>
            <a:r>
              <a:rPr lang="en-US" dirty="0" smtClean="0"/>
              <a:t>Macro Project</a:t>
            </a:r>
            <a:endParaRPr lang="en-US" sz="2500" dirty="0" smtClean="0"/>
          </a:p>
          <a:p>
            <a:r>
              <a:rPr lang="en-US" dirty="0" smtClean="0"/>
              <a:t>2</a:t>
            </a:r>
            <a:r>
              <a:rPr lang="en-US" baseline="30000" dirty="0" smtClean="0"/>
              <a:t>nd</a:t>
            </a:r>
            <a:r>
              <a:rPr lang="en-US" dirty="0" smtClean="0"/>
              <a:t> Year:</a:t>
            </a:r>
          </a:p>
          <a:p>
            <a:pPr lvl="1"/>
            <a:r>
              <a:rPr lang="en-US" dirty="0" smtClean="0"/>
              <a:t>Fall Semester: 7-8 individual cases &amp; facilitate a group</a:t>
            </a:r>
          </a:p>
          <a:p>
            <a:pPr lvl="1"/>
            <a:r>
              <a:rPr lang="en-US" dirty="0" smtClean="0"/>
              <a:t>Spring Semester: 9-10 individual cases, facilitate a group, organizational/community project</a:t>
            </a:r>
            <a:endParaRPr lang="en-US" dirty="0"/>
          </a:p>
        </p:txBody>
      </p:sp>
    </p:spTree>
    <p:extLst>
      <p:ext uri="{BB962C8B-B14F-4D97-AF65-F5344CB8AC3E}">
        <p14:creationId xmlns:p14="http://schemas.microsoft.com/office/powerpoint/2010/main" val="36403013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3400" y="685800"/>
            <a:ext cx="8229600" cy="760413"/>
          </a:xfrm>
        </p:spPr>
        <p:txBody>
          <a:bodyPr>
            <a:normAutofit fontScale="90000"/>
          </a:bodyPr>
          <a:lstStyle/>
          <a:p>
            <a:pPr eaLnBrk="1" fontAlgn="auto" hangingPunct="1">
              <a:spcAft>
                <a:spcPts val="0"/>
              </a:spcAft>
              <a:defRPr/>
            </a:pPr>
            <a:r>
              <a:rPr lang="en-US" dirty="0" smtClean="0"/>
              <a:t>Field Evaluation Process</a:t>
            </a:r>
          </a:p>
        </p:txBody>
      </p:sp>
      <p:sp>
        <p:nvSpPr>
          <p:cNvPr id="20483" name="Rectangle 3"/>
          <p:cNvSpPr>
            <a:spLocks noGrp="1" noChangeArrowheads="1"/>
          </p:cNvSpPr>
          <p:nvPr>
            <p:ph sz="half" idx="1"/>
          </p:nvPr>
        </p:nvSpPr>
        <p:spPr>
          <a:xfrm>
            <a:off x="457200" y="1600200"/>
            <a:ext cx="8305800" cy="4495800"/>
          </a:xfrm>
        </p:spPr>
        <p:txBody>
          <a:bodyPr>
            <a:normAutofit/>
          </a:bodyPr>
          <a:lstStyle/>
          <a:p>
            <a:pPr eaLnBrk="1" hangingPunct="1"/>
            <a:r>
              <a:rPr lang="en-US" dirty="0"/>
              <a:t>Learning Plan &amp; Evaluations directly linked to the 41 practice behaviors</a:t>
            </a:r>
          </a:p>
          <a:p>
            <a:pPr eaLnBrk="1" hangingPunct="1"/>
            <a:r>
              <a:rPr lang="en-US" dirty="0"/>
              <a:t>How is the student performing </a:t>
            </a:r>
            <a:r>
              <a:rPr lang="en-US" u="sng" dirty="0"/>
              <a:t>at the present time</a:t>
            </a:r>
            <a:r>
              <a:rPr lang="en-US" dirty="0"/>
              <a:t>?</a:t>
            </a:r>
          </a:p>
          <a:p>
            <a:pPr lvl="1" eaLnBrk="1" hangingPunct="1"/>
            <a:r>
              <a:rPr lang="en-US" dirty="0"/>
              <a:t>… Level of competence compared to other students </a:t>
            </a:r>
            <a:endParaRPr lang="en-US" u="sng" dirty="0"/>
          </a:p>
          <a:p>
            <a:pPr marL="457200" indent="-457200" eaLnBrk="1" fontAlgn="auto" hangingPunct="1">
              <a:spcAft>
                <a:spcPts val="0"/>
              </a:spcAft>
              <a:buClr>
                <a:schemeClr val="accent3"/>
              </a:buClr>
              <a:buFont typeface="Wingdings 2"/>
              <a:buChar char=""/>
              <a:defRPr/>
            </a:pPr>
            <a:r>
              <a:rPr lang="en-US" u="sng" dirty="0" smtClean="0"/>
              <a:t>Ongoing</a:t>
            </a:r>
            <a:r>
              <a:rPr lang="en-US" dirty="0" smtClean="0"/>
              <a:t> process </a:t>
            </a:r>
          </a:p>
          <a:p>
            <a:pPr marL="838200" lvl="1" indent="-381000" eaLnBrk="1" fontAlgn="auto" hangingPunct="1">
              <a:spcAft>
                <a:spcPts val="0"/>
              </a:spcAft>
              <a:buFont typeface="Wingdings 2"/>
              <a:buChar char=""/>
              <a:defRPr/>
            </a:pPr>
            <a:r>
              <a:rPr lang="en-US" sz="2000" dirty="0" smtClean="0"/>
              <a:t>Important to provide regular feedback</a:t>
            </a:r>
          </a:p>
          <a:p>
            <a:pPr marL="838200" lvl="1" indent="-381000" eaLnBrk="1" fontAlgn="auto" hangingPunct="1">
              <a:spcAft>
                <a:spcPts val="0"/>
              </a:spcAft>
              <a:buFont typeface="Wingdings 2"/>
              <a:buChar char=""/>
              <a:defRPr/>
            </a:pPr>
            <a:r>
              <a:rPr lang="en-US" sz="2000" dirty="0" smtClean="0"/>
              <a:t>Use the Learning Plan as a tool to help gauge progress</a:t>
            </a:r>
          </a:p>
          <a:p>
            <a:pPr marL="457200" indent="-457200" eaLnBrk="1" fontAlgn="auto" hangingPunct="1">
              <a:spcAft>
                <a:spcPts val="0"/>
              </a:spcAft>
              <a:buClr>
                <a:schemeClr val="accent3"/>
              </a:buClr>
              <a:buFont typeface="Wingdings 2"/>
              <a:buChar char=""/>
              <a:defRPr/>
            </a:pPr>
            <a:r>
              <a:rPr lang="en-US" dirty="0" smtClean="0"/>
              <a:t>Two formal student evaluations</a:t>
            </a:r>
          </a:p>
          <a:p>
            <a:pPr marL="838200" lvl="1" indent="-381000" eaLnBrk="1" fontAlgn="auto" hangingPunct="1">
              <a:spcAft>
                <a:spcPts val="0"/>
              </a:spcAft>
              <a:buFont typeface="Wingdings 2"/>
              <a:buChar char=""/>
              <a:defRPr/>
            </a:pPr>
            <a:r>
              <a:rPr lang="en-US" sz="2000" i="1" dirty="0" smtClean="0"/>
              <a:t>Early Assessment </a:t>
            </a:r>
            <a:r>
              <a:rPr lang="en-US" sz="2000" dirty="0" smtClean="0"/>
              <a:t>(midterm) and </a:t>
            </a:r>
            <a:r>
              <a:rPr lang="en-US" sz="2000" i="1" dirty="0" smtClean="0"/>
              <a:t>Final Evaluation</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838200"/>
            <a:ext cx="8229600" cy="758825"/>
          </a:xfrm>
        </p:spPr>
        <p:txBody>
          <a:bodyPr>
            <a:normAutofit fontScale="90000"/>
          </a:bodyPr>
          <a:lstStyle/>
          <a:p>
            <a:pPr eaLnBrk="1" fontAlgn="auto" hangingPunct="1">
              <a:spcAft>
                <a:spcPts val="0"/>
              </a:spcAft>
              <a:defRPr/>
            </a:pPr>
            <a:r>
              <a:rPr lang="en-US" dirty="0" smtClean="0"/>
              <a:t>Field Evaluation Process (cont’d)</a:t>
            </a:r>
          </a:p>
        </p:txBody>
      </p:sp>
      <p:sp>
        <p:nvSpPr>
          <p:cNvPr id="21507" name="Rectangle 3"/>
          <p:cNvSpPr>
            <a:spLocks noGrp="1" noChangeArrowheads="1"/>
          </p:cNvSpPr>
          <p:nvPr>
            <p:ph sz="half" idx="1"/>
          </p:nvPr>
        </p:nvSpPr>
        <p:spPr>
          <a:xfrm>
            <a:off x="685800" y="1371600"/>
            <a:ext cx="8153400" cy="4953000"/>
          </a:xfrm>
        </p:spPr>
        <p:txBody>
          <a:bodyPr/>
          <a:lstStyle/>
          <a:p>
            <a:pPr eaLnBrk="1" hangingPunct="1">
              <a:lnSpc>
                <a:spcPct val="90000"/>
              </a:lnSpc>
            </a:pPr>
            <a:endParaRPr lang="en-US" dirty="0" smtClean="0"/>
          </a:p>
          <a:p>
            <a:pPr eaLnBrk="1" hangingPunct="1">
              <a:lnSpc>
                <a:spcPct val="90000"/>
              </a:lnSpc>
            </a:pPr>
            <a:r>
              <a:rPr lang="en-US" sz="3200" dirty="0" smtClean="0"/>
              <a:t>Early Assessment </a:t>
            </a:r>
          </a:p>
          <a:p>
            <a:pPr lvl="1" eaLnBrk="1" hangingPunct="1">
              <a:lnSpc>
                <a:spcPct val="90000"/>
              </a:lnSpc>
            </a:pPr>
            <a:r>
              <a:rPr lang="en-US" dirty="0" smtClean="0"/>
              <a:t>= Mid-term evaluation</a:t>
            </a:r>
          </a:p>
          <a:p>
            <a:pPr lvl="1" eaLnBrk="1" hangingPunct="1">
              <a:lnSpc>
                <a:spcPct val="90000"/>
              </a:lnSpc>
            </a:pPr>
            <a:r>
              <a:rPr lang="en-US" dirty="0" smtClean="0"/>
              <a:t>Expectation: student performing at least at the </a:t>
            </a:r>
            <a:r>
              <a:rPr lang="en-US" i="1" dirty="0" smtClean="0"/>
              <a:t>beginning competency level (level # 2)</a:t>
            </a:r>
          </a:p>
          <a:p>
            <a:pPr lvl="2" eaLnBrk="1" hangingPunct="1">
              <a:lnSpc>
                <a:spcPct val="90000"/>
              </a:lnSpc>
            </a:pPr>
            <a:r>
              <a:rPr lang="en-US" i="1" dirty="0" smtClean="0">
                <a:solidFill>
                  <a:srgbClr val="FFC000"/>
                </a:solidFill>
              </a:rPr>
              <a:t>= </a:t>
            </a:r>
            <a:r>
              <a:rPr lang="en-US" dirty="0" smtClean="0">
                <a:solidFill>
                  <a:srgbClr val="FFC000"/>
                </a:solidFill>
              </a:rPr>
              <a:t>emerging level of competence in meeting this objective</a:t>
            </a:r>
            <a:endParaRPr lang="en-US" i="1" dirty="0" smtClean="0"/>
          </a:p>
          <a:p>
            <a:pPr lvl="1" eaLnBrk="1" hangingPunct="1">
              <a:lnSpc>
                <a:spcPct val="90000"/>
              </a:lnSpc>
            </a:pPr>
            <a:r>
              <a:rPr lang="en-US" dirty="0" smtClean="0"/>
              <a:t>Scores of 1? Call Field Director (me!) </a:t>
            </a:r>
          </a:p>
          <a:p>
            <a:pPr lvl="1" eaLnBrk="1" hangingPunct="1">
              <a:lnSpc>
                <a:spcPct val="90000"/>
              </a:lnSpc>
            </a:pPr>
            <a:r>
              <a:rPr lang="en-US" dirty="0" smtClean="0"/>
              <a:t>Required 1</a:t>
            </a:r>
            <a:r>
              <a:rPr lang="en-US" baseline="30000" dirty="0" smtClean="0"/>
              <a:t>st</a:t>
            </a:r>
            <a:r>
              <a:rPr lang="en-US" dirty="0" smtClean="0"/>
              <a:t> semester – usually optional in 2</a:t>
            </a:r>
            <a:r>
              <a:rPr lang="en-US" baseline="30000" dirty="0" smtClean="0"/>
              <a:t>nd</a:t>
            </a:r>
            <a:r>
              <a:rPr lang="en-US" dirty="0" smtClean="0"/>
              <a:t> semester</a:t>
            </a:r>
          </a:p>
          <a:p>
            <a:pPr eaLnBrk="1" hangingPunct="1">
              <a:lnSpc>
                <a:spcPct val="90000"/>
              </a:lnSpc>
            </a:pPr>
            <a:r>
              <a:rPr lang="en-US" sz="3200" dirty="0" smtClean="0"/>
              <a:t>Final Evaluation</a:t>
            </a:r>
          </a:p>
          <a:p>
            <a:pPr lvl="1" eaLnBrk="1" hangingPunct="1">
              <a:lnSpc>
                <a:spcPct val="90000"/>
              </a:lnSpc>
            </a:pPr>
            <a:r>
              <a:rPr lang="en-US" dirty="0" smtClean="0"/>
              <a:t>Student must be performing at</a:t>
            </a:r>
            <a:r>
              <a:rPr lang="en-US" i="1" dirty="0" smtClean="0"/>
              <a:t> level 3 </a:t>
            </a:r>
            <a:r>
              <a:rPr lang="en-US" dirty="0" smtClean="0"/>
              <a:t>or better in in at least 75% of practice behaviors</a:t>
            </a:r>
          </a:p>
          <a:p>
            <a:pPr eaLnBrk="1" hangingPunct="1">
              <a:lnSpc>
                <a:spcPct val="90000"/>
              </a:lnSpc>
            </a:pPr>
            <a:endParaRPr lang="en-US" dirty="0" smtClean="0"/>
          </a:p>
          <a:p>
            <a:pPr lvl="4" eaLnBrk="1" hangingPunct="1">
              <a:lnSpc>
                <a:spcPct val="90000"/>
              </a:lnSpc>
            </a:pPr>
            <a:endParaRPr lang="en-US" dirty="0" smtClean="0"/>
          </a:p>
          <a:p>
            <a:pPr lvl="1" eaLnBrk="1" hangingPunct="1">
              <a:lnSpc>
                <a:spcPct val="90000"/>
              </a:lnSpc>
              <a:buFont typeface="Wingdings" pitchFamily="2" charset="2"/>
              <a:buNone/>
            </a:pPr>
            <a:endParaRPr lang="en-US" dirty="0" smtClean="0"/>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0"/>
            <a:ext cx="8229600" cy="1143000"/>
          </a:xfrm>
        </p:spPr>
        <p:txBody>
          <a:bodyPr/>
          <a:lstStyle/>
          <a:p>
            <a:pPr algn="ctr" eaLnBrk="1" hangingPunct="1"/>
            <a:r>
              <a:rPr lang="en-US" dirty="0" smtClean="0"/>
              <a:t>Field Evaluation</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55633615"/>
              </p:ext>
            </p:extLst>
          </p:nvPr>
        </p:nvGraphicFramePr>
        <p:xfrm>
          <a:off x="762000" y="1219200"/>
          <a:ext cx="7696199" cy="3840480"/>
        </p:xfrm>
        <a:graphic>
          <a:graphicData uri="http://schemas.openxmlformats.org/drawingml/2006/table">
            <a:tbl>
              <a:tblPr firstRow="1" bandRow="1">
                <a:tableStyleId>{5C22544A-7EE6-4342-B048-85BDC9FD1C3A}</a:tableStyleId>
              </a:tblPr>
              <a:tblGrid>
                <a:gridCol w="5624146"/>
                <a:gridCol w="1036027"/>
                <a:gridCol w="1036026"/>
              </a:tblGrid>
              <a:tr h="629503">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Calibri"/>
                          <a:ea typeface="Times New Roman"/>
                        </a:rPr>
                        <a:t>COMPETENCE 1: </a:t>
                      </a:r>
                      <a:r>
                        <a:rPr lang="en-US" sz="1800" b="1" dirty="0" smtClean="0">
                          <a:solidFill>
                            <a:srgbClr val="000000"/>
                          </a:solidFill>
                          <a:latin typeface="Calibri"/>
                          <a:ea typeface="Times New Roman"/>
                        </a:rPr>
                        <a:t>Identify as a PROFESSIONAL SOCIAL WORKER and conduct oneself accordingly.</a:t>
                      </a:r>
                      <a:endParaRPr lang="en-US" sz="2800" dirty="0" smtClean="0">
                        <a:latin typeface="Times New Roman"/>
                        <a:ea typeface="Times New Roman"/>
                      </a:endParaRPr>
                    </a:p>
                  </a:txBody>
                  <a:tcPr/>
                </a:tc>
                <a:tc hMerge="1">
                  <a:txBody>
                    <a:bodyPr/>
                    <a:lstStyle/>
                    <a:p>
                      <a:endParaRPr lang="en-US" dirty="0"/>
                    </a:p>
                  </a:txBody>
                  <a:tcPr/>
                </a:tc>
                <a:tc hMerge="1">
                  <a:txBody>
                    <a:bodyPr/>
                    <a:lstStyle/>
                    <a:p>
                      <a:endParaRPr lang="en-US" dirty="0"/>
                    </a:p>
                  </a:txBody>
                  <a:tcPr/>
                </a:tc>
              </a:tr>
              <a:tr h="359716">
                <a:tc>
                  <a:txBody>
                    <a:bodyPr/>
                    <a:lstStyle/>
                    <a:p>
                      <a:r>
                        <a:rPr lang="en-US" dirty="0" smtClean="0">
                          <a:latin typeface="+mj-lt"/>
                        </a:rPr>
                        <a:t>Learning Objectives (= practice behaviors)</a:t>
                      </a:r>
                      <a:endParaRPr lang="en-US" dirty="0">
                        <a:latin typeface="+mj-lt"/>
                      </a:endParaRPr>
                    </a:p>
                  </a:txBody>
                  <a:tcPr/>
                </a:tc>
                <a:tc>
                  <a:txBody>
                    <a:bodyPr/>
                    <a:lstStyle/>
                    <a:p>
                      <a:r>
                        <a:rPr lang="en-US" dirty="0" smtClean="0">
                          <a:latin typeface="+mj-lt"/>
                        </a:rPr>
                        <a:t>1</a:t>
                      </a:r>
                      <a:r>
                        <a:rPr lang="en-US" baseline="30000" dirty="0" smtClean="0">
                          <a:latin typeface="+mj-lt"/>
                        </a:rPr>
                        <a:t>st</a:t>
                      </a:r>
                      <a:r>
                        <a:rPr lang="en-US" dirty="0" smtClean="0">
                          <a:latin typeface="+mj-lt"/>
                        </a:rPr>
                        <a:t> </a:t>
                      </a:r>
                      <a:r>
                        <a:rPr lang="en-US" dirty="0" err="1" smtClean="0">
                          <a:latin typeface="+mj-lt"/>
                        </a:rPr>
                        <a:t>sem</a:t>
                      </a:r>
                      <a:endParaRPr lang="en-US" dirty="0">
                        <a:latin typeface="+mj-lt"/>
                      </a:endParaRPr>
                    </a:p>
                  </a:txBody>
                  <a:tcPr/>
                </a:tc>
                <a:tc>
                  <a:txBody>
                    <a:bodyPr/>
                    <a:lstStyle/>
                    <a:p>
                      <a:r>
                        <a:rPr lang="en-US" dirty="0" smtClean="0">
                          <a:latin typeface="+mj-lt"/>
                        </a:rPr>
                        <a:t>2</a:t>
                      </a:r>
                      <a:r>
                        <a:rPr lang="en-US" baseline="30000" dirty="0" smtClean="0">
                          <a:latin typeface="+mj-lt"/>
                        </a:rPr>
                        <a:t>nd</a:t>
                      </a:r>
                      <a:r>
                        <a:rPr lang="en-US" dirty="0" smtClean="0">
                          <a:latin typeface="+mj-lt"/>
                        </a:rPr>
                        <a:t> </a:t>
                      </a:r>
                      <a:r>
                        <a:rPr lang="en-US" dirty="0" err="1" smtClean="0">
                          <a:latin typeface="+mj-lt"/>
                        </a:rPr>
                        <a:t>sem</a:t>
                      </a:r>
                      <a:endParaRPr lang="en-US" dirty="0">
                        <a:latin typeface="+mj-lt"/>
                      </a:endParaRPr>
                    </a:p>
                  </a:txBody>
                  <a:tcPr/>
                </a:tc>
              </a:tr>
              <a:tr h="365760">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kumimoji="0" lang="en-US" sz="1200" kern="1200" dirty="0" smtClean="0">
                          <a:solidFill>
                            <a:schemeClr val="dk1"/>
                          </a:solidFill>
                          <a:latin typeface="+mj-lt"/>
                          <a:ea typeface="Times New Roman"/>
                          <a:cs typeface="+mn-cs"/>
                        </a:rPr>
                        <a:t>Advocate</a:t>
                      </a:r>
                      <a:r>
                        <a:rPr kumimoji="0" lang="en-US" sz="1200" kern="1200" baseline="0" dirty="0" smtClean="0">
                          <a:solidFill>
                            <a:schemeClr val="dk1"/>
                          </a:solidFill>
                          <a:latin typeface="+mj-lt"/>
                          <a:ea typeface="Times New Roman"/>
                          <a:cs typeface="+mn-cs"/>
                        </a:rPr>
                        <a:t> for client access to the services of social work.</a:t>
                      </a: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r h="228600">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kumimoji="0" lang="en-US" sz="1200" kern="1200" dirty="0" smtClean="0">
                          <a:solidFill>
                            <a:schemeClr val="dk1"/>
                          </a:solidFill>
                          <a:latin typeface="+mj-lt"/>
                          <a:ea typeface="Times New Roman"/>
                          <a:cs typeface="+mn-cs"/>
                        </a:rPr>
                        <a:t>Practice personal</a:t>
                      </a:r>
                      <a:r>
                        <a:rPr kumimoji="0" lang="en-US" sz="1200" kern="1200" baseline="0" dirty="0" smtClean="0">
                          <a:solidFill>
                            <a:schemeClr val="dk1"/>
                          </a:solidFill>
                          <a:latin typeface="+mj-lt"/>
                          <a:ea typeface="Times New Roman"/>
                          <a:cs typeface="+mn-cs"/>
                        </a:rPr>
                        <a:t> reflection and self-correction to assure continual professional development.</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r h="320040">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kern="1200" dirty="0" smtClean="0">
                          <a:solidFill>
                            <a:schemeClr val="dk1"/>
                          </a:solidFill>
                          <a:latin typeface="+mj-lt"/>
                          <a:ea typeface="Times New Roman"/>
                          <a:cs typeface="+mn-cs"/>
                        </a:rPr>
                        <a:t>Attend to professional roles</a:t>
                      </a:r>
                      <a:r>
                        <a:rPr kumimoji="0" lang="en-US" sz="1200" kern="1200" baseline="0" dirty="0" smtClean="0">
                          <a:solidFill>
                            <a:schemeClr val="dk1"/>
                          </a:solidFill>
                          <a:latin typeface="+mj-lt"/>
                          <a:ea typeface="Times New Roman"/>
                          <a:cs typeface="+mn-cs"/>
                        </a:rPr>
                        <a:t> and boundaries.</a:t>
                      </a: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r h="518160">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kern="1200" dirty="0" smtClean="0">
                          <a:solidFill>
                            <a:schemeClr val="dk1"/>
                          </a:solidFill>
                          <a:latin typeface="+mj-lt"/>
                          <a:ea typeface="Times New Roman"/>
                          <a:cs typeface="+mn-cs"/>
                        </a:rPr>
                        <a:t>Demonstrate</a:t>
                      </a:r>
                      <a:r>
                        <a:rPr kumimoji="0" lang="en-US" sz="1200" kern="1200" baseline="0" dirty="0" smtClean="0">
                          <a:solidFill>
                            <a:schemeClr val="dk1"/>
                          </a:solidFill>
                          <a:latin typeface="+mj-lt"/>
                          <a:ea typeface="Times New Roman"/>
                          <a:cs typeface="+mn-cs"/>
                        </a:rPr>
                        <a:t> professional demeanor in behavior, appearance, and communication.</a:t>
                      </a:r>
                      <a:endParaRPr kumimoji="0" lang="en-US" sz="1200" kern="1200" dirty="0" smtClean="0">
                        <a:solidFill>
                          <a:schemeClr val="dk1"/>
                        </a:solidFill>
                        <a:latin typeface="+mj-lt"/>
                        <a:ea typeface="Times New Roman"/>
                        <a:cs typeface="+mn-cs"/>
                      </a:endParaRPr>
                    </a:p>
                    <a:p>
                      <a:pPr marL="342900" marR="0" lvl="0" indent="-342900" algn="l" defTabSz="914400" rtl="0" eaLnBrk="1" fontAlgn="auto" latinLnBrk="0" hangingPunct="1">
                        <a:lnSpc>
                          <a:spcPct val="100000"/>
                        </a:lnSpc>
                        <a:spcBef>
                          <a:spcPts val="0"/>
                        </a:spcBef>
                        <a:spcAft>
                          <a:spcPts val="0"/>
                        </a:spcAft>
                        <a:buClrTx/>
                        <a:buSzTx/>
                        <a:buFont typeface="Symbol"/>
                        <a:buNone/>
                        <a:tabLst/>
                        <a:defRPr/>
                      </a:pP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r h="259080">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kern="1200" baseline="0" dirty="0" smtClean="0">
                          <a:solidFill>
                            <a:schemeClr val="dk1"/>
                          </a:solidFill>
                          <a:latin typeface="+mj-lt"/>
                          <a:ea typeface="Times New Roman"/>
                          <a:cs typeface="+mn-cs"/>
                        </a:rPr>
                        <a:t>Engage in career-long learning. </a:t>
                      </a:r>
                    </a:p>
                    <a:p>
                      <a:pPr marL="342900" marR="0" lvl="0" indent="-342900" algn="l" defTabSz="914400" rtl="0" eaLnBrk="1" fontAlgn="auto" latinLnBrk="0" hangingPunct="1">
                        <a:lnSpc>
                          <a:spcPct val="100000"/>
                        </a:lnSpc>
                        <a:spcBef>
                          <a:spcPts val="0"/>
                        </a:spcBef>
                        <a:spcAft>
                          <a:spcPts val="0"/>
                        </a:spcAft>
                        <a:buClrTx/>
                        <a:buSzTx/>
                        <a:buFont typeface="Symbol"/>
                        <a:buNone/>
                        <a:tabLst/>
                        <a:defRPr/>
                      </a:pP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r h="274320">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kern="1200" dirty="0" smtClean="0">
                          <a:solidFill>
                            <a:schemeClr val="dk1"/>
                          </a:solidFill>
                          <a:latin typeface="+mj-lt"/>
                          <a:ea typeface="Times New Roman"/>
                          <a:cs typeface="+mn-cs"/>
                        </a:rPr>
                        <a:t>Use</a:t>
                      </a:r>
                      <a:r>
                        <a:rPr kumimoji="0" lang="en-US" sz="1200" kern="1200" baseline="0" dirty="0" smtClean="0">
                          <a:solidFill>
                            <a:schemeClr val="dk1"/>
                          </a:solidFill>
                          <a:latin typeface="+mj-lt"/>
                          <a:ea typeface="Times New Roman"/>
                          <a:cs typeface="+mn-cs"/>
                        </a:rPr>
                        <a:t> supervision and consultation</a:t>
                      </a:r>
                      <a:endParaRPr kumimoji="0" lang="en-US" sz="1200" kern="1200" dirty="0" smtClean="0">
                        <a:solidFill>
                          <a:schemeClr val="dk1"/>
                        </a:solidFill>
                        <a:latin typeface="+mj-lt"/>
                        <a:ea typeface="Times New Roman"/>
                        <a:cs typeface="+mn-cs"/>
                      </a:endParaRPr>
                    </a:p>
                  </a:txBody>
                  <a:tcPr/>
                </a:tc>
                <a:tc>
                  <a:txBody>
                    <a:bodyPr/>
                    <a:lstStyle/>
                    <a:p>
                      <a:endParaRPr lang="en-US" dirty="0"/>
                    </a:p>
                  </a:txBody>
                  <a:tcPr/>
                </a:tc>
                <a:tc>
                  <a:txBody>
                    <a:bodyPr/>
                    <a:lstStyle/>
                    <a:p>
                      <a:endParaRPr lang="en-US" dirty="0"/>
                    </a:p>
                  </a:txBody>
                  <a:tcPr/>
                </a:tc>
              </a:tr>
            </a:tbl>
          </a:graphicData>
        </a:graphic>
      </p:graphicFrame>
      <p:sp>
        <p:nvSpPr>
          <p:cNvPr id="20507" name="Rectangle 3"/>
          <p:cNvSpPr>
            <a:spLocks noChangeArrowheads="1"/>
          </p:cNvSpPr>
          <p:nvPr/>
        </p:nvSpPr>
        <p:spPr bwMode="auto">
          <a:xfrm>
            <a:off x="192024" y="5181600"/>
            <a:ext cx="8915400" cy="1738938"/>
          </a:xfrm>
          <a:prstGeom prst="rect">
            <a:avLst/>
          </a:prstGeom>
          <a:noFill/>
          <a:ln w="9525">
            <a:noFill/>
            <a:miter lim="800000"/>
            <a:headEnd/>
            <a:tailEnd/>
          </a:ln>
        </p:spPr>
        <p:txBody>
          <a:bodyPr wrap="square">
            <a:spAutoFit/>
          </a:bodyPr>
          <a:lstStyle/>
          <a:p>
            <a:pPr marL="211137" lvl="1" algn="ctr"/>
            <a:r>
              <a:rPr lang="en-US" sz="1200" b="1" dirty="0" smtClean="0">
                <a:latin typeface="+mn-lt"/>
              </a:rPr>
              <a:t>Evaluations assess the practice behaviors that operationalize the competencies.</a:t>
            </a:r>
          </a:p>
          <a:p>
            <a:pPr marL="211137" lvl="1" algn="ctr"/>
            <a:endParaRPr lang="en-US" sz="1200" b="1" dirty="0" smtClean="0">
              <a:latin typeface="+mn-lt"/>
            </a:endParaRPr>
          </a:p>
          <a:p>
            <a:r>
              <a:rPr lang="en-US" sz="1100" b="1" dirty="0" smtClean="0"/>
              <a:t>Level 1</a:t>
            </a:r>
            <a:r>
              <a:rPr lang="en-US" sz="1100" dirty="0" smtClean="0"/>
              <a:t> = Intern </a:t>
            </a:r>
            <a:r>
              <a:rPr lang="en-US" sz="1100" b="1" dirty="0" smtClean="0"/>
              <a:t>does not yet demonstrate basic skill </a:t>
            </a:r>
            <a:r>
              <a:rPr lang="en-US" sz="1100" dirty="0" smtClean="0"/>
              <a:t>in this area</a:t>
            </a:r>
            <a:endParaRPr lang="en-US" sz="1100" dirty="0" smtClean="0"/>
          </a:p>
          <a:p>
            <a:r>
              <a:rPr lang="en-US" sz="1100" b="1" dirty="0" smtClean="0"/>
              <a:t>Level </a:t>
            </a:r>
            <a:r>
              <a:rPr lang="en-US" sz="1100" b="1" dirty="0"/>
              <a:t>2</a:t>
            </a:r>
            <a:r>
              <a:rPr lang="en-US" sz="1100" dirty="0"/>
              <a:t> = Intern </a:t>
            </a:r>
            <a:r>
              <a:rPr lang="en-US" sz="1100" b="1" dirty="0" smtClean="0"/>
              <a:t>is beginning to demonstrate basic skill in this area</a:t>
            </a:r>
            <a:endParaRPr lang="en-US" sz="1100" dirty="0"/>
          </a:p>
          <a:p>
            <a:r>
              <a:rPr lang="en-US" sz="1100" b="1" dirty="0"/>
              <a:t>Level 3 = </a:t>
            </a:r>
            <a:r>
              <a:rPr lang="en-US" sz="1100" dirty="0"/>
              <a:t>Intern </a:t>
            </a:r>
            <a:r>
              <a:rPr lang="en-US" sz="1100" b="1" dirty="0" smtClean="0"/>
              <a:t>often demonstrates basic skill in this area</a:t>
            </a:r>
            <a:r>
              <a:rPr lang="en-US" sz="1100" dirty="0" smtClean="0"/>
              <a:t>, however </a:t>
            </a:r>
            <a:r>
              <a:rPr lang="en-US" sz="1100" b="1" dirty="0" smtClean="0"/>
              <a:t>intern’s performance is uneven</a:t>
            </a:r>
            <a:endParaRPr lang="en-US" sz="1100" b="1" dirty="0"/>
          </a:p>
          <a:p>
            <a:r>
              <a:rPr lang="en-US" sz="1100" b="1" dirty="0"/>
              <a:t>Level 4 </a:t>
            </a:r>
            <a:r>
              <a:rPr lang="en-US" sz="1100" dirty="0"/>
              <a:t>= Intern </a:t>
            </a:r>
            <a:r>
              <a:rPr lang="en-US" sz="1100" b="1" dirty="0" smtClean="0"/>
              <a:t>consistently demonstrates skill </a:t>
            </a:r>
            <a:r>
              <a:rPr lang="en-US" sz="1100" dirty="0" smtClean="0"/>
              <a:t>in this area</a:t>
            </a:r>
            <a:endParaRPr lang="en-US" sz="1100" dirty="0"/>
          </a:p>
          <a:p>
            <a:r>
              <a:rPr lang="en-US" sz="1100" b="1" dirty="0"/>
              <a:t>Level 5 </a:t>
            </a:r>
            <a:r>
              <a:rPr lang="en-US" sz="1100" dirty="0"/>
              <a:t>= Intern </a:t>
            </a:r>
            <a:r>
              <a:rPr lang="en-US" sz="1100" b="1" dirty="0"/>
              <a:t>demonstrates a high level of skill </a:t>
            </a:r>
            <a:r>
              <a:rPr lang="en-US" sz="1100" dirty="0" smtClean="0"/>
              <a:t>in this area</a:t>
            </a:r>
            <a:endParaRPr lang="en-US" sz="1100" dirty="0"/>
          </a:p>
          <a:p>
            <a:pPr lvl="2" indent="-246063">
              <a:buFont typeface="Wingdings 2" pitchFamily="18" charset="2"/>
              <a:buChar char=""/>
            </a:pPr>
            <a:endParaRPr lang="en-US" sz="1400" dirty="0">
              <a:solidFill>
                <a:srgbClr val="FFC000"/>
              </a:solidFill>
            </a:endParaRPr>
          </a:p>
          <a:p>
            <a:pPr lvl="2" indent="-246063">
              <a:buFont typeface="Wingdings 2" pitchFamily="18" charset="2"/>
              <a:buChar char=""/>
            </a:pPr>
            <a:endParaRPr lang="en-US" sz="1400" dirty="0">
              <a:solidFill>
                <a:srgbClr val="FFC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t>Field Education Office at CSUSM</a:t>
            </a:r>
            <a:endParaRPr lang="en-US" sz="4800" dirty="0"/>
          </a:p>
        </p:txBody>
      </p:sp>
      <p:sp>
        <p:nvSpPr>
          <p:cNvPr id="3" name="Content Placeholder 2"/>
          <p:cNvSpPr>
            <a:spLocks noGrp="1"/>
          </p:cNvSpPr>
          <p:nvPr>
            <p:ph idx="1"/>
          </p:nvPr>
        </p:nvSpPr>
        <p:spPr/>
        <p:txBody>
          <a:bodyPr/>
          <a:lstStyle/>
          <a:p>
            <a:r>
              <a:rPr lang="en-US" dirty="0" smtClean="0"/>
              <a:t>Oversees Internships</a:t>
            </a:r>
          </a:p>
          <a:p>
            <a:r>
              <a:rPr lang="en-US" dirty="0" smtClean="0"/>
              <a:t>Approves and monitors agency internship sites </a:t>
            </a:r>
          </a:p>
          <a:p>
            <a:r>
              <a:rPr lang="en-US" dirty="0" smtClean="0"/>
              <a:t>Oversees placement procedures</a:t>
            </a:r>
          </a:p>
          <a:p>
            <a:r>
              <a:rPr lang="en-US" dirty="0" smtClean="0"/>
              <a:t>Conducts Trainings for Field Instructors</a:t>
            </a:r>
          </a:p>
          <a:p>
            <a:r>
              <a:rPr lang="en-US" dirty="0" smtClean="0"/>
              <a:t>Addresses major issues of concern as they relate to field education</a:t>
            </a:r>
          </a:p>
          <a:p>
            <a:r>
              <a:rPr lang="en-US" dirty="0" smtClean="0"/>
              <a:t>Ensures that CSWE competencies are integrated into field education</a:t>
            </a:r>
            <a:endParaRPr lang="en-US" dirty="0"/>
          </a:p>
        </p:txBody>
      </p:sp>
    </p:spTree>
    <p:extLst>
      <p:ext uri="{BB962C8B-B14F-4D97-AF65-F5344CB8AC3E}">
        <p14:creationId xmlns:p14="http://schemas.microsoft.com/office/powerpoint/2010/main" val="42802108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28600"/>
            <a:ext cx="8229600" cy="1143000"/>
          </a:xfrm>
        </p:spPr>
        <p:txBody>
          <a:bodyPr/>
          <a:lstStyle/>
          <a:p>
            <a:pPr algn="ctr"/>
            <a:r>
              <a:rPr lang="en-US" sz="3200" dirty="0" smtClean="0"/>
              <a:t>CSWUM Department of Social Work </a:t>
            </a:r>
            <a:r>
              <a:rPr lang="en-US" sz="3200" dirty="0"/>
              <a:t>Web Resources </a:t>
            </a:r>
            <a:r>
              <a:rPr lang="en-US" dirty="0"/>
              <a:t>	</a:t>
            </a:r>
          </a:p>
        </p:txBody>
      </p:sp>
      <p:sp>
        <p:nvSpPr>
          <p:cNvPr id="59395" name="Rectangle 3"/>
          <p:cNvSpPr>
            <a:spLocks noGrp="1" noChangeArrowheads="1"/>
          </p:cNvSpPr>
          <p:nvPr>
            <p:ph type="body" idx="1"/>
          </p:nvPr>
        </p:nvSpPr>
        <p:spPr>
          <a:xfrm>
            <a:off x="457200" y="1600201"/>
            <a:ext cx="8229600" cy="4724400"/>
          </a:xfrm>
        </p:spPr>
        <p:txBody>
          <a:bodyPr/>
          <a:lstStyle/>
          <a:p>
            <a:pPr>
              <a:lnSpc>
                <a:spcPct val="90000"/>
              </a:lnSpc>
            </a:pPr>
            <a:r>
              <a:rPr lang="en-US" sz="2800" dirty="0" smtClean="0"/>
              <a:t>CSUSM Field Documents</a:t>
            </a:r>
          </a:p>
          <a:p>
            <a:pPr marL="0" indent="0">
              <a:lnSpc>
                <a:spcPct val="90000"/>
              </a:lnSpc>
              <a:buNone/>
            </a:pPr>
            <a:endParaRPr lang="en-US" sz="2800" dirty="0" smtClean="0"/>
          </a:p>
          <a:p>
            <a:pPr marL="0" indent="0">
              <a:lnSpc>
                <a:spcPct val="90000"/>
              </a:lnSpc>
              <a:buNone/>
            </a:pPr>
            <a:r>
              <a:rPr lang="en-US" sz="2800" dirty="0" smtClean="0"/>
              <a:t>All Field Documents can be found on CSUSM Community Page. These include:</a:t>
            </a:r>
            <a:endParaRPr lang="en-US" sz="2800" dirty="0"/>
          </a:p>
          <a:p>
            <a:pPr lvl="2">
              <a:lnSpc>
                <a:spcPct val="90000"/>
              </a:lnSpc>
            </a:pPr>
            <a:r>
              <a:rPr lang="en-US" sz="2000" dirty="0" smtClean="0"/>
              <a:t>Field Manual</a:t>
            </a:r>
            <a:endParaRPr lang="en-US" sz="2000" dirty="0"/>
          </a:p>
          <a:p>
            <a:pPr lvl="2">
              <a:lnSpc>
                <a:spcPct val="90000"/>
              </a:lnSpc>
            </a:pPr>
            <a:r>
              <a:rPr lang="en-US" sz="2000" dirty="0"/>
              <a:t>All field forms  </a:t>
            </a:r>
            <a:endParaRPr lang="en-US" sz="2000" dirty="0" smtClean="0"/>
          </a:p>
          <a:p>
            <a:pPr lvl="2">
              <a:lnSpc>
                <a:spcPct val="90000"/>
              </a:lnSpc>
            </a:pPr>
            <a:r>
              <a:rPr lang="en-US" sz="2000" dirty="0" smtClean="0"/>
              <a:t>Field Education Course Syllabi</a:t>
            </a:r>
          </a:p>
          <a:p>
            <a:pPr lvl="2">
              <a:lnSpc>
                <a:spcPct val="90000"/>
              </a:lnSpc>
            </a:pPr>
            <a:r>
              <a:rPr lang="en-US" sz="2000" dirty="0" smtClean="0"/>
              <a:t>Field Instructor Workshops</a:t>
            </a:r>
          </a:p>
          <a:p>
            <a:pPr lvl="2">
              <a:lnSpc>
                <a:spcPct val="90000"/>
              </a:lnSpc>
            </a:pPr>
            <a:r>
              <a:rPr lang="en-US" sz="2000" dirty="0" smtClean="0"/>
              <a:t>Announcements</a:t>
            </a:r>
          </a:p>
          <a:p>
            <a:pPr marL="668337" lvl="2" indent="0">
              <a:lnSpc>
                <a:spcPct val="90000"/>
              </a:lnSpc>
              <a:buNone/>
            </a:pPr>
            <a:endParaRPr lang="en-US" sz="2000" dirty="0" smtClean="0"/>
          </a:p>
          <a:p>
            <a:pPr marL="668337" lvl="2" indent="0">
              <a:lnSpc>
                <a:spcPct val="90000"/>
              </a:lnSpc>
              <a:buNone/>
            </a:pPr>
            <a:r>
              <a:rPr lang="en-US" sz="2000" u="sng" dirty="0" smtClean="0">
                <a:hlinkClick r:id="rId3"/>
              </a:rPr>
              <a:t>Link: Field </a:t>
            </a:r>
            <a:r>
              <a:rPr lang="en-US" sz="2000" u="sng" dirty="0">
                <a:hlinkClick r:id="rId3"/>
              </a:rPr>
              <a:t>Instructor Community Page</a:t>
            </a:r>
            <a:endParaRPr lang="en-US" sz="2000" u="sng" dirty="0"/>
          </a:p>
          <a:p>
            <a:pPr marL="668337" lvl="2" indent="0">
              <a:lnSpc>
                <a:spcPct val="90000"/>
              </a:lnSpc>
              <a:buNone/>
            </a:pPr>
            <a:endParaRPr lang="en-US" sz="2000" dirty="0"/>
          </a:p>
          <a:p>
            <a:pPr marL="0" indent="0">
              <a:lnSpc>
                <a:spcPct val="90000"/>
              </a:lnSpc>
              <a:buNone/>
            </a:pPr>
            <a:endParaRPr lang="en-US" sz="2400" dirty="0"/>
          </a:p>
          <a:p>
            <a:pPr>
              <a:lnSpc>
                <a:spcPct val="90000"/>
              </a:lnSpc>
            </a:pPr>
            <a:endParaRPr lang="en-US" sz="2800" dirty="0"/>
          </a:p>
        </p:txBody>
      </p:sp>
      <p:pic>
        <p:nvPicPr>
          <p:cNvPr id="59396" name="Picture 4" descr="notebook"/>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705600" y="3581400"/>
            <a:ext cx="1463675" cy="1463675"/>
          </a:xfrm>
          <a:prstGeom prst="rect">
            <a:avLst/>
          </a:prstGeom>
          <a:noFill/>
        </p:spPr>
      </p:pic>
      <p:pic>
        <p:nvPicPr>
          <p:cNvPr id="59397" name="Picture 5" descr="questionmark"/>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934200" y="1143000"/>
            <a:ext cx="1463675" cy="1463675"/>
          </a:xfrm>
          <a:prstGeom prst="rect">
            <a:avLst/>
          </a:prstGeom>
          <a:noFill/>
        </p:spPr>
      </p:pic>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lstStyle/>
          <a:p>
            <a:pPr algn="ctr"/>
            <a:r>
              <a:rPr lang="en-US" sz="2400" dirty="0" smtClean="0">
                <a:solidFill>
                  <a:srgbClr val="FFC000"/>
                </a:solidFill>
              </a:rPr>
              <a:t>Online Field Instructor Trainings	</a:t>
            </a:r>
            <a:endParaRPr lang="en-US" sz="2400" dirty="0">
              <a:solidFill>
                <a:srgbClr val="FFC000"/>
              </a:solidFill>
            </a:endParaRPr>
          </a:p>
        </p:txBody>
      </p:sp>
      <p:sp>
        <p:nvSpPr>
          <p:cNvPr id="3" name="Content Placeholder 2"/>
          <p:cNvSpPr>
            <a:spLocks noGrp="1"/>
          </p:cNvSpPr>
          <p:nvPr>
            <p:ph idx="1"/>
          </p:nvPr>
        </p:nvSpPr>
        <p:spPr>
          <a:xfrm>
            <a:off x="457200" y="1447800"/>
            <a:ext cx="8229600" cy="4724400"/>
          </a:xfrm>
        </p:spPr>
        <p:txBody>
          <a:bodyPr/>
          <a:lstStyle/>
          <a:p>
            <a:pPr>
              <a:buFont typeface="Arial" panose="020B0604020202020204" pitchFamily="34" charset="0"/>
              <a:buChar char="•"/>
            </a:pPr>
            <a:r>
              <a:rPr lang="en-US" sz="1400" dirty="0"/>
              <a:t> </a:t>
            </a:r>
            <a:r>
              <a:rPr lang="en-US" sz="1400" dirty="0" smtClean="0"/>
              <a:t>All new field instructors must complete the following online trainings, no later than April 1. For each training series, 3 CEU’s are given after completing a brief test at the end of each module. </a:t>
            </a:r>
          </a:p>
          <a:p>
            <a:endParaRPr lang="en-US" sz="1400" dirty="0"/>
          </a:p>
          <a:p>
            <a:r>
              <a:rPr lang="en-US" sz="1400" b="1" dirty="0" smtClean="0"/>
              <a:t>Online Training II:  The </a:t>
            </a:r>
            <a:r>
              <a:rPr lang="en-US" sz="1400" b="1" dirty="0"/>
              <a:t>Supervision and Evaluation </a:t>
            </a:r>
            <a:r>
              <a:rPr lang="en-US" sz="1400" b="1" dirty="0" smtClean="0"/>
              <a:t>Process:</a:t>
            </a:r>
            <a:r>
              <a:rPr lang="en-US" sz="1400" dirty="0"/>
              <a:t/>
            </a:r>
            <a:br>
              <a:rPr lang="en-US" sz="1400" dirty="0"/>
            </a:br>
            <a:r>
              <a:rPr lang="en-US" sz="1400" dirty="0" smtClean="0"/>
              <a:t>	Module </a:t>
            </a:r>
            <a:r>
              <a:rPr lang="en-US" sz="1400" dirty="0"/>
              <a:t>4: The ITP Loop Model of Field Instruction (Bogo &amp; </a:t>
            </a:r>
            <a:r>
              <a:rPr lang="en-US" sz="1400" dirty="0" err="1"/>
              <a:t>Vayda</a:t>
            </a:r>
            <a:r>
              <a:rPr lang="en-US" sz="1400" dirty="0"/>
              <a:t>, 1998).</a:t>
            </a:r>
          </a:p>
          <a:p>
            <a:pPr marL="0" indent="0">
              <a:buNone/>
            </a:pPr>
            <a:r>
              <a:rPr lang="en-US" sz="1400" dirty="0"/>
              <a:t>	Module 5: Providing Effective Supervision (Dettlaff, 2003)</a:t>
            </a:r>
            <a:br>
              <a:rPr lang="en-US" sz="1400" dirty="0"/>
            </a:br>
            <a:r>
              <a:rPr lang="en-US" sz="1400" dirty="0" smtClean="0"/>
              <a:t>	Module </a:t>
            </a:r>
            <a:r>
              <a:rPr lang="en-US" sz="1400" dirty="0"/>
              <a:t>6: Integrating Theory and Practice (Dettlaff,2002) </a:t>
            </a:r>
            <a:br>
              <a:rPr lang="en-US" sz="1400" dirty="0"/>
            </a:br>
            <a:r>
              <a:rPr lang="en-US" sz="1400" dirty="0" smtClean="0"/>
              <a:t>	Module </a:t>
            </a:r>
            <a:r>
              <a:rPr lang="en-US" sz="1400" dirty="0"/>
              <a:t>7: Feedback and Evaluation (Bogo &amp; </a:t>
            </a:r>
            <a:r>
              <a:rPr lang="en-US" sz="1400" dirty="0" err="1"/>
              <a:t>Vayda</a:t>
            </a:r>
            <a:r>
              <a:rPr lang="en-US" sz="1400" dirty="0"/>
              <a:t>, 1997) </a:t>
            </a:r>
          </a:p>
          <a:p>
            <a:r>
              <a:rPr lang="en-US" sz="1400" b="1" dirty="0" smtClean="0"/>
              <a:t>Online Training III: Cultural </a:t>
            </a:r>
            <a:r>
              <a:rPr lang="en-US" sz="1400" b="1" dirty="0"/>
              <a:t>Competence and Evidence-Informed Practice in Social Work</a:t>
            </a:r>
            <a:r>
              <a:rPr lang="en-US" sz="1400" dirty="0"/>
              <a:t/>
            </a:r>
            <a:br>
              <a:rPr lang="en-US" sz="1400" dirty="0"/>
            </a:br>
            <a:r>
              <a:rPr lang="en-US" sz="1400" dirty="0" smtClean="0"/>
              <a:t>	Module </a:t>
            </a:r>
            <a:r>
              <a:rPr lang="en-US" sz="1400" dirty="0"/>
              <a:t>8: </a:t>
            </a:r>
            <a:r>
              <a:rPr lang="x-none" sz="1400"/>
              <a:t>Educating for Cultural Competence: Tools for Training field Instructors</a:t>
            </a:r>
            <a:r>
              <a:rPr lang="x-none" sz="1400"/>
              <a:t>” </a:t>
            </a:r>
            <a:r>
              <a:rPr lang="en-US" sz="1400" dirty="0" smtClean="0"/>
              <a:t>	</a:t>
            </a:r>
            <a:r>
              <a:rPr lang="x-none" sz="1400" smtClean="0"/>
              <a:t>(</a:t>
            </a:r>
            <a:r>
              <a:rPr lang="x-none" sz="1400"/>
              <a:t>Peterson, et al, 2006); </a:t>
            </a:r>
            <a:endParaRPr lang="en-US" sz="1400" dirty="0"/>
          </a:p>
          <a:p>
            <a:pPr marL="0" indent="0">
              <a:buNone/>
            </a:pPr>
            <a:r>
              <a:rPr lang="en-US" sz="1400" dirty="0"/>
              <a:t>	Module 9: Evidence-Informed Practices in Field (Tuchman &amp; </a:t>
            </a:r>
            <a:r>
              <a:rPr lang="en-US" sz="1400" dirty="0" err="1"/>
              <a:t>Lalane</a:t>
            </a:r>
            <a:r>
              <a:rPr lang="en-US" sz="1400" dirty="0"/>
              <a:t>, 2011) </a:t>
            </a:r>
            <a:endParaRPr lang="en-US" sz="1400" dirty="0" smtClean="0"/>
          </a:p>
          <a:p>
            <a:pPr>
              <a:buFont typeface="Arial" panose="020B0604020202020204" pitchFamily="34" charset="0"/>
              <a:buChar char="•"/>
            </a:pPr>
            <a:r>
              <a:rPr lang="en-US" sz="1400" b="1" dirty="0" smtClean="0"/>
              <a:t>Online Training IV: Ethics</a:t>
            </a:r>
            <a:r>
              <a:rPr lang="en-US" sz="1400" b="1" dirty="0"/>
              <a:t>, Organizations, Communities, and Macro Practice in Social Work</a:t>
            </a:r>
            <a:r>
              <a:rPr lang="en-US" sz="1400" dirty="0"/>
              <a:t/>
            </a:r>
            <a:br>
              <a:rPr lang="en-US" sz="1400" dirty="0"/>
            </a:br>
            <a:r>
              <a:rPr lang="en-US" sz="1400" dirty="0" smtClean="0"/>
              <a:t>	Module </a:t>
            </a:r>
            <a:r>
              <a:rPr lang="en-US" sz="1400" dirty="0"/>
              <a:t>9: Ethics in Practicum (</a:t>
            </a:r>
            <a:r>
              <a:rPr lang="en-US" sz="1400" dirty="0" err="1"/>
              <a:t>Gambrill</a:t>
            </a:r>
            <a:r>
              <a:rPr lang="en-US" sz="1400" dirty="0"/>
              <a:t>, 2007; NASW Trust, 2000</a:t>
            </a:r>
            <a:r>
              <a:rPr lang="x-none" sz="1400"/>
              <a:t>; Reamer, 2005)</a:t>
            </a:r>
            <a:r>
              <a:rPr lang="en-US" sz="1400" dirty="0"/>
              <a:t/>
            </a:r>
            <a:br>
              <a:rPr lang="en-US" sz="1400" dirty="0"/>
            </a:br>
            <a:r>
              <a:rPr lang="en-US" sz="1400" dirty="0" smtClean="0"/>
              <a:t>	Module </a:t>
            </a:r>
            <a:r>
              <a:rPr lang="en-US" sz="1400" dirty="0"/>
              <a:t>10: </a:t>
            </a:r>
            <a:r>
              <a:rPr lang="x-none" sz="1400"/>
              <a:t>Organizations and Community Social Work Experiences in Field </a:t>
            </a:r>
            <a:endParaRPr lang="en-US" sz="1400" dirty="0"/>
          </a:p>
          <a:p>
            <a:r>
              <a:rPr lang="en-US" sz="1400" b="1" dirty="0" smtClean="0"/>
              <a:t>Online Training V: FOR </a:t>
            </a:r>
            <a:r>
              <a:rPr lang="en-US" sz="1400" b="1" dirty="0"/>
              <a:t>NON-MSW FIELD INSTRUCTORS ONLY</a:t>
            </a:r>
            <a:endParaRPr lang="en-US" sz="1400" dirty="0"/>
          </a:p>
          <a:p>
            <a:pPr marL="0" indent="0">
              <a:buNone/>
            </a:pPr>
            <a:r>
              <a:rPr lang="en-US" sz="1400" b="1" dirty="0"/>
              <a:t>		Module 11: NASW Code of Ethics </a:t>
            </a:r>
            <a:endParaRPr lang="en-US" sz="1400" dirty="0"/>
          </a:p>
          <a:p>
            <a:pPr marL="0" indent="0">
              <a:buNone/>
            </a:pPr>
            <a:r>
              <a:rPr lang="en-US" sz="1400" b="1" dirty="0"/>
              <a:t>		MODULE 12: The Social Work Perspective – THE EMPOWERMENT 			</a:t>
            </a:r>
            <a:r>
              <a:rPr lang="en-US" sz="1400" b="1" dirty="0" smtClean="0"/>
              <a:t>PERSPECTIVE</a:t>
            </a:r>
            <a:endParaRPr lang="en-US" sz="1400" dirty="0"/>
          </a:p>
        </p:txBody>
      </p:sp>
    </p:spTree>
    <p:extLst>
      <p:ext uri="{BB962C8B-B14F-4D97-AF65-F5344CB8AC3E}">
        <p14:creationId xmlns:p14="http://schemas.microsoft.com/office/powerpoint/2010/main" val="27970850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838200"/>
            <a:ext cx="7851648" cy="1066800"/>
          </a:xfrm>
        </p:spPr>
        <p:txBody>
          <a:bodyPr>
            <a:normAutofit/>
          </a:bodyPr>
          <a:lstStyle/>
          <a:p>
            <a:r>
              <a:rPr lang="en-US" sz="3600" dirty="0" smtClean="0"/>
              <a:t>Contact Information</a:t>
            </a:r>
            <a:endParaRPr lang="en-US" sz="3600" dirty="0"/>
          </a:p>
        </p:txBody>
      </p:sp>
      <p:sp>
        <p:nvSpPr>
          <p:cNvPr id="5" name="Subtitle 4"/>
          <p:cNvSpPr>
            <a:spLocks noGrp="1"/>
          </p:cNvSpPr>
          <p:nvPr>
            <p:ph type="subTitle" idx="1"/>
          </p:nvPr>
        </p:nvSpPr>
        <p:spPr>
          <a:xfrm>
            <a:off x="533400" y="2286000"/>
            <a:ext cx="8458200" cy="4343400"/>
          </a:xfrm>
        </p:spPr>
        <p:txBody>
          <a:bodyPr/>
          <a:lstStyle/>
          <a:p>
            <a:r>
              <a:rPr lang="en-US" dirty="0" smtClean="0"/>
              <a:t>Jeannine E. Guarino, LCSW # </a:t>
            </a:r>
            <a:r>
              <a:rPr lang="en-US" dirty="0" smtClean="0"/>
              <a:t>24584</a:t>
            </a:r>
          </a:p>
          <a:p>
            <a:r>
              <a:rPr lang="en-US" dirty="0" smtClean="0"/>
              <a:t>Lorene Ibbetson, LCSW # 21088 </a:t>
            </a:r>
            <a:endParaRPr lang="en-US" dirty="0" smtClean="0"/>
          </a:p>
          <a:p>
            <a:r>
              <a:rPr lang="en-US" sz="1800" dirty="0" smtClean="0"/>
              <a:t>Directors of </a:t>
            </a:r>
            <a:r>
              <a:rPr lang="en-US" sz="1800" dirty="0" smtClean="0"/>
              <a:t>Field </a:t>
            </a:r>
            <a:r>
              <a:rPr lang="en-US" sz="1800" dirty="0" smtClean="0"/>
              <a:t>Education</a:t>
            </a:r>
          </a:p>
          <a:p>
            <a:r>
              <a:rPr lang="en-US" sz="1800" dirty="0" smtClean="0"/>
              <a:t>Title IV-E Program Coordinators</a:t>
            </a:r>
            <a:endParaRPr lang="en-US" sz="1800" dirty="0" smtClean="0"/>
          </a:p>
          <a:p>
            <a:r>
              <a:rPr lang="en-US" sz="1800" dirty="0" smtClean="0"/>
              <a:t>Department of Social Work</a:t>
            </a:r>
          </a:p>
          <a:p>
            <a:r>
              <a:rPr lang="en-US" sz="1800" dirty="0" smtClean="0"/>
              <a:t>California State University San Marcos</a:t>
            </a:r>
          </a:p>
          <a:p>
            <a:r>
              <a:rPr lang="en-US" sz="1800" dirty="0" smtClean="0"/>
              <a:t>333 South Twin Oaks Valley Road</a:t>
            </a:r>
          </a:p>
          <a:p>
            <a:r>
              <a:rPr lang="en-US" sz="1800" dirty="0" smtClean="0"/>
              <a:t>San Marcos CA 92096</a:t>
            </a:r>
          </a:p>
          <a:p>
            <a:r>
              <a:rPr lang="en-US" sz="2000" dirty="0" smtClean="0"/>
              <a:t>760-750-7378 Office</a:t>
            </a:r>
          </a:p>
          <a:p>
            <a:r>
              <a:rPr lang="en-US" sz="2000" dirty="0" smtClean="0">
                <a:hlinkClick r:id="rId2"/>
              </a:rPr>
              <a:t>jguarino@csusm.edu</a:t>
            </a:r>
            <a:endParaRPr lang="en-US" sz="2000" dirty="0" smtClean="0"/>
          </a:p>
          <a:p>
            <a:r>
              <a:rPr lang="en-US" sz="2000" dirty="0" smtClean="0">
                <a:hlinkClick r:id="rId3"/>
              </a:rPr>
              <a:t>libbetson@csusm.edu</a:t>
            </a:r>
            <a:endParaRPr lang="en-US" sz="2000" dirty="0" smtClean="0"/>
          </a:p>
          <a:p>
            <a:endParaRPr lang="en-US" sz="2000" dirty="0" smtClean="0"/>
          </a:p>
          <a:p>
            <a:endParaRPr lang="en-US" sz="2000" dirty="0" smtClean="0"/>
          </a:p>
          <a:p>
            <a:endParaRPr lang="en-US" sz="2400" dirty="0"/>
          </a:p>
        </p:txBody>
      </p:sp>
    </p:spTree>
    <p:extLst>
      <p:ext uri="{BB962C8B-B14F-4D97-AF65-F5344CB8AC3E}">
        <p14:creationId xmlns:p14="http://schemas.microsoft.com/office/powerpoint/2010/main" val="3207041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Field Faculty </a:t>
            </a:r>
            <a:r>
              <a:rPr lang="en-US" dirty="0"/>
              <a:t>Liaison…</a:t>
            </a:r>
          </a:p>
        </p:txBody>
      </p:sp>
      <p:sp>
        <p:nvSpPr>
          <p:cNvPr id="3" name="Content Placeholder 2"/>
          <p:cNvSpPr>
            <a:spLocks noGrp="1"/>
          </p:cNvSpPr>
          <p:nvPr>
            <p:ph idx="1"/>
          </p:nvPr>
        </p:nvSpPr>
        <p:spPr/>
        <p:txBody>
          <a:bodyPr/>
          <a:lstStyle/>
          <a:p>
            <a:r>
              <a:rPr lang="en-US" dirty="0" smtClean="0"/>
              <a:t>Is </a:t>
            </a:r>
            <a:r>
              <a:rPr lang="en-US" dirty="0"/>
              <a:t>an academic faculty member assigned to consult with the field instructor about the student in placement, </a:t>
            </a:r>
          </a:p>
          <a:p>
            <a:r>
              <a:rPr lang="en-US" dirty="0" smtClean="0"/>
              <a:t>Assists </a:t>
            </a:r>
            <a:r>
              <a:rPr lang="en-US" dirty="0"/>
              <a:t>in the development of the student's educational plan, </a:t>
            </a:r>
          </a:p>
          <a:p>
            <a:r>
              <a:rPr lang="en-US" dirty="0" smtClean="0"/>
              <a:t>Leads </a:t>
            </a:r>
            <a:r>
              <a:rPr lang="en-US" dirty="0"/>
              <a:t>an integrative </a:t>
            </a:r>
            <a:r>
              <a:rPr lang="en-US" dirty="0" smtClean="0"/>
              <a:t>field seminar as part of the core curriculum, </a:t>
            </a:r>
            <a:endParaRPr lang="en-US" dirty="0"/>
          </a:p>
          <a:p>
            <a:r>
              <a:rPr lang="en-US" dirty="0" smtClean="0"/>
              <a:t>Participates </a:t>
            </a:r>
            <a:r>
              <a:rPr lang="en-US" dirty="0"/>
              <a:t>in the evaluation of the student's performance and assignment of a grade, and</a:t>
            </a:r>
          </a:p>
          <a:p>
            <a:r>
              <a:rPr lang="en-US" dirty="0" smtClean="0"/>
              <a:t>Conducts </a:t>
            </a:r>
            <a:r>
              <a:rPr lang="en-US" dirty="0"/>
              <a:t>a site visit and acts as a liaison to the agency. </a:t>
            </a:r>
          </a:p>
        </p:txBody>
      </p:sp>
    </p:spTree>
    <p:extLst>
      <p:ext uri="{BB962C8B-B14F-4D97-AF65-F5344CB8AC3E}">
        <p14:creationId xmlns:p14="http://schemas.microsoft.com/office/powerpoint/2010/main" val="270139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t>The Field Instructor is a </a:t>
            </a:r>
            <a:r>
              <a:rPr lang="en-US" sz="4000" dirty="0" smtClean="0"/>
              <a:t>Professional…</a:t>
            </a:r>
            <a:endParaRPr lang="en-US" sz="4000" dirty="0"/>
          </a:p>
        </p:txBody>
      </p:sp>
      <p:sp>
        <p:nvSpPr>
          <p:cNvPr id="3" name="Content Placeholder 2"/>
          <p:cNvSpPr>
            <a:spLocks noGrp="1"/>
          </p:cNvSpPr>
          <p:nvPr>
            <p:ph idx="1"/>
          </p:nvPr>
        </p:nvSpPr>
        <p:spPr/>
        <p:txBody>
          <a:bodyPr/>
          <a:lstStyle/>
          <a:p>
            <a:pPr marL="342900" indent="-342900">
              <a:buFont typeface="Arial"/>
              <a:buChar char="•"/>
            </a:pPr>
            <a:r>
              <a:rPr lang="en-US" sz="2400" dirty="0"/>
              <a:t>With </a:t>
            </a:r>
            <a:r>
              <a:rPr lang="en-US" sz="2400" dirty="0" smtClean="0"/>
              <a:t>a minimum of 2 </a:t>
            </a:r>
            <a:r>
              <a:rPr lang="en-US" sz="2400" dirty="0"/>
              <a:t>years </a:t>
            </a:r>
            <a:r>
              <a:rPr lang="en-US" sz="2400" dirty="0" smtClean="0"/>
              <a:t>post MSW graduate </a:t>
            </a:r>
            <a:r>
              <a:rPr lang="en-US" sz="2400" dirty="0" smtClean="0"/>
              <a:t>experience OR a similar degree and years of experience </a:t>
            </a:r>
            <a:endParaRPr lang="en-US" sz="2400" dirty="0"/>
          </a:p>
          <a:p>
            <a:pPr marL="342900" indent="-342900">
              <a:buFont typeface="Arial"/>
              <a:buChar char="•"/>
            </a:pPr>
            <a:r>
              <a:rPr lang="en-US" sz="2400" dirty="0"/>
              <a:t>That provides a minimum of 1 hour per week onsite direct supervision and other educational opportunities for the </a:t>
            </a:r>
            <a:r>
              <a:rPr lang="en-US" sz="2400" dirty="0" smtClean="0"/>
              <a:t>student.</a:t>
            </a:r>
            <a:endParaRPr lang="en-US" sz="2400" dirty="0"/>
          </a:p>
          <a:p>
            <a:pPr marL="342900" indent="-342900">
              <a:buFont typeface="Arial"/>
              <a:buChar char="•"/>
            </a:pPr>
            <a:r>
              <a:rPr lang="en-US" sz="2400" dirty="0"/>
              <a:t>That guides the development of the student's learning agreement, and evaluates the student's performance.  </a:t>
            </a:r>
          </a:p>
          <a:p>
            <a:pPr marL="342900" indent="-342900">
              <a:buFont typeface="Arial"/>
              <a:buChar char="•"/>
            </a:pPr>
            <a:r>
              <a:rPr lang="en-US" sz="2400" dirty="0"/>
              <a:t>Who is in a key position to provide the student with reality-based education in the field that cannot be provided in the classroom and which is the cornerstone of quality social work education</a:t>
            </a:r>
            <a:r>
              <a:rPr lang="en-US" dirty="0"/>
              <a:t>. </a:t>
            </a:r>
          </a:p>
        </p:txBody>
      </p:sp>
    </p:spTree>
    <p:extLst>
      <p:ext uri="{BB962C8B-B14F-4D97-AF65-F5344CB8AC3E}">
        <p14:creationId xmlns:p14="http://schemas.microsoft.com/office/powerpoint/2010/main" val="3477209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Critical Aspects to Field Instruction</a:t>
            </a:r>
            <a:endParaRPr lang="en-US" sz="4000" dirty="0"/>
          </a:p>
        </p:txBody>
      </p:sp>
      <p:sp>
        <p:nvSpPr>
          <p:cNvPr id="3" name="Content Placeholder 2"/>
          <p:cNvSpPr>
            <a:spLocks noGrp="1"/>
          </p:cNvSpPr>
          <p:nvPr>
            <p:ph idx="1"/>
          </p:nvPr>
        </p:nvSpPr>
        <p:spPr/>
        <p:txBody>
          <a:bodyPr/>
          <a:lstStyle/>
          <a:p>
            <a:r>
              <a:rPr lang="en-US" dirty="0"/>
              <a:t>Protect the client(s)</a:t>
            </a:r>
          </a:p>
          <a:p>
            <a:r>
              <a:rPr lang="en-US" dirty="0"/>
              <a:t>Monitor adherence to NASW Code of Ethics and agency policies</a:t>
            </a:r>
          </a:p>
          <a:p>
            <a:r>
              <a:rPr lang="en-US" dirty="0"/>
              <a:t>Model appropriate social work knowledge, skills, and values</a:t>
            </a:r>
          </a:p>
          <a:p>
            <a:r>
              <a:rPr lang="en-US" dirty="0"/>
              <a:t>Promote self-reflection and “course correction”</a:t>
            </a:r>
          </a:p>
          <a:p>
            <a:r>
              <a:rPr lang="en-US" dirty="0"/>
              <a:t>Continually assess student’s readiness for practice</a:t>
            </a:r>
          </a:p>
          <a:p>
            <a:pPr lvl="1"/>
            <a:r>
              <a:rPr lang="en-US" sz="2200" dirty="0"/>
              <a:t>Typical experience consists of shadowing, observation, and supervised experience in 1</a:t>
            </a:r>
            <a:r>
              <a:rPr lang="en-US" sz="2200" baseline="30000" dirty="0"/>
              <a:t>st</a:t>
            </a:r>
            <a:r>
              <a:rPr lang="en-US" sz="2200" dirty="0"/>
              <a:t> semester.  Increased autonomy &amp; initiative in 2</a:t>
            </a:r>
            <a:r>
              <a:rPr lang="en-US" sz="2200" baseline="30000" dirty="0"/>
              <a:t>nd</a:t>
            </a:r>
            <a:r>
              <a:rPr lang="en-US" sz="2200" dirty="0"/>
              <a:t> semester.</a:t>
            </a:r>
          </a:p>
        </p:txBody>
      </p:sp>
    </p:spTree>
    <p:extLst>
      <p:ext uri="{BB962C8B-B14F-4D97-AF65-F5344CB8AC3E}">
        <p14:creationId xmlns:p14="http://schemas.microsoft.com/office/powerpoint/2010/main" val="1882565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7966</TotalTime>
  <Words>6052</Words>
  <Application>Microsoft Office PowerPoint</Application>
  <PresentationFormat>On-screen Show (4:3)</PresentationFormat>
  <Paragraphs>575</Paragraphs>
  <Slides>62</Slides>
  <Notes>11</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Flow</vt:lpstr>
      <vt:lpstr>        Field Instructor Training Module I Orientation to CSUSM Field Education Program, CSWE Core Competencies, Micro/Mezzo/Macro Practice, Learning Agreement &amp;  Evaluation </vt:lpstr>
      <vt:lpstr>Overview of Presentation</vt:lpstr>
      <vt:lpstr>CSUSM MSW Field Education Overview – cont’d</vt:lpstr>
      <vt:lpstr>MSW Program at CSUM</vt:lpstr>
      <vt:lpstr>Field Practicum Hours</vt:lpstr>
      <vt:lpstr>Field Education Office at CSUSM</vt:lpstr>
      <vt:lpstr>The Field Faculty Liaison…</vt:lpstr>
      <vt:lpstr>The Field Instructor is a Professional…</vt:lpstr>
      <vt:lpstr>Critical Aspects to Field Instruction</vt:lpstr>
      <vt:lpstr>Ethical Considerations in Field Instruction</vt:lpstr>
      <vt:lpstr>NASW Code of Ethics 3.02 Education &amp; Training</vt:lpstr>
      <vt:lpstr>NASW Code of Ethics 3.02 Education &amp; Training</vt:lpstr>
      <vt:lpstr>NASW Code of Ethics 3.02 Education &amp; Training</vt:lpstr>
      <vt:lpstr>CSUSM MSW Program Integrated Curriculum</vt:lpstr>
      <vt:lpstr>10 Core Competencies</vt:lpstr>
      <vt:lpstr>Why Change?</vt:lpstr>
      <vt:lpstr>10 Core Competencies  &amp; Foundation Year Practice Behaviors</vt:lpstr>
      <vt:lpstr>PowerPoint Presentation</vt:lpstr>
      <vt:lpstr>PowerPoint Presentation</vt:lpstr>
      <vt:lpstr>PowerPoint Presentation</vt:lpstr>
      <vt:lpstr>PowerPoint Presentation</vt:lpstr>
      <vt:lpstr>Competency # 10 (a) – Engagement </vt:lpstr>
      <vt:lpstr>Competency # 10 (b) – Assessment</vt:lpstr>
      <vt:lpstr>Competency # 10 (c) – Intervention</vt:lpstr>
      <vt:lpstr>Competency # 10 (d) – Evaluation</vt:lpstr>
      <vt:lpstr>What Does This Mean for Field?</vt:lpstr>
      <vt:lpstr>Micro – Mezzo – Macro Practice</vt:lpstr>
      <vt:lpstr>Micro Practice</vt:lpstr>
      <vt:lpstr>Mezzo Practice</vt:lpstr>
      <vt:lpstr>Macro Practice</vt:lpstr>
      <vt:lpstr>Core Competencies &amp;  Micro-Mezzo-Macro Practice</vt:lpstr>
      <vt:lpstr>Competency Practice Behaviors &amp; Learning Experiences for Interns (EPAS 2.1.1)</vt:lpstr>
      <vt:lpstr>Competency Practice Behaviors &amp; Learning Experiences for Interns (EPAS 2.1.2)</vt:lpstr>
      <vt:lpstr>Competency Practice Behaviors &amp; Learning Experiences for Interns (EPAS 2.1.3)</vt:lpstr>
      <vt:lpstr>Competency Practice Behaviors &amp; Learning Experiences for Interns (EPAS 2.1.3) CONTINUED</vt:lpstr>
      <vt:lpstr>Competency Practice Behaviors &amp; Learning Experiences for Interns (EPAS 2.1.4)</vt:lpstr>
      <vt:lpstr>Competency Practice Behaviors &amp; Learning Experiences for Interns (EPAS 2.1.5)</vt:lpstr>
      <vt:lpstr>Competency Practice Behaviors &amp; Learning Experiences for Interns (EPAS 2.1.6)</vt:lpstr>
      <vt:lpstr>Competency Practice Behaviors &amp; Learning Experiences for Interns (EPAS 2.1.7)</vt:lpstr>
      <vt:lpstr>Competency Practice Behaviors &amp; Learning Experiences for Interns (EPAS 2.1.8)</vt:lpstr>
      <vt:lpstr>Competency Practice Behaviors &amp; Learning Experiences for Interns (EPAS 2.1.9)</vt:lpstr>
      <vt:lpstr>Competency Practice Behaviors &amp; Learning Experiences for Interns (EPAS 2.1.10)</vt:lpstr>
      <vt:lpstr>Competency Practice Behaviors &amp; Learning Experiences for Interns (EPAS 2.1.10)</vt:lpstr>
      <vt:lpstr>Competency Practice Behaviors &amp; Learning Experiences for Interns (EPAS 2.1.10)</vt:lpstr>
      <vt:lpstr>Competency Practice Behaviors &amp; Learning Experiences for Interns (EPAS 2.1.10)</vt:lpstr>
      <vt:lpstr>What is a Learning Agreement?  </vt:lpstr>
      <vt:lpstr>The Learning Agreement </vt:lpstr>
      <vt:lpstr>Learning Agreement (Field Manual, Appendices II-V)</vt:lpstr>
      <vt:lpstr>Learning Agreement</vt:lpstr>
      <vt:lpstr>Process of Developing Mastery</vt:lpstr>
      <vt:lpstr>Role of the Field Seminar </vt:lpstr>
      <vt:lpstr>Seminar Assignments Related to Field Placement</vt:lpstr>
      <vt:lpstr>Process Recordings &amp; Journal Logs</vt:lpstr>
      <vt:lpstr>Field Instructor’s Role in Student Learning </vt:lpstr>
      <vt:lpstr>Field Supervision Requirements</vt:lpstr>
      <vt:lpstr>MSW Caseload Expectations </vt:lpstr>
      <vt:lpstr>Field Evaluation Process</vt:lpstr>
      <vt:lpstr>Field Evaluation Process (cont’d)</vt:lpstr>
      <vt:lpstr>Field Evaluation</vt:lpstr>
      <vt:lpstr>CSWUM Department of Social Work Web Resources  </vt:lpstr>
      <vt:lpstr>Online Field Instructor Trainings </vt:lpstr>
      <vt:lpstr>Contact Information</vt:lpstr>
    </vt:vector>
  </TitlesOfParts>
  <Company>The Catholic University of America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Loretta Vitale Saks</dc:creator>
  <cp:lastModifiedBy>IITS</cp:lastModifiedBy>
  <cp:revision>280</cp:revision>
  <cp:lastPrinted>2014-09-05T15:28:32Z</cp:lastPrinted>
  <dcterms:created xsi:type="dcterms:W3CDTF">2010-08-03T16:00:14Z</dcterms:created>
  <dcterms:modified xsi:type="dcterms:W3CDTF">2015-09-02T20:55:06Z</dcterms:modified>
</cp:coreProperties>
</file>