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26"/>
  </p:notesMasterIdLst>
  <p:sldIdLst>
    <p:sldId id="278" r:id="rId5"/>
    <p:sldId id="281" r:id="rId6"/>
    <p:sldId id="283" r:id="rId7"/>
    <p:sldId id="311" r:id="rId8"/>
    <p:sldId id="312" r:id="rId9"/>
    <p:sldId id="314" r:id="rId10"/>
    <p:sldId id="324" r:id="rId11"/>
    <p:sldId id="286" r:id="rId12"/>
    <p:sldId id="325" r:id="rId13"/>
    <p:sldId id="326" r:id="rId14"/>
    <p:sldId id="260" r:id="rId15"/>
    <p:sldId id="318" r:id="rId16"/>
    <p:sldId id="315" r:id="rId17"/>
    <p:sldId id="320" r:id="rId18"/>
    <p:sldId id="316" r:id="rId19"/>
    <p:sldId id="323" r:id="rId20"/>
    <p:sldId id="266" r:id="rId21"/>
    <p:sldId id="328" r:id="rId22"/>
    <p:sldId id="329" r:id="rId23"/>
    <p:sldId id="330" r:id="rId24"/>
    <p:sldId id="32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4619" autoAdjust="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6/19/2022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93645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C6270-80E0-448E-8800-84E580B25B1B}" type="slidenum">
              <a:rPr lang="en-US" smtClean="0"/>
              <a:t>11</a:t>
            </a:fld>
            <a:endParaRPr lang="en-US"/>
          </a:p>
        </p:txBody>
      </p:sp>
    </p:spTree>
    <p:extLst>
      <p:ext uri="{BB962C8B-B14F-4D97-AF65-F5344CB8AC3E}">
        <p14:creationId xmlns:p14="http://schemas.microsoft.com/office/powerpoint/2010/main" val="308073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C6270-80E0-448E-8800-84E580B25B1B}" type="slidenum">
              <a:rPr lang="en-US" smtClean="0"/>
              <a:t>13</a:t>
            </a:fld>
            <a:endParaRPr lang="en-US"/>
          </a:p>
        </p:txBody>
      </p:sp>
    </p:spTree>
    <p:extLst>
      <p:ext uri="{BB962C8B-B14F-4D97-AF65-F5344CB8AC3E}">
        <p14:creationId xmlns:p14="http://schemas.microsoft.com/office/powerpoint/2010/main" val="274433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C6270-80E0-448E-8800-84E580B25B1B}" type="slidenum">
              <a:rPr lang="en-US" smtClean="0"/>
              <a:t>15</a:t>
            </a:fld>
            <a:endParaRPr lang="en-US"/>
          </a:p>
        </p:txBody>
      </p:sp>
    </p:spTree>
    <p:extLst>
      <p:ext uri="{BB962C8B-B14F-4D97-AF65-F5344CB8AC3E}">
        <p14:creationId xmlns:p14="http://schemas.microsoft.com/office/powerpoint/2010/main" val="116455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3958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90369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62868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657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8521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44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130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303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586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845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6/19/2022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85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6/19/2022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5097418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45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p:txBody>
          <a:bodyPr>
            <a:normAutofit/>
          </a:bodyPr>
          <a:lstStyle/>
          <a:p>
            <a:r>
              <a:rPr lang="en-US" dirty="0"/>
              <a:t>GRE – Verbal Reasoning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p:txBody>
          <a:bodyPr>
            <a:normAutofit/>
          </a:bodyPr>
          <a:lstStyle/>
          <a:p>
            <a:r>
              <a:rPr lang="en-US" dirty="0">
                <a:solidFill>
                  <a:schemeClr val="tx1">
                    <a:lumMod val="85000"/>
                    <a:lumOff val="15000"/>
                  </a:schemeClr>
                </a:solidFill>
              </a:rPr>
              <a:t>Reading Comprehension</a:t>
            </a:r>
          </a:p>
        </p:txBody>
      </p:sp>
    </p:spTree>
    <p:extLst>
      <p:ext uri="{BB962C8B-B14F-4D97-AF65-F5344CB8AC3E}">
        <p14:creationId xmlns:p14="http://schemas.microsoft.com/office/powerpoint/2010/main" val="416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2F10-3AA7-8D4C-673E-3FDE33B6AFE5}"/>
              </a:ext>
            </a:extLst>
          </p:cNvPr>
          <p:cNvSpPr>
            <a:spLocks noGrp="1"/>
          </p:cNvSpPr>
          <p:nvPr>
            <p:ph type="title"/>
          </p:nvPr>
        </p:nvSpPr>
        <p:spPr/>
        <p:txBody>
          <a:bodyPr/>
          <a:lstStyle/>
          <a:p>
            <a:r>
              <a:rPr lang="en-US" dirty="0"/>
              <a:t>General Question Types:</a:t>
            </a:r>
          </a:p>
        </p:txBody>
      </p:sp>
      <p:sp>
        <p:nvSpPr>
          <p:cNvPr id="3" name="Content Placeholder 2">
            <a:extLst>
              <a:ext uri="{FF2B5EF4-FFF2-40B4-BE49-F238E27FC236}">
                <a16:creationId xmlns:a16="http://schemas.microsoft.com/office/drawing/2014/main" id="{9AD74C4B-570E-3FDB-4A20-754AB3F22A78}"/>
              </a:ext>
            </a:extLst>
          </p:cNvPr>
          <p:cNvSpPr>
            <a:spLocks noGrp="1"/>
          </p:cNvSpPr>
          <p:nvPr>
            <p:ph idx="1"/>
          </p:nvPr>
        </p:nvSpPr>
        <p:spPr/>
        <p:txBody>
          <a:bodyPr/>
          <a:lstStyle/>
          <a:p>
            <a:r>
              <a:rPr lang="en-US" dirty="0"/>
              <a:t>“Fetch” Questions </a:t>
            </a:r>
          </a:p>
          <a:p>
            <a:pPr lvl="1"/>
            <a:r>
              <a:rPr lang="en-US" dirty="0"/>
              <a:t>Directly from the reading</a:t>
            </a:r>
          </a:p>
          <a:p>
            <a:pPr lvl="1"/>
            <a:r>
              <a:rPr lang="en-US" dirty="0"/>
              <a:t>Recalling a fact, opinion, statement etc.</a:t>
            </a:r>
          </a:p>
          <a:p>
            <a:pPr lvl="1"/>
            <a:endParaRPr lang="en-US" dirty="0"/>
          </a:p>
          <a:p>
            <a:r>
              <a:rPr lang="en-US" dirty="0"/>
              <a:t>Reasoning Questions</a:t>
            </a:r>
          </a:p>
          <a:p>
            <a:pPr lvl="1"/>
            <a:r>
              <a:rPr lang="en-US" dirty="0"/>
              <a:t>Analysis</a:t>
            </a:r>
          </a:p>
          <a:p>
            <a:pPr lvl="2"/>
            <a:r>
              <a:rPr lang="en-US" dirty="0"/>
              <a:t>WHO is the intended audience</a:t>
            </a:r>
          </a:p>
          <a:p>
            <a:pPr lvl="2"/>
            <a:r>
              <a:rPr lang="en-US" dirty="0"/>
              <a:t>WHAT inferences can you make</a:t>
            </a:r>
          </a:p>
          <a:p>
            <a:pPr lvl="2"/>
            <a:r>
              <a:rPr lang="en-US" dirty="0"/>
              <a:t>WHY would the author/speaker make that choice </a:t>
            </a:r>
          </a:p>
          <a:p>
            <a:pPr lvl="2"/>
            <a:r>
              <a:rPr lang="en-US" dirty="0"/>
              <a:t>Analysis of the argument/conclusions/assumptions</a:t>
            </a:r>
          </a:p>
        </p:txBody>
      </p:sp>
    </p:spTree>
    <p:extLst>
      <p:ext uri="{BB962C8B-B14F-4D97-AF65-F5344CB8AC3E}">
        <p14:creationId xmlns:p14="http://schemas.microsoft.com/office/powerpoint/2010/main" val="37180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819" y="1339553"/>
            <a:ext cx="10196362" cy="212115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Traditional multiple-choice questions where you select only one answer choice </a:t>
            </a:r>
          </a:p>
          <a:p>
            <a:pPr marL="742950" lvl="1"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Five answer choices available</a:t>
            </a:r>
          </a:p>
          <a:p>
            <a:pPr marL="285750" indent="-285750">
              <a:lnSpc>
                <a:spcPct val="107000"/>
              </a:lnSpc>
              <a:spcAft>
                <a:spcPts val="800"/>
              </a:spcAft>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946EBC2A-628D-F744-5506-73B320E360CD}"/>
              </a:ext>
            </a:extLst>
          </p:cNvPr>
          <p:cNvSpPr txBox="1">
            <a:spLocks/>
          </p:cNvSpPr>
          <p:nvPr/>
        </p:nvSpPr>
        <p:spPr>
          <a:xfrm>
            <a:off x="838200" y="365126"/>
            <a:ext cx="10515600" cy="7745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Multiple-choice: Select one answer choice</a:t>
            </a:r>
          </a:p>
        </p:txBody>
      </p:sp>
      <p:sp>
        <p:nvSpPr>
          <p:cNvPr id="4" name="Rectangle 3">
            <a:extLst>
              <a:ext uri="{FF2B5EF4-FFF2-40B4-BE49-F238E27FC236}">
                <a16:creationId xmlns:a16="http://schemas.microsoft.com/office/drawing/2014/main" id="{36F26DD9-9EB4-ED3D-1165-A11B6805DB54}"/>
              </a:ext>
            </a:extLst>
          </p:cNvPr>
          <p:cNvSpPr/>
          <p:nvPr/>
        </p:nvSpPr>
        <p:spPr>
          <a:xfrm>
            <a:off x="4081462" y="3429000"/>
            <a:ext cx="4029075"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t>For each of Questions 1 to 10, “select one answer choice unless otherwise instructed.”</a:t>
            </a:r>
          </a:p>
          <a:p>
            <a:pPr marL="285750" indent="-285750">
              <a:buFont typeface="Courier New" panose="02070309020205020404" pitchFamily="49" charset="0"/>
              <a:buChar char="o"/>
            </a:pPr>
            <a:r>
              <a:rPr lang="en-US" b="1" i="1" dirty="0"/>
              <a:t>.</a:t>
            </a:r>
          </a:p>
          <a:p>
            <a:pPr marL="285750" indent="-285750">
              <a:buFont typeface="Courier New" panose="02070309020205020404" pitchFamily="49" charset="0"/>
              <a:buChar char="o"/>
            </a:pPr>
            <a:r>
              <a:rPr lang="en-US" b="1" i="1" dirty="0"/>
              <a:t>.</a:t>
            </a:r>
          </a:p>
          <a:p>
            <a:pPr marL="285750" indent="-285750">
              <a:buFont typeface="Courier New" panose="02070309020205020404" pitchFamily="49" charset="0"/>
              <a:buChar char="o"/>
            </a:pPr>
            <a:r>
              <a:rPr lang="en-US" b="1" i="1" dirty="0"/>
              <a:t>.</a:t>
            </a:r>
          </a:p>
        </p:txBody>
      </p:sp>
    </p:spTree>
    <p:extLst>
      <p:ext uri="{BB962C8B-B14F-4D97-AF65-F5344CB8AC3E}">
        <p14:creationId xmlns:p14="http://schemas.microsoft.com/office/powerpoint/2010/main" val="250547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5C2A-5671-CC41-2957-2AE6C329A293}"/>
              </a:ext>
            </a:extLst>
          </p:cNvPr>
          <p:cNvSpPr>
            <a:spLocks noGrp="1"/>
          </p:cNvSpPr>
          <p:nvPr>
            <p:ph type="title"/>
          </p:nvPr>
        </p:nvSpPr>
        <p:spPr/>
        <p:txBody>
          <a:bodyPr/>
          <a:lstStyle/>
          <a:p>
            <a:r>
              <a:rPr lang="en-US" dirty="0"/>
              <a:t>Tips for Answering “Select one”</a:t>
            </a:r>
          </a:p>
        </p:txBody>
      </p:sp>
      <p:sp>
        <p:nvSpPr>
          <p:cNvPr id="3" name="Content Placeholder 2">
            <a:extLst>
              <a:ext uri="{FF2B5EF4-FFF2-40B4-BE49-F238E27FC236}">
                <a16:creationId xmlns:a16="http://schemas.microsoft.com/office/drawing/2014/main" id="{80CBEE55-EE15-9845-EE66-448BE84AE552}"/>
              </a:ext>
            </a:extLst>
          </p:cNvPr>
          <p:cNvSpPr>
            <a:spLocks noGrp="1"/>
          </p:cNvSpPr>
          <p:nvPr>
            <p:ph idx="1"/>
          </p:nvPr>
        </p:nvSpPr>
        <p:spPr/>
        <p:txBody>
          <a:bodyPr/>
          <a:lstStyle/>
          <a:p>
            <a:r>
              <a:rPr lang="en-US" dirty="0"/>
              <a:t>Read all answer choices before selecting an answer </a:t>
            </a:r>
          </a:p>
          <a:p>
            <a:r>
              <a:rPr lang="en-US" dirty="0"/>
              <a:t>Do not be mislead by answer choices that are partially correct or that partially answer the question </a:t>
            </a:r>
          </a:p>
          <a:p>
            <a:pPr lvl="1"/>
            <a:r>
              <a:rPr lang="en-US" dirty="0"/>
              <a:t>Select the answer choice that most completely and accurately answers the question </a:t>
            </a:r>
          </a:p>
          <a:p>
            <a:r>
              <a:rPr lang="en-US" dirty="0"/>
              <a:t>Pay attention to the context </a:t>
            </a:r>
          </a:p>
          <a:p>
            <a:pPr lvl="1"/>
            <a:r>
              <a:rPr lang="en-US" dirty="0"/>
              <a:t>Especially important for questions that ask you about the meaning of a word</a:t>
            </a:r>
          </a:p>
        </p:txBody>
      </p:sp>
    </p:spTree>
    <p:extLst>
      <p:ext uri="{BB962C8B-B14F-4D97-AF65-F5344CB8AC3E}">
        <p14:creationId xmlns:p14="http://schemas.microsoft.com/office/powerpoint/2010/main" val="1375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819" y="1871458"/>
            <a:ext cx="10196362" cy="212115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Three answer choices are provided, and you must select all the choices that are correct</a:t>
            </a:r>
          </a:p>
          <a:p>
            <a:pPr marL="742950" lvl="1"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No partial credit </a:t>
            </a:r>
          </a:p>
          <a:p>
            <a:pPr marL="285750" indent="-285750">
              <a:lnSpc>
                <a:spcPct val="107000"/>
              </a:lnSpc>
              <a:spcAft>
                <a:spcPts val="800"/>
              </a:spcAft>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946EBC2A-628D-F744-5506-73B320E360CD}"/>
              </a:ext>
            </a:extLst>
          </p:cNvPr>
          <p:cNvSpPr txBox="1">
            <a:spLocks/>
          </p:cNvSpPr>
          <p:nvPr/>
        </p:nvSpPr>
        <p:spPr>
          <a:xfrm>
            <a:off x="838200" y="903969"/>
            <a:ext cx="10515600" cy="774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Multiple-choice: Select one or more answer choices</a:t>
            </a:r>
          </a:p>
        </p:txBody>
      </p:sp>
      <p:grpSp>
        <p:nvGrpSpPr>
          <p:cNvPr id="4" name="Group 3">
            <a:extLst>
              <a:ext uri="{FF2B5EF4-FFF2-40B4-BE49-F238E27FC236}">
                <a16:creationId xmlns:a16="http://schemas.microsoft.com/office/drawing/2014/main" id="{518B6B48-3E80-541F-BDAA-FE237336BFA8}"/>
              </a:ext>
            </a:extLst>
          </p:cNvPr>
          <p:cNvGrpSpPr/>
          <p:nvPr/>
        </p:nvGrpSpPr>
        <p:grpSpPr>
          <a:xfrm>
            <a:off x="4613997" y="3992616"/>
            <a:ext cx="2964005" cy="1706701"/>
            <a:chOff x="4598845" y="4951597"/>
            <a:chExt cx="2964005" cy="1706701"/>
          </a:xfrm>
        </p:grpSpPr>
        <p:sp>
          <p:nvSpPr>
            <p:cNvPr id="5" name="Rectangle 4">
              <a:extLst>
                <a:ext uri="{FF2B5EF4-FFF2-40B4-BE49-F238E27FC236}">
                  <a16:creationId xmlns:a16="http://schemas.microsoft.com/office/drawing/2014/main" id="{78AF169C-A6F5-2013-43FA-7FAECEAFDEC3}"/>
                </a:ext>
              </a:extLst>
            </p:cNvPr>
            <p:cNvSpPr/>
            <p:nvPr/>
          </p:nvSpPr>
          <p:spPr>
            <a:xfrm>
              <a:off x="4598845" y="4951597"/>
              <a:ext cx="2964005"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t>“Consider each of the choices separately and select all that apply.”</a:t>
              </a:r>
            </a:p>
            <a:p>
              <a:pPr marL="285750" indent="-285750">
                <a:buFont typeface="Wingdings" panose="05000000000000000000" pitchFamily="2" charset="2"/>
                <a:buChar char="q"/>
              </a:pPr>
              <a:r>
                <a:rPr lang="en-US" b="1" i="1" dirty="0"/>
                <a:t>.</a:t>
              </a:r>
            </a:p>
            <a:p>
              <a:pPr marL="285750" indent="-285750">
                <a:buFont typeface="Wingdings" panose="05000000000000000000" pitchFamily="2" charset="2"/>
                <a:buChar char="q"/>
              </a:pPr>
              <a:r>
                <a:rPr lang="en-US" b="1" i="1" dirty="0"/>
                <a:t>.</a:t>
              </a:r>
            </a:p>
          </p:txBody>
        </p:sp>
        <p:sp>
          <p:nvSpPr>
            <p:cNvPr id="6" name="Rectangle 5">
              <a:extLst>
                <a:ext uri="{FF2B5EF4-FFF2-40B4-BE49-F238E27FC236}">
                  <a16:creationId xmlns:a16="http://schemas.microsoft.com/office/drawing/2014/main" id="{56C670AC-5496-E978-EF0E-9FD0F3B6C6FD}"/>
                </a:ext>
              </a:extLst>
            </p:cNvPr>
            <p:cNvSpPr/>
            <p:nvPr/>
          </p:nvSpPr>
          <p:spPr>
            <a:xfrm>
              <a:off x="4962525" y="5886450"/>
              <a:ext cx="276225" cy="771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6527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5C2A-5671-CC41-2957-2AE6C329A293}"/>
              </a:ext>
            </a:extLst>
          </p:cNvPr>
          <p:cNvSpPr>
            <a:spLocks noGrp="1"/>
          </p:cNvSpPr>
          <p:nvPr>
            <p:ph type="title"/>
          </p:nvPr>
        </p:nvSpPr>
        <p:spPr/>
        <p:txBody>
          <a:bodyPr>
            <a:normAutofit/>
          </a:bodyPr>
          <a:lstStyle/>
          <a:p>
            <a:r>
              <a:rPr lang="en-US" sz="4000" dirty="0"/>
              <a:t>Tips for Answering “Select one or more”</a:t>
            </a:r>
          </a:p>
        </p:txBody>
      </p:sp>
      <p:sp>
        <p:nvSpPr>
          <p:cNvPr id="3" name="Content Placeholder 2">
            <a:extLst>
              <a:ext uri="{FF2B5EF4-FFF2-40B4-BE49-F238E27FC236}">
                <a16:creationId xmlns:a16="http://schemas.microsoft.com/office/drawing/2014/main" id="{80CBEE55-EE15-9845-EE66-448BE84AE552}"/>
              </a:ext>
            </a:extLst>
          </p:cNvPr>
          <p:cNvSpPr>
            <a:spLocks noGrp="1"/>
          </p:cNvSpPr>
          <p:nvPr>
            <p:ph idx="1"/>
          </p:nvPr>
        </p:nvSpPr>
        <p:spPr/>
        <p:txBody>
          <a:bodyPr/>
          <a:lstStyle/>
          <a:p>
            <a:r>
              <a:rPr lang="en-US" dirty="0"/>
              <a:t>Evaluate each answer choice separately </a:t>
            </a:r>
          </a:p>
          <a:p>
            <a:r>
              <a:rPr lang="en-US" dirty="0"/>
              <a:t>Answer choices must accurately and completely answer question</a:t>
            </a:r>
          </a:p>
          <a:p>
            <a:r>
              <a:rPr lang="en-US" dirty="0"/>
              <a:t>Don’t fret if you think all three answer choices are correct</a:t>
            </a:r>
          </a:p>
        </p:txBody>
      </p:sp>
    </p:spTree>
    <p:extLst>
      <p:ext uri="{BB962C8B-B14F-4D97-AF65-F5344CB8AC3E}">
        <p14:creationId xmlns:p14="http://schemas.microsoft.com/office/powerpoint/2010/main" val="218377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819" y="1307842"/>
            <a:ext cx="10196362" cy="166013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Select the sentence in the passage that meets specified criteria </a:t>
            </a: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In longer passages, the question will apply to 1-2 paragraphs </a:t>
            </a:r>
          </a:p>
          <a:p>
            <a:pPr marL="742950" lvl="1"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You will not be able to select a sentence outside of those </a:t>
            </a:r>
          </a:p>
        </p:txBody>
      </p:sp>
      <p:sp>
        <p:nvSpPr>
          <p:cNvPr id="8" name="Title 1">
            <a:extLst>
              <a:ext uri="{FF2B5EF4-FFF2-40B4-BE49-F238E27FC236}">
                <a16:creationId xmlns:a16="http://schemas.microsoft.com/office/drawing/2014/main" id="{946EBC2A-628D-F744-5506-73B320E360CD}"/>
              </a:ext>
            </a:extLst>
          </p:cNvPr>
          <p:cNvSpPr txBox="1">
            <a:spLocks/>
          </p:cNvSpPr>
          <p:nvPr/>
        </p:nvSpPr>
        <p:spPr>
          <a:xfrm>
            <a:off x="838200" y="299812"/>
            <a:ext cx="10515600" cy="774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Multiple-choice: Select in passage </a:t>
            </a:r>
          </a:p>
        </p:txBody>
      </p:sp>
      <p:sp>
        <p:nvSpPr>
          <p:cNvPr id="4" name="Rectangle 3">
            <a:extLst>
              <a:ext uri="{FF2B5EF4-FFF2-40B4-BE49-F238E27FC236}">
                <a16:creationId xmlns:a16="http://schemas.microsoft.com/office/drawing/2014/main" id="{30ACF930-1F37-668D-9C47-122D56495570}"/>
              </a:ext>
            </a:extLst>
          </p:cNvPr>
          <p:cNvSpPr/>
          <p:nvPr/>
        </p:nvSpPr>
        <p:spPr>
          <a:xfrm>
            <a:off x="4167187" y="4199849"/>
            <a:ext cx="3857625"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t>“In the # paragraph, “select the sentence that ...”</a:t>
            </a:r>
          </a:p>
        </p:txBody>
      </p:sp>
    </p:spTree>
    <p:extLst>
      <p:ext uri="{BB962C8B-B14F-4D97-AF65-F5344CB8AC3E}">
        <p14:creationId xmlns:p14="http://schemas.microsoft.com/office/powerpoint/2010/main" val="38968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ABB3-3F51-9C04-9C87-17774F61DC3D}"/>
              </a:ext>
            </a:extLst>
          </p:cNvPr>
          <p:cNvSpPr>
            <a:spLocks noGrp="1"/>
          </p:cNvSpPr>
          <p:nvPr>
            <p:ph type="title"/>
          </p:nvPr>
        </p:nvSpPr>
        <p:spPr/>
        <p:txBody>
          <a:bodyPr/>
          <a:lstStyle/>
          <a:p>
            <a:r>
              <a:rPr lang="en-US" sz="4400" dirty="0"/>
              <a:t>Tips for Answering “Select in passage”</a:t>
            </a:r>
            <a:endParaRPr lang="en-US" dirty="0"/>
          </a:p>
        </p:txBody>
      </p:sp>
      <p:sp>
        <p:nvSpPr>
          <p:cNvPr id="3" name="Content Placeholder 2">
            <a:extLst>
              <a:ext uri="{FF2B5EF4-FFF2-40B4-BE49-F238E27FC236}">
                <a16:creationId xmlns:a16="http://schemas.microsoft.com/office/drawing/2014/main" id="{1A6B2DE7-6385-48E7-BC56-44DEC7A24372}"/>
              </a:ext>
            </a:extLst>
          </p:cNvPr>
          <p:cNvSpPr>
            <a:spLocks noGrp="1"/>
          </p:cNvSpPr>
          <p:nvPr>
            <p:ph idx="1"/>
          </p:nvPr>
        </p:nvSpPr>
        <p:spPr/>
        <p:txBody>
          <a:bodyPr/>
          <a:lstStyle/>
          <a:p>
            <a:r>
              <a:rPr lang="en-US" dirty="0"/>
              <a:t>Make sure you are referencing the relevant sections of the passage</a:t>
            </a:r>
          </a:p>
          <a:p>
            <a:r>
              <a:rPr lang="en-US" dirty="0"/>
              <a:t>Don’t select partial answers</a:t>
            </a:r>
          </a:p>
          <a:p>
            <a:pPr lvl="1"/>
            <a:r>
              <a:rPr lang="en-US" dirty="0"/>
              <a:t>The selection must address all points of the question</a:t>
            </a:r>
          </a:p>
        </p:txBody>
      </p:sp>
    </p:spTree>
    <p:extLst>
      <p:ext uri="{BB962C8B-B14F-4D97-AF65-F5344CB8AC3E}">
        <p14:creationId xmlns:p14="http://schemas.microsoft.com/office/powerpoint/2010/main" val="378525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2309" y="227284"/>
            <a:ext cx="1907382" cy="769441"/>
          </a:xfrm>
          <a:prstGeom prst="rect">
            <a:avLst/>
          </a:prstGeom>
        </p:spPr>
        <p:txBody>
          <a:bodyPr wrap="none">
            <a:spAutoFit/>
          </a:bodyPr>
          <a:lstStyle/>
          <a:p>
            <a:r>
              <a:rPr lang="en-US" sz="4400" dirty="0"/>
              <a:t>Beware</a:t>
            </a:r>
          </a:p>
        </p:txBody>
      </p:sp>
      <p:sp>
        <p:nvSpPr>
          <p:cNvPr id="5" name="Rectangle 4"/>
          <p:cNvSpPr/>
          <p:nvPr/>
        </p:nvSpPr>
        <p:spPr>
          <a:xfrm>
            <a:off x="290773" y="1086318"/>
            <a:ext cx="11242409" cy="880369"/>
          </a:xfrm>
          <a:prstGeom prst="rect">
            <a:avLst/>
          </a:prstGeom>
        </p:spPr>
        <p:txBody>
          <a:bodyPr wrap="square">
            <a:spAutoFit/>
          </a:bodyPr>
          <a:lstStyle/>
          <a:p>
            <a:pPr>
              <a:lnSpc>
                <a:spcPct val="150000"/>
              </a:lnSpc>
            </a:pPr>
            <a:r>
              <a:rPr lang="en-US" b="1" dirty="0"/>
              <a:t>Extreme Statements</a:t>
            </a:r>
          </a:p>
          <a:p>
            <a:pPr marL="285750" indent="-285750">
              <a:lnSpc>
                <a:spcPct val="150000"/>
              </a:lnSpc>
              <a:buFont typeface="Arial" panose="020B0604020202020204" pitchFamily="34" charset="0"/>
              <a:buChar char="•"/>
            </a:pPr>
            <a:r>
              <a:rPr lang="en-US" dirty="0"/>
              <a:t>Certain words make choices extreme and, therefore, easy to dispute:</a:t>
            </a:r>
          </a:p>
        </p:txBody>
      </p:sp>
      <p:sp>
        <p:nvSpPr>
          <p:cNvPr id="9" name="Rectangle 8"/>
          <p:cNvSpPr/>
          <p:nvPr/>
        </p:nvSpPr>
        <p:spPr>
          <a:xfrm>
            <a:off x="290773" y="3570948"/>
            <a:ext cx="9112052" cy="369332"/>
          </a:xfrm>
          <a:prstGeom prst="rect">
            <a:avLst/>
          </a:prstGeom>
        </p:spPr>
        <p:txBody>
          <a:bodyPr wrap="square">
            <a:spAutoFit/>
          </a:bodyPr>
          <a:lstStyle/>
          <a:p>
            <a:pPr marL="285750" indent="-285750">
              <a:buFont typeface="Arial" panose="020B0604020202020204" pitchFamily="34" charset="0"/>
              <a:buChar char="•"/>
            </a:pPr>
            <a:r>
              <a:rPr lang="en-US" dirty="0"/>
              <a:t>Other words make choices moderate, more mushy, and therefore hard to dispute:</a:t>
            </a:r>
          </a:p>
        </p:txBody>
      </p:sp>
      <p:sp>
        <p:nvSpPr>
          <p:cNvPr id="10" name="Rectangle 9"/>
          <p:cNvSpPr/>
          <p:nvPr/>
        </p:nvSpPr>
        <p:spPr>
          <a:xfrm>
            <a:off x="836000" y="2037919"/>
            <a:ext cx="1436451" cy="1477328"/>
          </a:xfrm>
          <a:prstGeom prst="rect">
            <a:avLst/>
          </a:prstGeom>
        </p:spPr>
        <p:txBody>
          <a:bodyPr wrap="square">
            <a:spAutoFit/>
          </a:bodyPr>
          <a:lstStyle/>
          <a:p>
            <a:pPr marL="285750" indent="-285750">
              <a:buFont typeface="Arial" panose="020B0604020202020204" pitchFamily="34" charset="0"/>
              <a:buChar char="•"/>
            </a:pPr>
            <a:r>
              <a:rPr lang="en-US" dirty="0"/>
              <a:t>must</a:t>
            </a:r>
          </a:p>
          <a:p>
            <a:pPr marL="285750" indent="-285750">
              <a:buFont typeface="Arial" panose="020B0604020202020204" pitchFamily="34" charset="0"/>
              <a:buChar char="•"/>
            </a:pPr>
            <a:r>
              <a:rPr lang="en-US" dirty="0"/>
              <a:t>the first</a:t>
            </a:r>
          </a:p>
          <a:p>
            <a:pPr marL="285750" indent="-285750">
              <a:buFont typeface="Arial" panose="020B0604020202020204" pitchFamily="34" charset="0"/>
              <a:buChar char="•"/>
            </a:pPr>
            <a:r>
              <a:rPr lang="en-US" dirty="0"/>
              <a:t>each</a:t>
            </a:r>
          </a:p>
          <a:p>
            <a:pPr marL="285750" indent="-285750">
              <a:buFont typeface="Arial" panose="020B0604020202020204" pitchFamily="34" charset="0"/>
              <a:buChar char="•"/>
            </a:pPr>
            <a:r>
              <a:rPr lang="en-US" dirty="0"/>
              <a:t>every</a:t>
            </a:r>
          </a:p>
          <a:p>
            <a:pPr marL="285750" indent="-285750">
              <a:buFont typeface="Arial" panose="020B0604020202020204" pitchFamily="34" charset="0"/>
              <a:buChar char="•"/>
            </a:pPr>
            <a:r>
              <a:rPr lang="en-US" dirty="0"/>
              <a:t>all</a:t>
            </a:r>
          </a:p>
        </p:txBody>
      </p:sp>
      <p:sp>
        <p:nvSpPr>
          <p:cNvPr id="11" name="Rectangle 10"/>
          <p:cNvSpPr/>
          <p:nvPr/>
        </p:nvSpPr>
        <p:spPr>
          <a:xfrm>
            <a:off x="2951527" y="2037919"/>
            <a:ext cx="1655562" cy="1477328"/>
          </a:xfrm>
          <a:prstGeom prst="rect">
            <a:avLst/>
          </a:prstGeom>
        </p:spPr>
        <p:txBody>
          <a:bodyPr wrap="square">
            <a:spAutoFit/>
          </a:bodyPr>
          <a:lstStyle/>
          <a:p>
            <a:pPr marL="285750" indent="-285750">
              <a:buFont typeface="Arial" panose="020B0604020202020204" pitchFamily="34" charset="0"/>
              <a:buChar char="•"/>
            </a:pPr>
            <a:r>
              <a:rPr lang="en-US" dirty="0"/>
              <a:t>the best</a:t>
            </a:r>
          </a:p>
          <a:p>
            <a:pPr marL="285750" indent="-285750">
              <a:buFont typeface="Arial" panose="020B0604020202020204" pitchFamily="34" charset="0"/>
              <a:buChar char="•"/>
            </a:pPr>
            <a:r>
              <a:rPr lang="en-US" dirty="0"/>
              <a:t>only</a:t>
            </a:r>
          </a:p>
          <a:p>
            <a:pPr marL="285750" indent="-285750">
              <a:buFont typeface="Arial" panose="020B0604020202020204" pitchFamily="34" charset="0"/>
              <a:buChar char="•"/>
            </a:pPr>
            <a:r>
              <a:rPr lang="en-US" dirty="0"/>
              <a:t>totally</a:t>
            </a:r>
          </a:p>
          <a:p>
            <a:pPr marL="285750" indent="-285750">
              <a:buFont typeface="Arial" panose="020B0604020202020204" pitchFamily="34" charset="0"/>
              <a:buChar char="•"/>
            </a:pPr>
            <a:r>
              <a:rPr lang="en-US" dirty="0"/>
              <a:t>always</a:t>
            </a:r>
          </a:p>
          <a:p>
            <a:pPr marL="285750" indent="-285750">
              <a:buFont typeface="Arial" panose="020B0604020202020204" pitchFamily="34" charset="0"/>
              <a:buChar char="•"/>
            </a:pPr>
            <a:r>
              <a:rPr lang="en-US" dirty="0"/>
              <a:t>no</a:t>
            </a:r>
          </a:p>
        </p:txBody>
      </p:sp>
      <p:sp>
        <p:nvSpPr>
          <p:cNvPr id="12" name="Rectangle 11"/>
          <p:cNvSpPr/>
          <p:nvPr/>
        </p:nvSpPr>
        <p:spPr>
          <a:xfrm>
            <a:off x="836000" y="3998648"/>
            <a:ext cx="1883923" cy="923330"/>
          </a:xfrm>
          <a:prstGeom prst="rect">
            <a:avLst/>
          </a:prstGeom>
        </p:spPr>
        <p:txBody>
          <a:bodyPr wrap="square">
            <a:spAutoFit/>
          </a:bodyPr>
          <a:lstStyle/>
          <a:p>
            <a:pPr marL="285750" indent="-285750">
              <a:buFont typeface="Arial" panose="020B0604020202020204" pitchFamily="34" charset="0"/>
              <a:buChar char="•"/>
            </a:pPr>
            <a:r>
              <a:rPr lang="en-US" dirty="0"/>
              <a:t>may</a:t>
            </a:r>
          </a:p>
          <a:p>
            <a:pPr marL="285750" indent="-285750">
              <a:buFont typeface="Arial" panose="020B0604020202020204" pitchFamily="34" charset="0"/>
              <a:buChar char="•"/>
            </a:pPr>
            <a:r>
              <a:rPr lang="en-US" dirty="0"/>
              <a:t>can</a:t>
            </a:r>
          </a:p>
          <a:p>
            <a:pPr marL="285750" indent="-285750">
              <a:buFont typeface="Arial" panose="020B0604020202020204" pitchFamily="34" charset="0"/>
              <a:buChar char="•"/>
            </a:pPr>
            <a:r>
              <a:rPr lang="en-US" dirty="0"/>
              <a:t>some</a:t>
            </a:r>
          </a:p>
        </p:txBody>
      </p:sp>
      <p:sp>
        <p:nvSpPr>
          <p:cNvPr id="13" name="Rectangle 12"/>
          <p:cNvSpPr/>
          <p:nvPr/>
        </p:nvSpPr>
        <p:spPr>
          <a:xfrm>
            <a:off x="2951527" y="3998648"/>
            <a:ext cx="1786647" cy="923330"/>
          </a:xfrm>
          <a:prstGeom prst="rect">
            <a:avLst/>
          </a:prstGeom>
        </p:spPr>
        <p:txBody>
          <a:bodyPr wrap="square">
            <a:spAutoFit/>
          </a:bodyPr>
          <a:lstStyle/>
          <a:p>
            <a:pPr marL="285750" indent="-285750">
              <a:buFont typeface="Arial" panose="020B0604020202020204" pitchFamily="34" charset="0"/>
              <a:buChar char="•"/>
            </a:pPr>
            <a:r>
              <a:rPr lang="en-US" dirty="0"/>
              <a:t>many</a:t>
            </a:r>
          </a:p>
          <a:p>
            <a:pPr marL="285750" indent="-285750">
              <a:buFont typeface="Arial" panose="020B0604020202020204" pitchFamily="34" charset="0"/>
              <a:buChar char="•"/>
            </a:pPr>
            <a:r>
              <a:rPr lang="en-US" dirty="0"/>
              <a:t>sometimes</a:t>
            </a:r>
          </a:p>
          <a:p>
            <a:pPr marL="285750" indent="-285750">
              <a:buFont typeface="Arial" panose="020B0604020202020204" pitchFamily="34" charset="0"/>
              <a:buChar char="•"/>
            </a:pPr>
            <a:r>
              <a:rPr lang="en-US" dirty="0"/>
              <a:t>often</a:t>
            </a:r>
          </a:p>
        </p:txBody>
      </p:sp>
      <p:sp>
        <p:nvSpPr>
          <p:cNvPr id="14" name="Rectangle 13"/>
          <p:cNvSpPr/>
          <p:nvPr/>
        </p:nvSpPr>
        <p:spPr>
          <a:xfrm>
            <a:off x="290773" y="5101163"/>
            <a:ext cx="8072916" cy="1338828"/>
          </a:xfrm>
          <a:prstGeom prst="rect">
            <a:avLst/>
          </a:prstGeom>
        </p:spPr>
        <p:txBody>
          <a:bodyPr wrap="none">
            <a:spAutoFit/>
          </a:bodyPr>
          <a:lstStyle/>
          <a:p>
            <a:pPr>
              <a:lnSpc>
                <a:spcPct val="150000"/>
              </a:lnSpc>
            </a:pPr>
            <a:r>
              <a:rPr lang="en-US" b="1" dirty="0"/>
              <a:t>Recycled Language</a:t>
            </a:r>
          </a:p>
          <a:p>
            <a:pPr marL="285750" indent="-285750">
              <a:lnSpc>
                <a:spcPct val="150000"/>
              </a:lnSpc>
              <a:buFont typeface="Arial" panose="020B0604020202020204" pitchFamily="34" charset="0"/>
              <a:buChar char="•"/>
            </a:pPr>
            <a:r>
              <a:rPr lang="en-US" dirty="0"/>
              <a:t>Be cautious of answer choices that </a:t>
            </a:r>
            <a:r>
              <a:rPr lang="en-US" b="1" dirty="0"/>
              <a:t>are word for word </a:t>
            </a:r>
            <a:r>
              <a:rPr lang="en-US" dirty="0"/>
              <a:t>from the passage</a:t>
            </a:r>
          </a:p>
          <a:p>
            <a:pPr marL="285750" indent="-285750">
              <a:lnSpc>
                <a:spcPct val="150000"/>
              </a:lnSpc>
              <a:buFont typeface="Arial" panose="020B0604020202020204" pitchFamily="34" charset="0"/>
              <a:buChar char="•"/>
            </a:pPr>
            <a:r>
              <a:rPr lang="en-US" dirty="0"/>
              <a:t>Correct answer choices are usually paraphrases of the information in the passage</a:t>
            </a:r>
          </a:p>
        </p:txBody>
      </p:sp>
    </p:spTree>
    <p:extLst>
      <p:ext uri="{BB962C8B-B14F-4D97-AF65-F5344CB8AC3E}">
        <p14:creationId xmlns:p14="http://schemas.microsoft.com/office/powerpoint/2010/main" val="238502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AC321A-2DF7-45C9-5A04-7393741587FC}"/>
              </a:ext>
            </a:extLst>
          </p:cNvPr>
          <p:cNvSpPr txBox="1"/>
          <p:nvPr/>
        </p:nvSpPr>
        <p:spPr>
          <a:xfrm>
            <a:off x="245745" y="751344"/>
            <a:ext cx="5142684" cy="5355312"/>
          </a:xfrm>
          <a:prstGeom prst="rect">
            <a:avLst/>
          </a:prstGeom>
          <a:noFill/>
        </p:spPr>
        <p:txBody>
          <a:bodyPr wrap="square">
            <a:spAutoFit/>
          </a:bodyPr>
          <a:lstStyle/>
          <a:p>
            <a:pPr algn="l"/>
            <a:r>
              <a:rPr lang="en-US" b="1" i="0" dirty="0">
                <a:solidFill>
                  <a:srgbClr val="151515"/>
                </a:solidFill>
                <a:effectLst/>
                <a:latin typeface="Open Sans Bold" panose="020B0806030504020204" pitchFamily="34" charset="0"/>
              </a:rPr>
              <a:t>Questions 1 to 3 are based on this passage.</a:t>
            </a:r>
            <a:endParaRPr lang="en-US" b="0" i="0" dirty="0">
              <a:solidFill>
                <a:srgbClr val="151515"/>
              </a:solidFill>
              <a:effectLst/>
              <a:latin typeface="Open Sans" panose="020B0606030504020204" pitchFamily="34" charset="0"/>
            </a:endParaRPr>
          </a:p>
          <a:p>
            <a:pPr algn="l"/>
            <a:r>
              <a:rPr lang="en-US" b="0" i="0" dirty="0">
                <a:solidFill>
                  <a:srgbClr val="151515"/>
                </a:solidFill>
                <a:effectLst/>
                <a:latin typeface="Open Sans" panose="020B0606030504020204" pitchFamily="34" charset="0"/>
              </a:rPr>
              <a:t>Reviving the practice of using elements of popular music in classical composition, an approach that had been in hibernation in the United States during the 1960s, composer Philip Glass (born 1937) embraced the ethos of popular music in his compositions. Glass based two symphonies on music by rock musicians David Bowie and Brian Eno, but the symphonies' sound is distinctively his. Popular elements do not appear out of place in Glass's classical music, which from its early days has shared certain harmonies and rhythms with rock music. Yet this use of popular elements has not made Glass a composer of popular music. His music is not a version of popular music packaged to attract classical listeners; it is high art for listeners steeped in rock rather than the classics.</a:t>
            </a:r>
          </a:p>
        </p:txBody>
      </p:sp>
      <p:sp>
        <p:nvSpPr>
          <p:cNvPr id="5" name="TextBox 4">
            <a:extLst>
              <a:ext uri="{FF2B5EF4-FFF2-40B4-BE49-F238E27FC236}">
                <a16:creationId xmlns:a16="http://schemas.microsoft.com/office/drawing/2014/main" id="{A85E65DF-5709-19E0-A61C-094F4A0B255A}"/>
              </a:ext>
            </a:extLst>
          </p:cNvPr>
          <p:cNvSpPr txBox="1"/>
          <p:nvPr/>
        </p:nvSpPr>
        <p:spPr>
          <a:xfrm>
            <a:off x="6019698" y="886502"/>
            <a:ext cx="5926557" cy="4524315"/>
          </a:xfrm>
          <a:prstGeom prst="rect">
            <a:avLst/>
          </a:prstGeom>
          <a:noFill/>
        </p:spPr>
        <p:txBody>
          <a:bodyPr wrap="square">
            <a:spAutoFit/>
          </a:bodyPr>
          <a:lstStyle/>
          <a:p>
            <a:pPr algn="l"/>
            <a:r>
              <a:rPr lang="en-US" b="1" i="0" dirty="0">
                <a:solidFill>
                  <a:srgbClr val="151515"/>
                </a:solidFill>
                <a:effectLst/>
                <a:latin typeface="Open Sans Bold" panose="020B0806030504020204" pitchFamily="34" charset="0"/>
              </a:rPr>
              <a:t>Select only one answer choice.</a:t>
            </a:r>
            <a:endParaRPr lang="en-US" b="0" i="0" dirty="0">
              <a:solidFill>
                <a:srgbClr val="151515"/>
              </a:solidFill>
              <a:effectLst/>
              <a:latin typeface="Open Sans" panose="020B0606030504020204" pitchFamily="34" charset="0"/>
            </a:endParaRPr>
          </a:p>
          <a:p>
            <a:pPr algn="l">
              <a:buFont typeface="+mj-lt"/>
              <a:buAutoNum type="arabicPeriod"/>
            </a:pPr>
            <a:r>
              <a:rPr lang="en-US" b="0" i="0" dirty="0">
                <a:solidFill>
                  <a:srgbClr val="151515"/>
                </a:solidFill>
                <a:effectLst/>
                <a:latin typeface="Open Sans" panose="020B0606030504020204" pitchFamily="34" charset="0"/>
              </a:rPr>
              <a:t>The passage addresses which of the following issues related to Glass's use of popular elements in his classical compositions?</a:t>
            </a:r>
          </a:p>
          <a:p>
            <a:pPr marL="800100" lvl="1" indent="-342900">
              <a:buAutoNum type="alphaUcPeriod"/>
            </a:pPr>
            <a:r>
              <a:rPr lang="en-US" b="0" i="0" dirty="0">
                <a:solidFill>
                  <a:srgbClr val="151515"/>
                </a:solidFill>
                <a:effectLst/>
                <a:latin typeface="Open Sans" panose="020B0606030504020204" pitchFamily="34" charset="0"/>
              </a:rPr>
              <a:t>How it is regarded by listeners who prefer rock to the classics</a:t>
            </a:r>
          </a:p>
          <a:p>
            <a:pPr marL="800100" lvl="1" indent="-342900">
              <a:buAutoNum type="alphaUcPeriod"/>
            </a:pPr>
            <a:r>
              <a:rPr lang="en-US" b="0" i="0" dirty="0">
                <a:solidFill>
                  <a:srgbClr val="151515"/>
                </a:solidFill>
                <a:effectLst/>
                <a:latin typeface="Open Sans" panose="020B0606030504020204" pitchFamily="34" charset="0"/>
              </a:rPr>
              <a:t>How it has affected the commercial success of Glass's music</a:t>
            </a:r>
          </a:p>
          <a:p>
            <a:pPr marL="800100" lvl="1" indent="-342900">
              <a:buAutoNum type="alphaUcPeriod"/>
            </a:pPr>
            <a:r>
              <a:rPr lang="en-US" b="0" i="0" dirty="0">
                <a:solidFill>
                  <a:srgbClr val="151515"/>
                </a:solidFill>
                <a:effectLst/>
                <a:latin typeface="Open Sans" panose="020B0606030504020204" pitchFamily="34" charset="0"/>
              </a:rPr>
              <a:t>Whether it has contributed to a revival of interest among other composers in using popular elements in their compositions</a:t>
            </a:r>
          </a:p>
          <a:p>
            <a:pPr marL="800100" lvl="1" indent="-342900">
              <a:buAutoNum type="alphaUcPeriod"/>
            </a:pPr>
            <a:r>
              <a:rPr lang="en-US" b="0" i="0" dirty="0">
                <a:solidFill>
                  <a:srgbClr val="151515"/>
                </a:solidFill>
                <a:effectLst/>
                <a:latin typeface="Open Sans" panose="020B0606030504020204" pitchFamily="34" charset="0"/>
              </a:rPr>
              <a:t>Whether it has had a detrimental effect on Glass's reputation as a composer of classical music</a:t>
            </a:r>
          </a:p>
          <a:p>
            <a:pPr marL="800100" lvl="1" indent="-342900">
              <a:buAutoNum type="alphaUcPeriod"/>
            </a:pPr>
            <a:r>
              <a:rPr lang="en-US" b="0" i="0" dirty="0">
                <a:solidFill>
                  <a:srgbClr val="151515"/>
                </a:solidFill>
                <a:effectLst/>
                <a:latin typeface="Open Sans" panose="020B0606030504020204" pitchFamily="34" charset="0"/>
              </a:rPr>
              <a:t>Whether it has caused certain of Glass's works to be derivative in quality</a:t>
            </a:r>
          </a:p>
        </p:txBody>
      </p:sp>
      <p:sp>
        <p:nvSpPr>
          <p:cNvPr id="6" name="Oval 5">
            <a:extLst>
              <a:ext uri="{FF2B5EF4-FFF2-40B4-BE49-F238E27FC236}">
                <a16:creationId xmlns:a16="http://schemas.microsoft.com/office/drawing/2014/main" id="{3FA30A1B-0F3A-C8A1-3268-CB3F4436496B}"/>
              </a:ext>
            </a:extLst>
          </p:cNvPr>
          <p:cNvSpPr/>
          <p:nvPr/>
        </p:nvSpPr>
        <p:spPr>
          <a:xfrm>
            <a:off x="6515100" y="4686300"/>
            <a:ext cx="359229" cy="4898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9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E327A7-5133-A906-548C-9F4B634ED270}"/>
              </a:ext>
            </a:extLst>
          </p:cNvPr>
          <p:cNvSpPr txBox="1"/>
          <p:nvPr/>
        </p:nvSpPr>
        <p:spPr>
          <a:xfrm>
            <a:off x="360045" y="751344"/>
            <a:ext cx="5142684" cy="5355312"/>
          </a:xfrm>
          <a:prstGeom prst="rect">
            <a:avLst/>
          </a:prstGeom>
          <a:noFill/>
        </p:spPr>
        <p:txBody>
          <a:bodyPr wrap="square">
            <a:spAutoFit/>
          </a:bodyPr>
          <a:lstStyle/>
          <a:p>
            <a:pPr algn="l"/>
            <a:r>
              <a:rPr lang="en-US" b="1" i="0" dirty="0">
                <a:solidFill>
                  <a:srgbClr val="151515"/>
                </a:solidFill>
                <a:effectLst/>
                <a:latin typeface="Open Sans Bold" panose="020B0806030504020204" pitchFamily="34" charset="0"/>
              </a:rPr>
              <a:t>Questions 1 to 3 are based on this passage.</a:t>
            </a:r>
            <a:endParaRPr lang="en-US" b="0" i="0" dirty="0">
              <a:solidFill>
                <a:srgbClr val="151515"/>
              </a:solidFill>
              <a:effectLst/>
              <a:latin typeface="Open Sans" panose="020B0606030504020204" pitchFamily="34" charset="0"/>
            </a:endParaRPr>
          </a:p>
          <a:p>
            <a:pPr algn="l"/>
            <a:r>
              <a:rPr lang="en-US" b="0" i="0" dirty="0">
                <a:solidFill>
                  <a:srgbClr val="151515"/>
                </a:solidFill>
                <a:effectLst/>
                <a:latin typeface="Open Sans" panose="020B0606030504020204" pitchFamily="34" charset="0"/>
              </a:rPr>
              <a:t>Reviving the practice of using elements of popular music in classical composition, an approach that had been in hibernation in the United States during the 1960s, composer Philip Glass (born 1937) embraced the ethos of popular music in his compositions. Glass based two symphonies on music by rock musicians David Bowie and Brian Eno, but the symphonies' sound is distinctively his. Popular elements do not appear out of place in Glass's classical music, which from its early days has shared certain harmonies and rhythms with rock music. Yet this use of popular elements has not made Glass a composer of popular music. His music is not a version of popular music packaged to attract classical listeners; it is high art for listeners steeped in rock rather than the classics.</a:t>
            </a:r>
          </a:p>
        </p:txBody>
      </p:sp>
      <p:sp>
        <p:nvSpPr>
          <p:cNvPr id="6" name="TextBox 5">
            <a:extLst>
              <a:ext uri="{FF2B5EF4-FFF2-40B4-BE49-F238E27FC236}">
                <a16:creationId xmlns:a16="http://schemas.microsoft.com/office/drawing/2014/main" id="{3C12DD6D-2FB4-8F74-76D2-D2C00A89B95D}"/>
              </a:ext>
            </a:extLst>
          </p:cNvPr>
          <p:cNvSpPr txBox="1"/>
          <p:nvPr/>
        </p:nvSpPr>
        <p:spPr>
          <a:xfrm>
            <a:off x="6096000" y="1720840"/>
            <a:ext cx="6098720" cy="3416320"/>
          </a:xfrm>
          <a:prstGeom prst="rect">
            <a:avLst/>
          </a:prstGeom>
          <a:noFill/>
        </p:spPr>
        <p:txBody>
          <a:bodyPr wrap="square">
            <a:spAutoFit/>
          </a:bodyPr>
          <a:lstStyle/>
          <a:p>
            <a:pPr algn="l"/>
            <a:r>
              <a:rPr lang="en-US" b="1" i="0" dirty="0">
                <a:solidFill>
                  <a:srgbClr val="151515"/>
                </a:solidFill>
                <a:effectLst/>
                <a:latin typeface="Open Sans Bold" panose="020B0806030504020204" pitchFamily="34" charset="0"/>
              </a:rPr>
              <a:t>Consider each of the three choices separately and select all that apply. </a:t>
            </a:r>
            <a:endParaRPr lang="en-US" b="0" i="0" dirty="0">
              <a:solidFill>
                <a:srgbClr val="151515"/>
              </a:solidFill>
              <a:effectLst/>
              <a:latin typeface="Open Sans" panose="020B0606030504020204" pitchFamily="34" charset="0"/>
            </a:endParaRPr>
          </a:p>
          <a:p>
            <a:pPr algn="l">
              <a:buFont typeface="+mj-lt"/>
              <a:buAutoNum type="arabicPeriod" startAt="2"/>
            </a:pPr>
            <a:r>
              <a:rPr lang="en-US" b="0" i="0" dirty="0">
                <a:solidFill>
                  <a:srgbClr val="151515"/>
                </a:solidFill>
                <a:effectLst/>
                <a:latin typeface="Open Sans" panose="020B0606030504020204" pitchFamily="34" charset="0"/>
              </a:rPr>
              <a:t>The passage suggests that Glass's work displays which of the following qualities?</a:t>
            </a:r>
          </a:p>
          <a:p>
            <a:pPr marL="800100" lvl="1" indent="-342900" algn="l">
              <a:buAutoNum type="alphaUcPeriod"/>
            </a:pPr>
            <a:r>
              <a:rPr lang="en-US" b="0" i="0" dirty="0">
                <a:solidFill>
                  <a:srgbClr val="151515"/>
                </a:solidFill>
                <a:effectLst/>
                <a:latin typeface="Open Sans" panose="020B0606030504020204" pitchFamily="34" charset="0"/>
              </a:rPr>
              <a:t>A return to the use of popular music in classical compositions</a:t>
            </a:r>
          </a:p>
          <a:p>
            <a:pPr marL="800100" lvl="1" indent="-342900" algn="l">
              <a:buAutoNum type="alphaUcPeriod"/>
            </a:pPr>
            <a:r>
              <a:rPr lang="en-US" b="0" i="0" dirty="0">
                <a:solidFill>
                  <a:srgbClr val="151515"/>
                </a:solidFill>
                <a:effectLst/>
                <a:latin typeface="Open Sans" panose="020B0606030504020204" pitchFamily="34" charset="0"/>
              </a:rPr>
              <a:t>An attempt to elevate rock music to an artistic status more closely approximating that of classical music</a:t>
            </a:r>
          </a:p>
          <a:p>
            <a:pPr marL="800100" lvl="1" indent="-342900" algn="l">
              <a:buAutoNum type="alphaUcPeriod"/>
            </a:pPr>
            <a:r>
              <a:rPr lang="en-US" b="0" i="0" dirty="0">
                <a:solidFill>
                  <a:srgbClr val="151515"/>
                </a:solidFill>
                <a:effectLst/>
                <a:latin typeface="Open Sans" panose="020B0606030504020204" pitchFamily="34" charset="0"/>
              </a:rPr>
              <a:t>A long-standing tendency to incorporate elements from two apparently disparate musical styles</a:t>
            </a:r>
          </a:p>
        </p:txBody>
      </p:sp>
      <p:grpSp>
        <p:nvGrpSpPr>
          <p:cNvPr id="9" name="Group 8">
            <a:extLst>
              <a:ext uri="{FF2B5EF4-FFF2-40B4-BE49-F238E27FC236}">
                <a16:creationId xmlns:a16="http://schemas.microsoft.com/office/drawing/2014/main" id="{86F5A868-1C5F-9813-0AED-107D734933DF}"/>
              </a:ext>
            </a:extLst>
          </p:cNvPr>
          <p:cNvGrpSpPr/>
          <p:nvPr/>
        </p:nvGrpSpPr>
        <p:grpSpPr>
          <a:xfrm>
            <a:off x="6547757" y="2792186"/>
            <a:ext cx="375557" cy="1732652"/>
            <a:chOff x="6547757" y="2792186"/>
            <a:chExt cx="375557" cy="1732652"/>
          </a:xfrm>
        </p:grpSpPr>
        <p:sp>
          <p:nvSpPr>
            <p:cNvPr id="7" name="Oval 6">
              <a:extLst>
                <a:ext uri="{FF2B5EF4-FFF2-40B4-BE49-F238E27FC236}">
                  <a16:creationId xmlns:a16="http://schemas.microsoft.com/office/drawing/2014/main" id="{C16BB2E8-6409-9543-661B-7D7AEBD8D7BF}"/>
                </a:ext>
              </a:extLst>
            </p:cNvPr>
            <p:cNvSpPr/>
            <p:nvPr/>
          </p:nvSpPr>
          <p:spPr>
            <a:xfrm>
              <a:off x="6547757" y="2792186"/>
              <a:ext cx="375557" cy="4408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E893BA8-0C42-5D52-A876-86B5E237405F}"/>
                </a:ext>
              </a:extLst>
            </p:cNvPr>
            <p:cNvSpPr/>
            <p:nvPr/>
          </p:nvSpPr>
          <p:spPr>
            <a:xfrm>
              <a:off x="6547757" y="4083967"/>
              <a:ext cx="375557" cy="4408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22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C9BA-351C-695E-4A52-B1B020BB2DEB}"/>
              </a:ext>
            </a:extLst>
          </p:cNvPr>
          <p:cNvSpPr>
            <a:spLocks noGrp="1"/>
          </p:cNvSpPr>
          <p:nvPr>
            <p:ph type="title"/>
          </p:nvPr>
        </p:nvSpPr>
        <p:spPr/>
        <p:txBody>
          <a:bodyPr>
            <a:normAutofit/>
          </a:bodyPr>
          <a:lstStyle/>
          <a:p>
            <a:r>
              <a:rPr lang="en-US" b="1" dirty="0"/>
              <a:t>Reading Comprehension		Text Completion			        Sentence Equivalence</a:t>
            </a:r>
            <a:endParaRPr lang="en-US" dirty="0"/>
          </a:p>
        </p:txBody>
      </p:sp>
      <p:sp>
        <p:nvSpPr>
          <p:cNvPr id="3" name="Content Placeholder 2">
            <a:extLst>
              <a:ext uri="{FF2B5EF4-FFF2-40B4-BE49-F238E27FC236}">
                <a16:creationId xmlns:a16="http://schemas.microsoft.com/office/drawing/2014/main" id="{EC1456D6-95F4-7731-7FB3-A756ECEBCBB2}"/>
              </a:ext>
            </a:extLst>
          </p:cNvPr>
          <p:cNvSpPr>
            <a:spLocks noGrp="1"/>
          </p:cNvSpPr>
          <p:nvPr>
            <p:ph idx="1"/>
          </p:nvPr>
        </p:nvSpPr>
        <p:spPr>
          <a:xfrm>
            <a:off x="838200" y="2190750"/>
            <a:ext cx="10515600" cy="4667250"/>
          </a:xfrm>
        </p:spPr>
        <p:txBody>
          <a:bodyPr>
            <a:noAutofit/>
          </a:bodyPr>
          <a:lstStyle/>
          <a:p>
            <a:r>
              <a:rPr lang="en-US" sz="2400" dirty="0"/>
              <a:t>Passages from physical sciences, biological sciences, social sciences, business, arts and humanities, and general topics</a:t>
            </a:r>
          </a:p>
          <a:p>
            <a:endParaRPr lang="en-US" sz="2400" dirty="0"/>
          </a:p>
          <a:p>
            <a:r>
              <a:rPr lang="en-US" sz="2400" dirty="0"/>
              <a:t>Both academic and non-academic books and periodicals </a:t>
            </a:r>
          </a:p>
          <a:p>
            <a:endParaRPr lang="en-US" sz="2400" dirty="0"/>
          </a:p>
          <a:p>
            <a:r>
              <a:rPr lang="en-US" sz="2400" dirty="0"/>
              <a:t>All questions can be answered based on the information provided in the passage</a:t>
            </a:r>
          </a:p>
        </p:txBody>
      </p:sp>
      <p:sp>
        <p:nvSpPr>
          <p:cNvPr id="4" name="Content Placeholder 2">
            <a:extLst>
              <a:ext uri="{FF2B5EF4-FFF2-40B4-BE49-F238E27FC236}">
                <a16:creationId xmlns:a16="http://schemas.microsoft.com/office/drawing/2014/main" id="{A550E82E-D7A6-D5A5-F7A3-D9486DBC8078}"/>
              </a:ext>
            </a:extLst>
          </p:cNvPr>
          <p:cNvSpPr txBox="1">
            <a:spLocks/>
          </p:cNvSpPr>
          <p:nvPr/>
        </p:nvSpPr>
        <p:spPr>
          <a:xfrm>
            <a:off x="838200" y="5313816"/>
            <a:ext cx="10515600" cy="204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Tip:</a:t>
            </a:r>
          </a:p>
          <a:p>
            <a:pPr marL="0" indent="0">
              <a:buNone/>
            </a:pPr>
            <a:r>
              <a:rPr lang="en-US" sz="2400" dirty="0"/>
              <a:t>-Read Science Daily, Newspaper (New York Times, The New Yorker)</a:t>
            </a:r>
          </a:p>
          <a:p>
            <a:pPr marL="0" indent="0">
              <a:buNone/>
            </a:pPr>
            <a:r>
              <a:rPr lang="en-US" sz="2400" dirty="0"/>
              <a:t>-Take time to improve reading skills and focus</a:t>
            </a:r>
          </a:p>
        </p:txBody>
      </p:sp>
    </p:spTree>
    <p:extLst>
      <p:ext uri="{BB962C8B-B14F-4D97-AF65-F5344CB8AC3E}">
        <p14:creationId xmlns:p14="http://schemas.microsoft.com/office/powerpoint/2010/main" val="55430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63B900-28F7-02CA-B310-D84825222BC3}"/>
              </a:ext>
            </a:extLst>
          </p:cNvPr>
          <p:cNvSpPr txBox="1"/>
          <p:nvPr/>
        </p:nvSpPr>
        <p:spPr>
          <a:xfrm>
            <a:off x="360045" y="751344"/>
            <a:ext cx="5142684" cy="5355312"/>
          </a:xfrm>
          <a:prstGeom prst="rect">
            <a:avLst/>
          </a:prstGeom>
          <a:noFill/>
        </p:spPr>
        <p:txBody>
          <a:bodyPr wrap="square">
            <a:spAutoFit/>
          </a:bodyPr>
          <a:lstStyle/>
          <a:p>
            <a:pPr algn="l"/>
            <a:r>
              <a:rPr lang="en-US" b="1" i="0" dirty="0">
                <a:solidFill>
                  <a:srgbClr val="151515"/>
                </a:solidFill>
                <a:effectLst/>
                <a:latin typeface="Open Sans Bold" panose="020B0806030504020204" pitchFamily="34" charset="0"/>
              </a:rPr>
              <a:t>Questions 1 to 3 are based on this passage.</a:t>
            </a:r>
            <a:endParaRPr lang="en-US" b="0" i="0" dirty="0">
              <a:solidFill>
                <a:srgbClr val="151515"/>
              </a:solidFill>
              <a:effectLst/>
              <a:latin typeface="Open Sans" panose="020B0606030504020204" pitchFamily="34" charset="0"/>
            </a:endParaRPr>
          </a:p>
          <a:p>
            <a:pPr algn="l"/>
            <a:r>
              <a:rPr lang="en-US" b="0" i="0" dirty="0">
                <a:solidFill>
                  <a:srgbClr val="151515"/>
                </a:solidFill>
                <a:effectLst/>
                <a:latin typeface="Open Sans" panose="020B0606030504020204" pitchFamily="34" charset="0"/>
              </a:rPr>
              <a:t>Reviving the practice of using elements of popular music in classical composition, an approach that had been in hibernation in the United States during the 1960s, composer Philip Glass (born 1937) embraced the ethos of popular music in his compositions. Glass based two symphonies on music by rock musicians David Bowie and Brian Eno, but the symphonies' sound is distinctively his. Popular elements do not appear out of place in Glass's classical music, which from its early days has shared certain harmonies and rhythms with rock music. Yet this use of popular elements has not made Glass a composer of popular music. His music is not a version of popular music packaged to attract classical listeners; it is high art for listeners steeped in rock rather than the classics.</a:t>
            </a:r>
          </a:p>
        </p:txBody>
      </p:sp>
      <p:sp>
        <p:nvSpPr>
          <p:cNvPr id="8" name="TextBox 7">
            <a:extLst>
              <a:ext uri="{FF2B5EF4-FFF2-40B4-BE49-F238E27FC236}">
                <a16:creationId xmlns:a16="http://schemas.microsoft.com/office/drawing/2014/main" id="{9E131A8B-DDD8-660A-A4E8-1DD5DD06F995}"/>
              </a:ext>
            </a:extLst>
          </p:cNvPr>
          <p:cNvSpPr txBox="1"/>
          <p:nvPr/>
        </p:nvSpPr>
        <p:spPr>
          <a:xfrm>
            <a:off x="6096000" y="3105834"/>
            <a:ext cx="6098720" cy="646331"/>
          </a:xfrm>
          <a:prstGeom prst="rect">
            <a:avLst/>
          </a:prstGeom>
          <a:noFill/>
        </p:spPr>
        <p:txBody>
          <a:bodyPr wrap="square">
            <a:spAutoFit/>
          </a:bodyPr>
          <a:lstStyle/>
          <a:p>
            <a:pPr algn="l"/>
            <a:r>
              <a:rPr lang="en-US" b="0" i="0" dirty="0">
                <a:solidFill>
                  <a:srgbClr val="151515"/>
                </a:solidFill>
                <a:effectLst/>
                <a:latin typeface="Open Sans" panose="020B0606030504020204" pitchFamily="34" charset="0"/>
              </a:rPr>
              <a:t>3. Select the sentence that explains the relationship between Glass’ music and the two types of listeners/</a:t>
            </a:r>
          </a:p>
        </p:txBody>
      </p:sp>
      <p:grpSp>
        <p:nvGrpSpPr>
          <p:cNvPr id="15" name="Group 14">
            <a:extLst>
              <a:ext uri="{FF2B5EF4-FFF2-40B4-BE49-F238E27FC236}">
                <a16:creationId xmlns:a16="http://schemas.microsoft.com/office/drawing/2014/main" id="{F6233479-14DA-3AA7-A58D-2D2D6B4285A8}"/>
              </a:ext>
            </a:extLst>
          </p:cNvPr>
          <p:cNvGrpSpPr/>
          <p:nvPr/>
        </p:nvGrpSpPr>
        <p:grpSpPr>
          <a:xfrm>
            <a:off x="389572" y="5192486"/>
            <a:ext cx="4721271" cy="914170"/>
            <a:chOff x="389572" y="5192486"/>
            <a:chExt cx="4721271" cy="914170"/>
          </a:xfrm>
        </p:grpSpPr>
        <p:cxnSp>
          <p:nvCxnSpPr>
            <p:cNvPr id="10" name="Straight Connector 9">
              <a:extLst>
                <a:ext uri="{FF2B5EF4-FFF2-40B4-BE49-F238E27FC236}">
                  <a16:creationId xmlns:a16="http://schemas.microsoft.com/office/drawing/2014/main" id="{6F28DE93-1A79-1D62-CD87-180C645917DF}"/>
                </a:ext>
              </a:extLst>
            </p:cNvPr>
            <p:cNvCxnSpPr/>
            <p:nvPr/>
          </p:nvCxnSpPr>
          <p:spPr>
            <a:xfrm>
              <a:off x="1191986" y="5192486"/>
              <a:ext cx="37065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7496F6-CEAB-73C9-8A4B-A043A6459978}"/>
                </a:ext>
              </a:extLst>
            </p:cNvPr>
            <p:cNvCxnSpPr>
              <a:cxnSpLocks/>
            </p:cNvCxnSpPr>
            <p:nvPr/>
          </p:nvCxnSpPr>
          <p:spPr>
            <a:xfrm>
              <a:off x="601844" y="5442857"/>
              <a:ext cx="4508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6E326D-4F05-4687-AE2E-DAB8C981E452}"/>
                </a:ext>
              </a:extLst>
            </p:cNvPr>
            <p:cNvCxnSpPr>
              <a:cxnSpLocks/>
            </p:cNvCxnSpPr>
            <p:nvPr/>
          </p:nvCxnSpPr>
          <p:spPr>
            <a:xfrm>
              <a:off x="601843" y="5725885"/>
              <a:ext cx="4508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CE2410-7E9F-0E54-D558-512C6241B805}"/>
                </a:ext>
              </a:extLst>
            </p:cNvPr>
            <p:cNvCxnSpPr>
              <a:cxnSpLocks/>
            </p:cNvCxnSpPr>
            <p:nvPr/>
          </p:nvCxnSpPr>
          <p:spPr>
            <a:xfrm>
              <a:off x="389572" y="6106656"/>
              <a:ext cx="4508999"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0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iles of paperwork">
            <a:extLst>
              <a:ext uri="{FF2B5EF4-FFF2-40B4-BE49-F238E27FC236}">
                <a16:creationId xmlns:a16="http://schemas.microsoft.com/office/drawing/2014/main" id="{5B8A0F36-3B24-39FD-4B62-06D42C3CB8EE}"/>
              </a:ext>
            </a:extLst>
          </p:cNvPr>
          <p:cNvPicPr>
            <a:picLocks noChangeAspect="1"/>
          </p:cNvPicPr>
          <p:nvPr/>
        </p:nvPicPr>
        <p:blipFill rotWithShape="1">
          <a:blip r:embed="rId2">
            <a:alphaModFix amt="35000"/>
          </a:blip>
          <a:srcRect t="17068" b="7932"/>
          <a:stretch/>
        </p:blipFill>
        <p:spPr>
          <a:xfrm>
            <a:off x="20" y="-20310"/>
            <a:ext cx="12191980" cy="6857990"/>
          </a:xfrm>
          <a:prstGeom prst="rect">
            <a:avLst/>
          </a:prstGeom>
        </p:spPr>
      </p:pic>
      <p:sp>
        <p:nvSpPr>
          <p:cNvPr id="2" name="Title 1">
            <a:extLst>
              <a:ext uri="{FF2B5EF4-FFF2-40B4-BE49-F238E27FC236}">
                <a16:creationId xmlns:a16="http://schemas.microsoft.com/office/drawing/2014/main" id="{21A9B0A9-0473-268E-F928-927C70115EF5}"/>
              </a:ext>
            </a:extLst>
          </p:cNvPr>
          <p:cNvSpPr>
            <a:spLocks noGrp="1"/>
          </p:cNvSpPr>
          <p:nvPr>
            <p:ph type="title"/>
          </p:nvPr>
        </p:nvSpPr>
        <p:spPr>
          <a:xfrm>
            <a:off x="838200" y="365125"/>
            <a:ext cx="10515600" cy="1325563"/>
          </a:xfrm>
        </p:spPr>
        <p:txBody>
          <a:bodyPr>
            <a:normAutofit/>
          </a:bodyPr>
          <a:lstStyle/>
          <a:p>
            <a:br>
              <a:rPr lang="en-US">
                <a:solidFill>
                  <a:srgbClr val="FFFFFF"/>
                </a:solidFill>
              </a:rPr>
            </a:br>
            <a:endParaRPr lang="en-US">
              <a:solidFill>
                <a:srgbClr val="FFFFFF"/>
              </a:solidFill>
            </a:endParaRPr>
          </a:p>
        </p:txBody>
      </p:sp>
      <p:sp>
        <p:nvSpPr>
          <p:cNvPr id="9" name="Content Placeholder 8">
            <a:extLst>
              <a:ext uri="{FF2B5EF4-FFF2-40B4-BE49-F238E27FC236}">
                <a16:creationId xmlns:a16="http://schemas.microsoft.com/office/drawing/2014/main" id="{6DC8F33C-9650-8EC0-35FE-EC40E56D4FA9}"/>
              </a:ext>
            </a:extLst>
          </p:cNvPr>
          <p:cNvSpPr>
            <a:spLocks noGrp="1"/>
          </p:cNvSpPr>
          <p:nvPr>
            <p:ph idx="1"/>
          </p:nvPr>
        </p:nvSpPr>
        <p:spPr>
          <a:xfrm>
            <a:off x="3625985" y="3067996"/>
            <a:ext cx="4940030" cy="722008"/>
          </a:xfrm>
        </p:spPr>
        <p:txBody>
          <a:bodyPr>
            <a:normAutofit/>
          </a:bodyPr>
          <a:lstStyle/>
          <a:p>
            <a:pPr marL="0" indent="0">
              <a:buNone/>
            </a:pPr>
            <a:r>
              <a:rPr lang="en-US" sz="4400" dirty="0">
                <a:solidFill>
                  <a:srgbClr val="FFFFFF"/>
                </a:solidFill>
              </a:rPr>
              <a:t>Keep on Keeping on </a:t>
            </a:r>
          </a:p>
        </p:txBody>
      </p:sp>
    </p:spTree>
    <p:extLst>
      <p:ext uri="{BB962C8B-B14F-4D97-AF65-F5344CB8AC3E}">
        <p14:creationId xmlns:p14="http://schemas.microsoft.com/office/powerpoint/2010/main" val="30989387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CC16-00B0-B5D2-6F0F-E1914F19507E}"/>
              </a:ext>
            </a:extLst>
          </p:cNvPr>
          <p:cNvSpPr>
            <a:spLocks noGrp="1"/>
          </p:cNvSpPr>
          <p:nvPr>
            <p:ph type="title"/>
          </p:nvPr>
        </p:nvSpPr>
        <p:spPr/>
        <p:txBody>
          <a:bodyPr>
            <a:normAutofit/>
          </a:bodyPr>
          <a:lstStyle/>
          <a:p>
            <a:r>
              <a:rPr lang="en-US" sz="4000" dirty="0"/>
              <a:t>Reading Comprehension Questions </a:t>
            </a:r>
          </a:p>
        </p:txBody>
      </p:sp>
      <p:sp>
        <p:nvSpPr>
          <p:cNvPr id="3" name="Content Placeholder 2">
            <a:extLst>
              <a:ext uri="{FF2B5EF4-FFF2-40B4-BE49-F238E27FC236}">
                <a16:creationId xmlns:a16="http://schemas.microsoft.com/office/drawing/2014/main" id="{596E9C12-77FF-D6D4-35E9-0F4B9FE8DDF9}"/>
              </a:ext>
            </a:extLst>
          </p:cNvPr>
          <p:cNvSpPr>
            <a:spLocks noGrp="1"/>
          </p:cNvSpPr>
          <p:nvPr>
            <p:ph idx="1"/>
          </p:nvPr>
        </p:nvSpPr>
        <p:spPr>
          <a:xfrm>
            <a:off x="838200" y="1825625"/>
            <a:ext cx="10515600" cy="4787446"/>
          </a:xfrm>
        </p:spPr>
        <p:txBody>
          <a:bodyPr>
            <a:normAutofit/>
          </a:bodyPr>
          <a:lstStyle/>
          <a:p>
            <a:r>
              <a:rPr lang="en-US" dirty="0"/>
              <a:t>Designed to test ability to </a:t>
            </a:r>
          </a:p>
          <a:p>
            <a:pPr lvl="1"/>
            <a:r>
              <a:rPr lang="en-US" dirty="0"/>
              <a:t>Understand the meaning of individual words, sentences, bodies of text</a:t>
            </a:r>
          </a:p>
          <a:p>
            <a:pPr lvl="1"/>
            <a:r>
              <a:rPr lang="en-US" dirty="0"/>
              <a:t>Distinguish between major and minor points</a:t>
            </a:r>
          </a:p>
          <a:p>
            <a:pPr lvl="1"/>
            <a:r>
              <a:rPr lang="en-US" dirty="0"/>
              <a:t>Summarize </a:t>
            </a:r>
          </a:p>
          <a:p>
            <a:pPr lvl="1"/>
            <a:r>
              <a:rPr lang="en-US" dirty="0"/>
              <a:t>Infer </a:t>
            </a:r>
          </a:p>
          <a:p>
            <a:pPr lvl="1"/>
            <a:r>
              <a:rPr lang="en-US" dirty="0"/>
              <a:t>Understand structure of text</a:t>
            </a:r>
          </a:p>
          <a:p>
            <a:pPr lvl="1"/>
            <a:r>
              <a:rPr lang="en-US" dirty="0"/>
              <a:t>Identify perspective, underlying assumptions, evidence</a:t>
            </a:r>
          </a:p>
          <a:p>
            <a:pPr lvl="1"/>
            <a:r>
              <a:rPr lang="en-US" dirty="0"/>
              <a:t>Analyze text</a:t>
            </a:r>
          </a:p>
          <a:p>
            <a:pPr lvl="1"/>
            <a:r>
              <a:rPr lang="en-US" dirty="0"/>
              <a:t>Determine alternative explanations</a:t>
            </a:r>
          </a:p>
          <a:p>
            <a:pPr lvl="1"/>
            <a:endParaRPr lang="en-US" dirty="0"/>
          </a:p>
          <a:p>
            <a:endParaRPr lang="en-US" dirty="0"/>
          </a:p>
        </p:txBody>
      </p:sp>
      <p:sp>
        <p:nvSpPr>
          <p:cNvPr id="4" name="Content Placeholder 2">
            <a:extLst>
              <a:ext uri="{FF2B5EF4-FFF2-40B4-BE49-F238E27FC236}">
                <a16:creationId xmlns:a16="http://schemas.microsoft.com/office/drawing/2014/main" id="{18DCA93B-0372-44FB-4E7B-19F8151DA577}"/>
              </a:ext>
            </a:extLst>
          </p:cNvPr>
          <p:cNvSpPr txBox="1">
            <a:spLocks/>
          </p:cNvSpPr>
          <p:nvPr/>
        </p:nvSpPr>
        <p:spPr>
          <a:xfrm>
            <a:off x="838200" y="4282394"/>
            <a:ext cx="10515600" cy="204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8164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D528-3C1F-B51C-1F6E-425118AD06A2}"/>
              </a:ext>
            </a:extLst>
          </p:cNvPr>
          <p:cNvSpPr>
            <a:spLocks noGrp="1"/>
          </p:cNvSpPr>
          <p:nvPr>
            <p:ph type="title"/>
          </p:nvPr>
        </p:nvSpPr>
        <p:spPr/>
        <p:txBody>
          <a:bodyPr>
            <a:normAutofit/>
          </a:bodyPr>
          <a:lstStyle/>
          <a:p>
            <a:r>
              <a:rPr lang="en-US" sz="4000" dirty="0"/>
              <a:t>It is active engagement with the text</a:t>
            </a:r>
          </a:p>
        </p:txBody>
      </p:sp>
      <p:sp>
        <p:nvSpPr>
          <p:cNvPr id="3" name="Content Placeholder 2">
            <a:extLst>
              <a:ext uri="{FF2B5EF4-FFF2-40B4-BE49-F238E27FC236}">
                <a16:creationId xmlns:a16="http://schemas.microsoft.com/office/drawing/2014/main" id="{85015817-7E63-B3D3-38E7-DE952132C4E1}"/>
              </a:ext>
            </a:extLst>
          </p:cNvPr>
          <p:cNvSpPr>
            <a:spLocks noGrp="1"/>
          </p:cNvSpPr>
          <p:nvPr>
            <p:ph idx="1"/>
          </p:nvPr>
        </p:nvSpPr>
        <p:spPr/>
        <p:txBody>
          <a:bodyPr/>
          <a:lstStyle/>
          <a:p>
            <a:r>
              <a:rPr lang="en-US" dirty="0"/>
              <a:t>Asking questions </a:t>
            </a:r>
          </a:p>
          <a:p>
            <a:r>
              <a:rPr lang="en-US" dirty="0"/>
              <a:t>Formulating and  evaluating hypothesis </a:t>
            </a:r>
          </a:p>
          <a:p>
            <a:r>
              <a:rPr lang="en-US" dirty="0"/>
              <a:t>Relating information</a:t>
            </a:r>
          </a:p>
        </p:txBody>
      </p:sp>
    </p:spTree>
    <p:extLst>
      <p:ext uri="{BB962C8B-B14F-4D97-AF65-F5344CB8AC3E}">
        <p14:creationId xmlns:p14="http://schemas.microsoft.com/office/powerpoint/2010/main" val="16930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1F3C-E307-E02C-3485-3AF5ABAFEB39}"/>
              </a:ext>
            </a:extLst>
          </p:cNvPr>
          <p:cNvSpPr>
            <a:spLocks noGrp="1"/>
          </p:cNvSpPr>
          <p:nvPr>
            <p:ph type="title"/>
          </p:nvPr>
        </p:nvSpPr>
        <p:spPr/>
        <p:txBody>
          <a:bodyPr>
            <a:normAutofit/>
          </a:bodyPr>
          <a:lstStyle/>
          <a:p>
            <a:r>
              <a:rPr lang="en-US" sz="4000" dirty="0"/>
              <a:t>Layout for the Reading Comprehension Section</a:t>
            </a:r>
          </a:p>
        </p:txBody>
      </p:sp>
      <p:sp>
        <p:nvSpPr>
          <p:cNvPr id="3" name="Content Placeholder 2">
            <a:extLst>
              <a:ext uri="{FF2B5EF4-FFF2-40B4-BE49-F238E27FC236}">
                <a16:creationId xmlns:a16="http://schemas.microsoft.com/office/drawing/2014/main" id="{499975B6-847C-DEAD-5E72-55C4F76C4039}"/>
              </a:ext>
            </a:extLst>
          </p:cNvPr>
          <p:cNvSpPr>
            <a:spLocks noGrp="1"/>
          </p:cNvSpPr>
          <p:nvPr>
            <p:ph idx="1"/>
          </p:nvPr>
        </p:nvSpPr>
        <p:spPr/>
        <p:txBody>
          <a:bodyPr/>
          <a:lstStyle/>
          <a:p>
            <a:r>
              <a:rPr lang="en-US" dirty="0"/>
              <a:t>The test contains ~10 passages</a:t>
            </a:r>
          </a:p>
          <a:p>
            <a:pPr lvl="1"/>
            <a:r>
              <a:rPr lang="en-US" dirty="0"/>
              <a:t>Most are one paragraph long</a:t>
            </a:r>
          </a:p>
          <a:p>
            <a:pPr lvl="1"/>
            <a:r>
              <a:rPr lang="en-US" dirty="0"/>
              <a:t>One or two are four to five paragraphs long</a:t>
            </a:r>
          </a:p>
          <a:p>
            <a:pPr lvl="1"/>
            <a:r>
              <a:rPr lang="en-US" dirty="0"/>
              <a:t>Balance across disciplines (humanities, social studies + business, and natural sciences)</a:t>
            </a:r>
          </a:p>
          <a:p>
            <a:r>
              <a:rPr lang="en-US" dirty="0"/>
              <a:t>Number of questions per passage will range 1-6</a:t>
            </a:r>
          </a:p>
          <a:p>
            <a:pPr lvl="1"/>
            <a:r>
              <a:rPr lang="en-US" dirty="0"/>
              <a:t>Half of the verbal reasoning questions will be based on passages</a:t>
            </a:r>
          </a:p>
          <a:p>
            <a:pPr lvl="1"/>
            <a:r>
              <a:rPr lang="en-US" dirty="0"/>
              <a:t>Three types of questions </a:t>
            </a:r>
          </a:p>
        </p:txBody>
      </p:sp>
    </p:spTree>
    <p:extLst>
      <p:ext uri="{BB962C8B-B14F-4D97-AF65-F5344CB8AC3E}">
        <p14:creationId xmlns:p14="http://schemas.microsoft.com/office/powerpoint/2010/main" val="73364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1F3C-E307-E02C-3485-3AF5ABAFEB39}"/>
              </a:ext>
            </a:extLst>
          </p:cNvPr>
          <p:cNvSpPr>
            <a:spLocks noGrp="1"/>
          </p:cNvSpPr>
          <p:nvPr>
            <p:ph type="title"/>
          </p:nvPr>
        </p:nvSpPr>
        <p:spPr/>
        <p:txBody>
          <a:bodyPr>
            <a:normAutofit/>
          </a:bodyPr>
          <a:lstStyle/>
          <a:p>
            <a:r>
              <a:rPr lang="en-US" sz="4000" dirty="0"/>
              <a:t>Computer layout for the Reading Comprehension</a:t>
            </a:r>
          </a:p>
        </p:txBody>
      </p:sp>
      <p:sp>
        <p:nvSpPr>
          <p:cNvPr id="3" name="Content Placeholder 2">
            <a:extLst>
              <a:ext uri="{FF2B5EF4-FFF2-40B4-BE49-F238E27FC236}">
                <a16:creationId xmlns:a16="http://schemas.microsoft.com/office/drawing/2014/main" id="{499975B6-847C-DEAD-5E72-55C4F76C4039}"/>
              </a:ext>
            </a:extLst>
          </p:cNvPr>
          <p:cNvSpPr>
            <a:spLocks noGrp="1"/>
          </p:cNvSpPr>
          <p:nvPr>
            <p:ph idx="1"/>
          </p:nvPr>
        </p:nvSpPr>
        <p:spPr/>
        <p:txBody>
          <a:bodyPr/>
          <a:lstStyle/>
          <a:p>
            <a:r>
              <a:rPr lang="en-US" dirty="0"/>
              <a:t>The passage is on the left side and stays there while you work </a:t>
            </a:r>
          </a:p>
          <a:p>
            <a:pPr lvl="1"/>
            <a:r>
              <a:rPr lang="en-US" dirty="0"/>
              <a:t>Depending on the length, you may have to scroll down</a:t>
            </a:r>
          </a:p>
          <a:p>
            <a:r>
              <a:rPr lang="en-US" dirty="0"/>
              <a:t>The questions appear one at a time on the right side </a:t>
            </a:r>
          </a:p>
        </p:txBody>
      </p:sp>
    </p:spTree>
    <p:extLst>
      <p:ext uri="{BB962C8B-B14F-4D97-AF65-F5344CB8AC3E}">
        <p14:creationId xmlns:p14="http://schemas.microsoft.com/office/powerpoint/2010/main" val="336128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3F40-AB24-9D6D-B1AE-71250161FD88}"/>
              </a:ext>
            </a:extLst>
          </p:cNvPr>
          <p:cNvSpPr>
            <a:spLocks noGrp="1"/>
          </p:cNvSpPr>
          <p:nvPr>
            <p:ph type="title"/>
          </p:nvPr>
        </p:nvSpPr>
        <p:spPr/>
        <p:txBody>
          <a:bodyPr/>
          <a:lstStyle/>
          <a:p>
            <a:r>
              <a:rPr lang="en-US" dirty="0"/>
              <a:t>How to digest a passage?</a:t>
            </a:r>
          </a:p>
        </p:txBody>
      </p:sp>
      <p:sp>
        <p:nvSpPr>
          <p:cNvPr id="3" name="Content Placeholder 2">
            <a:extLst>
              <a:ext uri="{FF2B5EF4-FFF2-40B4-BE49-F238E27FC236}">
                <a16:creationId xmlns:a16="http://schemas.microsoft.com/office/drawing/2014/main" id="{4B1C76CB-54BC-2A9E-DD56-BDD5343DC9F8}"/>
              </a:ext>
            </a:extLst>
          </p:cNvPr>
          <p:cNvSpPr>
            <a:spLocks noGrp="1"/>
          </p:cNvSpPr>
          <p:nvPr>
            <p:ph idx="1"/>
          </p:nvPr>
        </p:nvSpPr>
        <p:spPr/>
        <p:txBody>
          <a:bodyPr>
            <a:normAutofit fontScale="92500" lnSpcReduction="10000"/>
          </a:bodyPr>
          <a:lstStyle/>
          <a:p>
            <a:r>
              <a:rPr lang="en-US" dirty="0"/>
              <a:t>What is the main idea?</a:t>
            </a:r>
          </a:p>
          <a:p>
            <a:pPr lvl="1"/>
            <a:r>
              <a:rPr lang="en-US" dirty="0"/>
              <a:t>Introduction/topic sentence</a:t>
            </a:r>
          </a:p>
          <a:p>
            <a:pPr lvl="1"/>
            <a:endParaRPr lang="en-US" dirty="0"/>
          </a:p>
          <a:p>
            <a:r>
              <a:rPr lang="en-US" dirty="0"/>
              <a:t>What is the supporting information?</a:t>
            </a:r>
          </a:p>
          <a:p>
            <a:pPr lvl="1"/>
            <a:r>
              <a:rPr lang="en-US" dirty="0"/>
              <a:t>Body paragraphs/latter sentences </a:t>
            </a:r>
          </a:p>
          <a:p>
            <a:pPr lvl="1"/>
            <a:r>
              <a:rPr lang="en-US" dirty="0"/>
              <a:t>Key details</a:t>
            </a:r>
          </a:p>
          <a:p>
            <a:pPr lvl="1"/>
            <a:endParaRPr lang="en-US" dirty="0"/>
          </a:p>
          <a:p>
            <a:r>
              <a:rPr lang="en-US" dirty="0"/>
              <a:t>Try skimming, reading as little as you are able/comfortable to do</a:t>
            </a:r>
          </a:p>
          <a:p>
            <a:endParaRPr lang="en-US" dirty="0"/>
          </a:p>
          <a:p>
            <a:r>
              <a:rPr lang="en-US" dirty="0"/>
              <a:t>Glance at the questions first – they may clue you in to what you should look for in the passage </a:t>
            </a:r>
          </a:p>
        </p:txBody>
      </p:sp>
    </p:spTree>
    <p:extLst>
      <p:ext uri="{BB962C8B-B14F-4D97-AF65-F5344CB8AC3E}">
        <p14:creationId xmlns:p14="http://schemas.microsoft.com/office/powerpoint/2010/main" val="22085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3BA5-46C2-590D-515B-F2699E57943C}"/>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a16="http://schemas.microsoft.com/office/drawing/2014/main" id="{E85F40C3-64A4-5C76-BA16-14FBF0DACF64}"/>
              </a:ext>
            </a:extLst>
          </p:cNvPr>
          <p:cNvSpPr>
            <a:spLocks noGrp="1"/>
          </p:cNvSpPr>
          <p:nvPr>
            <p:ph idx="1"/>
          </p:nvPr>
        </p:nvSpPr>
        <p:spPr/>
        <p:txBody>
          <a:bodyPr>
            <a:normAutofit/>
          </a:bodyPr>
          <a:lstStyle/>
          <a:p>
            <a:r>
              <a:rPr lang="en-US" dirty="0"/>
              <a:t>Process of elimination</a:t>
            </a:r>
          </a:p>
          <a:p>
            <a:r>
              <a:rPr lang="en-US" dirty="0"/>
              <a:t>Test takers spend too much time trying to understand what they’ve read and not enough time working on the questions</a:t>
            </a:r>
          </a:p>
          <a:p>
            <a:r>
              <a:rPr lang="en-US" dirty="0"/>
              <a:t>Don’t spend your time solely trying to understand very little thing in the passage</a:t>
            </a:r>
          </a:p>
          <a:p>
            <a:r>
              <a:rPr lang="en-US" dirty="0"/>
              <a:t>Don’t keep everything in your head – Use your scratch paper</a:t>
            </a:r>
          </a:p>
          <a:p>
            <a:pPr lvl="1"/>
            <a:r>
              <a:rPr lang="en-US" dirty="0"/>
              <a:t>Practice summarizing the paragraphs/passage on scratch paper</a:t>
            </a:r>
          </a:p>
          <a:p>
            <a:pPr lvl="1"/>
            <a:r>
              <a:rPr lang="en-US" dirty="0"/>
              <a:t>Build a map of the paragraph/passage on your scratch paper</a:t>
            </a:r>
          </a:p>
          <a:p>
            <a:endParaRPr lang="en-US" dirty="0"/>
          </a:p>
        </p:txBody>
      </p:sp>
    </p:spTree>
    <p:extLst>
      <p:ext uri="{BB962C8B-B14F-4D97-AF65-F5344CB8AC3E}">
        <p14:creationId xmlns:p14="http://schemas.microsoft.com/office/powerpoint/2010/main" val="6273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EAEE-5DF2-03C1-2073-A5BF1315A669}"/>
              </a:ext>
            </a:extLst>
          </p:cNvPr>
          <p:cNvSpPr>
            <a:spLocks noGrp="1"/>
          </p:cNvSpPr>
          <p:nvPr>
            <p:ph type="title"/>
          </p:nvPr>
        </p:nvSpPr>
        <p:spPr/>
        <p:txBody>
          <a:bodyPr/>
          <a:lstStyle/>
          <a:p>
            <a:r>
              <a:rPr lang="en-US" dirty="0"/>
              <a:t>Refer to the passage once you’ve selected an answer</a:t>
            </a:r>
          </a:p>
        </p:txBody>
      </p:sp>
      <p:sp>
        <p:nvSpPr>
          <p:cNvPr id="3" name="Content Placeholder 2">
            <a:extLst>
              <a:ext uri="{FF2B5EF4-FFF2-40B4-BE49-F238E27FC236}">
                <a16:creationId xmlns:a16="http://schemas.microsoft.com/office/drawing/2014/main" id="{B687AF37-35DA-C830-FC4D-6D844018F7FE}"/>
              </a:ext>
            </a:extLst>
          </p:cNvPr>
          <p:cNvSpPr>
            <a:spLocks noGrp="1"/>
          </p:cNvSpPr>
          <p:nvPr>
            <p:ph idx="1"/>
          </p:nvPr>
        </p:nvSpPr>
        <p:spPr/>
        <p:txBody>
          <a:bodyPr/>
          <a:lstStyle/>
          <a:p>
            <a:r>
              <a:rPr lang="en-US" dirty="0"/>
              <a:t>You should be able to find evidence/proof that your answer is correct </a:t>
            </a:r>
          </a:p>
        </p:txBody>
      </p:sp>
    </p:spTree>
    <p:extLst>
      <p:ext uri="{BB962C8B-B14F-4D97-AF65-F5344CB8AC3E}">
        <p14:creationId xmlns:p14="http://schemas.microsoft.com/office/powerpoint/2010/main" val="8299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1808</TotalTime>
  <Words>1440</Words>
  <Application>Microsoft Office PowerPoint</Application>
  <PresentationFormat>Widescreen</PresentationFormat>
  <Paragraphs>148</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Open Sans</vt:lpstr>
      <vt:lpstr>Open Sans Bold</vt:lpstr>
      <vt:lpstr>Wingdings</vt:lpstr>
      <vt:lpstr>Office Theme</vt:lpstr>
      <vt:lpstr>GRE – Verbal Reasoning</vt:lpstr>
      <vt:lpstr>Reading Comprehension  Text Completion           Sentence Equivalence</vt:lpstr>
      <vt:lpstr>Reading Comprehension Questions </vt:lpstr>
      <vt:lpstr>It is active engagement with the text</vt:lpstr>
      <vt:lpstr>Layout for the Reading Comprehension Section</vt:lpstr>
      <vt:lpstr>Computer layout for the Reading Comprehension</vt:lpstr>
      <vt:lpstr>How to digest a passage?</vt:lpstr>
      <vt:lpstr>Tips and tricks!</vt:lpstr>
      <vt:lpstr>Refer to the passage once you’ve selected an answer</vt:lpstr>
      <vt:lpstr>General Question Types:</vt:lpstr>
      <vt:lpstr>PowerPoint Presentation</vt:lpstr>
      <vt:lpstr>Tips for Answering “Select one”</vt:lpstr>
      <vt:lpstr>PowerPoint Presentation</vt:lpstr>
      <vt:lpstr>Tips for Answering “Select one or more”</vt:lpstr>
      <vt:lpstr>PowerPoint Presentation</vt:lpstr>
      <vt:lpstr>Tips for Answering “Select in passage”</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 PREP – Verbal Reasoning</dc:title>
  <dc:creator>Dulce Robles Martinez</dc:creator>
  <cp:lastModifiedBy>Dulce Robles Martinez</cp:lastModifiedBy>
  <cp:revision>11</cp:revision>
  <dcterms:created xsi:type="dcterms:W3CDTF">2022-05-23T17:28:31Z</dcterms:created>
  <dcterms:modified xsi:type="dcterms:W3CDTF">2022-06-20T16:43:57Z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