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sldIdLst>
    <p:sldId id="256" r:id="rId2"/>
    <p:sldId id="257" r:id="rId3"/>
    <p:sldId id="259" r:id="rId4"/>
    <p:sldId id="260" r:id="rId5"/>
    <p:sldId id="261" r:id="rId6"/>
    <p:sldId id="262" r:id="rId7"/>
    <p:sldId id="263" r:id="rId8"/>
    <p:sldId id="264" r:id="rId9"/>
    <p:sldId id="266" r:id="rId10"/>
    <p:sldId id="267" r:id="rId11"/>
    <p:sldId id="269" r:id="rId12"/>
    <p:sldId id="272" r:id="rId13"/>
    <p:sldId id="265" r:id="rId14"/>
    <p:sldId id="270" r:id="rId15"/>
    <p:sldId id="271" r:id="rId16"/>
    <p:sldId id="258" r:id="rId17"/>
  </p:sldIdLst>
  <p:sldSz cx="9144000" cy="6858000" type="screen4x3"/>
  <p:notesSz cx="6858000" cy="93122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 d="1"/>
        <a:sy n="1" d="1"/>
      </p:scale>
      <p:origin x="0" y="0"/>
    </p:cViewPr>
  </p:notesTextViewPr>
  <p:notesViewPr>
    <p:cSldViewPr>
      <p:cViewPr varScale="1">
        <p:scale>
          <a:sx n="54" d="100"/>
          <a:sy n="54" d="100"/>
        </p:scale>
        <p:origin x="-2868" y="-102"/>
      </p:cViewPr>
      <p:guideLst>
        <p:guide orient="horz" pos="2933"/>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61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5614"/>
          </a:xfrm>
          <a:prstGeom prst="rect">
            <a:avLst/>
          </a:prstGeom>
        </p:spPr>
        <p:txBody>
          <a:bodyPr vert="horz" lIns="91440" tIns="45720" rIns="91440" bIns="45720" rtlCol="0"/>
          <a:lstStyle>
            <a:lvl1pPr algn="r">
              <a:defRPr sz="1200"/>
            </a:lvl1pPr>
          </a:lstStyle>
          <a:p>
            <a:fld id="{C1F49AD9-AB3B-4555-81CC-0E69232ED15D}" type="datetimeFigureOut">
              <a:rPr lang="en-US" smtClean="0"/>
              <a:pPr/>
              <a:t>6/27/2016</a:t>
            </a:fld>
            <a:endParaRPr lang="en-US"/>
          </a:p>
        </p:txBody>
      </p:sp>
      <p:sp>
        <p:nvSpPr>
          <p:cNvPr id="4" name="Slide Image Placeholder 3"/>
          <p:cNvSpPr>
            <a:spLocks noGrp="1" noRot="1" noChangeAspect="1"/>
          </p:cNvSpPr>
          <p:nvPr>
            <p:ph type="sldImg" idx="2"/>
          </p:nvPr>
        </p:nvSpPr>
        <p:spPr>
          <a:xfrm>
            <a:off x="1101725" y="698500"/>
            <a:ext cx="4654550" cy="34925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23331"/>
            <a:ext cx="5486400" cy="419052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5045"/>
            <a:ext cx="2971800" cy="46561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45045"/>
            <a:ext cx="2971800" cy="465614"/>
          </a:xfrm>
          <a:prstGeom prst="rect">
            <a:avLst/>
          </a:prstGeom>
        </p:spPr>
        <p:txBody>
          <a:bodyPr vert="horz" lIns="91440" tIns="45720" rIns="91440" bIns="45720" rtlCol="0" anchor="b"/>
          <a:lstStyle>
            <a:lvl1pPr algn="r">
              <a:defRPr sz="1200"/>
            </a:lvl1pPr>
          </a:lstStyle>
          <a:p>
            <a:fld id="{7EF64741-9E15-4618-8CA4-ED71EB887DA1}" type="slidenum">
              <a:rPr lang="en-US" smtClean="0"/>
              <a:pPr/>
              <a:t>‹#›</a:t>
            </a:fld>
            <a:endParaRPr lang="en-US"/>
          </a:p>
        </p:txBody>
      </p:sp>
    </p:spTree>
    <p:extLst>
      <p:ext uri="{BB962C8B-B14F-4D97-AF65-F5344CB8AC3E}">
        <p14:creationId xmlns="" xmlns:p14="http://schemas.microsoft.com/office/powerpoint/2010/main" val="8009267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www.hindupedia.com/en/Mantra" TargetMode="External"/><Relationship Id="rId2" Type="http://schemas.openxmlformats.org/officeDocument/2006/relationships/slide" Target="../slides/slide12.xml"/><Relationship Id="rId1" Type="http://schemas.openxmlformats.org/officeDocument/2006/relationships/notesMaster" Target="../notesMasters/notesMaster1.xml"/><Relationship Id="rId5" Type="http://schemas.openxmlformats.org/officeDocument/2006/relationships/hyperlink" Target="http://www.hindupedia.com/en/Sound" TargetMode="External"/><Relationship Id="rId4" Type="http://schemas.openxmlformats.org/officeDocument/2006/relationships/hyperlink" Target="http://www.hindupedia.com/en/Sanskrit" TargetMode="Externa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F64741-9E15-4618-8CA4-ED71EB887DA1}" type="slidenum">
              <a:rPr lang="en-US" smtClean="0"/>
              <a:pPr/>
              <a:t>1</a:t>
            </a:fld>
            <a:endParaRPr lang="en-US"/>
          </a:p>
        </p:txBody>
      </p:sp>
    </p:spTree>
    <p:extLst>
      <p:ext uri="{BB962C8B-B14F-4D97-AF65-F5344CB8AC3E}">
        <p14:creationId xmlns="" xmlns:p14="http://schemas.microsoft.com/office/powerpoint/2010/main" val="30004907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000" dirty="0" smtClean="0"/>
              <a:t>*May sit in chair, feet on floor</a:t>
            </a:r>
          </a:p>
          <a:p>
            <a:r>
              <a:rPr lang="en-US" sz="2000" dirty="0" smtClean="0"/>
              <a:t>** May or may not include adjustments and/or </a:t>
            </a:r>
            <a:r>
              <a:rPr lang="en-US" sz="2000" dirty="0" err="1" smtClean="0"/>
              <a:t>Marma</a:t>
            </a:r>
            <a:r>
              <a:rPr lang="en-US" sz="2000" dirty="0" smtClean="0"/>
              <a:t> point (</a:t>
            </a:r>
            <a:r>
              <a:rPr lang="en-US" sz="2000" dirty="0" err="1" smtClean="0"/>
              <a:t>accupressure</a:t>
            </a:r>
            <a:r>
              <a:rPr lang="en-US" sz="2000" dirty="0" smtClean="0"/>
              <a:t>)</a:t>
            </a:r>
            <a:r>
              <a:rPr lang="en-US" sz="2000" baseline="0" dirty="0" smtClean="0"/>
              <a:t> with or without aromatherapy</a:t>
            </a:r>
            <a:endParaRPr lang="en-US" sz="2000" dirty="0"/>
          </a:p>
        </p:txBody>
      </p:sp>
      <p:sp>
        <p:nvSpPr>
          <p:cNvPr id="4" name="Slide Number Placeholder 3"/>
          <p:cNvSpPr>
            <a:spLocks noGrp="1"/>
          </p:cNvSpPr>
          <p:nvPr>
            <p:ph type="sldNum" sz="quarter" idx="10"/>
          </p:nvPr>
        </p:nvSpPr>
        <p:spPr/>
        <p:txBody>
          <a:bodyPr/>
          <a:lstStyle/>
          <a:p>
            <a:fld id="{7EF64741-9E15-4618-8CA4-ED71EB887DA1}" type="slidenum">
              <a:rPr lang="en-US" smtClean="0"/>
              <a:pPr/>
              <a:t>10</a:t>
            </a:fld>
            <a:endParaRPr lang="en-US"/>
          </a:p>
        </p:txBody>
      </p:sp>
    </p:spTree>
    <p:extLst>
      <p:ext uri="{BB962C8B-B14F-4D97-AF65-F5344CB8AC3E}">
        <p14:creationId xmlns="" xmlns:p14="http://schemas.microsoft.com/office/powerpoint/2010/main" val="20704948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F64741-9E15-4618-8CA4-ED71EB887DA1}" type="slidenum">
              <a:rPr lang="en-US" smtClean="0"/>
              <a:pPr/>
              <a:t>11</a:t>
            </a:fld>
            <a:endParaRPr lang="en-US"/>
          </a:p>
        </p:txBody>
      </p:sp>
    </p:spTree>
    <p:extLst>
      <p:ext uri="{BB962C8B-B14F-4D97-AF65-F5344CB8AC3E}">
        <p14:creationId xmlns="" xmlns:p14="http://schemas.microsoft.com/office/powerpoint/2010/main" val="42820257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000" dirty="0" smtClean="0"/>
              <a:t>The word </a:t>
            </a:r>
            <a:r>
              <a:rPr lang="en-US" sz="2000" dirty="0" smtClean="0">
                <a:hlinkClick r:id="rId3" tooltip="Mantra"/>
              </a:rPr>
              <a:t>Mantra</a:t>
            </a:r>
            <a:r>
              <a:rPr lang="en-US" sz="2000" dirty="0" smtClean="0"/>
              <a:t> in </a:t>
            </a:r>
            <a:r>
              <a:rPr lang="en-US" sz="2000" dirty="0" smtClean="0">
                <a:hlinkClick r:id="rId4" tooltip="Sanskrit"/>
              </a:rPr>
              <a:t>Sanskrit</a:t>
            </a:r>
            <a:r>
              <a:rPr lang="en-US" sz="2000" dirty="0" smtClean="0"/>
              <a:t> is derived from "</a:t>
            </a:r>
            <a:r>
              <a:rPr lang="en-US" sz="2000" dirty="0" err="1" smtClean="0"/>
              <a:t>Mananaat</a:t>
            </a:r>
            <a:r>
              <a:rPr lang="en-US" sz="2000" dirty="0" smtClean="0"/>
              <a:t> </a:t>
            </a:r>
            <a:r>
              <a:rPr lang="en-US" sz="2000" dirty="0" err="1" smtClean="0"/>
              <a:t>Traayate</a:t>
            </a:r>
            <a:r>
              <a:rPr lang="en-US" sz="2000" dirty="0" smtClean="0"/>
              <a:t>" meaning "Just by chanting (</a:t>
            </a:r>
            <a:r>
              <a:rPr lang="en-US" sz="2000" dirty="0" err="1" smtClean="0"/>
              <a:t>mananaat</a:t>
            </a:r>
            <a:r>
              <a:rPr lang="en-US" sz="2000" dirty="0" smtClean="0"/>
              <a:t>) we can protect [and heal] ourselves (</a:t>
            </a:r>
            <a:r>
              <a:rPr lang="en-US" sz="2000" dirty="0" err="1" smtClean="0"/>
              <a:t>traayate</a:t>
            </a:r>
            <a:r>
              <a:rPr lang="en-US" sz="2000" dirty="0" smtClean="0"/>
              <a:t>)". </a:t>
            </a:r>
          </a:p>
          <a:p>
            <a:pPr marL="0" indent="0">
              <a:buNone/>
            </a:pPr>
            <a:endParaRPr lang="en-US" sz="2000" dirty="0" smtClean="0"/>
          </a:p>
          <a:p>
            <a:r>
              <a:rPr lang="en-US" sz="2000" dirty="0" smtClean="0"/>
              <a:t>Recent research into the efficacy of mantras and </a:t>
            </a:r>
            <a:r>
              <a:rPr lang="en-US" sz="2000" dirty="0" smtClean="0">
                <a:hlinkClick r:id="rId5" tooltip="Sound"/>
              </a:rPr>
              <a:t>sound</a:t>
            </a:r>
            <a:r>
              <a:rPr lang="en-US" sz="2000" dirty="0" smtClean="0"/>
              <a:t> therapy on our body and healing has revealed  that hormones and neurotransmitters throughout the body have distinctive vibrational sympathies.</a:t>
            </a:r>
          </a:p>
          <a:p>
            <a:endParaRPr lang="en-US" dirty="0"/>
          </a:p>
        </p:txBody>
      </p:sp>
      <p:sp>
        <p:nvSpPr>
          <p:cNvPr id="4" name="Slide Number Placeholder 3"/>
          <p:cNvSpPr>
            <a:spLocks noGrp="1"/>
          </p:cNvSpPr>
          <p:nvPr>
            <p:ph type="sldNum" sz="quarter" idx="10"/>
          </p:nvPr>
        </p:nvSpPr>
        <p:spPr/>
        <p:txBody>
          <a:bodyPr/>
          <a:lstStyle/>
          <a:p>
            <a:fld id="{7EF64741-9E15-4618-8CA4-ED71EB887DA1}" type="slidenum">
              <a:rPr lang="en-US" smtClean="0"/>
              <a:pPr/>
              <a:t>12</a:t>
            </a:fld>
            <a:endParaRPr lang="en-US"/>
          </a:p>
        </p:txBody>
      </p:sp>
    </p:spTree>
    <p:extLst>
      <p:ext uri="{BB962C8B-B14F-4D97-AF65-F5344CB8AC3E}">
        <p14:creationId xmlns="" xmlns:p14="http://schemas.microsoft.com/office/powerpoint/2010/main" val="19665343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F64741-9E15-4618-8CA4-ED71EB887DA1}" type="slidenum">
              <a:rPr lang="en-US" smtClean="0"/>
              <a:pPr/>
              <a:t>13</a:t>
            </a:fld>
            <a:endParaRPr lang="en-US"/>
          </a:p>
        </p:txBody>
      </p:sp>
    </p:spTree>
    <p:extLst>
      <p:ext uri="{BB962C8B-B14F-4D97-AF65-F5344CB8AC3E}">
        <p14:creationId xmlns="" xmlns:p14="http://schemas.microsoft.com/office/powerpoint/2010/main" val="776494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F64741-9E15-4618-8CA4-ED71EB887DA1}" type="slidenum">
              <a:rPr lang="en-US" smtClean="0"/>
              <a:pPr/>
              <a:t>14</a:t>
            </a:fld>
            <a:endParaRPr lang="en-US"/>
          </a:p>
        </p:txBody>
      </p:sp>
    </p:spTree>
    <p:extLst>
      <p:ext uri="{BB962C8B-B14F-4D97-AF65-F5344CB8AC3E}">
        <p14:creationId xmlns="" xmlns:p14="http://schemas.microsoft.com/office/powerpoint/2010/main" val="40095332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F64741-9E15-4618-8CA4-ED71EB887DA1}" type="slidenum">
              <a:rPr lang="en-US" smtClean="0"/>
              <a:pPr/>
              <a:t>15</a:t>
            </a:fld>
            <a:endParaRPr lang="en-US"/>
          </a:p>
        </p:txBody>
      </p:sp>
    </p:spTree>
    <p:extLst>
      <p:ext uri="{BB962C8B-B14F-4D97-AF65-F5344CB8AC3E}">
        <p14:creationId xmlns="" xmlns:p14="http://schemas.microsoft.com/office/powerpoint/2010/main" val="354755056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F64741-9E15-4618-8CA4-ED71EB887DA1}" type="slidenum">
              <a:rPr lang="en-US" smtClean="0"/>
              <a:pPr/>
              <a:t>16</a:t>
            </a:fld>
            <a:endParaRPr lang="en-US"/>
          </a:p>
        </p:txBody>
      </p:sp>
    </p:spTree>
    <p:extLst>
      <p:ext uri="{BB962C8B-B14F-4D97-AF65-F5344CB8AC3E}">
        <p14:creationId xmlns="" xmlns:p14="http://schemas.microsoft.com/office/powerpoint/2010/main" val="20144727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2000" dirty="0" smtClean="0"/>
              <a:t>First </a:t>
            </a:r>
            <a:r>
              <a:rPr lang="en-US" sz="2000" dirty="0" err="1" smtClean="0"/>
              <a:t>Ayurvedic</a:t>
            </a:r>
            <a:r>
              <a:rPr lang="en-US" sz="2000" dirty="0" smtClean="0"/>
              <a:t> texts:  </a:t>
            </a:r>
            <a:r>
              <a:rPr lang="en-US" sz="2000" dirty="0" err="1" smtClean="0"/>
              <a:t>Charaka</a:t>
            </a:r>
            <a:r>
              <a:rPr lang="en-US" sz="2000" dirty="0" smtClean="0"/>
              <a:t> </a:t>
            </a:r>
            <a:r>
              <a:rPr lang="en-US" sz="2000" dirty="0" err="1" smtClean="0"/>
              <a:t>Samhita</a:t>
            </a:r>
            <a:r>
              <a:rPr lang="en-US" sz="2000" dirty="0" smtClean="0"/>
              <a:t> (Internal Medicine), </a:t>
            </a:r>
            <a:r>
              <a:rPr lang="en-US" sz="2000" dirty="0" err="1" smtClean="0"/>
              <a:t>Srushruta</a:t>
            </a:r>
            <a:r>
              <a:rPr lang="en-US" sz="2000" dirty="0" smtClean="0"/>
              <a:t> </a:t>
            </a:r>
            <a:r>
              <a:rPr lang="en-US" sz="2000" dirty="0" err="1" smtClean="0"/>
              <a:t>Samhita</a:t>
            </a:r>
            <a:r>
              <a:rPr lang="en-US" sz="2000" dirty="0" smtClean="0"/>
              <a:t> (Surgical text), </a:t>
            </a:r>
            <a:r>
              <a:rPr lang="en-US" sz="2000" dirty="0" err="1" smtClean="0"/>
              <a:t>Ashtanga</a:t>
            </a:r>
            <a:r>
              <a:rPr lang="en-US" sz="2000" dirty="0" smtClean="0"/>
              <a:t> </a:t>
            </a:r>
            <a:r>
              <a:rPr lang="en-US" sz="2000" dirty="0" err="1" smtClean="0"/>
              <a:t>Sangrah</a:t>
            </a:r>
            <a:r>
              <a:rPr lang="en-US" sz="2000" dirty="0" smtClean="0"/>
              <a:t> (synthesis of first two books in poetry or sutras) (6</a:t>
            </a:r>
            <a:r>
              <a:rPr lang="en-US" sz="2000" baseline="30000" dirty="0" smtClean="0"/>
              <a:t>th</a:t>
            </a:r>
            <a:r>
              <a:rPr lang="en-US" sz="2000" dirty="0" smtClean="0"/>
              <a:t> century CE)</a:t>
            </a:r>
          </a:p>
          <a:p>
            <a:endParaRPr lang="en-US" dirty="0"/>
          </a:p>
        </p:txBody>
      </p:sp>
      <p:sp>
        <p:nvSpPr>
          <p:cNvPr id="4" name="Slide Number Placeholder 3"/>
          <p:cNvSpPr>
            <a:spLocks noGrp="1"/>
          </p:cNvSpPr>
          <p:nvPr>
            <p:ph type="sldNum" sz="quarter" idx="10"/>
          </p:nvPr>
        </p:nvSpPr>
        <p:spPr/>
        <p:txBody>
          <a:bodyPr/>
          <a:lstStyle/>
          <a:p>
            <a:fld id="{7EF64741-9E15-4618-8CA4-ED71EB887DA1}" type="slidenum">
              <a:rPr lang="en-US" smtClean="0"/>
              <a:pPr/>
              <a:t>2</a:t>
            </a:fld>
            <a:endParaRPr lang="en-US"/>
          </a:p>
        </p:txBody>
      </p:sp>
    </p:spTree>
    <p:extLst>
      <p:ext uri="{BB962C8B-B14F-4D97-AF65-F5344CB8AC3E}">
        <p14:creationId xmlns="" xmlns:p14="http://schemas.microsoft.com/office/powerpoint/2010/main" val="3100980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F64741-9E15-4618-8CA4-ED71EB887DA1}" type="slidenum">
              <a:rPr lang="en-US" smtClean="0"/>
              <a:pPr/>
              <a:t>3</a:t>
            </a:fld>
            <a:endParaRPr lang="en-US"/>
          </a:p>
        </p:txBody>
      </p:sp>
    </p:spTree>
    <p:extLst>
      <p:ext uri="{BB962C8B-B14F-4D97-AF65-F5344CB8AC3E}">
        <p14:creationId xmlns="" xmlns:p14="http://schemas.microsoft.com/office/powerpoint/2010/main" val="19240322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Perfect health = Equilibrium of mind, body, soul</a:t>
            </a:r>
            <a:endParaRPr lang="en-US" dirty="0"/>
          </a:p>
        </p:txBody>
      </p:sp>
      <p:sp>
        <p:nvSpPr>
          <p:cNvPr id="4" name="Slide Number Placeholder 3"/>
          <p:cNvSpPr>
            <a:spLocks noGrp="1"/>
          </p:cNvSpPr>
          <p:nvPr>
            <p:ph type="sldNum" sz="quarter" idx="10"/>
          </p:nvPr>
        </p:nvSpPr>
        <p:spPr/>
        <p:txBody>
          <a:bodyPr/>
          <a:lstStyle/>
          <a:p>
            <a:fld id="{7EF64741-9E15-4618-8CA4-ED71EB887DA1}" type="slidenum">
              <a:rPr lang="en-US" smtClean="0"/>
              <a:pPr/>
              <a:t>4</a:t>
            </a:fld>
            <a:endParaRPr lang="en-US"/>
          </a:p>
        </p:txBody>
      </p:sp>
    </p:spTree>
    <p:extLst>
      <p:ext uri="{BB962C8B-B14F-4D97-AF65-F5344CB8AC3E}">
        <p14:creationId xmlns="" xmlns:p14="http://schemas.microsoft.com/office/powerpoint/2010/main" val="23262072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This is some of what is meant by the famous equation E = mC</a:t>
            </a:r>
            <a:r>
              <a:rPr lang="en-US" sz="2000" baseline="30000" dirty="0" smtClean="0"/>
              <a:t>2</a:t>
            </a:r>
            <a:r>
              <a:rPr lang="en-US" sz="2000" dirty="0" smtClean="0"/>
              <a:t> --that mass and energy are interchangeable.</a:t>
            </a:r>
          </a:p>
          <a:p>
            <a:r>
              <a:rPr lang="en-US" sz="2000" dirty="0" smtClean="0"/>
              <a:t>(Please see</a:t>
            </a:r>
            <a:r>
              <a:rPr lang="en-US" sz="2000" baseline="0" dirty="0" smtClean="0"/>
              <a:t> reference  page)</a:t>
            </a:r>
            <a:endParaRPr lang="en-US" sz="2000" dirty="0"/>
          </a:p>
        </p:txBody>
      </p:sp>
      <p:sp>
        <p:nvSpPr>
          <p:cNvPr id="4" name="Slide Number Placeholder 3"/>
          <p:cNvSpPr>
            <a:spLocks noGrp="1"/>
          </p:cNvSpPr>
          <p:nvPr>
            <p:ph type="sldNum" sz="quarter" idx="10"/>
          </p:nvPr>
        </p:nvSpPr>
        <p:spPr/>
        <p:txBody>
          <a:bodyPr/>
          <a:lstStyle/>
          <a:p>
            <a:fld id="{7EF64741-9E15-4618-8CA4-ED71EB887DA1}" type="slidenum">
              <a:rPr lang="en-US" smtClean="0"/>
              <a:pPr/>
              <a:t>5</a:t>
            </a:fld>
            <a:endParaRPr lang="en-US"/>
          </a:p>
        </p:txBody>
      </p:sp>
    </p:spTree>
    <p:extLst>
      <p:ext uri="{BB962C8B-B14F-4D97-AF65-F5344CB8AC3E}">
        <p14:creationId xmlns="" xmlns:p14="http://schemas.microsoft.com/office/powerpoint/2010/main" val="2796755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Ether</a:t>
            </a:r>
          </a:p>
          <a:p>
            <a:r>
              <a:rPr lang="en-US" b="1" dirty="0" smtClean="0"/>
              <a:t>Air</a:t>
            </a:r>
          </a:p>
          <a:p>
            <a:r>
              <a:rPr lang="en-US" b="1" dirty="0" smtClean="0"/>
              <a:t>Fire</a:t>
            </a:r>
          </a:p>
          <a:p>
            <a:r>
              <a:rPr lang="en-US" b="1" dirty="0" smtClean="0"/>
              <a:t>Water</a:t>
            </a:r>
          </a:p>
          <a:p>
            <a:r>
              <a:rPr lang="en-US" b="1" dirty="0" smtClean="0"/>
              <a:t>Earth</a:t>
            </a:r>
            <a:endParaRPr lang="en-US" b="1" dirty="0"/>
          </a:p>
        </p:txBody>
      </p:sp>
      <p:sp>
        <p:nvSpPr>
          <p:cNvPr id="4" name="Slide Number Placeholder 3"/>
          <p:cNvSpPr>
            <a:spLocks noGrp="1"/>
          </p:cNvSpPr>
          <p:nvPr>
            <p:ph type="sldNum" sz="quarter" idx="10"/>
          </p:nvPr>
        </p:nvSpPr>
        <p:spPr/>
        <p:txBody>
          <a:bodyPr/>
          <a:lstStyle/>
          <a:p>
            <a:fld id="{7EF64741-9E15-4618-8CA4-ED71EB887DA1}" type="slidenum">
              <a:rPr lang="en-US" smtClean="0"/>
              <a:pPr/>
              <a:t>6</a:t>
            </a:fld>
            <a:endParaRPr lang="en-US"/>
          </a:p>
        </p:txBody>
      </p:sp>
    </p:spTree>
    <p:extLst>
      <p:ext uri="{BB962C8B-B14F-4D97-AF65-F5344CB8AC3E}">
        <p14:creationId xmlns="" xmlns:p14="http://schemas.microsoft.com/office/powerpoint/2010/main" val="7653244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smtClean="0"/>
              <a:t>The seers also declared that certain combinations of elements have unique physiological properties and functions in nature. Substances that are predominantly composed of Ether and Air have very dynamic properties and effects. These have come to be called "</a:t>
            </a:r>
            <a:r>
              <a:rPr lang="en-US" sz="1600" dirty="0" err="1" smtClean="0"/>
              <a:t>vata</a:t>
            </a:r>
            <a:r>
              <a:rPr lang="en-US" sz="1600" dirty="0" smtClean="0"/>
              <a:t> substances." Some substances perform digesting, metabolizing, and transforming functions and are called "pitta substances." Similarly, </a:t>
            </a:r>
            <a:r>
              <a:rPr lang="en-US" sz="1600" dirty="0" err="1" smtClean="0"/>
              <a:t>kapha</a:t>
            </a:r>
            <a:r>
              <a:rPr lang="en-US" sz="1600" dirty="0" smtClean="0"/>
              <a:t> substances are composed of water and earth elements that have the functions to support, lubricate, secrete, etc. Knowing what elements a substance is made of is important to understanding the kinds of effects it produces. These effects are sometimes described in terms of the attributes. Thus, the elements and their attributes can help you to understand why a certain effect is produced. You can use this same logic to counteract an effect with substances or activities that contain its opposite attributes, bringing balance and health. Using the elements and their attributes in this way, we have clearer understanding of the realm of cause and effect, anatomy and physiology, structure and function</a:t>
            </a:r>
            <a:endParaRPr lang="en-US" sz="1600" dirty="0"/>
          </a:p>
        </p:txBody>
      </p:sp>
      <p:sp>
        <p:nvSpPr>
          <p:cNvPr id="4" name="Slide Number Placeholder 3"/>
          <p:cNvSpPr>
            <a:spLocks noGrp="1"/>
          </p:cNvSpPr>
          <p:nvPr>
            <p:ph type="sldNum" sz="quarter" idx="10"/>
          </p:nvPr>
        </p:nvSpPr>
        <p:spPr/>
        <p:txBody>
          <a:bodyPr/>
          <a:lstStyle/>
          <a:p>
            <a:fld id="{7EF64741-9E15-4618-8CA4-ED71EB887DA1}" type="slidenum">
              <a:rPr lang="en-US" smtClean="0"/>
              <a:pPr/>
              <a:t>7</a:t>
            </a:fld>
            <a:endParaRPr lang="en-US"/>
          </a:p>
        </p:txBody>
      </p:sp>
    </p:spTree>
    <p:extLst>
      <p:ext uri="{BB962C8B-B14F-4D97-AF65-F5344CB8AC3E}">
        <p14:creationId xmlns="" xmlns:p14="http://schemas.microsoft.com/office/powerpoint/2010/main" val="9433744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F64741-9E15-4618-8CA4-ED71EB887DA1}" type="slidenum">
              <a:rPr lang="en-US" smtClean="0"/>
              <a:pPr/>
              <a:t>8</a:t>
            </a:fld>
            <a:endParaRPr lang="en-US"/>
          </a:p>
        </p:txBody>
      </p:sp>
    </p:spTree>
    <p:extLst>
      <p:ext uri="{BB962C8B-B14F-4D97-AF65-F5344CB8AC3E}">
        <p14:creationId xmlns="" xmlns:p14="http://schemas.microsoft.com/office/powerpoint/2010/main" val="3901933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F64741-9E15-4618-8CA4-ED71EB887DA1}" type="slidenum">
              <a:rPr lang="en-US" smtClean="0"/>
              <a:pPr/>
              <a:t>9</a:t>
            </a:fld>
            <a:endParaRPr lang="en-US"/>
          </a:p>
        </p:txBody>
      </p:sp>
    </p:spTree>
    <p:extLst>
      <p:ext uri="{BB962C8B-B14F-4D97-AF65-F5344CB8AC3E}">
        <p14:creationId xmlns="" xmlns:p14="http://schemas.microsoft.com/office/powerpoint/2010/main" val="148282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D5660B2-6756-438A-917D-C2D97645D2A6}" type="datetimeFigureOut">
              <a:rPr lang="en-US" smtClean="0"/>
              <a:pPr/>
              <a:t>6/27/2016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31CE8-2DEC-4D3C-AE30-9E75E0DF07D5}" type="slidenum">
              <a:rPr lang="en-US" smtClean="0"/>
              <a:pPr/>
              <a:t>‹#›</a:t>
            </a:fld>
            <a:endParaRPr lang="en-US"/>
          </a:p>
        </p:txBody>
      </p:sp>
    </p:spTree>
    <p:extLst>
      <p:ext uri="{BB962C8B-B14F-4D97-AF65-F5344CB8AC3E}">
        <p14:creationId xmlns="" xmlns:p14="http://schemas.microsoft.com/office/powerpoint/2010/main" val="16849238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5660B2-6756-438A-917D-C2D97645D2A6}" type="datetimeFigureOut">
              <a:rPr lang="en-US" smtClean="0"/>
              <a:pPr/>
              <a:t>6/27/2016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31CE8-2DEC-4D3C-AE30-9E75E0DF07D5}" type="slidenum">
              <a:rPr lang="en-US" smtClean="0"/>
              <a:pPr/>
              <a:t>‹#›</a:t>
            </a:fld>
            <a:endParaRPr lang="en-US"/>
          </a:p>
        </p:txBody>
      </p:sp>
    </p:spTree>
    <p:extLst>
      <p:ext uri="{BB962C8B-B14F-4D97-AF65-F5344CB8AC3E}">
        <p14:creationId xmlns="" xmlns:p14="http://schemas.microsoft.com/office/powerpoint/2010/main" val="1043968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5660B2-6756-438A-917D-C2D97645D2A6}" type="datetimeFigureOut">
              <a:rPr lang="en-US" smtClean="0"/>
              <a:pPr/>
              <a:t>6/27/2016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31CE8-2DEC-4D3C-AE30-9E75E0DF07D5}" type="slidenum">
              <a:rPr lang="en-US" smtClean="0"/>
              <a:pPr/>
              <a:t>‹#›</a:t>
            </a:fld>
            <a:endParaRPr lang="en-US"/>
          </a:p>
        </p:txBody>
      </p:sp>
    </p:spTree>
    <p:extLst>
      <p:ext uri="{BB962C8B-B14F-4D97-AF65-F5344CB8AC3E}">
        <p14:creationId xmlns="" xmlns:p14="http://schemas.microsoft.com/office/powerpoint/2010/main" val="20959424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5660B2-6756-438A-917D-C2D97645D2A6}" type="datetimeFigureOut">
              <a:rPr lang="en-US" smtClean="0"/>
              <a:pPr/>
              <a:t>6/27/2016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31CE8-2DEC-4D3C-AE30-9E75E0DF07D5}" type="slidenum">
              <a:rPr lang="en-US" smtClean="0"/>
              <a:pPr/>
              <a:t>‹#›</a:t>
            </a:fld>
            <a:endParaRPr lang="en-US"/>
          </a:p>
        </p:txBody>
      </p:sp>
    </p:spTree>
    <p:extLst>
      <p:ext uri="{BB962C8B-B14F-4D97-AF65-F5344CB8AC3E}">
        <p14:creationId xmlns="" xmlns:p14="http://schemas.microsoft.com/office/powerpoint/2010/main" val="40606548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D5660B2-6756-438A-917D-C2D97645D2A6}" type="datetimeFigureOut">
              <a:rPr lang="en-US" smtClean="0"/>
              <a:pPr/>
              <a:t>6/27/2016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31CE8-2DEC-4D3C-AE30-9E75E0DF07D5}" type="slidenum">
              <a:rPr lang="en-US" smtClean="0"/>
              <a:pPr/>
              <a:t>‹#›</a:t>
            </a:fld>
            <a:endParaRPr lang="en-US"/>
          </a:p>
        </p:txBody>
      </p:sp>
    </p:spTree>
    <p:extLst>
      <p:ext uri="{BB962C8B-B14F-4D97-AF65-F5344CB8AC3E}">
        <p14:creationId xmlns="" xmlns:p14="http://schemas.microsoft.com/office/powerpoint/2010/main" val="41822984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D5660B2-6756-438A-917D-C2D97645D2A6}" type="datetimeFigureOut">
              <a:rPr lang="en-US" smtClean="0"/>
              <a:pPr/>
              <a:t>6/27/2016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031CE8-2DEC-4D3C-AE30-9E75E0DF07D5}" type="slidenum">
              <a:rPr lang="en-US" smtClean="0"/>
              <a:pPr/>
              <a:t>‹#›</a:t>
            </a:fld>
            <a:endParaRPr lang="en-US"/>
          </a:p>
        </p:txBody>
      </p:sp>
    </p:spTree>
    <p:extLst>
      <p:ext uri="{BB962C8B-B14F-4D97-AF65-F5344CB8AC3E}">
        <p14:creationId xmlns="" xmlns:p14="http://schemas.microsoft.com/office/powerpoint/2010/main" val="11190312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D5660B2-6756-438A-917D-C2D97645D2A6}" type="datetimeFigureOut">
              <a:rPr lang="en-US" smtClean="0"/>
              <a:pPr/>
              <a:t>6/27/2016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31CE8-2DEC-4D3C-AE30-9E75E0DF07D5}" type="slidenum">
              <a:rPr lang="en-US" smtClean="0"/>
              <a:pPr/>
              <a:t>‹#›</a:t>
            </a:fld>
            <a:endParaRPr lang="en-US"/>
          </a:p>
        </p:txBody>
      </p:sp>
    </p:spTree>
    <p:extLst>
      <p:ext uri="{BB962C8B-B14F-4D97-AF65-F5344CB8AC3E}">
        <p14:creationId xmlns="" xmlns:p14="http://schemas.microsoft.com/office/powerpoint/2010/main" val="2744396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D5660B2-6756-438A-917D-C2D97645D2A6}" type="datetimeFigureOut">
              <a:rPr lang="en-US" smtClean="0"/>
              <a:pPr/>
              <a:t>6/27/2016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031CE8-2DEC-4D3C-AE30-9E75E0DF07D5}" type="slidenum">
              <a:rPr lang="en-US" smtClean="0"/>
              <a:pPr/>
              <a:t>‹#›</a:t>
            </a:fld>
            <a:endParaRPr lang="en-US"/>
          </a:p>
        </p:txBody>
      </p:sp>
    </p:spTree>
    <p:extLst>
      <p:ext uri="{BB962C8B-B14F-4D97-AF65-F5344CB8AC3E}">
        <p14:creationId xmlns="" xmlns:p14="http://schemas.microsoft.com/office/powerpoint/2010/main" val="39919009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5660B2-6756-438A-917D-C2D97645D2A6}" type="datetimeFigureOut">
              <a:rPr lang="en-US" smtClean="0"/>
              <a:pPr/>
              <a:t>6/27/2016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031CE8-2DEC-4D3C-AE30-9E75E0DF07D5}" type="slidenum">
              <a:rPr lang="en-US" smtClean="0"/>
              <a:pPr/>
              <a:t>‹#›</a:t>
            </a:fld>
            <a:endParaRPr lang="en-US"/>
          </a:p>
        </p:txBody>
      </p:sp>
    </p:spTree>
    <p:extLst>
      <p:ext uri="{BB962C8B-B14F-4D97-AF65-F5344CB8AC3E}">
        <p14:creationId xmlns="" xmlns:p14="http://schemas.microsoft.com/office/powerpoint/2010/main" val="17567684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5660B2-6756-438A-917D-C2D97645D2A6}" type="datetimeFigureOut">
              <a:rPr lang="en-US" smtClean="0"/>
              <a:pPr/>
              <a:t>6/27/2016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031CE8-2DEC-4D3C-AE30-9E75E0DF07D5}" type="slidenum">
              <a:rPr lang="en-US" smtClean="0"/>
              <a:pPr/>
              <a:t>‹#›</a:t>
            </a:fld>
            <a:endParaRPr lang="en-US"/>
          </a:p>
        </p:txBody>
      </p:sp>
    </p:spTree>
    <p:extLst>
      <p:ext uri="{BB962C8B-B14F-4D97-AF65-F5344CB8AC3E}">
        <p14:creationId xmlns="" xmlns:p14="http://schemas.microsoft.com/office/powerpoint/2010/main" val="3173399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5660B2-6756-438A-917D-C2D97645D2A6}" type="datetimeFigureOut">
              <a:rPr lang="en-US" smtClean="0"/>
              <a:pPr/>
              <a:t>6/27/2016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031CE8-2DEC-4D3C-AE30-9E75E0DF07D5}" type="slidenum">
              <a:rPr lang="en-US" smtClean="0"/>
              <a:pPr/>
              <a:t>‹#›</a:t>
            </a:fld>
            <a:endParaRPr lang="en-US"/>
          </a:p>
        </p:txBody>
      </p:sp>
    </p:spTree>
    <p:extLst>
      <p:ext uri="{BB962C8B-B14F-4D97-AF65-F5344CB8AC3E}">
        <p14:creationId xmlns="" xmlns:p14="http://schemas.microsoft.com/office/powerpoint/2010/main" val="9773343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5660B2-6756-438A-917D-C2D97645D2A6}" type="datetimeFigureOut">
              <a:rPr lang="en-US" smtClean="0"/>
              <a:pPr/>
              <a:t>6/27/2016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031CE8-2DEC-4D3C-AE30-9E75E0DF07D5}" type="slidenum">
              <a:rPr lang="en-US" smtClean="0"/>
              <a:pPr/>
              <a:t>‹#›</a:t>
            </a:fld>
            <a:endParaRPr lang="en-US"/>
          </a:p>
        </p:txBody>
      </p:sp>
    </p:spTree>
    <p:extLst>
      <p:ext uri="{BB962C8B-B14F-4D97-AF65-F5344CB8AC3E}">
        <p14:creationId xmlns="" xmlns:p14="http://schemas.microsoft.com/office/powerpoint/2010/main" val="2007688918"/>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5.xml"/><Relationship Id="rId4" Type="http://schemas.openxmlformats.org/officeDocument/2006/relationships/image" Target="../media/image4.jpe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books.google.com/books?id=lJQuAAAAYAAJ&amp;dq=Artha+veda+5:9:7&amp;source=gbs_navlinks_s" TargetMode="External"/><Relationship Id="rId7" Type="http://schemas.openxmlformats.org/officeDocument/2006/relationships/hyperlink" Target="http://www.mantra-yoga.com/mantra.htm"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hyperlink" Target="https://www.ayurveda.com/online_resource/doshas_elements_attributes.html" TargetMode="External"/><Relationship Id="rId5" Type="http://schemas.openxmlformats.org/officeDocument/2006/relationships/hyperlink" Target="https://www.ayurveda.com/online_resource/ancient_writings.html" TargetMode="External"/><Relationship Id="rId4" Type="http://schemas.openxmlformats.org/officeDocument/2006/relationships/hyperlink" Target="http://doshaquiz.chopra.com/"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ayurveda.com/pdf/constitution.pdf"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hyperlink" Target="http://doshaquiz.chopra.com/dosha_part2.asp" TargetMode="External"/><Relationship Id="rId5" Type="http://schemas.openxmlformats.org/officeDocument/2006/relationships/hyperlink" Target="http://doshaquiz.chopra.com/" TargetMode="External"/><Relationship Id="rId4" Type="http://schemas.openxmlformats.org/officeDocument/2006/relationships/hyperlink" Target="https://www.ayurveda.com/pdf/vikruti.pdf"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b="1" dirty="0" smtClean="0"/>
              <a:t>Introduction </a:t>
            </a:r>
            <a:r>
              <a:rPr lang="en-US" b="1" dirty="0" smtClean="0"/>
              <a:t>to </a:t>
            </a:r>
            <a:r>
              <a:rPr lang="en-US" b="1" dirty="0" err="1" smtClean="0"/>
              <a:t>Ayurveda</a:t>
            </a:r>
            <a:endParaRPr lang="en-US" b="1" dirty="0"/>
          </a:p>
        </p:txBody>
      </p:sp>
      <p:sp>
        <p:nvSpPr>
          <p:cNvPr id="3" name="Subtitle 2"/>
          <p:cNvSpPr>
            <a:spLocks noGrp="1"/>
          </p:cNvSpPr>
          <p:nvPr>
            <p:ph type="subTitle" idx="1"/>
          </p:nvPr>
        </p:nvSpPr>
        <p:spPr/>
        <p:txBody>
          <a:bodyPr/>
          <a:lstStyle/>
          <a:p>
            <a:r>
              <a:rPr lang="en-US" b="1" dirty="0" err="1" smtClean="0"/>
              <a:t>Linnea</a:t>
            </a:r>
            <a:r>
              <a:rPr lang="en-US" b="1" dirty="0" smtClean="0"/>
              <a:t> M. Axman</a:t>
            </a:r>
          </a:p>
          <a:p>
            <a:r>
              <a:rPr lang="en-US" b="1" dirty="0" err="1" smtClean="0"/>
              <a:t>DrPH</a:t>
            </a:r>
            <a:r>
              <a:rPr lang="en-US" b="1" dirty="0" smtClean="0"/>
              <a:t>, MSN, FNP</a:t>
            </a:r>
          </a:p>
          <a:p>
            <a:r>
              <a:rPr lang="en-US" b="1" dirty="0" smtClean="0"/>
              <a:t>RYT 200, </a:t>
            </a:r>
            <a:r>
              <a:rPr lang="en-US" b="1" dirty="0" err="1" smtClean="0"/>
              <a:t>AyurYoga</a:t>
            </a:r>
            <a:r>
              <a:rPr lang="en-US" b="1" dirty="0" smtClean="0"/>
              <a:t> 200</a:t>
            </a:r>
            <a:endParaRPr lang="en-US" b="1" dirty="0"/>
          </a:p>
        </p:txBody>
      </p:sp>
    </p:spTree>
    <p:extLst>
      <p:ext uri="{BB962C8B-B14F-4D97-AF65-F5344CB8AC3E}">
        <p14:creationId xmlns="" xmlns:p14="http://schemas.microsoft.com/office/powerpoint/2010/main" val="17669310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a:bodyPr>
          <a:lstStyle/>
          <a:p>
            <a:r>
              <a:rPr lang="en-US" sz="3600" b="1" dirty="0" smtClean="0"/>
              <a:t>Elements of Ayurveda-Inspired Class</a:t>
            </a:r>
            <a:endParaRPr lang="en-US" sz="3600" b="1" dirty="0"/>
          </a:p>
        </p:txBody>
      </p:sp>
      <p:sp>
        <p:nvSpPr>
          <p:cNvPr id="3" name="Content Placeholder 2"/>
          <p:cNvSpPr>
            <a:spLocks noGrp="1"/>
          </p:cNvSpPr>
          <p:nvPr>
            <p:ph idx="1"/>
          </p:nvPr>
        </p:nvSpPr>
        <p:spPr>
          <a:xfrm>
            <a:off x="228600" y="1600200"/>
            <a:ext cx="8763000" cy="5029200"/>
          </a:xfrm>
        </p:spPr>
        <p:txBody>
          <a:bodyPr>
            <a:normAutofit fontScale="62500" lnSpcReduction="20000"/>
          </a:bodyPr>
          <a:lstStyle/>
          <a:p>
            <a:r>
              <a:rPr lang="en-US" sz="3800" b="1" dirty="0" err="1" smtClean="0"/>
              <a:t>Sukhasana</a:t>
            </a:r>
            <a:r>
              <a:rPr lang="en-US" sz="3800" dirty="0" smtClean="0"/>
              <a:t> (easy) pose*</a:t>
            </a:r>
          </a:p>
          <a:p>
            <a:pPr marL="0" indent="0">
              <a:buNone/>
            </a:pPr>
            <a:endParaRPr lang="en-US" sz="3800" dirty="0" smtClean="0"/>
          </a:p>
          <a:p>
            <a:r>
              <a:rPr lang="en-US" sz="3800" b="1" dirty="0"/>
              <a:t>Mantra</a:t>
            </a:r>
            <a:r>
              <a:rPr lang="en-US" sz="3800" dirty="0"/>
              <a:t> </a:t>
            </a:r>
            <a:r>
              <a:rPr lang="en-US" sz="3800" dirty="0" smtClean="0"/>
              <a:t>(“instrument </a:t>
            </a:r>
            <a:r>
              <a:rPr lang="en-US" sz="3800" dirty="0"/>
              <a:t>of the </a:t>
            </a:r>
            <a:r>
              <a:rPr lang="en-US" sz="3800" dirty="0" smtClean="0"/>
              <a:t>mind”, </a:t>
            </a:r>
            <a:r>
              <a:rPr lang="en-US" sz="3800" dirty="0"/>
              <a:t>a powerful sound or </a:t>
            </a:r>
            <a:r>
              <a:rPr lang="en-US" sz="3800" dirty="0" smtClean="0"/>
              <a:t>vibration)</a:t>
            </a:r>
          </a:p>
          <a:p>
            <a:pPr marL="0" indent="0">
              <a:buNone/>
            </a:pPr>
            <a:endParaRPr lang="en-US" sz="3800" dirty="0" smtClean="0"/>
          </a:p>
          <a:p>
            <a:r>
              <a:rPr lang="en-US" sz="3800" b="1" dirty="0" smtClean="0"/>
              <a:t>Pranayama</a:t>
            </a:r>
            <a:r>
              <a:rPr lang="en-US" sz="3800" dirty="0" smtClean="0"/>
              <a:t> (breathing)</a:t>
            </a:r>
          </a:p>
          <a:p>
            <a:pPr marL="0" indent="0">
              <a:buNone/>
            </a:pPr>
            <a:endParaRPr lang="en-US" sz="3800" dirty="0" smtClean="0"/>
          </a:p>
          <a:p>
            <a:r>
              <a:rPr lang="en-US" sz="3800" b="1" dirty="0" smtClean="0"/>
              <a:t>Chandra or Surya </a:t>
            </a:r>
            <a:r>
              <a:rPr lang="en-US" sz="3800" b="1" dirty="0" err="1" smtClean="0"/>
              <a:t>Namaskar</a:t>
            </a:r>
            <a:r>
              <a:rPr lang="en-US" sz="3800" b="1" dirty="0" smtClean="0"/>
              <a:t> </a:t>
            </a:r>
            <a:r>
              <a:rPr lang="en-US" sz="3800" dirty="0" smtClean="0"/>
              <a:t>(sun or moon salutations)</a:t>
            </a:r>
          </a:p>
          <a:p>
            <a:pPr marL="0" indent="0">
              <a:buNone/>
            </a:pPr>
            <a:endParaRPr lang="en-US" sz="3800" dirty="0" smtClean="0"/>
          </a:p>
          <a:p>
            <a:r>
              <a:rPr lang="en-US" sz="3800" b="1" dirty="0" smtClean="0"/>
              <a:t>Asana </a:t>
            </a:r>
            <a:r>
              <a:rPr lang="en-US" sz="3800" dirty="0" smtClean="0"/>
              <a:t>(poses)</a:t>
            </a:r>
          </a:p>
          <a:p>
            <a:endParaRPr lang="en-US" sz="3800" b="1" dirty="0" smtClean="0"/>
          </a:p>
          <a:p>
            <a:r>
              <a:rPr lang="en-US" sz="3800" b="1" dirty="0" err="1" smtClean="0"/>
              <a:t>Dhyana</a:t>
            </a:r>
            <a:r>
              <a:rPr lang="en-US" sz="3800" b="1" dirty="0" smtClean="0"/>
              <a:t> </a:t>
            </a:r>
            <a:r>
              <a:rPr lang="en-US" sz="3800" dirty="0" smtClean="0"/>
              <a:t>(meditation) may or may not be done during </a:t>
            </a:r>
            <a:r>
              <a:rPr lang="en-US" sz="3800" dirty="0" err="1" smtClean="0"/>
              <a:t>savasana</a:t>
            </a:r>
            <a:r>
              <a:rPr lang="en-US" sz="3800" dirty="0" smtClean="0"/>
              <a:t>**</a:t>
            </a:r>
          </a:p>
          <a:p>
            <a:endParaRPr lang="en-US" sz="3800" dirty="0"/>
          </a:p>
          <a:p>
            <a:r>
              <a:rPr lang="en-US" sz="3800" b="1" dirty="0" smtClean="0"/>
              <a:t>Mantra</a:t>
            </a:r>
          </a:p>
          <a:p>
            <a:endParaRPr lang="en-US" dirty="0"/>
          </a:p>
          <a:p>
            <a:endParaRPr lang="en-US" dirty="0" smtClean="0"/>
          </a:p>
          <a:p>
            <a:endParaRPr lang="en-US" dirty="0"/>
          </a:p>
          <a:p>
            <a:endParaRPr lang="en-US" dirty="0" smtClean="0"/>
          </a:p>
        </p:txBody>
      </p:sp>
    </p:spTree>
    <p:extLst>
      <p:ext uri="{BB962C8B-B14F-4D97-AF65-F5344CB8AC3E}">
        <p14:creationId xmlns="" xmlns:p14="http://schemas.microsoft.com/office/powerpoint/2010/main" val="18712883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Fall (</a:t>
            </a:r>
            <a:r>
              <a:rPr lang="en-US" b="1" dirty="0" err="1"/>
              <a:t>Vata</a:t>
            </a:r>
            <a:r>
              <a:rPr lang="en-US" b="1" dirty="0"/>
              <a:t>-pacifying)</a:t>
            </a:r>
            <a:br>
              <a:rPr lang="en-US" b="1" dirty="0"/>
            </a:br>
            <a:r>
              <a:rPr lang="en-US" b="1" dirty="0"/>
              <a:t>Public Yoga Class</a:t>
            </a:r>
            <a:endParaRPr lang="en-US" dirty="0"/>
          </a:p>
        </p:txBody>
      </p:sp>
      <p:pic>
        <p:nvPicPr>
          <p:cNvPr id="5" name="Content Placeholder 4"/>
          <p:cNvPicPr>
            <a:picLocks noGrp="1" noChangeAspect="1"/>
          </p:cNvPicPr>
          <p:nvPr>
            <p:ph idx="1"/>
          </p:nvPr>
        </p:nvPicPr>
        <p:blipFill>
          <a:blip r:embed="rId3" cstate="print">
            <a:extLst>
              <a:ext uri="{28A0092B-C50C-407E-A947-70E740481C1C}">
                <a14:useLocalDpi xmlns="" xmlns:a14="http://schemas.microsoft.com/office/drawing/2010/main" val="0"/>
              </a:ext>
            </a:extLst>
          </a:blip>
          <a:stretch>
            <a:fillRect/>
          </a:stretch>
        </p:blipFill>
        <p:spPr>
          <a:xfrm>
            <a:off x="1752600" y="1981200"/>
            <a:ext cx="5624163" cy="3505200"/>
          </a:xfrm>
        </p:spPr>
      </p:pic>
    </p:spTree>
    <p:extLst>
      <p:ext uri="{BB962C8B-B14F-4D97-AF65-F5344CB8AC3E}">
        <p14:creationId xmlns="" xmlns:p14="http://schemas.microsoft.com/office/powerpoint/2010/main" val="19937139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Mantra</a:t>
            </a:r>
            <a:endParaRPr lang="en-US" dirty="0"/>
          </a:p>
        </p:txBody>
      </p:sp>
      <p:sp>
        <p:nvSpPr>
          <p:cNvPr id="5" name="Text Placeholder 4"/>
          <p:cNvSpPr>
            <a:spLocks noGrp="1"/>
          </p:cNvSpPr>
          <p:nvPr>
            <p:ph type="body" idx="1"/>
          </p:nvPr>
        </p:nvSpPr>
        <p:spPr/>
        <p:txBody>
          <a:bodyPr/>
          <a:lstStyle/>
          <a:p>
            <a:endParaRPr lang="en-US"/>
          </a:p>
        </p:txBody>
      </p:sp>
      <p:pic>
        <p:nvPicPr>
          <p:cNvPr id="4" name="Content Placeholder 3"/>
          <p:cNvPicPr>
            <a:picLocks noGrp="1" noChangeAspect="1"/>
          </p:cNvPicPr>
          <p:nvPr>
            <p:ph sz="half" idx="2"/>
          </p:nvPr>
        </p:nvPicPr>
        <p:blipFill>
          <a:blip r:embed="rId3" cstate="print">
            <a:extLst>
              <a:ext uri="{28A0092B-C50C-407E-A947-70E740481C1C}">
                <a14:useLocalDpi xmlns="" xmlns:a14="http://schemas.microsoft.com/office/drawing/2010/main" val="0"/>
              </a:ext>
            </a:extLst>
          </a:blip>
          <a:stretch>
            <a:fillRect/>
          </a:stretch>
        </p:blipFill>
        <p:spPr>
          <a:xfrm>
            <a:off x="457200" y="1613971"/>
            <a:ext cx="3997315" cy="4525963"/>
          </a:xfrm>
        </p:spPr>
      </p:pic>
      <p:sp>
        <p:nvSpPr>
          <p:cNvPr id="6" name="Text Placeholder 5"/>
          <p:cNvSpPr>
            <a:spLocks noGrp="1"/>
          </p:cNvSpPr>
          <p:nvPr>
            <p:ph type="body" sz="quarter" idx="3"/>
          </p:nvPr>
        </p:nvSpPr>
        <p:spPr/>
        <p:txBody>
          <a:bodyPr/>
          <a:lstStyle/>
          <a:p>
            <a:endParaRPr lang="en-US"/>
          </a:p>
        </p:txBody>
      </p:sp>
      <p:pic>
        <p:nvPicPr>
          <p:cNvPr id="8" name="Content Placeholder 7"/>
          <p:cNvPicPr>
            <a:picLocks noGrp="1" noChangeAspect="1"/>
          </p:cNvPicPr>
          <p:nvPr>
            <p:ph sz="quarter" idx="4"/>
          </p:nvPr>
        </p:nvPicPr>
        <p:blipFill>
          <a:blip r:embed="rId4" cstate="print">
            <a:extLst>
              <a:ext uri="{28A0092B-C50C-407E-A947-70E740481C1C}">
                <a14:useLocalDpi xmlns="" xmlns:a14="http://schemas.microsoft.com/office/drawing/2010/main" val="0"/>
              </a:ext>
            </a:extLst>
          </a:blip>
          <a:stretch>
            <a:fillRect/>
          </a:stretch>
        </p:blipFill>
        <p:spPr>
          <a:xfrm>
            <a:off x="5389418" y="1680972"/>
            <a:ext cx="3352800" cy="4643628"/>
          </a:xfrm>
        </p:spPr>
      </p:pic>
      <p:sp>
        <p:nvSpPr>
          <p:cNvPr id="9" name="TextBox 8"/>
          <p:cNvSpPr txBox="1"/>
          <p:nvPr/>
        </p:nvSpPr>
        <p:spPr>
          <a:xfrm>
            <a:off x="457200" y="6324600"/>
            <a:ext cx="8305800" cy="369332"/>
          </a:xfrm>
          <a:prstGeom prst="rect">
            <a:avLst/>
          </a:prstGeom>
          <a:noFill/>
        </p:spPr>
        <p:txBody>
          <a:bodyPr wrap="square" rtlCol="0">
            <a:spAutoFit/>
          </a:bodyPr>
          <a:lstStyle/>
          <a:p>
            <a:r>
              <a:rPr lang="en-US" dirty="0" smtClean="0"/>
              <a:t>Note. From </a:t>
            </a:r>
            <a:r>
              <a:rPr lang="en-US" i="1" dirty="0" smtClean="0"/>
              <a:t>The </a:t>
            </a:r>
            <a:r>
              <a:rPr lang="en-US" i="1" dirty="0"/>
              <a:t>Mysteries of </a:t>
            </a:r>
            <a:r>
              <a:rPr lang="en-US" i="1" dirty="0" smtClean="0"/>
              <a:t>Mantra </a:t>
            </a:r>
            <a:r>
              <a:rPr lang="en-US" dirty="0" smtClean="0"/>
              <a:t>by </a:t>
            </a:r>
            <a:r>
              <a:rPr lang="en-US" dirty="0" err="1" smtClean="0"/>
              <a:t>Muz</a:t>
            </a:r>
            <a:r>
              <a:rPr lang="en-US" dirty="0" smtClean="0"/>
              <a:t> Murray </a:t>
            </a:r>
            <a:endParaRPr lang="en-US" dirty="0"/>
          </a:p>
        </p:txBody>
      </p:sp>
    </p:spTree>
    <p:extLst>
      <p:ext uri="{BB962C8B-B14F-4D97-AF65-F5344CB8AC3E}">
        <p14:creationId xmlns="" xmlns:p14="http://schemas.microsoft.com/office/powerpoint/2010/main" val="37577962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Breathing: Pranayama</a:t>
            </a:r>
            <a:endParaRPr lang="en-US" b="1" dirty="0"/>
          </a:p>
        </p:txBody>
      </p:sp>
      <p:sp>
        <p:nvSpPr>
          <p:cNvPr id="3" name="Content Placeholder 2"/>
          <p:cNvSpPr>
            <a:spLocks noGrp="1"/>
          </p:cNvSpPr>
          <p:nvPr>
            <p:ph idx="1"/>
          </p:nvPr>
        </p:nvSpPr>
        <p:spPr>
          <a:xfrm>
            <a:off x="457200" y="1600200"/>
            <a:ext cx="8229600" cy="4724400"/>
          </a:xfrm>
        </p:spPr>
        <p:txBody>
          <a:bodyPr>
            <a:normAutofit fontScale="77500" lnSpcReduction="20000"/>
          </a:bodyPr>
          <a:lstStyle/>
          <a:p>
            <a:pPr marL="514350" indent="-514350">
              <a:buFont typeface="+mj-lt"/>
              <a:buAutoNum type="arabicPeriod"/>
            </a:pPr>
            <a:r>
              <a:rPr lang="en-US" dirty="0" smtClean="0"/>
              <a:t>Bellows Breath: </a:t>
            </a:r>
            <a:r>
              <a:rPr lang="en-US" dirty="0" err="1" smtClean="0"/>
              <a:t>Bhastrika</a:t>
            </a:r>
            <a:r>
              <a:rPr lang="en-US" dirty="0" smtClean="0"/>
              <a:t> (good for </a:t>
            </a:r>
            <a:r>
              <a:rPr lang="en-US" dirty="0" err="1" smtClean="0"/>
              <a:t>Kapha</a:t>
            </a:r>
            <a:r>
              <a:rPr lang="en-US" dirty="0" smtClean="0"/>
              <a:t>)</a:t>
            </a:r>
          </a:p>
          <a:p>
            <a:pPr marL="514350" indent="-514350">
              <a:buFont typeface="+mj-lt"/>
              <a:buAutoNum type="arabicPeriod"/>
            </a:pPr>
            <a:r>
              <a:rPr lang="en-US" sz="3600" b="1" dirty="0" smtClean="0"/>
              <a:t>Cleansing Breath: </a:t>
            </a:r>
            <a:r>
              <a:rPr lang="en-US" sz="3600" b="1" dirty="0" err="1" smtClean="0"/>
              <a:t>Kapalabhati</a:t>
            </a:r>
            <a:r>
              <a:rPr lang="en-US" sz="3600" b="1" dirty="0" smtClean="0"/>
              <a:t> (</a:t>
            </a:r>
            <a:r>
              <a:rPr lang="en-US" sz="3600" b="1" dirty="0" err="1" smtClean="0"/>
              <a:t>Tridoshic</a:t>
            </a:r>
            <a:r>
              <a:rPr lang="en-US" sz="3600" b="1" dirty="0" smtClean="0"/>
              <a:t>)</a:t>
            </a:r>
          </a:p>
          <a:p>
            <a:pPr marL="514350" indent="-514350">
              <a:buFont typeface="+mj-lt"/>
              <a:buAutoNum type="arabicPeriod"/>
            </a:pPr>
            <a:r>
              <a:rPr lang="en-US" dirty="0" smtClean="0"/>
              <a:t>Forceful Alternate Nostril Breathing: </a:t>
            </a:r>
            <a:r>
              <a:rPr lang="en-US" dirty="0" err="1" smtClean="0"/>
              <a:t>Anuloma</a:t>
            </a:r>
            <a:r>
              <a:rPr lang="en-US" dirty="0" smtClean="0"/>
              <a:t> </a:t>
            </a:r>
            <a:r>
              <a:rPr lang="en-US" dirty="0" err="1" smtClean="0"/>
              <a:t>Viloma</a:t>
            </a:r>
            <a:r>
              <a:rPr lang="en-US" dirty="0" smtClean="0"/>
              <a:t> (</a:t>
            </a:r>
            <a:r>
              <a:rPr lang="en-US" dirty="0" err="1" smtClean="0"/>
              <a:t>Tridoshic</a:t>
            </a:r>
            <a:r>
              <a:rPr lang="en-US" dirty="0" smtClean="0"/>
              <a:t>)</a:t>
            </a:r>
          </a:p>
          <a:p>
            <a:pPr marL="514350" indent="-514350">
              <a:buFont typeface="+mj-lt"/>
              <a:buAutoNum type="arabicPeriod"/>
            </a:pPr>
            <a:r>
              <a:rPr lang="en-US" dirty="0" smtClean="0"/>
              <a:t>Harmonizing: Agni Sara (</a:t>
            </a:r>
            <a:r>
              <a:rPr lang="en-US" dirty="0" err="1" smtClean="0"/>
              <a:t>Tridoshic</a:t>
            </a:r>
            <a:r>
              <a:rPr lang="en-US" dirty="0" smtClean="0"/>
              <a:t>)</a:t>
            </a:r>
          </a:p>
          <a:p>
            <a:pPr marL="514350" indent="-514350">
              <a:buFont typeface="+mj-lt"/>
              <a:buAutoNum type="arabicPeriod"/>
            </a:pPr>
            <a:r>
              <a:rPr lang="en-US" sz="3600" b="1" dirty="0" smtClean="0"/>
              <a:t>Bee’s Breath: </a:t>
            </a:r>
            <a:r>
              <a:rPr lang="en-US" sz="3600" b="1" dirty="0" err="1" smtClean="0"/>
              <a:t>Bhramari</a:t>
            </a:r>
            <a:r>
              <a:rPr lang="en-US" sz="3600" b="1" dirty="0" smtClean="0"/>
              <a:t> (good for </a:t>
            </a:r>
            <a:r>
              <a:rPr lang="en-US" sz="3600" b="1" dirty="0" err="1" smtClean="0"/>
              <a:t>Vata</a:t>
            </a:r>
            <a:r>
              <a:rPr lang="en-US" sz="3600" b="1" dirty="0" smtClean="0"/>
              <a:t>)</a:t>
            </a:r>
          </a:p>
          <a:p>
            <a:pPr marL="514350" indent="-514350">
              <a:buFont typeface="+mj-lt"/>
              <a:buAutoNum type="arabicPeriod"/>
            </a:pPr>
            <a:r>
              <a:rPr lang="en-US" dirty="0" err="1" smtClean="0"/>
              <a:t>Utjayi</a:t>
            </a:r>
            <a:r>
              <a:rPr lang="en-US" dirty="0" smtClean="0"/>
              <a:t> (</a:t>
            </a:r>
            <a:r>
              <a:rPr lang="en-US" dirty="0" err="1" smtClean="0"/>
              <a:t>Tridoshic</a:t>
            </a:r>
            <a:r>
              <a:rPr lang="en-US" dirty="0" smtClean="0"/>
              <a:t>)</a:t>
            </a:r>
          </a:p>
          <a:p>
            <a:pPr marL="514350" indent="-514350">
              <a:buFont typeface="+mj-lt"/>
              <a:buAutoNum type="arabicPeriod"/>
            </a:pPr>
            <a:r>
              <a:rPr lang="en-US" sz="3600" b="1" dirty="0" smtClean="0"/>
              <a:t>Cooling Breath: </a:t>
            </a:r>
            <a:r>
              <a:rPr lang="en-US" sz="3600" b="1" dirty="0" err="1" smtClean="0"/>
              <a:t>Sheetali</a:t>
            </a:r>
            <a:r>
              <a:rPr lang="en-US" sz="3600" b="1" dirty="0" smtClean="0"/>
              <a:t> and </a:t>
            </a:r>
            <a:r>
              <a:rPr lang="en-US" sz="3600" b="1" dirty="0" err="1" smtClean="0"/>
              <a:t>Sheetkari</a:t>
            </a:r>
            <a:r>
              <a:rPr lang="en-US" sz="3600" b="1" dirty="0" smtClean="0"/>
              <a:t> (good for Pitta)</a:t>
            </a:r>
          </a:p>
          <a:p>
            <a:pPr marL="514350" indent="-514350">
              <a:buFont typeface="+mj-lt"/>
              <a:buAutoNum type="arabicPeriod"/>
            </a:pPr>
            <a:r>
              <a:rPr lang="en-US" dirty="0" smtClean="0"/>
              <a:t>Balancing Breath: </a:t>
            </a:r>
            <a:r>
              <a:rPr lang="en-US" dirty="0" err="1" smtClean="0"/>
              <a:t>Utgeet</a:t>
            </a:r>
            <a:r>
              <a:rPr lang="en-US" dirty="0"/>
              <a:t> </a:t>
            </a:r>
            <a:r>
              <a:rPr lang="en-US" dirty="0" smtClean="0"/>
              <a:t>(</a:t>
            </a:r>
            <a:r>
              <a:rPr lang="en-US" dirty="0" err="1" smtClean="0"/>
              <a:t>Tridoshic</a:t>
            </a:r>
            <a:r>
              <a:rPr lang="en-US" dirty="0" smtClean="0"/>
              <a:t>)</a:t>
            </a:r>
          </a:p>
          <a:p>
            <a:pPr marL="514350" indent="-514350">
              <a:buFont typeface="+mj-lt"/>
              <a:buAutoNum type="arabicPeriod"/>
            </a:pPr>
            <a:r>
              <a:rPr lang="en-US" sz="3600" b="1" dirty="0" smtClean="0"/>
              <a:t>Breath of Victory: </a:t>
            </a:r>
            <a:r>
              <a:rPr lang="en-US" sz="3600" b="1" dirty="0" err="1" smtClean="0"/>
              <a:t>Ujjai</a:t>
            </a:r>
            <a:endParaRPr lang="en-US" sz="3600" b="1" dirty="0" smtClean="0"/>
          </a:p>
          <a:p>
            <a:pPr marL="514350" indent="-514350">
              <a:buFont typeface="+mj-lt"/>
              <a:buAutoNum type="arabicPeriod"/>
            </a:pPr>
            <a:r>
              <a:rPr lang="en-US" sz="3600" b="1" dirty="0" smtClean="0"/>
              <a:t>Full Yogic Breath</a:t>
            </a:r>
          </a:p>
        </p:txBody>
      </p:sp>
      <p:sp>
        <p:nvSpPr>
          <p:cNvPr id="4" name="Right Brace 3"/>
          <p:cNvSpPr/>
          <p:nvPr/>
        </p:nvSpPr>
        <p:spPr>
          <a:xfrm>
            <a:off x="4530436" y="5562600"/>
            <a:ext cx="803563" cy="685800"/>
          </a:xfrm>
          <a:prstGeom prst="rightBrace">
            <a:avLst/>
          </a:pr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Tree>
    <p:extLst>
      <p:ext uri="{BB962C8B-B14F-4D97-AF65-F5344CB8AC3E}">
        <p14:creationId xmlns="" xmlns:p14="http://schemas.microsoft.com/office/powerpoint/2010/main" val="9732008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3600" b="1" dirty="0" smtClean="0"/>
              <a:t>Asana </a:t>
            </a:r>
            <a:r>
              <a:rPr lang="en-US" sz="3600" dirty="0" smtClean="0"/>
              <a:t>(including </a:t>
            </a:r>
            <a:r>
              <a:rPr lang="en-US" sz="3600" dirty="0" err="1" smtClean="0"/>
              <a:t>Namaskar</a:t>
            </a:r>
            <a:r>
              <a:rPr lang="en-US" sz="3600" dirty="0" smtClean="0"/>
              <a:t>)</a:t>
            </a:r>
            <a:endParaRPr lang="en-US" sz="3600" dirty="0"/>
          </a:p>
        </p:txBody>
      </p:sp>
      <p:sp>
        <p:nvSpPr>
          <p:cNvPr id="3" name="Content Placeholder 2"/>
          <p:cNvSpPr>
            <a:spLocks noGrp="1"/>
          </p:cNvSpPr>
          <p:nvPr>
            <p:ph idx="1"/>
          </p:nvPr>
        </p:nvSpPr>
        <p:spPr>
          <a:xfrm>
            <a:off x="381000" y="1295400"/>
            <a:ext cx="8534400" cy="5486400"/>
          </a:xfrm>
        </p:spPr>
        <p:txBody>
          <a:bodyPr>
            <a:normAutofit fontScale="55000" lnSpcReduction="20000"/>
          </a:bodyPr>
          <a:lstStyle/>
          <a:p>
            <a:r>
              <a:rPr lang="en-US" dirty="0" err="1" smtClean="0"/>
              <a:t>Parivrtta</a:t>
            </a:r>
            <a:r>
              <a:rPr lang="en-US" dirty="0" smtClean="0"/>
              <a:t> </a:t>
            </a:r>
            <a:r>
              <a:rPr lang="en-US" dirty="0" err="1" smtClean="0"/>
              <a:t>Sukhasana</a:t>
            </a:r>
            <a:r>
              <a:rPr lang="en-US" dirty="0" smtClean="0"/>
              <a:t> (Seated Easy Twist)</a:t>
            </a:r>
          </a:p>
          <a:p>
            <a:r>
              <a:rPr lang="en-US" dirty="0" err="1"/>
              <a:t>Durga</a:t>
            </a:r>
            <a:r>
              <a:rPr lang="en-US" dirty="0"/>
              <a:t> Go (Cat-Cow</a:t>
            </a:r>
            <a:r>
              <a:rPr lang="en-US" dirty="0" smtClean="0"/>
              <a:t>)</a:t>
            </a:r>
          </a:p>
          <a:p>
            <a:r>
              <a:rPr lang="en-US" dirty="0" err="1" smtClean="0"/>
              <a:t>Tadasana</a:t>
            </a:r>
            <a:r>
              <a:rPr lang="en-US" dirty="0" smtClean="0"/>
              <a:t> (Mountain)</a:t>
            </a:r>
          </a:p>
          <a:p>
            <a:r>
              <a:rPr lang="en-US" dirty="0" smtClean="0"/>
              <a:t>Chandra or Surya </a:t>
            </a:r>
            <a:r>
              <a:rPr lang="en-US" dirty="0" err="1" smtClean="0"/>
              <a:t>Namaskar</a:t>
            </a:r>
            <a:r>
              <a:rPr lang="en-US" dirty="0" smtClean="0"/>
              <a:t> (Sun or Moon Salutations )</a:t>
            </a:r>
          </a:p>
          <a:p>
            <a:r>
              <a:rPr lang="en-US" dirty="0" err="1" smtClean="0"/>
              <a:t>Utkatasana</a:t>
            </a:r>
            <a:r>
              <a:rPr lang="en-US" dirty="0" smtClean="0"/>
              <a:t> (Fierce pose)</a:t>
            </a:r>
          </a:p>
          <a:p>
            <a:r>
              <a:rPr lang="en-US" dirty="0" err="1" smtClean="0"/>
              <a:t>Virabadrasana</a:t>
            </a:r>
            <a:r>
              <a:rPr lang="en-US" dirty="0" smtClean="0"/>
              <a:t> II (</a:t>
            </a:r>
            <a:r>
              <a:rPr lang="en-US" dirty="0"/>
              <a:t>W</a:t>
            </a:r>
            <a:r>
              <a:rPr lang="en-US" dirty="0" smtClean="0"/>
              <a:t>arrior II)</a:t>
            </a:r>
          </a:p>
          <a:p>
            <a:r>
              <a:rPr lang="en-US" dirty="0" err="1" smtClean="0"/>
              <a:t>Utthita</a:t>
            </a:r>
            <a:r>
              <a:rPr lang="en-US" dirty="0" smtClean="0"/>
              <a:t> </a:t>
            </a:r>
            <a:r>
              <a:rPr lang="en-US" dirty="0" err="1" smtClean="0"/>
              <a:t>Trikonasana</a:t>
            </a:r>
            <a:r>
              <a:rPr lang="en-US" dirty="0" smtClean="0"/>
              <a:t> (Triangle)</a:t>
            </a:r>
          </a:p>
          <a:p>
            <a:r>
              <a:rPr lang="en-US" dirty="0" err="1" smtClean="0"/>
              <a:t>Tadasana</a:t>
            </a:r>
            <a:endParaRPr lang="en-US" dirty="0" smtClean="0"/>
          </a:p>
          <a:p>
            <a:r>
              <a:rPr lang="en-US" dirty="0" err="1" smtClean="0"/>
              <a:t>Uttanasana</a:t>
            </a:r>
            <a:r>
              <a:rPr lang="en-US" dirty="0" smtClean="0"/>
              <a:t> (Forward Fold)</a:t>
            </a:r>
          </a:p>
          <a:p>
            <a:r>
              <a:rPr lang="en-US" dirty="0" err="1" smtClean="0"/>
              <a:t>Durga</a:t>
            </a:r>
            <a:r>
              <a:rPr lang="en-US" dirty="0" smtClean="0"/>
              <a:t> Go</a:t>
            </a:r>
          </a:p>
          <a:p>
            <a:r>
              <a:rPr lang="en-US" dirty="0" err="1" smtClean="0"/>
              <a:t>Dandasana</a:t>
            </a:r>
            <a:r>
              <a:rPr lang="en-US" dirty="0" smtClean="0"/>
              <a:t> (Staff)</a:t>
            </a:r>
          </a:p>
          <a:p>
            <a:r>
              <a:rPr lang="en-US" dirty="0" err="1" smtClean="0"/>
              <a:t>Ardha</a:t>
            </a:r>
            <a:r>
              <a:rPr lang="en-US" dirty="0" smtClean="0"/>
              <a:t> </a:t>
            </a:r>
            <a:r>
              <a:rPr lang="en-US" dirty="0" err="1" smtClean="0"/>
              <a:t>Matsyendrasana</a:t>
            </a:r>
            <a:r>
              <a:rPr lang="en-US" dirty="0" smtClean="0"/>
              <a:t> (Seated Twist/Half Lord of Fishes)</a:t>
            </a:r>
          </a:p>
          <a:p>
            <a:r>
              <a:rPr lang="en-US" dirty="0" err="1" smtClean="0"/>
              <a:t>Virasana</a:t>
            </a:r>
            <a:r>
              <a:rPr lang="en-US" dirty="0" smtClean="0"/>
              <a:t> (Hero)</a:t>
            </a:r>
          </a:p>
          <a:p>
            <a:r>
              <a:rPr lang="en-US" dirty="0" err="1" smtClean="0"/>
              <a:t>Ustrasana</a:t>
            </a:r>
            <a:r>
              <a:rPr lang="en-US" dirty="0" smtClean="0"/>
              <a:t> (Camel)</a:t>
            </a:r>
          </a:p>
          <a:p>
            <a:r>
              <a:rPr lang="en-US" dirty="0" err="1" smtClean="0"/>
              <a:t>Virasana</a:t>
            </a:r>
            <a:endParaRPr lang="en-US" dirty="0" smtClean="0"/>
          </a:p>
          <a:p>
            <a:r>
              <a:rPr lang="en-US" dirty="0" err="1" smtClean="0"/>
              <a:t>Dandasana</a:t>
            </a:r>
            <a:endParaRPr lang="en-US" dirty="0" smtClean="0"/>
          </a:p>
          <a:p>
            <a:r>
              <a:rPr lang="en-US" dirty="0" err="1" smtClean="0"/>
              <a:t>Naukasana</a:t>
            </a:r>
            <a:r>
              <a:rPr lang="en-US" dirty="0" smtClean="0"/>
              <a:t> (Boat)</a:t>
            </a:r>
          </a:p>
          <a:p>
            <a:r>
              <a:rPr lang="en-US" dirty="0" err="1" smtClean="0"/>
              <a:t>Panchimotanasana</a:t>
            </a:r>
            <a:r>
              <a:rPr lang="en-US" dirty="0" smtClean="0"/>
              <a:t> (Wind relieving pose)</a:t>
            </a:r>
          </a:p>
          <a:p>
            <a:r>
              <a:rPr lang="en-US" dirty="0" err="1" smtClean="0"/>
              <a:t>Savasana</a:t>
            </a:r>
            <a:r>
              <a:rPr lang="en-US" dirty="0" smtClean="0"/>
              <a:t> (Corpse pose)</a:t>
            </a:r>
          </a:p>
          <a:p>
            <a:endParaRPr lang="en-US" dirty="0" smtClean="0"/>
          </a:p>
          <a:p>
            <a:endParaRPr lang="en-US" dirty="0" smtClean="0"/>
          </a:p>
          <a:p>
            <a:pPr marL="0" indent="0">
              <a:buNone/>
            </a:pPr>
            <a:endParaRPr lang="en-US" dirty="0"/>
          </a:p>
        </p:txBody>
      </p:sp>
    </p:spTree>
    <p:extLst>
      <p:ext uri="{BB962C8B-B14F-4D97-AF65-F5344CB8AC3E}">
        <p14:creationId xmlns="" xmlns:p14="http://schemas.microsoft.com/office/powerpoint/2010/main" val="295527714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Meditation</a:t>
            </a:r>
            <a:r>
              <a:rPr lang="en-US" sz="3600" dirty="0" smtClean="0"/>
              <a:t> (during </a:t>
            </a:r>
            <a:r>
              <a:rPr lang="en-US" sz="3600" dirty="0" err="1" smtClean="0"/>
              <a:t>Savasana</a:t>
            </a:r>
            <a:r>
              <a:rPr lang="en-US" sz="3600" dirty="0" smtClean="0"/>
              <a:t>)</a:t>
            </a:r>
            <a:endParaRPr lang="en-US" sz="3600" dirty="0"/>
          </a:p>
        </p:txBody>
      </p:sp>
      <p:sp>
        <p:nvSpPr>
          <p:cNvPr id="3" name="Content Placeholder 2"/>
          <p:cNvSpPr>
            <a:spLocks noGrp="1"/>
          </p:cNvSpPr>
          <p:nvPr>
            <p:ph idx="1"/>
          </p:nvPr>
        </p:nvSpPr>
        <p:spPr>
          <a:xfrm>
            <a:off x="533400" y="1600200"/>
            <a:ext cx="8229600" cy="4525963"/>
          </a:xfrm>
        </p:spPr>
        <p:txBody>
          <a:bodyPr>
            <a:normAutofit fontScale="92500" lnSpcReduction="20000"/>
          </a:bodyPr>
          <a:lstStyle/>
          <a:p>
            <a:r>
              <a:rPr lang="en-US" dirty="0" smtClean="0"/>
              <a:t>So Hum: “I am that”</a:t>
            </a:r>
          </a:p>
          <a:p>
            <a:pPr marL="0" indent="0">
              <a:buNone/>
            </a:pPr>
            <a:endParaRPr lang="en-US" dirty="0" smtClean="0"/>
          </a:p>
          <a:p>
            <a:r>
              <a:rPr lang="en-US" dirty="0" smtClean="0"/>
              <a:t>Empty Bowl (Pitta)</a:t>
            </a:r>
          </a:p>
          <a:p>
            <a:pPr marL="0" indent="0">
              <a:buNone/>
            </a:pPr>
            <a:endParaRPr lang="en-US" dirty="0" smtClean="0"/>
          </a:p>
          <a:p>
            <a:r>
              <a:rPr lang="en-US" b="1" dirty="0" smtClean="0"/>
              <a:t>Guided Yoga </a:t>
            </a:r>
            <a:r>
              <a:rPr lang="en-US" b="1" dirty="0" err="1" smtClean="0"/>
              <a:t>Nidra</a:t>
            </a:r>
            <a:r>
              <a:rPr lang="en-US" b="1" dirty="0" smtClean="0"/>
              <a:t> (</a:t>
            </a:r>
            <a:r>
              <a:rPr lang="en-US" b="1" dirty="0" err="1" smtClean="0"/>
              <a:t>Vata</a:t>
            </a:r>
            <a:r>
              <a:rPr lang="en-US" b="1" dirty="0" smtClean="0"/>
              <a:t>)</a:t>
            </a:r>
          </a:p>
          <a:p>
            <a:pPr marL="0" indent="0">
              <a:buNone/>
            </a:pPr>
            <a:endParaRPr lang="en-US" b="1" dirty="0" smtClean="0"/>
          </a:p>
          <a:p>
            <a:r>
              <a:rPr lang="en-US" dirty="0" smtClean="0"/>
              <a:t>Candle or Ghee lamp gazing</a:t>
            </a:r>
          </a:p>
          <a:p>
            <a:pPr marL="0" indent="0">
              <a:buNone/>
            </a:pPr>
            <a:endParaRPr lang="en-US" dirty="0" smtClean="0"/>
          </a:p>
          <a:p>
            <a:r>
              <a:rPr lang="en-US" dirty="0" smtClean="0"/>
              <a:t>Walking meditation(</a:t>
            </a:r>
            <a:r>
              <a:rPr lang="en-US" dirty="0" err="1" smtClean="0"/>
              <a:t>Kapha</a:t>
            </a:r>
            <a:r>
              <a:rPr lang="en-US" dirty="0" smtClean="0"/>
              <a:t>)</a:t>
            </a:r>
            <a:endParaRPr lang="en-US" dirty="0"/>
          </a:p>
        </p:txBody>
      </p:sp>
    </p:spTree>
    <p:extLst>
      <p:ext uri="{BB962C8B-B14F-4D97-AF65-F5344CB8AC3E}">
        <p14:creationId xmlns="" xmlns:p14="http://schemas.microsoft.com/office/powerpoint/2010/main" val="1485241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3600" b="1" dirty="0" smtClean="0"/>
              <a:t>References</a:t>
            </a:r>
            <a:endParaRPr lang="en-US" sz="3600" b="1" dirty="0"/>
          </a:p>
        </p:txBody>
      </p:sp>
      <p:sp>
        <p:nvSpPr>
          <p:cNvPr id="3" name="Content Placeholder 2"/>
          <p:cNvSpPr>
            <a:spLocks noGrp="1"/>
          </p:cNvSpPr>
          <p:nvPr>
            <p:ph idx="1"/>
          </p:nvPr>
        </p:nvSpPr>
        <p:spPr>
          <a:xfrm>
            <a:off x="228600" y="1143000"/>
            <a:ext cx="8686800" cy="5486400"/>
          </a:xfrm>
        </p:spPr>
        <p:txBody>
          <a:bodyPr>
            <a:normAutofit fontScale="85000" lnSpcReduction="20000"/>
          </a:bodyPr>
          <a:lstStyle/>
          <a:p>
            <a:r>
              <a:rPr lang="en-US" sz="2200" dirty="0" smtClean="0"/>
              <a:t>Bloomfield, M. (1897). </a:t>
            </a:r>
            <a:r>
              <a:rPr lang="en-US" sz="2200" i="1" dirty="0" smtClean="0">
                <a:effectLst/>
              </a:rPr>
              <a:t>Hymns of the </a:t>
            </a:r>
            <a:r>
              <a:rPr lang="en-US" sz="2200" i="1" dirty="0" err="1" smtClean="0">
                <a:effectLst/>
              </a:rPr>
              <a:t>Atharva</a:t>
            </a:r>
            <a:r>
              <a:rPr lang="en-US" sz="2200" i="1" dirty="0" smtClean="0">
                <a:effectLst/>
              </a:rPr>
              <a:t>-Veda: Together with Extracts from the Ritual Books and the Commentaries, Volume 1</a:t>
            </a:r>
            <a:r>
              <a:rPr lang="en-US" sz="2200" dirty="0" smtClean="0">
                <a:effectLst/>
              </a:rPr>
              <a:t>  (Google eBook). Retrieved from </a:t>
            </a:r>
            <a:r>
              <a:rPr lang="en-US" sz="2200" dirty="0" smtClean="0">
                <a:effectLst/>
                <a:hlinkClick r:id="rId3"/>
              </a:rPr>
              <a:t>http://books.google.com/books?id=lJQuAAAAYAAJ&amp;dq=Artha+veda+5:9:7&amp;source=gbs_navlinks_s</a:t>
            </a:r>
            <a:endParaRPr lang="en-US" sz="2200" dirty="0" smtClean="0">
              <a:effectLst/>
            </a:endParaRPr>
          </a:p>
          <a:p>
            <a:r>
              <a:rPr lang="en-US" sz="2200" dirty="0" smtClean="0"/>
              <a:t>Chopra, D. (2011). </a:t>
            </a:r>
            <a:r>
              <a:rPr lang="en-US" sz="2200" dirty="0" err="1" smtClean="0"/>
              <a:t>Dosha</a:t>
            </a:r>
            <a:r>
              <a:rPr lang="en-US" sz="2200" dirty="0" smtClean="0"/>
              <a:t>-type quiz. The Chopra Center for Wellbeing. </a:t>
            </a:r>
            <a:r>
              <a:rPr lang="en-US" sz="2200" dirty="0"/>
              <a:t>Retrieved from </a:t>
            </a:r>
            <a:r>
              <a:rPr lang="en-US" sz="2200" dirty="0">
                <a:hlinkClick r:id="rId4"/>
              </a:rPr>
              <a:t>http://doshaquiz.chopra.com</a:t>
            </a:r>
            <a:r>
              <a:rPr lang="en-US" sz="2200" dirty="0" smtClean="0">
                <a:hlinkClick r:id="rId4"/>
              </a:rPr>
              <a:t>/</a:t>
            </a:r>
            <a:endParaRPr lang="en-US" sz="2200" dirty="0" smtClean="0"/>
          </a:p>
          <a:p>
            <a:r>
              <a:rPr lang="en-US" sz="2200" dirty="0" smtClean="0"/>
              <a:t>Dick, M. (2011). The ancient </a:t>
            </a:r>
            <a:r>
              <a:rPr lang="en-US" sz="2200" dirty="0" err="1" smtClean="0"/>
              <a:t>ayurvedic</a:t>
            </a:r>
            <a:r>
              <a:rPr lang="en-US" sz="2200" dirty="0" smtClean="0"/>
              <a:t> writings. The </a:t>
            </a:r>
            <a:r>
              <a:rPr lang="en-US" sz="2200" dirty="0" err="1" smtClean="0"/>
              <a:t>Ayurvedic</a:t>
            </a:r>
            <a:r>
              <a:rPr lang="en-US" sz="2200" dirty="0" smtClean="0"/>
              <a:t> Institute. Retrieved from </a:t>
            </a:r>
            <a:r>
              <a:rPr lang="en-US" sz="2200" dirty="0" smtClean="0">
                <a:hlinkClick r:id="rId5"/>
              </a:rPr>
              <a:t>https://www.ayurveda.com/online_resource/ancient_writings.html</a:t>
            </a:r>
            <a:endParaRPr lang="en-US" sz="2200" dirty="0" smtClean="0"/>
          </a:p>
          <a:p>
            <a:r>
              <a:rPr lang="en-US" sz="2200" dirty="0" err="1" smtClean="0"/>
              <a:t>Garre</a:t>
            </a:r>
            <a:r>
              <a:rPr lang="en-US" sz="2200" dirty="0" smtClean="0"/>
              <a:t>, M. &amp; Lad, V. (2012). </a:t>
            </a:r>
            <a:r>
              <a:rPr lang="en-US" sz="2200" i="1" dirty="0" err="1" smtClean="0"/>
              <a:t>AyurYoga</a:t>
            </a:r>
            <a:r>
              <a:rPr lang="en-US" sz="2200" i="1" dirty="0" smtClean="0"/>
              <a:t>© fundamentals. </a:t>
            </a:r>
            <a:r>
              <a:rPr lang="en-US" sz="2200" dirty="0" smtClean="0"/>
              <a:t>The </a:t>
            </a:r>
            <a:r>
              <a:rPr lang="en-US" sz="2200" dirty="0" err="1" smtClean="0"/>
              <a:t>Ayurvedic</a:t>
            </a:r>
            <a:r>
              <a:rPr lang="en-US" sz="2200" dirty="0" smtClean="0"/>
              <a:t> Institute, </a:t>
            </a:r>
            <a:r>
              <a:rPr lang="en-US" sz="2200" dirty="0" err="1" smtClean="0"/>
              <a:t>Albuqurque</a:t>
            </a:r>
            <a:r>
              <a:rPr lang="en-US" sz="2200" dirty="0" smtClean="0"/>
              <a:t>, NM.</a:t>
            </a:r>
          </a:p>
          <a:p>
            <a:r>
              <a:rPr lang="en-US" sz="2200" dirty="0" smtClean="0"/>
              <a:t>Lad, V. (2002). The elements and attributes of the three </a:t>
            </a:r>
            <a:r>
              <a:rPr lang="en-US" sz="2200" dirty="0" err="1" smtClean="0"/>
              <a:t>Doshas</a:t>
            </a:r>
            <a:r>
              <a:rPr lang="en-US" sz="2200" dirty="0" smtClean="0"/>
              <a:t> The </a:t>
            </a:r>
            <a:r>
              <a:rPr lang="en-US" sz="2200" dirty="0" err="1" smtClean="0"/>
              <a:t>Ayurvedic</a:t>
            </a:r>
            <a:r>
              <a:rPr lang="en-US" sz="2200" dirty="0" smtClean="0"/>
              <a:t> Institute. Retrieved from </a:t>
            </a:r>
            <a:r>
              <a:rPr lang="en-US" sz="2200" dirty="0">
                <a:hlinkClick r:id="rId6"/>
              </a:rPr>
              <a:t>https://www.ayurveda.com/online_resource/doshas_elements_attributes.html</a:t>
            </a:r>
            <a:endParaRPr lang="en-US" sz="2200" dirty="0"/>
          </a:p>
          <a:p>
            <a:r>
              <a:rPr lang="en-US" sz="2200" dirty="0" smtClean="0"/>
              <a:t>Murray, M. (2014). </a:t>
            </a:r>
            <a:r>
              <a:rPr lang="en-US" sz="2200" dirty="0"/>
              <a:t>The Mysteries of </a:t>
            </a:r>
            <a:r>
              <a:rPr lang="en-US" sz="2200" dirty="0" smtClean="0"/>
              <a:t>Mantra: Transformation </a:t>
            </a:r>
            <a:r>
              <a:rPr lang="en-US" sz="2200" dirty="0"/>
              <a:t>by Conscious </a:t>
            </a:r>
            <a:r>
              <a:rPr lang="en-US" sz="2200" dirty="0" smtClean="0"/>
              <a:t>Sound. </a:t>
            </a:r>
            <a:r>
              <a:rPr lang="en-US" sz="2200" dirty="0"/>
              <a:t>Retrieved from </a:t>
            </a:r>
            <a:r>
              <a:rPr lang="en-US" sz="2200" dirty="0">
                <a:hlinkClick r:id="rId7"/>
              </a:rPr>
              <a:t>http://</a:t>
            </a:r>
            <a:r>
              <a:rPr lang="en-US" sz="2200" dirty="0" smtClean="0">
                <a:hlinkClick r:id="rId7"/>
              </a:rPr>
              <a:t>www.mantra-yoga.com/mantra.htm</a:t>
            </a:r>
            <a:endParaRPr lang="en-US" sz="2200" dirty="0" smtClean="0"/>
          </a:p>
          <a:p>
            <a:r>
              <a:rPr lang="en-US" sz="2200" dirty="0" smtClean="0"/>
              <a:t>Paul, R. (2006). </a:t>
            </a:r>
            <a:r>
              <a:rPr lang="en-US" sz="2200" i="1" dirty="0" smtClean="0"/>
              <a:t>The yoga of sound. New World Library: </a:t>
            </a:r>
            <a:r>
              <a:rPr lang="en-US" sz="2200" i="1" dirty="0" err="1" smtClean="0"/>
              <a:t>Navato</a:t>
            </a:r>
            <a:r>
              <a:rPr lang="en-US" sz="2200" i="1" dirty="0" smtClean="0"/>
              <a:t>, CA.</a:t>
            </a:r>
          </a:p>
          <a:p>
            <a:r>
              <a:rPr lang="en-US" sz="2200" dirty="0" smtClean="0"/>
              <a:t>Sharma, A. &amp; Singh, R. (2014). </a:t>
            </a:r>
            <a:r>
              <a:rPr lang="en-US" sz="2200" i="1" dirty="0"/>
              <a:t>Educational </a:t>
            </a:r>
            <a:r>
              <a:rPr lang="en-US" sz="2200" i="1" dirty="0" smtClean="0"/>
              <a:t>stress </a:t>
            </a:r>
            <a:r>
              <a:rPr lang="en-US" sz="2200" i="1" dirty="0"/>
              <a:t>in </a:t>
            </a:r>
            <a:r>
              <a:rPr lang="en-US" sz="2200" i="1" dirty="0" smtClean="0"/>
              <a:t>adolescents</a:t>
            </a:r>
            <a:r>
              <a:rPr lang="en-US" sz="2200" i="1" dirty="0"/>
              <a:t>: Chanting </a:t>
            </a:r>
            <a:r>
              <a:rPr lang="en-US" sz="2200" i="1" dirty="0" smtClean="0"/>
              <a:t>mantras </a:t>
            </a:r>
            <a:r>
              <a:rPr lang="en-US" sz="2200" i="1" dirty="0"/>
              <a:t>as a </a:t>
            </a:r>
            <a:r>
              <a:rPr lang="en-US" sz="2200" i="1" dirty="0" smtClean="0"/>
              <a:t>powerful coping </a:t>
            </a:r>
            <a:r>
              <a:rPr lang="en-US" sz="2200" i="1" dirty="0"/>
              <a:t>s</a:t>
            </a:r>
            <a:r>
              <a:rPr lang="en-US" sz="2200" i="1" dirty="0" smtClean="0"/>
              <a:t>trategy.  Global Journal of Human Social Science Research. 14: 1-A.</a:t>
            </a:r>
            <a:endParaRPr lang="en-US" sz="2200" i="1" dirty="0"/>
          </a:p>
          <a:p>
            <a:r>
              <a:rPr lang="en-US" sz="2200" dirty="0" err="1" smtClean="0"/>
              <a:t>Tigunait</a:t>
            </a:r>
            <a:r>
              <a:rPr lang="en-US" sz="2200" dirty="0"/>
              <a:t>, P. R. (1983). </a:t>
            </a:r>
            <a:r>
              <a:rPr lang="en-US" sz="2200" i="1" dirty="0"/>
              <a:t>Seven systems of Indian philosophy</a:t>
            </a:r>
            <a:r>
              <a:rPr lang="en-US" sz="2200" dirty="0"/>
              <a:t>. Honesdale, PA: Himalayan Institute Press. </a:t>
            </a:r>
            <a:endParaRPr lang="en-US" sz="2200" dirty="0" smtClean="0"/>
          </a:p>
          <a:p>
            <a:endParaRPr lang="en-US" sz="2000" dirty="0"/>
          </a:p>
          <a:p>
            <a:endParaRPr lang="en-US" sz="2000" dirty="0"/>
          </a:p>
        </p:txBody>
      </p:sp>
    </p:spTree>
    <p:extLst>
      <p:ext uri="{BB962C8B-B14F-4D97-AF65-F5344CB8AC3E}">
        <p14:creationId xmlns="" xmlns:p14="http://schemas.microsoft.com/office/powerpoint/2010/main" val="4292068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Ayurveda: “the science of life”</a:t>
            </a:r>
            <a:endParaRPr lang="en-US" b="1" dirty="0"/>
          </a:p>
        </p:txBody>
      </p:sp>
      <p:sp>
        <p:nvSpPr>
          <p:cNvPr id="3" name="Content Placeholder 2"/>
          <p:cNvSpPr>
            <a:spLocks noGrp="1"/>
          </p:cNvSpPr>
          <p:nvPr>
            <p:ph idx="1"/>
          </p:nvPr>
        </p:nvSpPr>
        <p:spPr>
          <a:xfrm>
            <a:off x="495300" y="1447800"/>
            <a:ext cx="8229600" cy="4525963"/>
          </a:xfrm>
        </p:spPr>
        <p:txBody>
          <a:bodyPr>
            <a:normAutofit fontScale="92500" lnSpcReduction="20000"/>
          </a:bodyPr>
          <a:lstStyle/>
          <a:p>
            <a:pPr marL="0" indent="0" algn="ctr">
              <a:buNone/>
            </a:pPr>
            <a:r>
              <a:rPr lang="en-US" b="1" dirty="0" smtClean="0"/>
              <a:t>The science of longevity</a:t>
            </a:r>
          </a:p>
          <a:p>
            <a:r>
              <a:rPr lang="en-US" b="1" dirty="0" smtClean="0"/>
              <a:t>Defined:</a:t>
            </a:r>
          </a:p>
          <a:p>
            <a:pPr lvl="1"/>
            <a:r>
              <a:rPr lang="en-US" dirty="0" err="1" smtClean="0"/>
              <a:t>Ayur</a:t>
            </a:r>
            <a:r>
              <a:rPr lang="en-US" dirty="0" smtClean="0"/>
              <a:t>: Meaning of life</a:t>
            </a:r>
          </a:p>
          <a:p>
            <a:pPr marL="457200" lvl="1" indent="0">
              <a:buNone/>
            </a:pPr>
            <a:endParaRPr lang="en-US" dirty="0" smtClean="0"/>
          </a:p>
          <a:p>
            <a:pPr lvl="1"/>
            <a:r>
              <a:rPr lang="en-US" dirty="0" smtClean="0"/>
              <a:t>Veda: Knowledge</a:t>
            </a:r>
          </a:p>
          <a:p>
            <a:pPr marL="457200" lvl="1" indent="0">
              <a:buNone/>
            </a:pPr>
            <a:endParaRPr lang="en-US" dirty="0" smtClean="0"/>
          </a:p>
          <a:p>
            <a:r>
              <a:rPr lang="en-US" b="1" dirty="0" smtClean="0"/>
              <a:t>History</a:t>
            </a:r>
          </a:p>
          <a:p>
            <a:pPr lvl="1"/>
            <a:r>
              <a:rPr lang="en-US" dirty="0" err="1" smtClean="0"/>
              <a:t>Charaka</a:t>
            </a:r>
            <a:r>
              <a:rPr lang="en-US" dirty="0" smtClean="0"/>
              <a:t>, first </a:t>
            </a:r>
            <a:r>
              <a:rPr lang="en-US" dirty="0" err="1" smtClean="0"/>
              <a:t>Ayurvedic</a:t>
            </a:r>
            <a:r>
              <a:rPr lang="en-US" dirty="0" smtClean="0"/>
              <a:t> physician (400 CE)</a:t>
            </a:r>
          </a:p>
          <a:p>
            <a:pPr marL="457200" lvl="1" indent="0">
              <a:buNone/>
            </a:pPr>
            <a:endParaRPr lang="en-US" dirty="0" smtClean="0"/>
          </a:p>
          <a:p>
            <a:pPr lvl="1"/>
            <a:r>
              <a:rPr lang="en-US" dirty="0" smtClean="0"/>
              <a:t>First </a:t>
            </a:r>
            <a:r>
              <a:rPr lang="en-US" dirty="0" err="1" smtClean="0"/>
              <a:t>Ayurvedic</a:t>
            </a:r>
            <a:r>
              <a:rPr lang="en-US" dirty="0"/>
              <a:t> </a:t>
            </a:r>
            <a:r>
              <a:rPr lang="en-US" dirty="0" smtClean="0"/>
              <a:t>texts:  </a:t>
            </a:r>
            <a:r>
              <a:rPr lang="en-US" dirty="0" err="1" smtClean="0"/>
              <a:t>Charaka</a:t>
            </a:r>
            <a:r>
              <a:rPr lang="en-US" dirty="0" smtClean="0"/>
              <a:t> </a:t>
            </a:r>
            <a:r>
              <a:rPr lang="en-US" dirty="0" err="1" smtClean="0"/>
              <a:t>Samhita</a:t>
            </a:r>
            <a:r>
              <a:rPr lang="en-US" dirty="0" smtClean="0"/>
              <a:t>,  </a:t>
            </a:r>
            <a:r>
              <a:rPr lang="en-US" dirty="0" err="1" smtClean="0"/>
              <a:t>Srushruta</a:t>
            </a:r>
            <a:r>
              <a:rPr lang="en-US" dirty="0" smtClean="0"/>
              <a:t> </a:t>
            </a:r>
            <a:r>
              <a:rPr lang="en-US" dirty="0" err="1" smtClean="0"/>
              <a:t>Samhita</a:t>
            </a:r>
            <a:r>
              <a:rPr lang="en-US" dirty="0" smtClean="0"/>
              <a:t>, and </a:t>
            </a:r>
            <a:r>
              <a:rPr lang="en-US" dirty="0" err="1" smtClean="0"/>
              <a:t>Ashtanga</a:t>
            </a:r>
            <a:r>
              <a:rPr lang="en-US" dirty="0" smtClean="0"/>
              <a:t> </a:t>
            </a:r>
            <a:r>
              <a:rPr lang="en-US" dirty="0" err="1" smtClean="0"/>
              <a:t>Sangraha</a:t>
            </a:r>
            <a:r>
              <a:rPr lang="en-US" dirty="0" smtClean="0"/>
              <a:t> (6</a:t>
            </a:r>
            <a:r>
              <a:rPr lang="en-US" baseline="30000" dirty="0" smtClean="0"/>
              <a:t>th</a:t>
            </a:r>
            <a:r>
              <a:rPr lang="en-US" dirty="0" smtClean="0"/>
              <a:t> century CE)</a:t>
            </a:r>
          </a:p>
        </p:txBody>
      </p:sp>
      <p:sp>
        <p:nvSpPr>
          <p:cNvPr id="4" name="TextBox 3"/>
          <p:cNvSpPr txBox="1"/>
          <p:nvPr/>
        </p:nvSpPr>
        <p:spPr>
          <a:xfrm>
            <a:off x="685800" y="6160716"/>
            <a:ext cx="7848600" cy="369332"/>
          </a:xfrm>
          <a:prstGeom prst="rect">
            <a:avLst/>
          </a:prstGeom>
          <a:noFill/>
        </p:spPr>
        <p:txBody>
          <a:bodyPr wrap="square" rtlCol="0">
            <a:spAutoFit/>
          </a:bodyPr>
          <a:lstStyle/>
          <a:p>
            <a:r>
              <a:rPr lang="en-US" dirty="0" smtClean="0"/>
              <a:t>Note. CE = Common Era or Christian Era, believed to begin with the birth of Jesus </a:t>
            </a:r>
            <a:endParaRPr lang="en-US" dirty="0"/>
          </a:p>
        </p:txBody>
      </p:sp>
    </p:spTree>
    <p:extLst>
      <p:ext uri="{BB962C8B-B14F-4D97-AF65-F5344CB8AC3E}">
        <p14:creationId xmlns="" xmlns:p14="http://schemas.microsoft.com/office/powerpoint/2010/main" val="42441476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Ayurveda</a:t>
            </a:r>
            <a:endParaRPr lang="en-US" b="1" dirty="0"/>
          </a:p>
        </p:txBody>
      </p:sp>
      <p:sp>
        <p:nvSpPr>
          <p:cNvPr id="3" name="Content Placeholder 2"/>
          <p:cNvSpPr>
            <a:spLocks noGrp="1"/>
          </p:cNvSpPr>
          <p:nvPr>
            <p:ph idx="1"/>
          </p:nvPr>
        </p:nvSpPr>
        <p:spPr/>
        <p:txBody>
          <a:bodyPr>
            <a:normAutofit fontScale="92500"/>
          </a:bodyPr>
          <a:lstStyle/>
          <a:p>
            <a:pPr marL="0" indent="0" algn="ctr">
              <a:buNone/>
            </a:pPr>
            <a:r>
              <a:rPr lang="en-US" b="1" i="1" dirty="0" smtClean="0"/>
              <a:t>An all encompassing holistic system of medicine</a:t>
            </a:r>
          </a:p>
          <a:p>
            <a:r>
              <a:rPr lang="en-US" i="1" dirty="0" smtClean="0"/>
              <a:t> Centered upon the health of the mind, body, and soul in an equilateral relationship that supports health, vitality, and longevity </a:t>
            </a:r>
            <a:r>
              <a:rPr lang="en-US" dirty="0" smtClean="0"/>
              <a:t>(</a:t>
            </a:r>
            <a:r>
              <a:rPr lang="en-US" dirty="0" err="1" smtClean="0"/>
              <a:t>Garre</a:t>
            </a:r>
            <a:r>
              <a:rPr lang="en-US" dirty="0" smtClean="0"/>
              <a:t> &amp; Lad, 2012).</a:t>
            </a:r>
          </a:p>
          <a:p>
            <a:endParaRPr lang="en-US" dirty="0" smtClean="0"/>
          </a:p>
          <a:p>
            <a:r>
              <a:rPr lang="en-US" dirty="0" smtClean="0"/>
              <a:t>Established within the </a:t>
            </a:r>
            <a:r>
              <a:rPr lang="en-US" b="1" dirty="0" smtClean="0"/>
              <a:t>shad (six) </a:t>
            </a:r>
            <a:r>
              <a:rPr lang="en-US" b="1" dirty="0" err="1" smtClean="0"/>
              <a:t>darshan</a:t>
            </a:r>
            <a:r>
              <a:rPr lang="en-US" b="1" dirty="0" smtClean="0"/>
              <a:t> (visions of life)</a:t>
            </a:r>
            <a:r>
              <a:rPr lang="en-US" dirty="0" smtClean="0"/>
              <a:t>, the six major systems of Indian philosophy (</a:t>
            </a:r>
            <a:r>
              <a:rPr lang="en-US" dirty="0" err="1" smtClean="0"/>
              <a:t>Tigunait</a:t>
            </a:r>
            <a:r>
              <a:rPr lang="en-US" dirty="0" smtClean="0"/>
              <a:t>, P. R., 1983) </a:t>
            </a:r>
            <a:endParaRPr lang="en-US" dirty="0"/>
          </a:p>
        </p:txBody>
      </p:sp>
    </p:spTree>
    <p:extLst>
      <p:ext uri="{BB962C8B-B14F-4D97-AF65-F5344CB8AC3E}">
        <p14:creationId xmlns="" xmlns:p14="http://schemas.microsoft.com/office/powerpoint/2010/main" val="13990409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Tripod of Life</a:t>
            </a:r>
            <a:endParaRPr lang="en-US" b="1" dirty="0"/>
          </a:p>
        </p:txBody>
      </p:sp>
      <p:sp>
        <p:nvSpPr>
          <p:cNvPr id="3" name="Content Placeholder 2"/>
          <p:cNvSpPr>
            <a:spLocks noGrp="1"/>
          </p:cNvSpPr>
          <p:nvPr>
            <p:ph idx="1"/>
          </p:nvPr>
        </p:nvSpPr>
        <p:spPr/>
        <p:txBody>
          <a:bodyPr/>
          <a:lstStyle/>
          <a:p>
            <a:endParaRPr lang="en-US" dirty="0"/>
          </a:p>
        </p:txBody>
      </p:sp>
      <p:sp>
        <p:nvSpPr>
          <p:cNvPr id="4" name="Isosceles Triangle 3"/>
          <p:cNvSpPr/>
          <p:nvPr/>
        </p:nvSpPr>
        <p:spPr>
          <a:xfrm>
            <a:off x="3162300" y="2362200"/>
            <a:ext cx="2819400" cy="3551732"/>
          </a:xfrm>
          <a:prstGeom prst="triangle">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3962400" y="1371600"/>
            <a:ext cx="1219200" cy="830997"/>
          </a:xfrm>
          <a:prstGeom prst="rect">
            <a:avLst/>
          </a:prstGeom>
          <a:noFill/>
        </p:spPr>
        <p:txBody>
          <a:bodyPr wrap="square" rtlCol="0">
            <a:spAutoFit/>
          </a:bodyPr>
          <a:lstStyle/>
          <a:p>
            <a:pPr algn="ctr"/>
            <a:r>
              <a:rPr lang="en-US" sz="2400" b="1" dirty="0" smtClean="0"/>
              <a:t>Body</a:t>
            </a:r>
          </a:p>
          <a:p>
            <a:pPr algn="ctr"/>
            <a:r>
              <a:rPr lang="en-US" sz="2400" b="1" dirty="0" err="1" smtClean="0"/>
              <a:t>Sharira</a:t>
            </a:r>
            <a:endParaRPr lang="en-US" sz="2400" b="1" dirty="0"/>
          </a:p>
        </p:txBody>
      </p:sp>
      <p:sp>
        <p:nvSpPr>
          <p:cNvPr id="6" name="TextBox 5"/>
          <p:cNvSpPr txBox="1"/>
          <p:nvPr/>
        </p:nvSpPr>
        <p:spPr>
          <a:xfrm>
            <a:off x="1828800" y="5329488"/>
            <a:ext cx="1163782" cy="830997"/>
          </a:xfrm>
          <a:prstGeom prst="rect">
            <a:avLst/>
          </a:prstGeom>
          <a:noFill/>
        </p:spPr>
        <p:txBody>
          <a:bodyPr wrap="square" rtlCol="0">
            <a:spAutoFit/>
          </a:bodyPr>
          <a:lstStyle/>
          <a:p>
            <a:pPr algn="ctr"/>
            <a:r>
              <a:rPr lang="en-US" sz="2400" b="1" dirty="0" smtClean="0"/>
              <a:t>Mind</a:t>
            </a:r>
          </a:p>
          <a:p>
            <a:pPr algn="ctr"/>
            <a:r>
              <a:rPr lang="en-US" sz="2400" b="1" dirty="0" err="1" smtClean="0"/>
              <a:t>Manas</a:t>
            </a:r>
            <a:endParaRPr lang="en-US" sz="2400" b="1" dirty="0"/>
          </a:p>
        </p:txBody>
      </p:sp>
      <p:sp>
        <p:nvSpPr>
          <p:cNvPr id="7" name="TextBox 6"/>
          <p:cNvSpPr txBox="1"/>
          <p:nvPr/>
        </p:nvSpPr>
        <p:spPr>
          <a:xfrm>
            <a:off x="6248400" y="5338831"/>
            <a:ext cx="1143000" cy="830997"/>
          </a:xfrm>
          <a:prstGeom prst="rect">
            <a:avLst/>
          </a:prstGeom>
          <a:noFill/>
        </p:spPr>
        <p:txBody>
          <a:bodyPr wrap="square" rtlCol="0">
            <a:spAutoFit/>
          </a:bodyPr>
          <a:lstStyle/>
          <a:p>
            <a:pPr algn="ctr"/>
            <a:r>
              <a:rPr lang="en-US" sz="2400" b="1" dirty="0" smtClean="0"/>
              <a:t>Soul</a:t>
            </a:r>
          </a:p>
          <a:p>
            <a:pPr algn="ctr"/>
            <a:r>
              <a:rPr lang="en-US" sz="2400" b="1" dirty="0" smtClean="0"/>
              <a:t>Atman</a:t>
            </a:r>
            <a:endParaRPr lang="en-US" sz="2400" b="1" dirty="0"/>
          </a:p>
        </p:txBody>
      </p:sp>
    </p:spTree>
    <p:extLst>
      <p:ext uri="{BB962C8B-B14F-4D97-AF65-F5344CB8AC3E}">
        <p14:creationId xmlns="" xmlns:p14="http://schemas.microsoft.com/office/powerpoint/2010/main" val="10530472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Elements</a:t>
            </a:r>
            <a:endParaRPr lang="en-US" b="1" dirty="0"/>
          </a:p>
        </p:txBody>
      </p:sp>
      <p:sp>
        <p:nvSpPr>
          <p:cNvPr id="3" name="Content Placeholder 2"/>
          <p:cNvSpPr>
            <a:spLocks noGrp="1"/>
          </p:cNvSpPr>
          <p:nvPr>
            <p:ph idx="1"/>
          </p:nvPr>
        </p:nvSpPr>
        <p:spPr>
          <a:xfrm>
            <a:off x="457200" y="1600200"/>
            <a:ext cx="8229600" cy="4419600"/>
          </a:xfrm>
        </p:spPr>
        <p:txBody>
          <a:bodyPr>
            <a:normAutofit lnSpcReduction="10000"/>
          </a:bodyPr>
          <a:lstStyle/>
          <a:p>
            <a:pPr marL="0" indent="0" algn="ctr">
              <a:buNone/>
            </a:pPr>
            <a:r>
              <a:rPr lang="en-US" sz="2800" b="1" i="1" dirty="0" smtClean="0"/>
              <a:t>The Sun is my eyes, the Air is my life, Space is my soul and the Earth is my body (</a:t>
            </a:r>
            <a:r>
              <a:rPr lang="en-US" sz="2800" b="1" i="1" dirty="0" err="1" smtClean="0"/>
              <a:t>Artha</a:t>
            </a:r>
            <a:r>
              <a:rPr lang="en-US" sz="2800" b="1" i="1" dirty="0" smtClean="0"/>
              <a:t> Veda 5:9:7</a:t>
            </a:r>
            <a:r>
              <a:rPr lang="en-US" sz="2800" b="1" i="1" baseline="30000" dirty="0" smtClean="0"/>
              <a:t>a</a:t>
            </a:r>
            <a:r>
              <a:rPr lang="en-US" sz="2800" b="1" i="1" dirty="0" smtClean="0"/>
              <a:t>)</a:t>
            </a:r>
          </a:p>
          <a:p>
            <a:r>
              <a:rPr lang="en-US" dirty="0" smtClean="0"/>
              <a:t>The basic pillars of Ayurveda</a:t>
            </a:r>
          </a:p>
          <a:p>
            <a:pPr marL="0" indent="0">
              <a:buNone/>
            </a:pPr>
            <a:endParaRPr lang="en-US" dirty="0" smtClean="0"/>
          </a:p>
          <a:p>
            <a:r>
              <a:rPr lang="en-US" dirty="0" smtClean="0"/>
              <a:t>Five possible states of matter from which the 3 </a:t>
            </a:r>
            <a:r>
              <a:rPr lang="en-US" dirty="0" err="1" smtClean="0"/>
              <a:t>Doshas</a:t>
            </a:r>
            <a:r>
              <a:rPr lang="en-US" dirty="0" smtClean="0"/>
              <a:t>, energetic principles arise</a:t>
            </a:r>
          </a:p>
          <a:p>
            <a:pPr marL="0" indent="0">
              <a:buNone/>
            </a:pPr>
            <a:endParaRPr lang="en-US" dirty="0" smtClean="0"/>
          </a:p>
          <a:p>
            <a:r>
              <a:rPr lang="en-US" dirty="0" smtClean="0"/>
              <a:t>The material things that align the relationships between matter and energy</a:t>
            </a:r>
            <a:endParaRPr lang="en-US" dirty="0"/>
          </a:p>
        </p:txBody>
      </p:sp>
      <p:sp>
        <p:nvSpPr>
          <p:cNvPr id="4" name="TextBox 3"/>
          <p:cNvSpPr txBox="1"/>
          <p:nvPr/>
        </p:nvSpPr>
        <p:spPr>
          <a:xfrm>
            <a:off x="533400" y="6248400"/>
            <a:ext cx="8153400" cy="369332"/>
          </a:xfrm>
          <a:prstGeom prst="rect">
            <a:avLst/>
          </a:prstGeom>
          <a:noFill/>
        </p:spPr>
        <p:txBody>
          <a:bodyPr wrap="square" rtlCol="0">
            <a:spAutoFit/>
          </a:bodyPr>
          <a:lstStyle/>
          <a:p>
            <a:r>
              <a:rPr lang="en-US" dirty="0" smtClean="0"/>
              <a:t>Note. </a:t>
            </a:r>
            <a:r>
              <a:rPr lang="en-US" baseline="30000" dirty="0" smtClean="0"/>
              <a:t>a</a:t>
            </a:r>
            <a:r>
              <a:rPr lang="en-US" dirty="0" smtClean="0"/>
              <a:t> Please refer to reference slide.</a:t>
            </a:r>
            <a:endParaRPr lang="en-US" dirty="0"/>
          </a:p>
        </p:txBody>
      </p:sp>
    </p:spTree>
    <p:extLst>
      <p:ext uri="{BB962C8B-B14F-4D97-AF65-F5344CB8AC3E}">
        <p14:creationId xmlns="" xmlns:p14="http://schemas.microsoft.com/office/powerpoint/2010/main" val="16778631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b="1" dirty="0" smtClean="0"/>
              <a:t>The Elements and Attributes of the Three </a:t>
            </a:r>
            <a:r>
              <a:rPr lang="en-US" b="1" dirty="0" err="1" smtClean="0"/>
              <a:t>Doshas</a:t>
            </a:r>
            <a:r>
              <a:rPr lang="en-US" dirty="0" smtClean="0"/>
              <a:t/>
            </a:r>
            <a:br>
              <a:rPr lang="en-US" dirty="0" smtClean="0"/>
            </a:br>
            <a:endParaRPr lang="en-US" dirty="0"/>
          </a:p>
        </p:txBody>
      </p:sp>
      <p:graphicFrame>
        <p:nvGraphicFramePr>
          <p:cNvPr id="4" name="Content Placeholder 3"/>
          <p:cNvGraphicFramePr>
            <a:graphicFrameLocks noGrp="1"/>
          </p:cNvGraphicFramePr>
          <p:nvPr>
            <p:ph idx="1"/>
            <p:extLst>
              <p:ext uri="{D42A27DB-BD31-4B8C-83A1-F6EECF244321}">
                <p14:modId xmlns="" xmlns:p14="http://schemas.microsoft.com/office/powerpoint/2010/main" val="2949859562"/>
              </p:ext>
            </p:extLst>
          </p:nvPr>
        </p:nvGraphicFramePr>
        <p:xfrm>
          <a:off x="228600" y="1752600"/>
          <a:ext cx="8686800" cy="4453640"/>
        </p:xfrm>
        <a:graphic>
          <a:graphicData uri="http://schemas.openxmlformats.org/drawingml/2006/table">
            <a:tbl>
              <a:tblPr firstRow="1" firstCol="1" bandRow="1">
                <a:tableStyleId>{5C22544A-7EE6-4342-B048-85BDC9FD1C3A}</a:tableStyleId>
              </a:tblPr>
              <a:tblGrid>
                <a:gridCol w="2895600"/>
                <a:gridCol w="2895600"/>
                <a:gridCol w="2895600"/>
              </a:tblGrid>
              <a:tr h="0">
                <a:tc gridSpan="3">
                  <a:txBody>
                    <a:bodyPr/>
                    <a:lstStyle/>
                    <a:p>
                      <a:pPr marL="0" marR="0" algn="ctr">
                        <a:lnSpc>
                          <a:spcPct val="115000"/>
                        </a:lnSpc>
                        <a:spcBef>
                          <a:spcPts val="0"/>
                        </a:spcBef>
                        <a:spcAft>
                          <a:spcPts val="0"/>
                        </a:spcAft>
                      </a:pPr>
                      <a:r>
                        <a:rPr lang="en-US" sz="1400" dirty="0">
                          <a:effectLst/>
                        </a:rPr>
                        <a:t>Elements of the Three </a:t>
                      </a:r>
                      <a:r>
                        <a:rPr lang="en-US" sz="1400" dirty="0" err="1">
                          <a:effectLst/>
                        </a:rPr>
                        <a:t>Doshas</a:t>
                      </a:r>
                      <a:endParaRPr lang="en-US" sz="1400" dirty="0">
                        <a:effectLst/>
                        <a:latin typeface="Calibri"/>
                        <a:ea typeface="Calibri"/>
                        <a:cs typeface="Times New Roman"/>
                      </a:endParaRPr>
                    </a:p>
                  </a:txBody>
                  <a:tcPr marL="9525" marR="9525" marT="9525" marB="9525" anchor="ctr"/>
                </a:tc>
                <a:tc hMerge="1">
                  <a:txBody>
                    <a:bodyPr/>
                    <a:lstStyle/>
                    <a:p>
                      <a:endParaRPr lang="en-US"/>
                    </a:p>
                  </a:txBody>
                  <a:tcPr/>
                </a:tc>
                <a:tc hMerge="1">
                  <a:txBody>
                    <a:bodyPr/>
                    <a:lstStyle/>
                    <a:p>
                      <a:endParaRPr lang="en-US"/>
                    </a:p>
                  </a:txBody>
                  <a:tcPr/>
                </a:tc>
              </a:tr>
              <a:tr h="173269">
                <a:tc>
                  <a:txBody>
                    <a:bodyPr/>
                    <a:lstStyle/>
                    <a:p>
                      <a:pPr marL="0" marR="0" algn="ctr">
                        <a:lnSpc>
                          <a:spcPct val="115000"/>
                        </a:lnSpc>
                        <a:spcBef>
                          <a:spcPts val="0"/>
                        </a:spcBef>
                        <a:spcAft>
                          <a:spcPts val="0"/>
                        </a:spcAft>
                      </a:pPr>
                      <a:r>
                        <a:rPr lang="en-US" sz="1400">
                          <a:effectLst/>
                        </a:rPr>
                        <a:t>Vata</a:t>
                      </a:r>
                      <a:endParaRPr lang="en-US" sz="1400">
                        <a:effectLst/>
                        <a:latin typeface="Calibri"/>
                        <a:ea typeface="Calibri"/>
                        <a:cs typeface="Times New Roman"/>
                      </a:endParaRPr>
                    </a:p>
                  </a:txBody>
                  <a:tcPr marL="9525" marR="9525" marT="9525" marB="9525" anchor="ctr"/>
                </a:tc>
                <a:tc>
                  <a:txBody>
                    <a:bodyPr/>
                    <a:lstStyle/>
                    <a:p>
                      <a:pPr marL="0" marR="0" algn="ctr">
                        <a:lnSpc>
                          <a:spcPct val="115000"/>
                        </a:lnSpc>
                        <a:spcBef>
                          <a:spcPts val="0"/>
                        </a:spcBef>
                        <a:spcAft>
                          <a:spcPts val="0"/>
                        </a:spcAft>
                      </a:pPr>
                      <a:r>
                        <a:rPr lang="en-US" sz="1400" dirty="0">
                          <a:effectLst/>
                        </a:rPr>
                        <a:t>Pitta</a:t>
                      </a:r>
                      <a:endParaRPr lang="en-US" sz="1400" dirty="0">
                        <a:effectLst/>
                        <a:latin typeface="Calibri"/>
                        <a:ea typeface="Calibri"/>
                        <a:cs typeface="Times New Roman"/>
                      </a:endParaRPr>
                    </a:p>
                  </a:txBody>
                  <a:tcPr marL="9525" marR="9525" marT="9525" marB="9525" anchor="ctr"/>
                </a:tc>
                <a:tc>
                  <a:txBody>
                    <a:bodyPr/>
                    <a:lstStyle/>
                    <a:p>
                      <a:pPr marL="0" marR="0" algn="ctr">
                        <a:lnSpc>
                          <a:spcPct val="115000"/>
                        </a:lnSpc>
                        <a:spcBef>
                          <a:spcPts val="0"/>
                        </a:spcBef>
                        <a:spcAft>
                          <a:spcPts val="0"/>
                        </a:spcAft>
                      </a:pPr>
                      <a:r>
                        <a:rPr lang="en-US" sz="1400">
                          <a:effectLst/>
                        </a:rPr>
                        <a:t>Kapha</a:t>
                      </a:r>
                      <a:endParaRPr lang="en-US" sz="1400">
                        <a:effectLst/>
                        <a:latin typeface="Calibri"/>
                        <a:ea typeface="Calibri"/>
                        <a:cs typeface="Times New Roman"/>
                      </a:endParaRPr>
                    </a:p>
                  </a:txBody>
                  <a:tcPr marL="9525" marR="9525" marT="9525" marB="9525" anchor="ctr"/>
                </a:tc>
              </a:tr>
              <a:tr h="173269">
                <a:tc>
                  <a:txBody>
                    <a:bodyPr/>
                    <a:lstStyle/>
                    <a:p>
                      <a:pPr marL="0" marR="0" algn="ctr">
                        <a:lnSpc>
                          <a:spcPct val="115000"/>
                        </a:lnSpc>
                        <a:spcBef>
                          <a:spcPts val="0"/>
                        </a:spcBef>
                        <a:spcAft>
                          <a:spcPts val="0"/>
                        </a:spcAft>
                      </a:pPr>
                      <a:r>
                        <a:rPr lang="en-US" sz="1400">
                          <a:effectLst/>
                        </a:rPr>
                        <a:t>Air + Ether</a:t>
                      </a:r>
                      <a:endParaRPr lang="en-US" sz="1400">
                        <a:effectLst/>
                        <a:latin typeface="Calibri"/>
                        <a:ea typeface="Calibri"/>
                        <a:cs typeface="Times New Roman"/>
                      </a:endParaRPr>
                    </a:p>
                  </a:txBody>
                  <a:tcPr marL="9525" marR="9525" marT="9525" marB="9525" anchor="ctr"/>
                </a:tc>
                <a:tc>
                  <a:txBody>
                    <a:bodyPr/>
                    <a:lstStyle/>
                    <a:p>
                      <a:pPr marL="0" marR="0" algn="ctr">
                        <a:lnSpc>
                          <a:spcPct val="115000"/>
                        </a:lnSpc>
                        <a:spcBef>
                          <a:spcPts val="0"/>
                        </a:spcBef>
                        <a:spcAft>
                          <a:spcPts val="0"/>
                        </a:spcAft>
                      </a:pPr>
                      <a:r>
                        <a:rPr lang="en-US" sz="1400" dirty="0">
                          <a:effectLst/>
                        </a:rPr>
                        <a:t>Fire + Water</a:t>
                      </a:r>
                      <a:endParaRPr lang="en-US" sz="1400" dirty="0">
                        <a:effectLst/>
                        <a:latin typeface="Calibri"/>
                        <a:ea typeface="Calibri"/>
                        <a:cs typeface="Times New Roman"/>
                      </a:endParaRPr>
                    </a:p>
                  </a:txBody>
                  <a:tcPr marL="9525" marR="9525" marT="9525" marB="9525" anchor="ctr"/>
                </a:tc>
                <a:tc>
                  <a:txBody>
                    <a:bodyPr/>
                    <a:lstStyle/>
                    <a:p>
                      <a:pPr marL="0" marR="0" algn="ctr">
                        <a:lnSpc>
                          <a:spcPct val="115000"/>
                        </a:lnSpc>
                        <a:spcBef>
                          <a:spcPts val="0"/>
                        </a:spcBef>
                        <a:spcAft>
                          <a:spcPts val="0"/>
                        </a:spcAft>
                      </a:pPr>
                      <a:r>
                        <a:rPr lang="en-US" sz="1400" dirty="0">
                          <a:effectLst/>
                        </a:rPr>
                        <a:t>Earth + Water</a:t>
                      </a:r>
                      <a:endParaRPr lang="en-US" sz="1400" dirty="0">
                        <a:effectLst/>
                        <a:latin typeface="Calibri"/>
                        <a:ea typeface="Calibri"/>
                        <a:cs typeface="Times New Roman"/>
                      </a:endParaRPr>
                    </a:p>
                  </a:txBody>
                  <a:tcPr marL="9525" marR="9525" marT="9525" marB="9525" anchor="ctr"/>
                </a:tc>
              </a:tr>
              <a:tr h="209416">
                <a:tc gridSpan="3">
                  <a:txBody>
                    <a:bodyPr/>
                    <a:lstStyle/>
                    <a:p>
                      <a:pPr marL="0" marR="0" algn="ctr">
                        <a:lnSpc>
                          <a:spcPct val="115000"/>
                        </a:lnSpc>
                        <a:spcBef>
                          <a:spcPts val="0"/>
                        </a:spcBef>
                        <a:spcAft>
                          <a:spcPts val="0"/>
                        </a:spcAft>
                      </a:pPr>
                      <a:r>
                        <a:rPr lang="en-US" sz="1400">
                          <a:effectLst/>
                        </a:rPr>
                        <a:t>Attributes of the Three Doshas</a:t>
                      </a:r>
                      <a:endParaRPr lang="en-US" sz="1400">
                        <a:effectLst/>
                        <a:latin typeface="Calibri"/>
                        <a:ea typeface="Calibri"/>
                        <a:cs typeface="Times New Roman"/>
                      </a:endParaRPr>
                    </a:p>
                  </a:txBody>
                  <a:tcPr marL="9525" marR="9525" marT="9525" marB="9525" anchor="ctr"/>
                </a:tc>
                <a:tc hMerge="1">
                  <a:txBody>
                    <a:bodyPr/>
                    <a:lstStyle/>
                    <a:p>
                      <a:endParaRPr lang="en-US"/>
                    </a:p>
                  </a:txBody>
                  <a:tcPr/>
                </a:tc>
                <a:tc hMerge="1">
                  <a:txBody>
                    <a:bodyPr/>
                    <a:lstStyle/>
                    <a:p>
                      <a:endParaRPr lang="en-US"/>
                    </a:p>
                  </a:txBody>
                  <a:tcPr/>
                </a:tc>
              </a:tr>
              <a:tr h="0">
                <a:tc>
                  <a:txBody>
                    <a:bodyPr/>
                    <a:lstStyle/>
                    <a:p>
                      <a:pPr marL="0" marR="0" algn="ctr">
                        <a:lnSpc>
                          <a:spcPct val="115000"/>
                        </a:lnSpc>
                        <a:spcBef>
                          <a:spcPts val="0"/>
                        </a:spcBef>
                        <a:spcAft>
                          <a:spcPts val="0"/>
                        </a:spcAft>
                      </a:pPr>
                      <a:r>
                        <a:rPr lang="en-US" sz="1400" dirty="0" err="1">
                          <a:effectLst/>
                        </a:rPr>
                        <a:t>Vata</a:t>
                      </a:r>
                      <a:endParaRPr lang="en-US" sz="1400" dirty="0">
                        <a:effectLst/>
                        <a:latin typeface="Calibri"/>
                        <a:ea typeface="Calibri"/>
                        <a:cs typeface="Times New Roman"/>
                      </a:endParaRPr>
                    </a:p>
                  </a:txBody>
                  <a:tcPr marL="9525" marR="9525" marT="9525" marB="9525" anchor="ctr"/>
                </a:tc>
                <a:tc>
                  <a:txBody>
                    <a:bodyPr/>
                    <a:lstStyle/>
                    <a:p>
                      <a:pPr marL="0" marR="0" algn="ctr">
                        <a:lnSpc>
                          <a:spcPct val="115000"/>
                        </a:lnSpc>
                        <a:spcBef>
                          <a:spcPts val="0"/>
                        </a:spcBef>
                        <a:spcAft>
                          <a:spcPts val="0"/>
                        </a:spcAft>
                      </a:pPr>
                      <a:r>
                        <a:rPr lang="en-US" sz="850">
                          <a:effectLst/>
                        </a:rPr>
                        <a:t>Pitta</a:t>
                      </a:r>
                      <a:endParaRPr lang="en-US" sz="1100">
                        <a:effectLst/>
                        <a:latin typeface="Calibri"/>
                        <a:ea typeface="Calibri"/>
                        <a:cs typeface="Times New Roman"/>
                      </a:endParaRPr>
                    </a:p>
                  </a:txBody>
                  <a:tcPr marL="9525" marR="9525" marT="9525" marB="9525" anchor="ctr"/>
                </a:tc>
                <a:tc>
                  <a:txBody>
                    <a:bodyPr/>
                    <a:lstStyle/>
                    <a:p>
                      <a:pPr marL="0" marR="0" algn="ctr">
                        <a:lnSpc>
                          <a:spcPct val="115000"/>
                        </a:lnSpc>
                        <a:spcBef>
                          <a:spcPts val="0"/>
                        </a:spcBef>
                        <a:spcAft>
                          <a:spcPts val="0"/>
                        </a:spcAft>
                      </a:pPr>
                      <a:r>
                        <a:rPr lang="en-US" sz="850">
                          <a:effectLst/>
                        </a:rPr>
                        <a:t>Kapha</a:t>
                      </a:r>
                      <a:endParaRPr lang="en-US" sz="1100">
                        <a:effectLst/>
                        <a:latin typeface="Calibri"/>
                        <a:ea typeface="Calibri"/>
                        <a:cs typeface="Times New Roman"/>
                      </a:endParaRPr>
                    </a:p>
                  </a:txBody>
                  <a:tcPr marL="9525" marR="9525" marT="9525" marB="9525" anchor="ctr"/>
                </a:tc>
              </a:tr>
              <a:tr h="1454923">
                <a:tc>
                  <a:txBody>
                    <a:bodyPr/>
                    <a:lstStyle/>
                    <a:p>
                      <a:pPr marL="0" marR="0" algn="ctr">
                        <a:lnSpc>
                          <a:spcPct val="115000"/>
                        </a:lnSpc>
                        <a:spcBef>
                          <a:spcPts val="0"/>
                        </a:spcBef>
                        <a:spcAft>
                          <a:spcPts val="0"/>
                        </a:spcAft>
                      </a:pPr>
                      <a:r>
                        <a:rPr lang="en-US" sz="1400" dirty="0">
                          <a:effectLst/>
                        </a:rPr>
                        <a:t>Dry</a:t>
                      </a:r>
                      <a:br>
                        <a:rPr lang="en-US" sz="1400" dirty="0">
                          <a:effectLst/>
                        </a:rPr>
                      </a:br>
                      <a:r>
                        <a:rPr lang="en-US" sz="1400" dirty="0">
                          <a:effectLst/>
                        </a:rPr>
                        <a:t>Light</a:t>
                      </a:r>
                      <a:br>
                        <a:rPr lang="en-US" sz="1400" dirty="0">
                          <a:effectLst/>
                        </a:rPr>
                      </a:br>
                      <a:r>
                        <a:rPr lang="en-US" sz="1400" dirty="0">
                          <a:effectLst/>
                        </a:rPr>
                        <a:t>Cold</a:t>
                      </a:r>
                      <a:br>
                        <a:rPr lang="en-US" sz="1400" dirty="0">
                          <a:effectLst/>
                        </a:rPr>
                      </a:br>
                      <a:r>
                        <a:rPr lang="en-US" sz="1400" dirty="0">
                          <a:effectLst/>
                        </a:rPr>
                        <a:t>Rough</a:t>
                      </a:r>
                      <a:br>
                        <a:rPr lang="en-US" sz="1400" dirty="0">
                          <a:effectLst/>
                        </a:rPr>
                      </a:br>
                      <a:r>
                        <a:rPr lang="en-US" sz="1400" dirty="0">
                          <a:effectLst/>
                        </a:rPr>
                        <a:t>Subtle</a:t>
                      </a:r>
                      <a:br>
                        <a:rPr lang="en-US" sz="1400" dirty="0">
                          <a:effectLst/>
                        </a:rPr>
                      </a:br>
                      <a:r>
                        <a:rPr lang="en-US" sz="1400" dirty="0">
                          <a:effectLst/>
                        </a:rPr>
                        <a:t>Mobile</a:t>
                      </a:r>
                      <a:br>
                        <a:rPr lang="en-US" sz="1400" dirty="0">
                          <a:effectLst/>
                        </a:rPr>
                      </a:br>
                      <a:r>
                        <a:rPr lang="en-US" sz="1400" dirty="0">
                          <a:effectLst/>
                        </a:rPr>
                        <a:t>Clear </a:t>
                      </a:r>
                      <a:endParaRPr lang="en-US" sz="1400" dirty="0">
                        <a:effectLst/>
                        <a:latin typeface="Calibri"/>
                        <a:ea typeface="Calibri"/>
                        <a:cs typeface="Times New Roman"/>
                      </a:endParaRPr>
                    </a:p>
                  </a:txBody>
                  <a:tcPr marL="9525" marR="9525" marT="9525" marB="9525" anchor="ctr"/>
                </a:tc>
                <a:tc>
                  <a:txBody>
                    <a:bodyPr/>
                    <a:lstStyle/>
                    <a:p>
                      <a:pPr marL="0" marR="0" algn="ctr">
                        <a:lnSpc>
                          <a:spcPct val="115000"/>
                        </a:lnSpc>
                        <a:spcBef>
                          <a:spcPts val="0"/>
                        </a:spcBef>
                        <a:spcAft>
                          <a:spcPts val="0"/>
                        </a:spcAft>
                      </a:pPr>
                      <a:r>
                        <a:rPr lang="en-US" sz="1400" dirty="0">
                          <a:effectLst/>
                        </a:rPr>
                        <a:t>Oily</a:t>
                      </a:r>
                      <a:br>
                        <a:rPr lang="en-US" sz="1400" dirty="0">
                          <a:effectLst/>
                        </a:rPr>
                      </a:br>
                      <a:r>
                        <a:rPr lang="en-US" sz="1400" dirty="0">
                          <a:effectLst/>
                        </a:rPr>
                        <a:t>Sharp (penetrating)</a:t>
                      </a:r>
                      <a:br>
                        <a:rPr lang="en-US" sz="1400" dirty="0">
                          <a:effectLst/>
                        </a:rPr>
                      </a:br>
                      <a:r>
                        <a:rPr lang="en-US" sz="1400" dirty="0">
                          <a:effectLst/>
                        </a:rPr>
                        <a:t>Hot</a:t>
                      </a:r>
                      <a:br>
                        <a:rPr lang="en-US" sz="1400" dirty="0">
                          <a:effectLst/>
                        </a:rPr>
                      </a:br>
                      <a:r>
                        <a:rPr lang="en-US" sz="1400" dirty="0">
                          <a:effectLst/>
                        </a:rPr>
                        <a:t>Light</a:t>
                      </a:r>
                      <a:br>
                        <a:rPr lang="en-US" sz="1400" dirty="0">
                          <a:effectLst/>
                        </a:rPr>
                      </a:br>
                      <a:r>
                        <a:rPr lang="en-US" sz="1400" dirty="0">
                          <a:effectLst/>
                        </a:rPr>
                        <a:t>Mobile</a:t>
                      </a:r>
                      <a:br>
                        <a:rPr lang="en-US" sz="1400" dirty="0">
                          <a:effectLst/>
                        </a:rPr>
                      </a:br>
                      <a:r>
                        <a:rPr lang="en-US" sz="1400" dirty="0">
                          <a:effectLst/>
                        </a:rPr>
                        <a:t>Liquid </a:t>
                      </a:r>
                      <a:endParaRPr lang="en-US" sz="1400" dirty="0">
                        <a:effectLst/>
                        <a:latin typeface="Calibri"/>
                        <a:ea typeface="Calibri"/>
                        <a:cs typeface="Times New Roman"/>
                      </a:endParaRPr>
                    </a:p>
                  </a:txBody>
                  <a:tcPr marL="9525" marR="9525" marT="9525" marB="9525" anchor="ctr"/>
                </a:tc>
                <a:tc>
                  <a:txBody>
                    <a:bodyPr/>
                    <a:lstStyle/>
                    <a:p>
                      <a:pPr marL="0" marR="0" algn="ctr">
                        <a:lnSpc>
                          <a:spcPct val="115000"/>
                        </a:lnSpc>
                        <a:spcBef>
                          <a:spcPts val="0"/>
                        </a:spcBef>
                        <a:spcAft>
                          <a:spcPts val="0"/>
                        </a:spcAft>
                      </a:pPr>
                      <a:r>
                        <a:rPr lang="en-US" sz="1400" dirty="0">
                          <a:effectLst/>
                        </a:rPr>
                        <a:t>Heavy</a:t>
                      </a:r>
                      <a:br>
                        <a:rPr lang="en-US" sz="1400" dirty="0">
                          <a:effectLst/>
                        </a:rPr>
                      </a:br>
                      <a:r>
                        <a:rPr lang="en-US" sz="1400" dirty="0">
                          <a:effectLst/>
                        </a:rPr>
                        <a:t>Slow</a:t>
                      </a:r>
                      <a:br>
                        <a:rPr lang="en-US" sz="1400" dirty="0">
                          <a:effectLst/>
                        </a:rPr>
                      </a:br>
                      <a:r>
                        <a:rPr lang="en-US" sz="1400" dirty="0">
                          <a:effectLst/>
                        </a:rPr>
                        <a:t>Cold</a:t>
                      </a:r>
                      <a:br>
                        <a:rPr lang="en-US" sz="1400" dirty="0">
                          <a:effectLst/>
                        </a:rPr>
                      </a:br>
                      <a:r>
                        <a:rPr lang="en-US" sz="1400" dirty="0">
                          <a:effectLst/>
                        </a:rPr>
                        <a:t>Oily</a:t>
                      </a:r>
                      <a:br>
                        <a:rPr lang="en-US" sz="1400" dirty="0">
                          <a:effectLst/>
                        </a:rPr>
                      </a:br>
                      <a:r>
                        <a:rPr lang="en-US" sz="1400" dirty="0">
                          <a:effectLst/>
                        </a:rPr>
                        <a:t>Slimy (smooth)</a:t>
                      </a:r>
                      <a:br>
                        <a:rPr lang="en-US" sz="1400" dirty="0">
                          <a:effectLst/>
                        </a:rPr>
                      </a:br>
                      <a:r>
                        <a:rPr lang="en-US" sz="1400" dirty="0">
                          <a:effectLst/>
                        </a:rPr>
                        <a:t>Dense</a:t>
                      </a:r>
                      <a:br>
                        <a:rPr lang="en-US" sz="1400" dirty="0">
                          <a:effectLst/>
                        </a:rPr>
                      </a:br>
                      <a:r>
                        <a:rPr lang="en-US" sz="1400" dirty="0">
                          <a:effectLst/>
                        </a:rPr>
                        <a:t>Soft</a:t>
                      </a:r>
                      <a:br>
                        <a:rPr lang="en-US" sz="1400" dirty="0">
                          <a:effectLst/>
                        </a:rPr>
                      </a:br>
                      <a:r>
                        <a:rPr lang="en-US" sz="1400" dirty="0">
                          <a:effectLst/>
                        </a:rPr>
                        <a:t>Static (stable)</a:t>
                      </a:r>
                      <a:br>
                        <a:rPr lang="en-US" sz="1400" dirty="0">
                          <a:effectLst/>
                        </a:rPr>
                      </a:br>
                      <a:r>
                        <a:rPr lang="en-US" sz="1400" dirty="0">
                          <a:effectLst/>
                        </a:rPr>
                        <a:t>Cloudy (sticky)</a:t>
                      </a:r>
                      <a:endParaRPr lang="en-US" sz="1400" dirty="0">
                        <a:effectLst/>
                        <a:latin typeface="Calibri"/>
                        <a:ea typeface="Calibri"/>
                        <a:cs typeface="Times New Roman"/>
                      </a:endParaRPr>
                    </a:p>
                  </a:txBody>
                  <a:tcPr marL="9525" marR="9525" marT="9525" marB="9525" anchor="ctr"/>
                </a:tc>
              </a:tr>
              <a:tr h="331986">
                <a:tc>
                  <a:txBody>
                    <a:bodyPr/>
                    <a:lstStyle/>
                    <a:p>
                      <a:pPr marL="0" marR="0" algn="ctr">
                        <a:lnSpc>
                          <a:spcPct val="115000"/>
                        </a:lnSpc>
                        <a:spcBef>
                          <a:spcPts val="0"/>
                        </a:spcBef>
                        <a:spcAft>
                          <a:spcPts val="0"/>
                        </a:spcAft>
                      </a:pPr>
                      <a:r>
                        <a:rPr lang="en-US" sz="1400" dirty="0">
                          <a:effectLst/>
                        </a:rPr>
                        <a:t>Dispersing</a:t>
                      </a:r>
                      <a:br>
                        <a:rPr lang="en-US" sz="1400" dirty="0">
                          <a:effectLst/>
                        </a:rPr>
                      </a:br>
                      <a:r>
                        <a:rPr lang="en-US" sz="1400" dirty="0">
                          <a:effectLst/>
                        </a:rPr>
                        <a:t>(attribute, not a </a:t>
                      </a:r>
                      <a:r>
                        <a:rPr lang="en-US" sz="1400" dirty="0" err="1">
                          <a:effectLst/>
                        </a:rPr>
                        <a:t>guna</a:t>
                      </a:r>
                      <a:r>
                        <a:rPr lang="en-US" sz="1400" dirty="0">
                          <a:effectLst/>
                        </a:rPr>
                        <a:t>)</a:t>
                      </a:r>
                      <a:endParaRPr lang="en-US" sz="1400" dirty="0">
                        <a:effectLst/>
                        <a:latin typeface="Calibri"/>
                        <a:ea typeface="Calibri"/>
                        <a:cs typeface="Times New Roman"/>
                      </a:endParaRPr>
                    </a:p>
                  </a:txBody>
                  <a:tcPr marL="9525" marR="9525" marT="9525" marB="9525" anchor="ctr"/>
                </a:tc>
                <a:tc>
                  <a:txBody>
                    <a:bodyPr/>
                    <a:lstStyle/>
                    <a:p>
                      <a:pPr marL="0" marR="0" algn="ctr">
                        <a:lnSpc>
                          <a:spcPct val="115000"/>
                        </a:lnSpc>
                        <a:spcBef>
                          <a:spcPts val="0"/>
                        </a:spcBef>
                        <a:spcAft>
                          <a:spcPts val="0"/>
                        </a:spcAft>
                      </a:pPr>
                      <a:r>
                        <a:rPr lang="en-US" sz="1400" dirty="0">
                          <a:effectLst/>
                        </a:rPr>
                        <a:t>Fleshy</a:t>
                      </a:r>
                      <a:br>
                        <a:rPr lang="en-US" sz="1400" dirty="0">
                          <a:effectLst/>
                        </a:rPr>
                      </a:br>
                      <a:r>
                        <a:rPr lang="en-US" sz="1400" dirty="0">
                          <a:effectLst/>
                        </a:rPr>
                        <a:t>(attribute, not a </a:t>
                      </a:r>
                      <a:r>
                        <a:rPr lang="en-US" sz="1400" dirty="0" err="1">
                          <a:effectLst/>
                        </a:rPr>
                        <a:t>guna</a:t>
                      </a:r>
                      <a:r>
                        <a:rPr lang="en-US" sz="1400" dirty="0">
                          <a:effectLst/>
                        </a:rPr>
                        <a:t>)</a:t>
                      </a:r>
                      <a:endParaRPr lang="en-US" sz="1400" dirty="0">
                        <a:effectLst/>
                        <a:latin typeface="Calibri"/>
                        <a:ea typeface="Calibri"/>
                        <a:cs typeface="Times New Roman"/>
                      </a:endParaRPr>
                    </a:p>
                  </a:txBody>
                  <a:tcPr marL="9525" marR="9525" marT="9525" marB="9525" anchor="ctr"/>
                </a:tc>
                <a:tc>
                  <a:txBody>
                    <a:bodyPr/>
                    <a:lstStyle/>
                    <a:p>
                      <a:pPr marL="0" marR="0" algn="ctr">
                        <a:lnSpc>
                          <a:spcPct val="115000"/>
                        </a:lnSpc>
                        <a:spcBef>
                          <a:spcPts val="0"/>
                        </a:spcBef>
                        <a:spcAft>
                          <a:spcPts val="0"/>
                        </a:spcAft>
                      </a:pPr>
                      <a:r>
                        <a:rPr lang="en-US" sz="1400" dirty="0">
                          <a:effectLst/>
                        </a:rPr>
                        <a:t>Hard, Gross</a:t>
                      </a:r>
                      <a:br>
                        <a:rPr lang="en-US" sz="1400" dirty="0">
                          <a:effectLst/>
                        </a:rPr>
                      </a:br>
                      <a:r>
                        <a:rPr lang="en-US" sz="1400" dirty="0">
                          <a:effectLst/>
                        </a:rPr>
                        <a:t>(</a:t>
                      </a:r>
                      <a:r>
                        <a:rPr lang="en-US" sz="1400" dirty="0" err="1">
                          <a:effectLst/>
                        </a:rPr>
                        <a:t>guna</a:t>
                      </a:r>
                      <a:r>
                        <a:rPr lang="en-US" sz="1400" dirty="0">
                          <a:effectLst/>
                        </a:rPr>
                        <a:t> but not a classical attribute)</a:t>
                      </a:r>
                      <a:endParaRPr lang="en-US" sz="1400" dirty="0">
                        <a:effectLst/>
                        <a:latin typeface="Calibri"/>
                        <a:ea typeface="Calibri"/>
                        <a:cs typeface="Times New Roman"/>
                      </a:endParaRPr>
                    </a:p>
                  </a:txBody>
                  <a:tcPr marL="9525" marR="9525" marT="9525" marB="9525" anchor="ctr"/>
                </a:tc>
              </a:tr>
              <a:tr h="331986">
                <a:tc>
                  <a:txBody>
                    <a:bodyPr/>
                    <a:lstStyle/>
                    <a:p>
                      <a:pPr marL="0" marR="0" algn="ctr">
                        <a:lnSpc>
                          <a:spcPct val="115000"/>
                        </a:lnSpc>
                        <a:spcBef>
                          <a:spcPts val="0"/>
                        </a:spcBef>
                        <a:spcAft>
                          <a:spcPts val="0"/>
                        </a:spcAft>
                      </a:pPr>
                      <a:r>
                        <a:rPr lang="en-US" sz="1400" dirty="0">
                          <a:effectLst/>
                        </a:rPr>
                        <a:t>Astringent, Bitter</a:t>
                      </a:r>
                      <a:br>
                        <a:rPr lang="en-US" sz="1400" dirty="0">
                          <a:effectLst/>
                        </a:rPr>
                      </a:br>
                      <a:r>
                        <a:rPr lang="en-US" sz="1400" dirty="0">
                          <a:effectLst/>
                        </a:rPr>
                        <a:t>(taste) </a:t>
                      </a:r>
                      <a:endParaRPr lang="en-US" sz="1400" dirty="0">
                        <a:effectLst/>
                        <a:latin typeface="Calibri"/>
                        <a:ea typeface="Calibri"/>
                        <a:cs typeface="Times New Roman"/>
                      </a:endParaRPr>
                    </a:p>
                  </a:txBody>
                  <a:tcPr marL="9525" marR="9525" marT="9525" marB="9525" anchor="ctr"/>
                </a:tc>
                <a:tc>
                  <a:txBody>
                    <a:bodyPr/>
                    <a:lstStyle/>
                    <a:p>
                      <a:pPr marL="0" marR="0" algn="ctr">
                        <a:lnSpc>
                          <a:spcPct val="115000"/>
                        </a:lnSpc>
                        <a:spcBef>
                          <a:spcPts val="0"/>
                        </a:spcBef>
                        <a:spcAft>
                          <a:spcPts val="0"/>
                        </a:spcAft>
                      </a:pPr>
                      <a:r>
                        <a:rPr lang="en-US" sz="1400" dirty="0">
                          <a:effectLst/>
                        </a:rPr>
                        <a:t>Sour, Pungent</a:t>
                      </a:r>
                      <a:br>
                        <a:rPr lang="en-US" sz="1400" dirty="0">
                          <a:effectLst/>
                        </a:rPr>
                      </a:br>
                      <a:r>
                        <a:rPr lang="en-US" sz="1400" dirty="0">
                          <a:effectLst/>
                        </a:rPr>
                        <a:t>(tastes) </a:t>
                      </a:r>
                      <a:endParaRPr lang="en-US" sz="1400" dirty="0">
                        <a:effectLst/>
                        <a:latin typeface="Calibri"/>
                        <a:ea typeface="Calibri"/>
                        <a:cs typeface="Times New Roman"/>
                      </a:endParaRPr>
                    </a:p>
                  </a:txBody>
                  <a:tcPr marL="9525" marR="9525" marT="9525" marB="9525" anchor="ctr"/>
                </a:tc>
                <a:tc>
                  <a:txBody>
                    <a:bodyPr/>
                    <a:lstStyle/>
                    <a:p>
                      <a:pPr marL="0" marR="0" algn="ctr">
                        <a:lnSpc>
                          <a:spcPct val="115000"/>
                        </a:lnSpc>
                        <a:spcBef>
                          <a:spcPts val="0"/>
                        </a:spcBef>
                        <a:spcAft>
                          <a:spcPts val="0"/>
                        </a:spcAft>
                      </a:pPr>
                      <a:r>
                        <a:rPr lang="en-US" sz="1400" dirty="0">
                          <a:effectLst/>
                        </a:rPr>
                        <a:t>Sweet, Salty</a:t>
                      </a:r>
                      <a:br>
                        <a:rPr lang="en-US" sz="1400" dirty="0">
                          <a:effectLst/>
                        </a:rPr>
                      </a:br>
                      <a:r>
                        <a:rPr lang="en-US" sz="1400" dirty="0">
                          <a:effectLst/>
                        </a:rPr>
                        <a:t>(tastes) </a:t>
                      </a:r>
                      <a:endParaRPr lang="en-US" sz="1400" dirty="0">
                        <a:effectLst/>
                        <a:latin typeface="Calibri"/>
                        <a:ea typeface="Calibri"/>
                        <a:cs typeface="Times New Roman"/>
                      </a:endParaRPr>
                    </a:p>
                  </a:txBody>
                  <a:tcPr marL="9525" marR="9525" marT="9525" marB="9525" anchor="ctr"/>
                </a:tc>
              </a:tr>
            </a:tbl>
          </a:graphicData>
        </a:graphic>
      </p:graphicFrame>
      <p:sp>
        <p:nvSpPr>
          <p:cNvPr id="5" name="TextBox 4"/>
          <p:cNvSpPr txBox="1"/>
          <p:nvPr/>
        </p:nvSpPr>
        <p:spPr>
          <a:xfrm>
            <a:off x="381000" y="6304002"/>
            <a:ext cx="8077200" cy="369332"/>
          </a:xfrm>
          <a:prstGeom prst="rect">
            <a:avLst/>
          </a:prstGeom>
          <a:noFill/>
        </p:spPr>
        <p:txBody>
          <a:bodyPr wrap="square" rtlCol="0">
            <a:spAutoFit/>
          </a:bodyPr>
          <a:lstStyle/>
          <a:p>
            <a:r>
              <a:rPr lang="en-US" dirty="0" smtClean="0"/>
              <a:t>Note. From Lad, V. (2002).  Refer to reference slide.</a:t>
            </a:r>
            <a:endParaRPr lang="en-US" dirty="0"/>
          </a:p>
        </p:txBody>
      </p:sp>
    </p:spTree>
    <p:extLst>
      <p:ext uri="{BB962C8B-B14F-4D97-AF65-F5344CB8AC3E}">
        <p14:creationId xmlns="" xmlns:p14="http://schemas.microsoft.com/office/powerpoint/2010/main" val="17493826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Why know your </a:t>
            </a:r>
            <a:r>
              <a:rPr lang="en-US" b="1" dirty="0" err="1" smtClean="0"/>
              <a:t>Dosha</a:t>
            </a:r>
            <a:r>
              <a:rPr lang="en-US" b="1" dirty="0" smtClean="0"/>
              <a:t> type</a:t>
            </a:r>
            <a:endParaRPr lang="en-US" b="1" dirty="0"/>
          </a:p>
        </p:txBody>
      </p:sp>
      <p:sp>
        <p:nvSpPr>
          <p:cNvPr id="3" name="Content Placeholder 2"/>
          <p:cNvSpPr>
            <a:spLocks noGrp="1"/>
          </p:cNvSpPr>
          <p:nvPr>
            <p:ph idx="1"/>
          </p:nvPr>
        </p:nvSpPr>
        <p:spPr/>
        <p:txBody>
          <a:bodyPr>
            <a:normAutofit lnSpcReduction="10000"/>
          </a:bodyPr>
          <a:lstStyle/>
          <a:p>
            <a:pPr marL="0" indent="0" algn="ctr">
              <a:buNone/>
            </a:pPr>
            <a:r>
              <a:rPr lang="en-US" b="1" i="1" dirty="0" smtClean="0"/>
              <a:t>Like increases like, opposites heal</a:t>
            </a:r>
          </a:p>
          <a:p>
            <a:r>
              <a:rPr lang="en-US" dirty="0" smtClean="0"/>
              <a:t>The elements and their attributes can help you to understand why a certain effect is produced. </a:t>
            </a:r>
          </a:p>
          <a:p>
            <a:pPr marL="0" indent="0">
              <a:buNone/>
            </a:pPr>
            <a:endParaRPr lang="en-US" dirty="0" smtClean="0"/>
          </a:p>
          <a:p>
            <a:r>
              <a:rPr lang="en-US" dirty="0" smtClean="0"/>
              <a:t>You can use this logic to counteract an effect with substances or activities that contain its opposite attributes, bringing balance and health</a:t>
            </a:r>
            <a:endParaRPr lang="en-US" dirty="0"/>
          </a:p>
        </p:txBody>
      </p:sp>
    </p:spTree>
    <p:extLst>
      <p:ext uri="{BB962C8B-B14F-4D97-AF65-F5344CB8AC3E}">
        <p14:creationId xmlns="" xmlns:p14="http://schemas.microsoft.com/office/powerpoint/2010/main" val="30905284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Know your </a:t>
            </a:r>
            <a:r>
              <a:rPr lang="en-US" b="1" dirty="0" err="1" smtClean="0"/>
              <a:t>Dosha</a:t>
            </a:r>
            <a:r>
              <a:rPr lang="en-US" b="1" dirty="0" smtClean="0"/>
              <a:t> type</a:t>
            </a:r>
            <a:endParaRPr lang="en-US" b="1" dirty="0"/>
          </a:p>
        </p:txBody>
      </p:sp>
      <p:sp>
        <p:nvSpPr>
          <p:cNvPr id="3" name="Content Placeholder 2"/>
          <p:cNvSpPr>
            <a:spLocks noGrp="1"/>
          </p:cNvSpPr>
          <p:nvPr>
            <p:ph idx="1"/>
          </p:nvPr>
        </p:nvSpPr>
        <p:spPr/>
        <p:txBody>
          <a:bodyPr>
            <a:normAutofit fontScale="92500" lnSpcReduction="10000"/>
          </a:bodyPr>
          <a:lstStyle/>
          <a:p>
            <a:r>
              <a:rPr lang="en-US" dirty="0" smtClean="0"/>
              <a:t>Your constitution</a:t>
            </a:r>
          </a:p>
          <a:p>
            <a:pPr lvl="1"/>
            <a:r>
              <a:rPr lang="en-US" dirty="0">
                <a:hlinkClick r:id="rId3"/>
              </a:rPr>
              <a:t>https://www.ayurveda.com/pdf/constitution.pdf</a:t>
            </a:r>
            <a:endParaRPr lang="en-US" dirty="0"/>
          </a:p>
          <a:p>
            <a:r>
              <a:rPr lang="en-US" dirty="0"/>
              <a:t>Your present state</a:t>
            </a:r>
          </a:p>
          <a:p>
            <a:pPr lvl="1"/>
            <a:r>
              <a:rPr lang="en-US" dirty="0">
                <a:hlinkClick r:id="rId4"/>
              </a:rPr>
              <a:t>https://www.ayurveda.com/pdf/vikruti.pdf</a:t>
            </a:r>
            <a:endParaRPr lang="en-US" dirty="0"/>
          </a:p>
          <a:p>
            <a:endParaRPr lang="en-US" dirty="0" smtClean="0"/>
          </a:p>
          <a:p>
            <a:r>
              <a:rPr lang="en-US" dirty="0" err="1" smtClean="0"/>
              <a:t>Dosha</a:t>
            </a:r>
            <a:r>
              <a:rPr lang="en-US" dirty="0" smtClean="0"/>
              <a:t>-type Quiz 1</a:t>
            </a:r>
          </a:p>
          <a:p>
            <a:pPr lvl="1"/>
            <a:r>
              <a:rPr lang="en-US" dirty="0">
                <a:hlinkClick r:id="rId5"/>
              </a:rPr>
              <a:t>http://doshaquiz.chopra.com</a:t>
            </a:r>
            <a:r>
              <a:rPr lang="en-US" dirty="0" smtClean="0">
                <a:hlinkClick r:id="rId5"/>
              </a:rPr>
              <a:t>/</a:t>
            </a:r>
            <a:endParaRPr lang="en-US" dirty="0" smtClean="0"/>
          </a:p>
          <a:p>
            <a:r>
              <a:rPr lang="en-US" dirty="0" err="1" smtClean="0"/>
              <a:t>Dosha</a:t>
            </a:r>
            <a:r>
              <a:rPr lang="en-US" dirty="0" smtClean="0"/>
              <a:t>-type Quiz 2</a:t>
            </a:r>
          </a:p>
          <a:p>
            <a:pPr lvl="1"/>
            <a:r>
              <a:rPr lang="en-US" dirty="0">
                <a:hlinkClick r:id="rId6"/>
              </a:rPr>
              <a:t>http://</a:t>
            </a:r>
            <a:r>
              <a:rPr lang="en-US" dirty="0" smtClean="0">
                <a:hlinkClick r:id="rId6"/>
              </a:rPr>
              <a:t>doshaquiz.chopra.com/dosha_part2.asp</a:t>
            </a:r>
            <a:endParaRPr lang="en-US" dirty="0" smtClean="0"/>
          </a:p>
          <a:p>
            <a:pPr lvl="1"/>
            <a:endParaRPr lang="en-US" dirty="0" smtClean="0"/>
          </a:p>
          <a:p>
            <a:pPr lvl="1"/>
            <a:endParaRPr lang="en-US" dirty="0" smtClean="0"/>
          </a:p>
        </p:txBody>
      </p:sp>
    </p:spTree>
    <p:extLst>
      <p:ext uri="{BB962C8B-B14F-4D97-AF65-F5344CB8AC3E}">
        <p14:creationId xmlns="" xmlns:p14="http://schemas.microsoft.com/office/powerpoint/2010/main" val="22978516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Ayurveda-Inspired Yoga Class</a:t>
            </a:r>
            <a:endParaRPr lang="en-US" b="1" dirty="0"/>
          </a:p>
        </p:txBody>
      </p:sp>
      <p:sp>
        <p:nvSpPr>
          <p:cNvPr id="3" name="Content Placeholder 2"/>
          <p:cNvSpPr>
            <a:spLocks noGrp="1"/>
          </p:cNvSpPr>
          <p:nvPr>
            <p:ph idx="1"/>
          </p:nvPr>
        </p:nvSpPr>
        <p:spPr/>
        <p:txBody>
          <a:bodyPr/>
          <a:lstStyle/>
          <a:p>
            <a:endParaRPr lang="en-US" dirty="0"/>
          </a:p>
        </p:txBody>
      </p:sp>
      <p:pic>
        <p:nvPicPr>
          <p:cNvPr id="1026" name="Picture 2" descr="C:\Users\Owner\Documents\Linnea 500 Sony\Documents\Essene Stuff\Yoga\Cosmic Anatomy\Yoga Movie\Snapshot 2 (5-1-2014 2-00 PM).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93846" y="1786719"/>
            <a:ext cx="7514540" cy="4233081"/>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173648467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274</TotalTime>
  <Words>1033</Words>
  <Application>Microsoft Office PowerPoint</Application>
  <PresentationFormat>On-screen Show (4:3)</PresentationFormat>
  <Paragraphs>176</Paragraphs>
  <Slides>16</Slides>
  <Notes>16</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Introduction to Ayurveda</vt:lpstr>
      <vt:lpstr>Ayurveda: “the science of life”</vt:lpstr>
      <vt:lpstr>Ayurveda</vt:lpstr>
      <vt:lpstr>The Tripod of Life</vt:lpstr>
      <vt:lpstr>Elements</vt:lpstr>
      <vt:lpstr> The Elements and Attributes of the Three Doshas </vt:lpstr>
      <vt:lpstr>Why know your Dosha type</vt:lpstr>
      <vt:lpstr>Know your Dosha type</vt:lpstr>
      <vt:lpstr>Ayurveda-Inspired Yoga Class</vt:lpstr>
      <vt:lpstr>Elements of Ayurveda-Inspired Class</vt:lpstr>
      <vt:lpstr>Fall (Vata-pacifying) Public Yoga Class</vt:lpstr>
      <vt:lpstr>Mantra</vt:lpstr>
      <vt:lpstr>Breathing: Pranayama</vt:lpstr>
      <vt:lpstr>Asana (including Namaskar)</vt:lpstr>
      <vt:lpstr>Meditation (during Savasana)</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Ayurvedic-Inspired Yoga</dc:title>
  <dc:creator>Owner</dc:creator>
  <cp:lastModifiedBy>Linnea</cp:lastModifiedBy>
  <cp:revision>29</cp:revision>
  <cp:lastPrinted>2014-09-22T23:30:33Z</cp:lastPrinted>
  <dcterms:created xsi:type="dcterms:W3CDTF">2014-09-16T15:34:00Z</dcterms:created>
  <dcterms:modified xsi:type="dcterms:W3CDTF">2016-06-27T16:42:44Z</dcterms:modified>
</cp:coreProperties>
</file>