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21" d="100"/>
          <a:sy n="121" d="100"/>
        </p:scale>
        <p:origin x="-200" y="8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May 18, 2016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May 18, 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Cred + MA General Option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Anne Ren</a:t>
            </a:r>
            <a:r>
              <a:rPr lang="en-US" dirty="0" smtClean="0"/>
              <a:t>é Elsbree, Julie Rich &amp; Manuel Vargas</a:t>
            </a:r>
          </a:p>
          <a:p>
            <a:r>
              <a:rPr lang="en-US" dirty="0" smtClean="0"/>
              <a:t>May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418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14512"/>
            <a:ext cx="7024744" cy="1143000"/>
          </a:xfrm>
        </p:spPr>
        <p:txBody>
          <a:bodyPr/>
          <a:lstStyle/>
          <a:p>
            <a:r>
              <a:rPr lang="en-US" b="1" dirty="0" smtClean="0"/>
              <a:t>Local District Pay Scales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6411023"/>
              </p:ext>
            </p:extLst>
          </p:nvPr>
        </p:nvGraphicFramePr>
        <p:xfrm>
          <a:off x="509060" y="1682447"/>
          <a:ext cx="8128542" cy="4741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514"/>
                <a:gridCol w="2709514"/>
                <a:gridCol w="2709514"/>
              </a:tblGrid>
              <a:tr h="4883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District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Units/compensation (step one)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Notes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7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Vista Unified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+ 90 or BA + 75 + MA  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51,166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Additional MA stipend  5% of Class A, Step 1: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37,000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7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Carlsbad Unified`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+ 60 or MA $46,568; MA + 15 $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48,491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additional stipend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6715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Poway Unified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+ 45 or MA  $47,182; BA +60 must include MA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48,155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additional stipend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</a:tr>
              <a:tr h="447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Fallbrook Union Elementary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+ 72 w/ MA $51,306; BA + 84 w/ MA $53, 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636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Stipend: $1672</a:t>
                      </a:r>
                    </a:p>
                  </a:txBody>
                  <a:tcPr marL="68580" marR="68580" marT="0" marB="0"/>
                </a:tc>
              </a:tr>
              <a:tr h="6715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Temecula Valley Unified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or BA + 45 $51,691; MA + 15 or BA + 60 $54,041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stipend</a:t>
                      </a:r>
                    </a:p>
                  </a:txBody>
                  <a:tcPr marL="68580" marR="68580" marT="0" marB="0"/>
                </a:tc>
              </a:tr>
              <a:tr h="6715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Oceanside Unified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Credential + 36 $43,228; credential + 48 $45,426; Credential + 60 $47,624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Stipend: $2,215</a:t>
                      </a:r>
                    </a:p>
                  </a:txBody>
                  <a:tcPr marL="68580" marR="68580" marT="0" marB="0"/>
                </a:tc>
              </a:tr>
              <a:tr h="447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Escondido Union School district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+ 45 or MA $45, 622; BA + 60 or 60 </a:t>
                      </a:r>
                      <a:r>
                        <a:rPr lang="en-US" sz="1100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incl</a:t>
                      </a: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MA + 15 $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49.508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No stipend</a:t>
                      </a:r>
                    </a:p>
                  </a:txBody>
                  <a:tcPr marL="68580" marR="68580" marT="0" marB="0"/>
                </a:tc>
              </a:tr>
              <a:tr h="4476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San Marcos 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Unified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+ 45 $44,439; BA +60 $47,006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BA + 75 $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49,577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 stipend $</a:t>
                      </a:r>
                      <a:r>
                        <a:rPr lang="en-US" sz="11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1870.00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486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280" y="262405"/>
            <a:ext cx="7574954" cy="955161"/>
          </a:xfrm>
        </p:spPr>
        <p:txBody>
          <a:bodyPr/>
          <a:lstStyle/>
          <a:p>
            <a:r>
              <a:rPr lang="en-US" b="1" dirty="0" smtClean="0"/>
              <a:t>Cred + MA Comparison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827517"/>
              </p:ext>
            </p:extLst>
          </p:nvPr>
        </p:nvGraphicFramePr>
        <p:xfrm>
          <a:off x="493280" y="1221990"/>
          <a:ext cx="8102342" cy="45058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997048"/>
                <a:gridCol w="1553299"/>
                <a:gridCol w="1018041"/>
                <a:gridCol w="745164"/>
                <a:gridCol w="1752709"/>
                <a:gridCol w="1122993"/>
                <a:gridCol w="913088"/>
              </a:tblGrid>
              <a:tr h="264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University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Degree &amp; URL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Units (Sem/Quarter)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Cost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Format</a:t>
                      </a:r>
                    </a:p>
                  </a:txBody>
                  <a:tcPr marL="12700" marR="12700" marT="12700" marB="0" anchor="b"/>
                </a:tc>
              </a:tr>
              <a:tr h="64680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Alliant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Credential + MA Ed = 28 Credential units + 12-15 MA units online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 or SS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years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37-45 Semester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$23,310-28,665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Hybrid</a:t>
                      </a:r>
                    </a:p>
                  </a:txBody>
                  <a:tcPr marL="12700" marR="12700" marT="12700" marB="0" anchor="b"/>
                </a:tc>
              </a:tr>
              <a:tr h="264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Ashford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 Ed only = no credential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18-20 mos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36-39 Semester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$20,772-22,503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Online</a:t>
                      </a:r>
                    </a:p>
                  </a:txBody>
                  <a:tcPr marL="12700" marR="12700" marT="12700" marB="0" anchor="b"/>
                </a:tc>
              </a:tr>
              <a:tr h="77439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CSUSM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Credential + MAT = 38 Credential units +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units: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Summer</a:t>
                      </a:r>
                      <a:r>
                        <a:rPr lang="en-U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class,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602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622, 698 &amp; 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MS, SS, or 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years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50-53 Semester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$13,838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Hybrid</a:t>
                      </a:r>
                    </a:p>
                  </a:txBody>
                  <a:tcPr marL="12700" marR="12700" marT="12700" marB="0" anchor="b"/>
                </a:tc>
              </a:tr>
              <a:tr h="64680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National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Credential + MA Ed = 31.5-36 Credential units + 45- 49.5 MA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 or SS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2+ years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76.5-85.5 Quarter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$31,059-34,713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Specified</a:t>
                      </a:r>
                    </a:p>
                  </a:txBody>
                  <a:tcPr marL="12700" marR="12700" marT="12700" marB="0" anchor="b"/>
                </a:tc>
              </a:tr>
              <a:tr h="3916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Point Loma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MAT = 33-39 Credential units + 7-13 MA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MS,SS, or ES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18-24 mos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 Semester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$28,060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Hybrid</a:t>
                      </a:r>
                    </a:p>
                  </a:txBody>
                  <a:tcPr marL="12700" marR="12700" marT="12700" marB="0" anchor="b"/>
                </a:tc>
              </a:tr>
              <a:tr h="646806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SDSU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Credential + MAT = Credential+ MA, transfer 6 credential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None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years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 Semester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$16,160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Hybrid</a:t>
                      </a:r>
                    </a:p>
                  </a:txBody>
                  <a:tcPr marL="12700" marR="12700" marT="12700" marB="0" anchor="b"/>
                </a:tc>
              </a:tr>
              <a:tr h="264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UCSD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Credentiial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+ MA Ed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MS, SS, BLA orEMEC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years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 Quarter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$41,751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Not Specified</a:t>
                      </a:r>
                    </a:p>
                  </a:txBody>
                  <a:tcPr marL="12700" marR="12700" marT="12700" marB="0" anchor="b"/>
                </a:tc>
              </a:tr>
              <a:tr h="2640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Credential + MA Ed 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MS or SS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mos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or 2 years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Units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$63,627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Face-to-Face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7961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Committee Recommendations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269" y="2323652"/>
            <a:ext cx="8165316" cy="3508977"/>
          </a:xfrm>
        </p:spPr>
        <p:txBody>
          <a:bodyPr>
            <a:normAutofit fontScale="62500" lnSpcReduction="20000"/>
          </a:bodyPr>
          <a:lstStyle/>
          <a:p>
            <a:pPr marL="525780" indent="-457200">
              <a:buAutoNum type="arabicPeriod"/>
            </a:pPr>
            <a:r>
              <a:rPr lang="en-US" b="1" dirty="0" smtClean="0"/>
              <a:t>Market Credential + MA as a 2 year Package</a:t>
            </a:r>
          </a:p>
          <a:p>
            <a:pPr marL="525780" indent="-457200">
              <a:buAutoNum type="arabicPeriod"/>
            </a:pPr>
            <a:r>
              <a:rPr lang="en-US" b="1" dirty="0" smtClean="0"/>
              <a:t>Make MA doable in 1 year after credential</a:t>
            </a:r>
          </a:p>
          <a:p>
            <a:pPr marL="365760" lvl="1" indent="0">
              <a:buNone/>
            </a:pPr>
            <a:r>
              <a:rPr lang="en-US" b="1" dirty="0" smtClean="0"/>
              <a:t> a. Currently use 9 units from Credential – Increase to 15 units</a:t>
            </a:r>
          </a:p>
          <a:p>
            <a:pPr marL="36576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b. Nam </a:t>
            </a:r>
            <a:r>
              <a:rPr lang="en-US" b="1" dirty="0"/>
              <a:t>Nguyen is researching what other CSUs do for Cred +MA</a:t>
            </a:r>
          </a:p>
          <a:p>
            <a:pPr marL="365760" lvl="1" indent="0">
              <a:buNone/>
            </a:pPr>
            <a:r>
              <a:rPr lang="en-US" b="1" dirty="0" smtClean="0"/>
              <a:t> c. </a:t>
            </a:r>
            <a:r>
              <a:rPr lang="en-US" b="1" dirty="0"/>
              <a:t>Revise curriculum for 600 level coursework </a:t>
            </a:r>
          </a:p>
          <a:p>
            <a:pPr marL="36576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d. Proposed Schedule for other 15 units</a:t>
            </a:r>
          </a:p>
          <a:p>
            <a:pPr marL="365760" lvl="1" indent="0">
              <a:buNone/>
            </a:pPr>
            <a:r>
              <a:rPr lang="en-US" b="1" dirty="0" smtClean="0"/>
              <a:t>     Summer class – Develop Action </a:t>
            </a:r>
            <a:r>
              <a:rPr lang="en-US" b="1" dirty="0"/>
              <a:t>R</a:t>
            </a:r>
            <a:r>
              <a:rPr lang="en-US" b="1" dirty="0" smtClean="0"/>
              <a:t>esearch Plan &amp; Outline </a:t>
            </a:r>
            <a:r>
              <a:rPr lang="en-US" b="1" dirty="0" err="1" smtClean="0"/>
              <a:t>Ch</a:t>
            </a:r>
            <a:r>
              <a:rPr lang="en-US" b="1" dirty="0" smtClean="0"/>
              <a:t> 1-3</a:t>
            </a:r>
          </a:p>
          <a:p>
            <a:pPr marL="365760" lvl="1" indent="0">
              <a:buNone/>
            </a:pPr>
            <a:r>
              <a:rPr lang="en-US" b="1" dirty="0" smtClean="0"/>
              <a:t>     Fall EDUC 602/622 – Write </a:t>
            </a:r>
            <a:r>
              <a:rPr lang="en-US" b="1" dirty="0" err="1" smtClean="0"/>
              <a:t>Ch</a:t>
            </a:r>
            <a:r>
              <a:rPr lang="en-US" b="1" dirty="0" smtClean="0"/>
              <a:t> 1-3 &amp; Conduct Action Research</a:t>
            </a:r>
          </a:p>
          <a:p>
            <a:pPr marL="36576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Spring EDUC 628/698 – Analyze Action Research Data &amp; Write </a:t>
            </a:r>
            <a:r>
              <a:rPr lang="en-US" b="1" dirty="0" err="1" smtClean="0"/>
              <a:t>Ch</a:t>
            </a:r>
            <a:r>
              <a:rPr lang="en-US" b="1" dirty="0" smtClean="0"/>
              <a:t> 4-5</a:t>
            </a:r>
          </a:p>
          <a:p>
            <a:pPr marL="525780" indent="-457200">
              <a:buAutoNum type="arabicPeriod"/>
            </a:pPr>
            <a:r>
              <a:rPr lang="en-US" b="1" dirty="0" smtClean="0"/>
              <a:t>Rotate Theme Focus </a:t>
            </a:r>
          </a:p>
          <a:p>
            <a:pPr marL="36576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2015</a:t>
            </a:r>
            <a:r>
              <a:rPr lang="en-US" b="1" dirty="0"/>
              <a:t>-16 Ed </a:t>
            </a:r>
            <a:r>
              <a:rPr lang="en-US" b="1" dirty="0" smtClean="0"/>
              <a:t>Technology* </a:t>
            </a:r>
            <a:r>
              <a:rPr lang="en-US" b="1" dirty="0"/>
              <a:t>(others lacked enrollment)</a:t>
            </a:r>
          </a:p>
          <a:p>
            <a:pPr marL="365760" lvl="1" indent="0">
              <a:buNone/>
            </a:pPr>
            <a:r>
              <a:rPr lang="en-US" b="1" dirty="0"/>
              <a:t>  </a:t>
            </a:r>
            <a:r>
              <a:rPr lang="en-US" b="1" dirty="0" smtClean="0"/>
              <a:t> 2016</a:t>
            </a:r>
            <a:r>
              <a:rPr lang="en-US" b="1" dirty="0"/>
              <a:t>-17 </a:t>
            </a:r>
            <a:r>
              <a:rPr lang="en-US" b="1" dirty="0" smtClean="0"/>
              <a:t>STEM*</a:t>
            </a:r>
            <a:endParaRPr lang="en-US" b="1" dirty="0"/>
          </a:p>
          <a:p>
            <a:pPr marL="365760" lvl="1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</a:t>
            </a:r>
            <a:r>
              <a:rPr lang="en-US" b="1" dirty="0"/>
              <a:t>2017-18 ?Multicultural Education</a:t>
            </a:r>
            <a:r>
              <a:rPr lang="en-US" b="1" dirty="0" smtClean="0"/>
              <a:t>?*</a:t>
            </a:r>
          </a:p>
          <a:p>
            <a:pPr marL="365760" lvl="1" indent="0">
              <a:buNone/>
            </a:pPr>
            <a:r>
              <a:rPr lang="en-US" b="1" dirty="0" smtClean="0"/>
              <a:t>   *Area Faculty teach the summer class to set students up for their thesis</a:t>
            </a:r>
          </a:p>
          <a:p>
            <a:pPr marL="525780" indent="-457200">
              <a:buAutoNum type="arabicPeriod"/>
            </a:pPr>
            <a:r>
              <a:rPr lang="en-US" b="1" dirty="0" smtClean="0"/>
              <a:t>Recruit current credential students NOW!</a:t>
            </a:r>
          </a:p>
        </p:txBody>
      </p:sp>
    </p:spTree>
    <p:extLst>
      <p:ext uri="{BB962C8B-B14F-4D97-AF65-F5344CB8AC3E}">
        <p14:creationId xmlns:p14="http://schemas.microsoft.com/office/powerpoint/2010/main" val="803640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51</TotalTime>
  <Words>619</Words>
  <Application>Microsoft Macintosh PowerPoint</Application>
  <PresentationFormat>On-screen Show (4:3)</PresentationFormat>
  <Paragraphs>121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Cred + MA General Option</vt:lpstr>
      <vt:lpstr>Local District Pay Scales</vt:lpstr>
      <vt:lpstr>Cred + MA Comparison</vt:lpstr>
      <vt:lpstr>Committee Recommendations</vt:lpstr>
    </vt:vector>
  </TitlesOfParts>
  <Company>CSUSM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Credential + MA in Education  Comparison</dc:title>
  <dc:creator>Anne Elsbree</dc:creator>
  <cp:lastModifiedBy>Anne Elsbree</cp:lastModifiedBy>
  <cp:revision>6</cp:revision>
  <dcterms:created xsi:type="dcterms:W3CDTF">2016-05-18T16:42:38Z</dcterms:created>
  <dcterms:modified xsi:type="dcterms:W3CDTF">2016-05-18T17:33:56Z</dcterms:modified>
</cp:coreProperties>
</file>