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7"/>
  </p:notesMasterIdLst>
  <p:sldIdLst>
    <p:sldId id="256" r:id="rId2"/>
    <p:sldId id="265" r:id="rId3"/>
    <p:sldId id="308" r:id="rId4"/>
    <p:sldId id="310" r:id="rId5"/>
    <p:sldId id="290" r:id="rId6"/>
    <p:sldId id="295" r:id="rId7"/>
    <p:sldId id="296" r:id="rId8"/>
    <p:sldId id="291" r:id="rId9"/>
    <p:sldId id="313" r:id="rId10"/>
    <p:sldId id="306" r:id="rId11"/>
    <p:sldId id="301" r:id="rId12"/>
    <p:sldId id="293" r:id="rId13"/>
    <p:sldId id="305" r:id="rId14"/>
    <p:sldId id="307" r:id="rId15"/>
    <p:sldId id="294" r:id="rId16"/>
    <p:sldId id="316" r:id="rId17"/>
    <p:sldId id="317" r:id="rId18"/>
    <p:sldId id="311" r:id="rId19"/>
    <p:sldId id="271" r:id="rId20"/>
    <p:sldId id="274" r:id="rId21"/>
    <p:sldId id="260" r:id="rId22"/>
    <p:sldId id="292" r:id="rId23"/>
    <p:sldId id="299" r:id="rId24"/>
    <p:sldId id="298" r:id="rId25"/>
    <p:sldId id="30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4F283-F4D2-46D2-9B7F-B40329947F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81CD51-552C-4F9F-A858-65280FFAB6E3}">
      <dgm:prSet/>
      <dgm:spPr/>
      <dgm:t>
        <a:bodyPr/>
        <a:lstStyle/>
        <a:p>
          <a:r>
            <a:rPr lang="en-US" b="0" i="0"/>
            <a:t>From Memory</a:t>
          </a:r>
          <a:endParaRPr lang="en-US"/>
        </a:p>
      </dgm:t>
    </dgm:pt>
    <dgm:pt modelId="{F9CFAA62-0071-4EFE-ACD6-7EFF551ACA73}" type="parTrans" cxnId="{C40587AD-98BA-4DA6-B51F-22A4A4673C1A}">
      <dgm:prSet/>
      <dgm:spPr/>
      <dgm:t>
        <a:bodyPr/>
        <a:lstStyle/>
        <a:p>
          <a:endParaRPr lang="en-US"/>
        </a:p>
      </dgm:t>
    </dgm:pt>
    <dgm:pt modelId="{2BDD2AB0-FA13-4A3C-ACA6-5D7CC009E9BA}" type="sibTrans" cxnId="{C40587AD-98BA-4DA6-B51F-22A4A4673C1A}">
      <dgm:prSet/>
      <dgm:spPr/>
      <dgm:t>
        <a:bodyPr/>
        <a:lstStyle/>
        <a:p>
          <a:endParaRPr lang="en-US"/>
        </a:p>
      </dgm:t>
    </dgm:pt>
    <dgm:pt modelId="{44CEE97A-6B6E-427C-A44A-FE3356120672}">
      <dgm:prSet/>
      <dgm:spPr/>
      <dgm:t>
        <a:bodyPr/>
        <a:lstStyle/>
        <a:p>
          <a:r>
            <a:rPr lang="en-US" b="0" i="0"/>
            <a:t>Reading from a Manuscript</a:t>
          </a:r>
          <a:endParaRPr lang="en-US"/>
        </a:p>
      </dgm:t>
    </dgm:pt>
    <dgm:pt modelId="{053BC8AE-C4C9-4190-B472-BA2CA1629D32}" type="parTrans" cxnId="{EDD8BAF2-53D8-41B1-AA4B-7C3118652293}">
      <dgm:prSet/>
      <dgm:spPr/>
      <dgm:t>
        <a:bodyPr/>
        <a:lstStyle/>
        <a:p>
          <a:endParaRPr lang="en-US"/>
        </a:p>
      </dgm:t>
    </dgm:pt>
    <dgm:pt modelId="{1B85BFC2-4F38-43D4-9066-FC55012DDAF5}" type="sibTrans" cxnId="{EDD8BAF2-53D8-41B1-AA4B-7C3118652293}">
      <dgm:prSet/>
      <dgm:spPr/>
      <dgm:t>
        <a:bodyPr/>
        <a:lstStyle/>
        <a:p>
          <a:endParaRPr lang="en-US"/>
        </a:p>
      </dgm:t>
    </dgm:pt>
    <dgm:pt modelId="{9003100B-5923-4F8C-A4C6-06C8BDA9CAF7}">
      <dgm:prSet/>
      <dgm:spPr/>
      <dgm:t>
        <a:bodyPr/>
        <a:lstStyle/>
        <a:p>
          <a:r>
            <a:rPr lang="en-US" b="0" i="0"/>
            <a:t>Extemporaneous</a:t>
          </a:r>
          <a:endParaRPr lang="en-US"/>
        </a:p>
      </dgm:t>
    </dgm:pt>
    <dgm:pt modelId="{1F0F0911-1308-4292-B699-16226F2BF93C}" type="parTrans" cxnId="{784267E0-1442-4541-BDB9-D35161404D75}">
      <dgm:prSet/>
      <dgm:spPr/>
      <dgm:t>
        <a:bodyPr/>
        <a:lstStyle/>
        <a:p>
          <a:endParaRPr lang="en-US"/>
        </a:p>
      </dgm:t>
    </dgm:pt>
    <dgm:pt modelId="{779D6698-B9E8-47EE-B594-EFFA457FC262}" type="sibTrans" cxnId="{784267E0-1442-4541-BDB9-D35161404D75}">
      <dgm:prSet/>
      <dgm:spPr/>
      <dgm:t>
        <a:bodyPr/>
        <a:lstStyle/>
        <a:p>
          <a:endParaRPr lang="en-US"/>
        </a:p>
      </dgm:t>
    </dgm:pt>
    <dgm:pt modelId="{0D86F517-54A5-422C-9962-886664C50DE8}">
      <dgm:prSet/>
      <dgm:spPr/>
      <dgm:t>
        <a:bodyPr/>
        <a:lstStyle/>
        <a:p>
          <a:r>
            <a:rPr lang="en-US" b="0" i="0"/>
            <a:t>Impromptu</a:t>
          </a:r>
          <a:endParaRPr lang="en-US"/>
        </a:p>
      </dgm:t>
    </dgm:pt>
    <dgm:pt modelId="{A92E1C7D-806B-4EC2-A1B2-421351B290E6}" type="parTrans" cxnId="{3AF5F197-6CB3-4CB1-A732-8D9E7B7A67C0}">
      <dgm:prSet/>
      <dgm:spPr/>
      <dgm:t>
        <a:bodyPr/>
        <a:lstStyle/>
        <a:p>
          <a:endParaRPr lang="en-US"/>
        </a:p>
      </dgm:t>
    </dgm:pt>
    <dgm:pt modelId="{6B3B8788-6A4F-4E8E-9E68-441DBDADB1AC}" type="sibTrans" cxnId="{3AF5F197-6CB3-4CB1-A732-8D9E7B7A67C0}">
      <dgm:prSet/>
      <dgm:spPr/>
      <dgm:t>
        <a:bodyPr/>
        <a:lstStyle/>
        <a:p>
          <a:endParaRPr lang="en-US"/>
        </a:p>
      </dgm:t>
    </dgm:pt>
    <dgm:pt modelId="{B8902375-DE91-43DF-A7B5-34548566E697}" type="pres">
      <dgm:prSet presAssocID="{3054F283-F4D2-46D2-9B7F-B40329947FB6}" presName="linear" presStyleCnt="0">
        <dgm:presLayoutVars>
          <dgm:animLvl val="lvl"/>
          <dgm:resizeHandles val="exact"/>
        </dgm:presLayoutVars>
      </dgm:prSet>
      <dgm:spPr/>
    </dgm:pt>
    <dgm:pt modelId="{1E84362C-25E6-4F0F-BF4E-9BABAA7E2AEE}" type="pres">
      <dgm:prSet presAssocID="{A981CD51-552C-4F9F-A858-65280FFAB6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227CE3-471C-4889-BD49-2D085132193E}" type="pres">
      <dgm:prSet presAssocID="{2BDD2AB0-FA13-4A3C-ACA6-5D7CC009E9BA}" presName="spacer" presStyleCnt="0"/>
      <dgm:spPr/>
    </dgm:pt>
    <dgm:pt modelId="{A69A5305-A7D8-46AD-9BED-D950D198F526}" type="pres">
      <dgm:prSet presAssocID="{44CEE97A-6B6E-427C-A44A-FE33561206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9BF938-EED5-4798-896F-5ED36DBE59A9}" type="pres">
      <dgm:prSet presAssocID="{1B85BFC2-4F38-43D4-9066-FC55012DDAF5}" presName="spacer" presStyleCnt="0"/>
      <dgm:spPr/>
    </dgm:pt>
    <dgm:pt modelId="{88A55B1F-200F-440C-AC7A-0966E456048F}" type="pres">
      <dgm:prSet presAssocID="{9003100B-5923-4F8C-A4C6-06C8BDA9CA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2A7DCE-8DA7-41CE-8667-6AFDEEB49B4F}" type="pres">
      <dgm:prSet presAssocID="{779D6698-B9E8-47EE-B594-EFFA457FC262}" presName="spacer" presStyleCnt="0"/>
      <dgm:spPr/>
    </dgm:pt>
    <dgm:pt modelId="{901A0A5F-A9A0-459B-B196-9755BB23F2FB}" type="pres">
      <dgm:prSet presAssocID="{0D86F517-54A5-422C-9962-886664C50DE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6053504-09FC-4F4D-9C36-5E85698618A8}" type="presOf" srcId="{9003100B-5923-4F8C-A4C6-06C8BDA9CAF7}" destId="{88A55B1F-200F-440C-AC7A-0966E456048F}" srcOrd="0" destOrd="0" presId="urn:microsoft.com/office/officeart/2005/8/layout/vList2"/>
    <dgm:cxn modelId="{C281EE0B-1661-4B33-922B-8319CD243B5E}" type="presOf" srcId="{A981CD51-552C-4F9F-A858-65280FFAB6E3}" destId="{1E84362C-25E6-4F0F-BF4E-9BABAA7E2AEE}" srcOrd="0" destOrd="0" presId="urn:microsoft.com/office/officeart/2005/8/layout/vList2"/>
    <dgm:cxn modelId="{B713BE27-9FDD-4E0A-A1AE-51CFC7E15185}" type="presOf" srcId="{3054F283-F4D2-46D2-9B7F-B40329947FB6}" destId="{B8902375-DE91-43DF-A7B5-34548566E697}" srcOrd="0" destOrd="0" presId="urn:microsoft.com/office/officeart/2005/8/layout/vList2"/>
    <dgm:cxn modelId="{CBCE0888-CADF-4A32-ABBF-E7C4786986BF}" type="presOf" srcId="{0D86F517-54A5-422C-9962-886664C50DE8}" destId="{901A0A5F-A9A0-459B-B196-9755BB23F2FB}" srcOrd="0" destOrd="0" presId="urn:microsoft.com/office/officeart/2005/8/layout/vList2"/>
    <dgm:cxn modelId="{3AF5F197-6CB3-4CB1-A732-8D9E7B7A67C0}" srcId="{3054F283-F4D2-46D2-9B7F-B40329947FB6}" destId="{0D86F517-54A5-422C-9962-886664C50DE8}" srcOrd="3" destOrd="0" parTransId="{A92E1C7D-806B-4EC2-A1B2-421351B290E6}" sibTransId="{6B3B8788-6A4F-4E8E-9E68-441DBDADB1AC}"/>
    <dgm:cxn modelId="{C40587AD-98BA-4DA6-B51F-22A4A4673C1A}" srcId="{3054F283-F4D2-46D2-9B7F-B40329947FB6}" destId="{A981CD51-552C-4F9F-A858-65280FFAB6E3}" srcOrd="0" destOrd="0" parTransId="{F9CFAA62-0071-4EFE-ACD6-7EFF551ACA73}" sibTransId="{2BDD2AB0-FA13-4A3C-ACA6-5D7CC009E9BA}"/>
    <dgm:cxn modelId="{2CF507B0-11A3-478D-BBBC-AEDCCCFD8B3F}" type="presOf" srcId="{44CEE97A-6B6E-427C-A44A-FE3356120672}" destId="{A69A5305-A7D8-46AD-9BED-D950D198F526}" srcOrd="0" destOrd="0" presId="urn:microsoft.com/office/officeart/2005/8/layout/vList2"/>
    <dgm:cxn modelId="{784267E0-1442-4541-BDB9-D35161404D75}" srcId="{3054F283-F4D2-46D2-9B7F-B40329947FB6}" destId="{9003100B-5923-4F8C-A4C6-06C8BDA9CAF7}" srcOrd="2" destOrd="0" parTransId="{1F0F0911-1308-4292-B699-16226F2BF93C}" sibTransId="{779D6698-B9E8-47EE-B594-EFFA457FC262}"/>
    <dgm:cxn modelId="{EDD8BAF2-53D8-41B1-AA4B-7C3118652293}" srcId="{3054F283-F4D2-46D2-9B7F-B40329947FB6}" destId="{44CEE97A-6B6E-427C-A44A-FE3356120672}" srcOrd="1" destOrd="0" parTransId="{053BC8AE-C4C9-4190-B472-BA2CA1629D32}" sibTransId="{1B85BFC2-4F38-43D4-9066-FC55012DDAF5}"/>
    <dgm:cxn modelId="{C8326836-B9A1-4AD0-BEB8-97DE6CA7D05F}" type="presParOf" srcId="{B8902375-DE91-43DF-A7B5-34548566E697}" destId="{1E84362C-25E6-4F0F-BF4E-9BABAA7E2AEE}" srcOrd="0" destOrd="0" presId="urn:microsoft.com/office/officeart/2005/8/layout/vList2"/>
    <dgm:cxn modelId="{09A849A5-B600-4BFC-936A-07E94F386267}" type="presParOf" srcId="{B8902375-DE91-43DF-A7B5-34548566E697}" destId="{2A227CE3-471C-4889-BD49-2D085132193E}" srcOrd="1" destOrd="0" presId="urn:microsoft.com/office/officeart/2005/8/layout/vList2"/>
    <dgm:cxn modelId="{7C6F7CCD-4DDA-46D6-A105-ABFCA260B72B}" type="presParOf" srcId="{B8902375-DE91-43DF-A7B5-34548566E697}" destId="{A69A5305-A7D8-46AD-9BED-D950D198F526}" srcOrd="2" destOrd="0" presId="urn:microsoft.com/office/officeart/2005/8/layout/vList2"/>
    <dgm:cxn modelId="{BDF26E74-3243-4FC4-9DF5-0DAE8A492E55}" type="presParOf" srcId="{B8902375-DE91-43DF-A7B5-34548566E697}" destId="{649BF938-EED5-4798-896F-5ED36DBE59A9}" srcOrd="3" destOrd="0" presId="urn:microsoft.com/office/officeart/2005/8/layout/vList2"/>
    <dgm:cxn modelId="{5C9279F6-CA7E-4A93-9C36-70451C6A4578}" type="presParOf" srcId="{B8902375-DE91-43DF-A7B5-34548566E697}" destId="{88A55B1F-200F-440C-AC7A-0966E456048F}" srcOrd="4" destOrd="0" presId="urn:microsoft.com/office/officeart/2005/8/layout/vList2"/>
    <dgm:cxn modelId="{0ED05D0B-F32E-4E00-AEBC-E80EA2530C90}" type="presParOf" srcId="{B8902375-DE91-43DF-A7B5-34548566E697}" destId="{C62A7DCE-8DA7-41CE-8667-6AFDEEB49B4F}" srcOrd="5" destOrd="0" presId="urn:microsoft.com/office/officeart/2005/8/layout/vList2"/>
    <dgm:cxn modelId="{33E51F34-4DB3-4FB6-973D-17CC7F83F73C}" type="presParOf" srcId="{B8902375-DE91-43DF-A7B5-34548566E697}" destId="{901A0A5F-A9A0-459B-B196-9755BB23F2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4362C-25E6-4F0F-BF4E-9BABAA7E2AEE}">
      <dsp:nvSpPr>
        <dsp:cNvPr id="0" name=""/>
        <dsp:cNvSpPr/>
      </dsp:nvSpPr>
      <dsp:spPr>
        <a:xfrm>
          <a:off x="0" y="6140"/>
          <a:ext cx="8946541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From Memory</a:t>
          </a:r>
          <a:endParaRPr lang="en-US" sz="4000" kern="1200"/>
        </a:p>
      </dsp:txBody>
      <dsp:txXfrm>
        <a:off x="46834" y="52974"/>
        <a:ext cx="8852873" cy="865732"/>
      </dsp:txXfrm>
    </dsp:sp>
    <dsp:sp modelId="{A69A5305-A7D8-46AD-9BED-D950D198F526}">
      <dsp:nvSpPr>
        <dsp:cNvPr id="0" name=""/>
        <dsp:cNvSpPr/>
      </dsp:nvSpPr>
      <dsp:spPr>
        <a:xfrm>
          <a:off x="0" y="1080740"/>
          <a:ext cx="8946541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Reading from a Manuscript</a:t>
          </a:r>
          <a:endParaRPr lang="en-US" sz="4000" kern="1200"/>
        </a:p>
      </dsp:txBody>
      <dsp:txXfrm>
        <a:off x="46834" y="1127574"/>
        <a:ext cx="8852873" cy="865732"/>
      </dsp:txXfrm>
    </dsp:sp>
    <dsp:sp modelId="{88A55B1F-200F-440C-AC7A-0966E456048F}">
      <dsp:nvSpPr>
        <dsp:cNvPr id="0" name=""/>
        <dsp:cNvSpPr/>
      </dsp:nvSpPr>
      <dsp:spPr>
        <a:xfrm>
          <a:off x="0" y="2155340"/>
          <a:ext cx="8946541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Extemporaneous</a:t>
          </a:r>
          <a:endParaRPr lang="en-US" sz="4000" kern="1200"/>
        </a:p>
      </dsp:txBody>
      <dsp:txXfrm>
        <a:off x="46834" y="2202174"/>
        <a:ext cx="8852873" cy="865732"/>
      </dsp:txXfrm>
    </dsp:sp>
    <dsp:sp modelId="{901A0A5F-A9A0-459B-B196-9755BB23F2FB}">
      <dsp:nvSpPr>
        <dsp:cNvPr id="0" name=""/>
        <dsp:cNvSpPr/>
      </dsp:nvSpPr>
      <dsp:spPr>
        <a:xfrm>
          <a:off x="0" y="3229940"/>
          <a:ext cx="8946541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Impromptu</a:t>
          </a:r>
          <a:endParaRPr lang="en-US" sz="4000" kern="1200"/>
        </a:p>
      </dsp:txBody>
      <dsp:txXfrm>
        <a:off x="46834" y="3276774"/>
        <a:ext cx="8852873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F87F7-DC2C-42CA-BF4B-83EAEA83560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F911A-68DF-40A5-A3B4-B08DB69D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3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F911A-68DF-40A5-A3B4-B08DB69D0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1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2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1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891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5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13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8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0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6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7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2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1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E4E128-BF4E-4445-A432-FA7BBC79353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E3E1-1D48-486A-A279-AE177700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5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cJtMZ-gcm0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C1B64-BF30-4ACE-ACA8-E62877B1D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540" y="623571"/>
            <a:ext cx="11215171" cy="352388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200" b="1" dirty="0"/>
              <a:t>Communication Skills Building:  </a:t>
            </a:r>
            <a:br>
              <a:rPr lang="en-US" sz="6200" b="1" dirty="0"/>
            </a:br>
            <a:r>
              <a:rPr lang="en-US" sz="6200" b="1" dirty="0"/>
              <a:t>Impromptu Speaking </a:t>
            </a:r>
            <a:br>
              <a:rPr lang="en-US" sz="6200" dirty="0"/>
            </a:br>
            <a:endParaRPr lang="en-US" sz="6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29540-72B8-4ABF-B376-467192A3C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2"/>
                </a:solidFill>
              </a:rPr>
              <a:t>American Language &amp; Culture Institute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2"/>
                </a:solidFill>
              </a:rPr>
              <a:t>CSU San Marcos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2"/>
                </a:solidFill>
              </a:rPr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94213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51B5-0A4C-446C-B526-FD175623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b="1" i="1" dirty="0"/>
              <a:t>Impromptu “Natural Speech”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489B-8581-4641-B5DD-20985069E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our everyday lives, we have many opportunities to practice impromptu speaking skills through natural conversation and social situations.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1C13512C-BD1C-4DBA-93B8-184D31B7C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r="7982" b="-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33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8AC7-216C-4D1A-B29C-0ACD50EE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b="1" dirty="0"/>
              <a:t>Speaking “On the Spot”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4AFFCC-8938-4D64-8B3E-D0C5DD299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r="-2" b="-2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DCE23-4786-4385-B376-2427AE3B0D00}"/>
              </a:ext>
            </a:extLst>
          </p:cNvPr>
          <p:cNvSpPr txBox="1"/>
          <p:nvPr/>
        </p:nvSpPr>
        <p:spPr>
          <a:xfrm>
            <a:off x="6268598" y="1949986"/>
            <a:ext cx="5923402" cy="458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Called on in class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Answering questions 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After a prepared speech.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During a job interview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Asked to speak during a business meeting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Special events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i="1" dirty="0">
                <a:latin typeface="+mj-lt"/>
                <a:ea typeface="+mj-ea"/>
                <a:cs typeface="+mj-cs"/>
              </a:rPr>
              <a:t>Examples</a:t>
            </a:r>
            <a:r>
              <a:rPr lang="en-US" sz="2400" dirty="0">
                <a:latin typeface="+mj-lt"/>
                <a:ea typeface="+mj-ea"/>
                <a:cs typeface="+mj-cs"/>
              </a:rPr>
              <a:t>: weddings or birthday celebrations</a:t>
            </a:r>
          </a:p>
        </p:txBody>
      </p:sp>
    </p:spTree>
    <p:extLst>
      <p:ext uri="{BB962C8B-B14F-4D97-AF65-F5344CB8AC3E}">
        <p14:creationId xmlns:p14="http://schemas.microsoft.com/office/powerpoint/2010/main" val="86058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A2D2-F4D1-4388-9FFE-5EE0A3EB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b="1" dirty="0"/>
              <a:t>Organize Your Thoughts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E6F2A-F975-4223-9FC1-AA61B5D9A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82" b="1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5C03F-C7E5-4B99-A38E-E6F2F7CB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752" y="2052214"/>
            <a:ext cx="5345768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Even in a spontaneous speaking situation, you can still present from a mental outline that you draft quickly (in your head) and keep in mind as you speak.</a:t>
            </a:r>
          </a:p>
          <a:p>
            <a:pPr>
              <a:lnSpc>
                <a:spcPct val="90000"/>
              </a:lnSpc>
            </a:pPr>
            <a:r>
              <a:rPr lang="en-US" sz="3100" dirty="0"/>
              <a:t>Practice in the moment</a:t>
            </a:r>
          </a:p>
          <a:p>
            <a:pPr>
              <a:lnSpc>
                <a:spcPct val="90000"/>
              </a:lnSpc>
            </a:pPr>
            <a:endParaRPr lang="en-US" sz="31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187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8AC7-216C-4D1A-B29C-0ACD50EE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330506"/>
            <a:ext cx="5794147" cy="194074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General Tips “Mental Organization”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u="sng" dirty="0"/>
              <a:t>Step 1 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4AFFCC-8938-4D64-8B3E-D0C5DD299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81" b="-1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E418AF-82BD-4321-9C94-DE266A5D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08C85-1DA7-4172-922F-1614BB893294}"/>
              </a:ext>
            </a:extLst>
          </p:cNvPr>
          <p:cNvSpPr txBox="1"/>
          <p:nvPr/>
        </p:nvSpPr>
        <p:spPr>
          <a:xfrm>
            <a:off x="650668" y="2886419"/>
            <a:ext cx="4802031" cy="3361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+mj-lt"/>
                <a:ea typeface="+mj-ea"/>
                <a:cs typeface="+mj-cs"/>
              </a:rPr>
              <a:t>What is the question or topic? 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+mj-lt"/>
                <a:ea typeface="+mj-ea"/>
                <a:cs typeface="+mj-cs"/>
              </a:rPr>
              <a:t>To begin, think carefully about the precise nature of the question or topic.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+mj-lt"/>
                <a:ea typeface="+mj-ea"/>
                <a:cs typeface="+mj-cs"/>
              </a:rPr>
              <a:t>Be sure you understand the topic or question.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560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B166-8366-42EB-AF23-5A372379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br>
              <a:rPr lang="en-US" b="1"/>
            </a:b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953F7-8316-456B-A51C-12638E94AC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r="25007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E418AF-82BD-4321-9C94-DE266A5D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24F5-7391-4F5A-9F15-9D0AADF3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87" y="2271252"/>
            <a:ext cx="5265412" cy="458674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What is your answer or opinion about the topic?</a:t>
            </a:r>
          </a:p>
          <a:p>
            <a:pPr lvl="1"/>
            <a:r>
              <a:rPr lang="en-US" sz="2600" dirty="0"/>
              <a:t>Consider what you think about the topic or what you think the answer to the question is.</a:t>
            </a:r>
          </a:p>
          <a:p>
            <a:pPr lvl="1"/>
            <a:r>
              <a:rPr lang="en-US" sz="2600" dirty="0"/>
              <a:t>Develop a mental (or quickly written) outline.</a:t>
            </a:r>
          </a:p>
          <a:p>
            <a:pPr lvl="2"/>
            <a:r>
              <a:rPr lang="en-US" sz="2600" dirty="0"/>
              <a:t>Consider the beginning, middle, and end of your speech</a:t>
            </a:r>
          </a:p>
          <a:p>
            <a:pPr lvl="1"/>
            <a:r>
              <a:rPr lang="en-US" sz="2600" dirty="0"/>
              <a:t>Get to the point quickly when you begin speaking.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9F136-7716-4B52-8535-D35A84C53B35}"/>
              </a:ext>
            </a:extLst>
          </p:cNvPr>
          <p:cNvSpPr txBox="1"/>
          <p:nvPr/>
        </p:nvSpPr>
        <p:spPr>
          <a:xfrm>
            <a:off x="367044" y="176269"/>
            <a:ext cx="9008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/>
              <a:t>General Tips </a:t>
            </a:r>
            <a:br>
              <a:rPr lang="en-US" sz="4000" b="1" dirty="0"/>
            </a:br>
            <a:r>
              <a:rPr lang="en-US" sz="4000" b="1" dirty="0"/>
              <a:t>“Mental Organization”</a:t>
            </a:r>
            <a:br>
              <a:rPr lang="en-US" sz="4000" b="1" u="sng" dirty="0"/>
            </a:br>
            <a:r>
              <a:rPr lang="en-US" sz="4000" b="1" u="sng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109142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B166-8366-42EB-AF23-5A372379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900" b="1"/>
            </a:br>
            <a:endParaRPr lang="en-US" sz="3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953F7-8316-456B-A51C-12638E94A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8" r="6141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24F5-7391-4F5A-9F15-9D0AADF3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752" y="2052214"/>
            <a:ext cx="4338409" cy="419618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How do I support my ideas?</a:t>
            </a:r>
          </a:p>
          <a:p>
            <a:pPr lvl="1"/>
            <a:r>
              <a:rPr lang="en-US" sz="2800" dirty="0"/>
              <a:t>Think of reasons that support your answer to the topic.</a:t>
            </a:r>
          </a:p>
          <a:p>
            <a:pPr lvl="1"/>
            <a:r>
              <a:rPr lang="en-US" sz="2800" dirty="0"/>
              <a:t>“Three” is a good number of examples to give.</a:t>
            </a:r>
          </a:p>
          <a:p>
            <a:r>
              <a:rPr lang="en-US" sz="2800" dirty="0"/>
              <a:t>End with a strong 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9F136-7716-4B52-8535-D35A84C53B35}"/>
              </a:ext>
            </a:extLst>
          </p:cNvPr>
          <p:cNvSpPr txBox="1"/>
          <p:nvPr/>
        </p:nvSpPr>
        <p:spPr>
          <a:xfrm>
            <a:off x="451692" y="176269"/>
            <a:ext cx="89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/>
              <a:t>General Tips “Mental Organization” </a:t>
            </a:r>
            <a:r>
              <a:rPr lang="en-US" sz="4000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88854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D3D9-13C6-4637-9DBB-6BA39182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Impromptu Speech Technique:</a:t>
            </a:r>
            <a:br>
              <a:rPr lang="en-US" dirty="0"/>
            </a:br>
            <a:r>
              <a:rPr lang="en-US" dirty="0"/>
              <a:t>P.R.E.P.</a:t>
            </a:r>
          </a:p>
        </p:txBody>
      </p:sp>
      <p:pic>
        <p:nvPicPr>
          <p:cNvPr id="4" name="Online Media 3" title="How to Answer Questions: The P.R.E.P. Method">
            <a:hlinkClick r:id="" action="ppaction://media"/>
            <a:extLst>
              <a:ext uri="{FF2B5EF4-FFF2-40B4-BE49-F238E27FC236}">
                <a16:creationId xmlns:a16="http://schemas.microsoft.com/office/drawing/2014/main" id="{93D6A402-6EF1-48CB-AE46-052912AC714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3725" y="2052638"/>
            <a:ext cx="74263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8C94-7F2E-4541-9546-3A0DA3D9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P.R.E.P.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0D915-8DAE-44C3-8659-DE6DE4E6B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377108"/>
            <a:ext cx="9776825" cy="5177928"/>
          </a:xfrm>
        </p:spPr>
        <p:txBody>
          <a:bodyPr>
            <a:normAutofit/>
          </a:bodyPr>
          <a:lstStyle/>
          <a:p>
            <a:r>
              <a:rPr lang="en-US" dirty="0"/>
              <a:t>POSITION</a:t>
            </a:r>
          </a:p>
          <a:p>
            <a:pPr lvl="1"/>
            <a:r>
              <a:rPr lang="en-US" sz="2000" dirty="0"/>
              <a:t>“Get to the point”</a:t>
            </a:r>
          </a:p>
          <a:p>
            <a:pPr lvl="2"/>
            <a:r>
              <a:rPr lang="en-US" sz="2000" dirty="0"/>
              <a:t>State your answer or opinion right away when you start to speak.</a:t>
            </a:r>
          </a:p>
          <a:p>
            <a:r>
              <a:rPr lang="en-US" dirty="0"/>
              <a:t>REASON</a:t>
            </a:r>
          </a:p>
          <a:p>
            <a:pPr lvl="1"/>
            <a:r>
              <a:rPr lang="en-US" sz="2000" dirty="0"/>
              <a:t>Give your reasons why</a:t>
            </a:r>
          </a:p>
          <a:p>
            <a:pPr lvl="1"/>
            <a:r>
              <a:rPr lang="en-US" sz="2000" dirty="0"/>
              <a:t>Reasons often start with “Because …”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sz="2000" dirty="0"/>
              <a:t>Give examples</a:t>
            </a:r>
          </a:p>
          <a:p>
            <a:pPr lvl="1"/>
            <a:r>
              <a:rPr lang="en-US" sz="2000" dirty="0"/>
              <a:t>Three is a good number of examples</a:t>
            </a:r>
          </a:p>
          <a:p>
            <a:r>
              <a:rPr lang="en-US" dirty="0"/>
              <a:t>POSITION</a:t>
            </a:r>
          </a:p>
          <a:p>
            <a:pPr lvl="1"/>
            <a:r>
              <a:rPr lang="en-US" sz="2000" dirty="0"/>
              <a:t>Restate your position in the conclusion.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5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7B26-526D-4433-A21D-0C728990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Delivery--Go for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326EC-0642-45C8-A26B-0CCF8ED99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100" dirty="0"/>
              <a:t>Relax and try to enjoy giving the speech.</a:t>
            </a:r>
          </a:p>
          <a:p>
            <a:pPr>
              <a:lnSpc>
                <a:spcPct val="90000"/>
              </a:lnSpc>
            </a:pPr>
            <a:r>
              <a:rPr lang="en-US" sz="3100" dirty="0"/>
              <a:t>We are in this together!</a:t>
            </a:r>
          </a:p>
          <a:p>
            <a:pPr lvl="1">
              <a:lnSpc>
                <a:spcPct val="90000"/>
              </a:lnSpc>
            </a:pPr>
            <a:r>
              <a:rPr lang="en-US" sz="3100" dirty="0"/>
              <a:t>Most everyone gets nervous giving a speech</a:t>
            </a:r>
          </a:p>
          <a:p>
            <a:pPr lvl="1">
              <a:lnSpc>
                <a:spcPct val="90000"/>
              </a:lnSpc>
            </a:pPr>
            <a:r>
              <a:rPr lang="en-US" sz="3100" dirty="0"/>
              <a:t>Audience wants you to succeed </a:t>
            </a:r>
          </a:p>
          <a:p>
            <a:pPr lvl="1">
              <a:lnSpc>
                <a:spcPct val="90000"/>
              </a:lnSpc>
            </a:pPr>
            <a:r>
              <a:rPr lang="en-US" sz="3100" dirty="0"/>
              <a:t>You can do it!</a:t>
            </a:r>
          </a:p>
          <a:p>
            <a:pPr>
              <a:lnSpc>
                <a:spcPct val="90000"/>
              </a:lnSpc>
            </a:pPr>
            <a:r>
              <a:rPr lang="en-US" sz="3300" dirty="0"/>
              <a:t>Nerves can make you a better speaker</a:t>
            </a:r>
          </a:p>
          <a:p>
            <a:pPr lvl="2">
              <a:lnSpc>
                <a:spcPct val="90000"/>
              </a:lnSpc>
            </a:pPr>
            <a:r>
              <a:rPr lang="en-US" sz="3100" dirty="0"/>
              <a:t>You care!</a:t>
            </a:r>
          </a:p>
          <a:p>
            <a:pPr>
              <a:lnSpc>
                <a:spcPct val="90000"/>
              </a:lnSpc>
            </a:pPr>
            <a:r>
              <a:rPr lang="en-US" sz="3100" dirty="0"/>
              <a:t>Breathe!</a:t>
            </a:r>
          </a:p>
          <a:p>
            <a:pPr lvl="1">
              <a:lnSpc>
                <a:spcPct val="90000"/>
              </a:lnSpc>
            </a:pPr>
            <a:r>
              <a:rPr lang="en-US" sz="3100" dirty="0"/>
              <a:t>Take fewer, but deeper breaths.</a:t>
            </a:r>
          </a:p>
          <a:p>
            <a:pPr lvl="1">
              <a:lnSpc>
                <a:spcPct val="90000"/>
              </a:lnSpc>
            </a:pPr>
            <a:r>
              <a:rPr lang="en-US" sz="3100" dirty="0"/>
              <a:t>Breathe from the lower chest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04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7B62-5E3B-4B6A-9169-4F21E20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Use Your Voice! </a:t>
            </a:r>
            <a:br>
              <a:rPr lang="en-US" sz="4000" b="1" dirty="0"/>
            </a:br>
            <a:r>
              <a:rPr lang="en-US" sz="4000" b="1" dirty="0"/>
              <a:t>Volume</a:t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A6D6B-E988-418F-8AC1-F688316BD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9" b="966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AD04-8944-4289-ABDB-BB1123AB3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699" y="1949987"/>
            <a:ext cx="5563518" cy="42984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How </a:t>
            </a:r>
            <a:r>
              <a:rPr lang="en-US" sz="2400" b="1" i="1" dirty="0"/>
              <a:t>loudly</a:t>
            </a:r>
            <a:r>
              <a:rPr lang="en-US" sz="2400" dirty="0"/>
              <a:t> are you speaking? </a:t>
            </a:r>
          </a:p>
          <a:p>
            <a:pPr lvl="2"/>
            <a:r>
              <a:rPr lang="en-US" sz="2400" dirty="0"/>
              <a:t>Audience must hear you!</a:t>
            </a:r>
          </a:p>
          <a:p>
            <a:pPr lvl="3"/>
            <a:r>
              <a:rPr lang="en-US" sz="2400" dirty="0"/>
              <a:t>Live audience</a:t>
            </a:r>
          </a:p>
          <a:p>
            <a:pPr lvl="4"/>
            <a:r>
              <a:rPr lang="en-US" sz="2400" dirty="0"/>
              <a:t>Size of room</a:t>
            </a:r>
          </a:p>
          <a:p>
            <a:pPr lvl="4"/>
            <a:r>
              <a:rPr lang="en-US" sz="2400" dirty="0"/>
              <a:t>Number of people</a:t>
            </a:r>
          </a:p>
          <a:p>
            <a:pPr lvl="3"/>
            <a:r>
              <a:rPr lang="en-US" sz="2400" dirty="0"/>
              <a:t>Zoom - virtual</a:t>
            </a:r>
          </a:p>
          <a:p>
            <a:pPr lvl="4"/>
            <a:r>
              <a:rPr lang="en-US" sz="2400" dirty="0"/>
              <a:t>Microphone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8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551B5-0A4C-446C-B526-FD175623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rgbClr val="FFFFFF"/>
                </a:solidFill>
              </a:rPr>
              <a:t>Lesson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489B-8581-4641-B5DD-20985069E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By the end of this presentation, you will have a better understanding of:</a:t>
            </a:r>
          </a:p>
          <a:p>
            <a:pPr marL="0" indent="0">
              <a:buNone/>
            </a:pPr>
            <a:endParaRPr lang="en-US" sz="2600" dirty="0"/>
          </a:p>
          <a:p>
            <a:pPr lvl="1" indent="-342900"/>
            <a:r>
              <a:rPr lang="en-US" sz="2600" dirty="0"/>
              <a:t>Different types of speech delivery, including impromptu.</a:t>
            </a:r>
          </a:p>
          <a:p>
            <a:pPr lvl="1"/>
            <a:r>
              <a:rPr lang="en-US" sz="2600" dirty="0"/>
              <a:t>Good use of voice while giving a speech.</a:t>
            </a:r>
          </a:p>
          <a:p>
            <a:pPr lvl="1" indent="-342900"/>
            <a:r>
              <a:rPr lang="en-US" sz="2600" dirty="0"/>
              <a:t>Giving a short impromptu Speech.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3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7B62-5E3B-4B6A-9169-4F21E20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73" y="209321"/>
            <a:ext cx="4600168" cy="148727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b="1" dirty="0"/>
              <a:t>Use Your Voice!</a:t>
            </a:r>
            <a:br>
              <a:rPr lang="en-US" sz="4400" b="1" dirty="0"/>
            </a:br>
            <a:r>
              <a:rPr lang="en-US" sz="4400" b="1" dirty="0"/>
              <a:t>Speed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AD04-8944-4289-ABDB-BB1123AB3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73" y="1696599"/>
            <a:ext cx="4896554" cy="495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</a:t>
            </a:r>
            <a:r>
              <a:rPr lang="en-US" sz="2400" b="1" i="1" dirty="0"/>
              <a:t>quickly</a:t>
            </a:r>
            <a:r>
              <a:rPr lang="en-US" sz="2400" dirty="0"/>
              <a:t> are you speaking?</a:t>
            </a:r>
          </a:p>
          <a:p>
            <a:pPr lvl="1"/>
            <a:r>
              <a:rPr lang="en-US" sz="2400" dirty="0"/>
              <a:t>Too slowly?</a:t>
            </a:r>
          </a:p>
          <a:p>
            <a:pPr lvl="2"/>
            <a:r>
              <a:rPr lang="en-US" sz="2400" dirty="0"/>
              <a:t>Ex.: Too many pauses</a:t>
            </a:r>
          </a:p>
          <a:p>
            <a:pPr lvl="1"/>
            <a:r>
              <a:rPr lang="en-US" sz="2400" dirty="0"/>
              <a:t>Can cause audience to become bored</a:t>
            </a:r>
          </a:p>
          <a:p>
            <a:pPr lvl="1"/>
            <a:r>
              <a:rPr lang="en-US" sz="2400" dirty="0"/>
              <a:t>Too quickly?</a:t>
            </a:r>
          </a:p>
          <a:p>
            <a:pPr lvl="2"/>
            <a:r>
              <a:rPr lang="en-US" sz="2400" dirty="0"/>
              <a:t>Can cause audience to misunderstand you</a:t>
            </a:r>
          </a:p>
          <a:p>
            <a:pPr lvl="1"/>
            <a:r>
              <a:rPr lang="en-US" sz="2400" dirty="0"/>
              <a:t>Find medium ground—depending on audience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8DB9BC10-DABC-48C4-BF24-E621264B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348FA2-1392-4EC3-AF8B-6A64B79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3CB2C36-347C-4705-BC75-94EAB8F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F0F2F-421F-4DA7-A56F-2F2182329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480663"/>
            <a:ext cx="5449889" cy="3896670"/>
          </a:xfrm>
          <a:prstGeom prst="rect">
            <a:avLst/>
          </a:prstGeom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437D23E-7DA0-4020-B991-9734AB97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345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7B62-5E3B-4B6A-9169-4F21E20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b="1"/>
              <a:t>Use Your Voice!</a:t>
            </a:r>
            <a:br>
              <a:rPr lang="en-US" sz="3900" b="1"/>
            </a:br>
            <a:r>
              <a:rPr lang="en-US" sz="3900" b="1"/>
              <a:t>Articulation</a:t>
            </a:r>
            <a:endParaRPr lang="en-US" sz="3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11FEE-C79F-4D21-98E0-2795B6C40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9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AD04-8944-4289-ABDB-BB1123AB3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496" y="2052213"/>
            <a:ext cx="5717755" cy="41961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How </a:t>
            </a:r>
            <a:r>
              <a:rPr lang="en-US" sz="2400" b="1" i="1" dirty="0"/>
              <a:t>clearly</a:t>
            </a:r>
            <a:r>
              <a:rPr lang="en-US" sz="2400" dirty="0"/>
              <a:t> are you speaking?</a:t>
            </a:r>
          </a:p>
          <a:p>
            <a:pPr marL="457200" lvl="1" indent="0">
              <a:buNone/>
            </a:pPr>
            <a:r>
              <a:rPr lang="en-US" sz="2400" dirty="0"/>
              <a:t>Clear articulation</a:t>
            </a:r>
          </a:p>
          <a:p>
            <a:pPr lvl="2"/>
            <a:r>
              <a:rPr lang="en-US" sz="2400" dirty="0"/>
              <a:t>Helps  audience understand</a:t>
            </a:r>
          </a:p>
          <a:p>
            <a:pPr lvl="2"/>
            <a:r>
              <a:rPr lang="en-US" sz="2400" dirty="0"/>
              <a:t>Pauses</a:t>
            </a:r>
          </a:p>
          <a:p>
            <a:pPr lvl="3"/>
            <a:r>
              <a:rPr lang="en-US" sz="2400" dirty="0"/>
              <a:t>Avoid “filler” words and sounds– Ex.: ah, um, er, like, you know, etc.</a:t>
            </a:r>
          </a:p>
          <a:p>
            <a:pPr lvl="2"/>
            <a:r>
              <a:rPr lang="en-US" sz="2600" dirty="0"/>
              <a:t>Be aware of pronunciation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30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653-CF6F-4F51-93E0-0B463D79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b="1" dirty="0"/>
              <a:t>Staying on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EE12C-1656-4783-B3E8-E0CAA3DD8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8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228D-48CF-4287-9C8D-AA4410CA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868" y="1853250"/>
            <a:ext cx="4644294" cy="4395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Staying within speech time limit is important!</a:t>
            </a:r>
          </a:p>
          <a:p>
            <a:pPr marL="0" indent="0">
              <a:buNone/>
            </a:pPr>
            <a:r>
              <a:rPr lang="en-US" sz="2400" dirty="0"/>
              <a:t>Most speeches have a time limit.</a:t>
            </a:r>
          </a:p>
          <a:p>
            <a:pPr marL="0" indent="0">
              <a:buNone/>
            </a:pPr>
            <a:r>
              <a:rPr lang="en-US" sz="2400" dirty="0"/>
              <a:t>An impromptu speech will probably be short.</a:t>
            </a:r>
          </a:p>
          <a:p>
            <a:pPr marL="114300" indent="0">
              <a:buNone/>
            </a:pPr>
            <a:r>
              <a:rPr lang="en-US" sz="2400" dirty="0"/>
              <a:t>Too short of speech may give bad impression.</a:t>
            </a:r>
          </a:p>
          <a:p>
            <a:pPr marL="114300" indent="0">
              <a:buNone/>
            </a:pPr>
            <a:r>
              <a:rPr lang="en-US" sz="2400" dirty="0"/>
              <a:t>Going over-time can bore audience.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4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F6C8-05C2-4B49-A427-C0BA1DE5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1" y="452718"/>
            <a:ext cx="10388906" cy="968458"/>
          </a:xfrm>
        </p:spPr>
        <p:txBody>
          <a:bodyPr/>
          <a:lstStyle/>
          <a:p>
            <a:r>
              <a:rPr lang="en-US" b="1" dirty="0"/>
              <a:t>ACTIVITY: Give an Impromptu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9AEFA-4DFC-4C60-B535-D1E94C14F00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798556" y="6248397"/>
            <a:ext cx="8251297" cy="1500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200" dirty="0"/>
              <a:t>Choose one: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91B357-D287-4A5E-B15D-E4CCF4E80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40" y="1815926"/>
            <a:ext cx="10587209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Facillitators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assign ONE of the topics to each student.**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aseline="0">
                <a:latin typeface="Arial" panose="020B0604020202020204" pitchFamily="34" charset="0"/>
                <a:cs typeface="Arial" panose="020B0604020202020204" pitchFamily="34" charset="0"/>
              </a:rPr>
              <a:t>Students mentally 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organize (or quickly write down) your speech ideas.</a:t>
            </a: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Prepare briefly using the General Tips listed in the PowerPoint. (**Facilitators please review if necessary and discuss.**)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wish to challenge yourself, you may also use the P.R.E.P. Technique (but it is optional).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Then, give a 30-second to 1-minute speech to your group.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aware of your vocal delivery (volume, speed, articulation).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Facilitators, please time.**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(Maybe present it to the class later.)</a:t>
            </a:r>
          </a:p>
        </p:txBody>
      </p:sp>
    </p:spTree>
    <p:extLst>
      <p:ext uri="{BB962C8B-B14F-4D97-AF65-F5344CB8AC3E}">
        <p14:creationId xmlns:p14="http://schemas.microsoft.com/office/powerpoint/2010/main" val="2741165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F6C8-05C2-4B49-A427-C0BA1DE5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18217" cy="968458"/>
          </a:xfrm>
        </p:spPr>
        <p:txBody>
          <a:bodyPr/>
          <a:lstStyle/>
          <a:p>
            <a:r>
              <a:rPr lang="en-US" b="1" dirty="0"/>
              <a:t>Activity: Give an Impromptu Speech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Topics: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9AEFA-4DFC-4C60-B535-D1E94C14F00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798556" y="6248397"/>
            <a:ext cx="8251297" cy="1500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200" dirty="0"/>
              <a:t>Choose one: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91B357-D287-4A5E-B15D-E4CCF4E80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93" y="2376569"/>
            <a:ext cx="1073042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____ is my </a:t>
            </a:r>
            <a:r>
              <a:rPr lang="en-US" altLang="en-US" sz="3600" dirty="0">
                <a:latin typeface="Arial" panose="020B0604020202020204" pitchFamily="34" charset="0"/>
              </a:rPr>
              <a:t>best friend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celebrity I want to meet and why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 favorite movie (and why)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3600" dirty="0">
                <a:latin typeface="Arial" panose="020B0604020202020204" pitchFamily="34" charset="0"/>
              </a:rPr>
              <a:t>The best tourist spot in the world (and why)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89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51DA-FD84-4664-8A90-9BA65D7D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After presenting your Impromptu Speech, discuss the following questions: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709D3-EDD8-4DCE-87CC-470E11282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22863"/>
            <a:ext cx="8946541" cy="3725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How did you feel (emotions) before, during, and after your impromptu speech?</a:t>
            </a:r>
          </a:p>
          <a:p>
            <a:r>
              <a:rPr lang="en-US" sz="2400" dirty="0"/>
              <a:t>In what ways were you aware of using your voice while speaking?</a:t>
            </a:r>
          </a:p>
          <a:p>
            <a:r>
              <a:rPr lang="en-US" sz="2400" dirty="0"/>
              <a:t>In what ways do you feel you did a good job with the impromptu speech?</a:t>
            </a:r>
          </a:p>
          <a:p>
            <a:r>
              <a:rPr lang="en-US" sz="2400" dirty="0"/>
              <a:t>In what ways would you like to improve your impromptu speaking skills?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3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C4C12-B384-45A1-8095-C0E3411D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092727"/>
          </a:xfrm>
        </p:spPr>
        <p:txBody>
          <a:bodyPr>
            <a:normAutofit/>
          </a:bodyPr>
          <a:lstStyle/>
          <a:p>
            <a:r>
              <a:rPr lang="en-US" b="1" dirty="0"/>
              <a:t>Warm-up Questions: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D332F-DCF5-46E4-9CBE-6F029162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56" y="1721994"/>
            <a:ext cx="6539664" cy="41610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What are some everyday situations when you must suddenly speak without much – or any – preparation? (</a:t>
            </a:r>
            <a:r>
              <a:rPr lang="en-US" sz="2400" i="1" dirty="0"/>
              <a:t>Example: </a:t>
            </a:r>
            <a:r>
              <a:rPr lang="en-US" sz="2400" dirty="0"/>
              <a:t>talking to an employee at a store)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</a:t>
            </a:r>
            <a:r>
              <a:rPr lang="en-US" sz="2400" baseline="0" dirty="0"/>
              <a:t> are some different </a:t>
            </a:r>
            <a:r>
              <a:rPr lang="en-US" sz="2400" dirty="0"/>
              <a:t>ways</a:t>
            </a:r>
            <a:r>
              <a:rPr lang="en-US" sz="2400" baseline="0" dirty="0"/>
              <a:t> people use to remember a speech while they are giving it?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What are some situations when you might be asked to give a formal </a:t>
            </a:r>
            <a:r>
              <a:rPr lang="en-US" sz="2400" i="1" dirty="0"/>
              <a:t>speech</a:t>
            </a:r>
            <a:r>
              <a:rPr lang="en-US" sz="2400" dirty="0"/>
              <a:t> with almost no time to prepare?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would you feel (emotions) if someone asked you to suddenly give a speech when you were not expecting it?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BCCA001F-96BC-4B90-8E8E-C57A71CBE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49615-E479-4FED-952F-F16BADB21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E866DA6-165C-4E69-93E5-E701B6B92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E959C3B1-EACA-CCC4-B28D-74B4DF5B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26EE37-584B-42B5-A4D3-878F365D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638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A7F4-6301-4D5D-83E7-8F6A6225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/>
              <a:t>Types of Delivery for Speeches</a:t>
            </a:r>
            <a:endParaRPr lang="en-US" sz="4400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4E23255-590C-C7B9-1AC9-EC2101548F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6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653-CF6F-4F51-93E0-0B463D79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2" y="209320"/>
            <a:ext cx="4076241" cy="12779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Types of Speech Delivery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266A9-6F7F-4290-A11B-4C6060C96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80" r="20479" b="-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B654B3-F3F3-4563-AD63-D784299D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228D-48CF-4287-9C8D-AA4410CA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72" y="1696598"/>
            <a:ext cx="3672525" cy="4770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Speaking from </a:t>
            </a:r>
            <a:r>
              <a:rPr lang="en-US" sz="2400" b="1" u="sng" dirty="0"/>
              <a:t>memory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Write out, then present speech by remembering all of it.</a:t>
            </a:r>
          </a:p>
          <a:p>
            <a:pPr lvl="1" indent="-342900"/>
            <a:r>
              <a:rPr lang="en-US" sz="2400" dirty="0"/>
              <a:t>No notes!</a:t>
            </a:r>
          </a:p>
          <a:p>
            <a:pPr lvl="1" indent="-342900"/>
            <a:r>
              <a:rPr lang="en-US" sz="2400" dirty="0"/>
              <a:t>Traditional</a:t>
            </a:r>
          </a:p>
          <a:p>
            <a:pPr lvl="1" indent="-342900"/>
            <a:r>
              <a:rPr lang="en-US" sz="2400" dirty="0"/>
              <a:t>Memorizing entire speech is difficult for most.</a:t>
            </a:r>
          </a:p>
          <a:p>
            <a:pPr lvl="1" indent="-342900"/>
            <a:r>
              <a:rPr lang="en-US" sz="2400" dirty="0"/>
              <a:t>Not often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4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653-CF6F-4F51-93E0-0B463D79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49" y="264405"/>
            <a:ext cx="5343203" cy="1487277"/>
          </a:xfrm>
        </p:spPr>
        <p:txBody>
          <a:bodyPr>
            <a:normAutofit/>
          </a:bodyPr>
          <a:lstStyle/>
          <a:p>
            <a:r>
              <a:rPr lang="en-US" sz="3900" b="1" dirty="0"/>
              <a:t>Types of Speech Delivery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9461E-AA67-4BE6-8E6C-AA01FC0C8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8" r="9398"/>
          <a:stretch/>
        </p:blipFill>
        <p:spPr>
          <a:xfrm>
            <a:off x="-1" y="10"/>
            <a:ext cx="405894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228D-48CF-4287-9C8D-AA4410CA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649" y="1751682"/>
            <a:ext cx="6717843" cy="4496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Reading from a </a:t>
            </a:r>
            <a:r>
              <a:rPr lang="en-US" sz="2800" b="1" u="sng" dirty="0"/>
              <a:t>manuscript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Write out, then read entire speech </a:t>
            </a:r>
          </a:p>
          <a:p>
            <a:pPr lvl="1"/>
            <a:r>
              <a:rPr lang="en-US" sz="2400" dirty="0"/>
              <a:t>Easier than memorization</a:t>
            </a:r>
          </a:p>
          <a:p>
            <a:pPr lvl="1"/>
            <a:r>
              <a:rPr lang="en-US" sz="2400" dirty="0"/>
              <a:t>Can reduce anxiety</a:t>
            </a:r>
          </a:p>
          <a:p>
            <a:pPr marL="457200" lvl="1" indent="0">
              <a:buNone/>
            </a:pPr>
            <a:r>
              <a:rPr lang="en-US" sz="2400" b="1" dirty="0"/>
              <a:t>BUT BE CAREFUL!</a:t>
            </a:r>
            <a:endParaRPr lang="en-US" sz="2200" b="1" dirty="0"/>
          </a:p>
          <a:p>
            <a:pPr lvl="2"/>
            <a:r>
              <a:rPr lang="en-US" sz="2400" dirty="0"/>
              <a:t>Staring at manuscript</a:t>
            </a:r>
          </a:p>
          <a:p>
            <a:pPr lvl="3"/>
            <a:r>
              <a:rPr lang="en-US" sz="2400" dirty="0"/>
              <a:t>No eye contact with audience</a:t>
            </a:r>
          </a:p>
          <a:p>
            <a:pPr lvl="3"/>
            <a:r>
              <a:rPr lang="en-US" sz="2400" dirty="0"/>
              <a:t>Might lose connection</a:t>
            </a:r>
          </a:p>
          <a:p>
            <a:pPr lvl="2"/>
            <a:r>
              <a:rPr lang="en-US" sz="2400" dirty="0"/>
              <a:t>Monotone voice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7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653-CF6F-4F51-93E0-0B463D79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64406"/>
            <a:ext cx="9252154" cy="1588844"/>
          </a:xfrm>
        </p:spPr>
        <p:txBody>
          <a:bodyPr>
            <a:normAutofit/>
          </a:bodyPr>
          <a:lstStyle/>
          <a:p>
            <a:r>
              <a:rPr lang="en-US" b="1" dirty="0"/>
              <a:t>Types of Speech Delivery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F6B96-5061-4335-A766-3E8BF8691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0"/>
          <a:stretch/>
        </p:blipFill>
        <p:spPr>
          <a:xfrm>
            <a:off x="143220" y="1290809"/>
            <a:ext cx="5651652" cy="44269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228D-48CF-4287-9C8D-AA4410CA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443" y="1290809"/>
            <a:ext cx="5451627" cy="54184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300" b="1" u="sng" dirty="0"/>
              <a:t>Extemporaneous</a:t>
            </a:r>
            <a:r>
              <a:rPr lang="en-US" sz="33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Most common type of formal speaking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Make sentences in the moment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Each delivery of same speech is a little different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Preparation depends on individual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Some Limited notes</a:t>
            </a:r>
          </a:p>
          <a:p>
            <a:pPr lvl="3">
              <a:lnSpc>
                <a:spcPct val="90000"/>
              </a:lnSpc>
            </a:pPr>
            <a:r>
              <a:rPr lang="en-US" sz="2600" dirty="0"/>
              <a:t>List of words</a:t>
            </a:r>
          </a:p>
          <a:p>
            <a:pPr lvl="3">
              <a:lnSpc>
                <a:spcPct val="90000"/>
              </a:lnSpc>
            </a:pPr>
            <a:r>
              <a:rPr lang="en-US" sz="2600" dirty="0"/>
              <a:t>Outline</a:t>
            </a:r>
            <a:br>
              <a:rPr lang="en-US" sz="1500" dirty="0"/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9924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653-CF6F-4F51-93E0-0B463D79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875" y="1288972"/>
            <a:ext cx="5888723" cy="143219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Types of Speech Delivery: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Impromptu</a:t>
            </a:r>
            <a:br>
              <a:rPr lang="en-US" sz="3600" dirty="0"/>
            </a:b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D0DD9-9F53-4B18-9D32-D86DCE7B2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7" r="22622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228D-48CF-4287-9C8D-AA4410CA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721164"/>
            <a:ext cx="5888723" cy="3527235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3200" dirty="0"/>
              <a:t>Means to make speech content in the moment, with little or no preparation before. </a:t>
            </a:r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5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FE4F-EBF7-407D-81FF-C023F83E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820318"/>
            <a:ext cx="4795482" cy="2137272"/>
          </a:xfrm>
        </p:spPr>
        <p:txBody>
          <a:bodyPr>
            <a:normAutofit/>
          </a:bodyPr>
          <a:lstStyle/>
          <a:p>
            <a:r>
              <a:rPr lang="en-US" dirty="0"/>
              <a:t>The Most Challenging?</a:t>
            </a:r>
          </a:p>
        </p:txBody>
      </p:sp>
      <p:pic>
        <p:nvPicPr>
          <p:cNvPr id="5" name="Content Placeholder 4" descr="A picture containing text, person, person, outdoor&#10;&#10;Description automatically generated">
            <a:extLst>
              <a:ext uri="{FF2B5EF4-FFF2-40B4-BE49-F238E27FC236}">
                <a16:creationId xmlns:a16="http://schemas.microsoft.com/office/drawing/2014/main" id="{F18388B6-196F-468E-A647-12FDEC0E91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2" b="-3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321EC2-5A6E-45AF-B09C-189218AF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487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1098</Words>
  <Application>Microsoft Office PowerPoint</Application>
  <PresentationFormat>Widescreen</PresentationFormat>
  <Paragraphs>159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Ion</vt:lpstr>
      <vt:lpstr>Communication Skills Building:   Impromptu Speaking  </vt:lpstr>
      <vt:lpstr>Lesson Goals:</vt:lpstr>
      <vt:lpstr>Warm-up Questions:</vt:lpstr>
      <vt:lpstr>Types of Delivery for Speeches</vt:lpstr>
      <vt:lpstr>Types of Speech Delivery</vt:lpstr>
      <vt:lpstr>Types of Speech Delivery</vt:lpstr>
      <vt:lpstr>Types of Speech Delivery</vt:lpstr>
      <vt:lpstr>Types of Speech Delivery:  Impromptu </vt:lpstr>
      <vt:lpstr>The Most Challenging?</vt:lpstr>
      <vt:lpstr>Impromptu “Natural Speech”</vt:lpstr>
      <vt:lpstr>Speaking “On the Spot”</vt:lpstr>
      <vt:lpstr>Organize Your Thoughts</vt:lpstr>
      <vt:lpstr>General Tips “Mental Organization”  Step 1  </vt:lpstr>
      <vt:lpstr> </vt:lpstr>
      <vt:lpstr> </vt:lpstr>
      <vt:lpstr>Impromptu Speech Technique: P.R.E.P.</vt:lpstr>
      <vt:lpstr>Review of P.R.E.P. Technique</vt:lpstr>
      <vt:lpstr>Delivery--Go for It!</vt:lpstr>
      <vt:lpstr>Use Your Voice!  Volume </vt:lpstr>
      <vt:lpstr>Use Your Voice! Speed </vt:lpstr>
      <vt:lpstr>Use Your Voice! Articulation</vt:lpstr>
      <vt:lpstr>Staying on Time</vt:lpstr>
      <vt:lpstr>ACTIVITY: Give an Impromptu Speech</vt:lpstr>
      <vt:lpstr>Activity: Give an Impromptu Speech   Topics:</vt:lpstr>
      <vt:lpstr>After presenting your Impromptu Speech, discuss the following questions: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 Building:   Impromptu Speaking</dc:title>
  <dc:creator>Catherine Tapia</dc:creator>
  <cp:lastModifiedBy>Catherine Tapia</cp:lastModifiedBy>
  <cp:revision>75</cp:revision>
  <dcterms:created xsi:type="dcterms:W3CDTF">2021-03-12T20:41:37Z</dcterms:created>
  <dcterms:modified xsi:type="dcterms:W3CDTF">2022-03-15T23:45:04Z</dcterms:modified>
</cp:coreProperties>
</file>