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26"/>
  </p:notesMasterIdLst>
  <p:sldIdLst>
    <p:sldId id="278" r:id="rId5"/>
    <p:sldId id="282" r:id="rId6"/>
    <p:sldId id="311" r:id="rId7"/>
    <p:sldId id="283" r:id="rId8"/>
    <p:sldId id="298" r:id="rId9"/>
    <p:sldId id="314" r:id="rId10"/>
    <p:sldId id="316" r:id="rId11"/>
    <p:sldId id="260" r:id="rId12"/>
    <p:sldId id="304" r:id="rId13"/>
    <p:sldId id="307" r:id="rId14"/>
    <p:sldId id="317" r:id="rId15"/>
    <p:sldId id="318" r:id="rId16"/>
    <p:sldId id="319" r:id="rId17"/>
    <p:sldId id="320" r:id="rId18"/>
    <p:sldId id="286" r:id="rId19"/>
    <p:sldId id="310" r:id="rId20"/>
    <p:sldId id="281" r:id="rId21"/>
    <p:sldId id="279" r:id="rId22"/>
    <p:sldId id="285" r:id="rId23"/>
    <p:sldId id="280" r:id="rId24"/>
    <p:sldId id="30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556" autoAdjust="0"/>
  </p:normalViewPr>
  <p:slideViewPr>
    <p:cSldViewPr snapToGrid="0">
      <p:cViewPr varScale="1">
        <p:scale>
          <a:sx n="68" d="100"/>
          <a:sy n="68" d="100"/>
        </p:scale>
        <p:origin x="121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6/27/2022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You are asked to find a conclusion that the given information supports. For this sort of problem, always stick as close as you can to the passage. The guidelines call for including vegetables (not fruits) in every meal. The school board has replaced fries with fruit. While this does sound like a nutritional improvement, all you can infer for certain is that the guidelines are not being met.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258467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According to the text, the Peruvian government claims that Inca Trail treasures would have deteriorated without a new permit program that has restricted the number of tourists. Supporting statements would likely emphasize one of the following two ideas. First, A high number of tourists causes the deterioration of Inca Trail archaeological sites, and so a reduced number reduces the deterioration. (Note that this causal connection, while reasonable, cannot be assumed. Evidence that would support this connection might include a comparison with similar ruins that did not benefit from a permit program and that have experienced greater deterioration, or a comparison between two periods of time (before and after 2001) for Inca Trail ruins.) Second, other results of the permit program (e.g., new revenue) help prevent archaeological damage along the Inca Trail.</a:t>
            </a:r>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37997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This argument concludes that the city should convene a conference of relevant parties to create opportunities for out-of-work young people. The argument’s premise is that the retirement of the baby boomers will create shortages. The argument assumes the efficacy of its conclusion — in other words, that the conference will actually be effective in creating job opportunities. Attacking an assumption is an effective way to weaken an argument.</a:t>
            </a:r>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423364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Homogeneous</a:t>
            </a:r>
            <a:r>
              <a:rPr lang="en-US" sz="1200" kern="1200" dirty="0">
                <a:solidFill>
                  <a:schemeClr val="tx1"/>
                </a:solidFill>
                <a:effectLst/>
                <a:latin typeface="+mn-lt"/>
                <a:ea typeface="+mn-ea"/>
                <a:cs typeface="+mn-cs"/>
              </a:rPr>
              <a:t>. You want a word that is opposed to “mixed,” and that describes areas without differences. If you borrow those very words, you might anticipate something like “unmixed, the same throughout.” Homogeneous has just this meaning.</a:t>
            </a:r>
            <a:endParaRPr lang="en-US" dirty="0"/>
          </a:p>
          <a:p>
            <a:endParaRPr lang="en-US" dirty="0"/>
          </a:p>
        </p:txBody>
      </p:sp>
      <p:sp>
        <p:nvSpPr>
          <p:cNvPr id="4" name="Slide Number Placeholder 3"/>
          <p:cNvSpPr>
            <a:spLocks noGrp="1"/>
          </p:cNvSpPr>
          <p:nvPr>
            <p:ph type="sldNum" sz="quarter" idx="10"/>
          </p:nvPr>
        </p:nvSpPr>
        <p:spPr/>
        <p:txBody>
          <a:bodyPr/>
          <a:lstStyle/>
          <a:p>
            <a:fld id="{FEEC6270-80E0-448E-8800-84E580B25B1B}" type="slidenum">
              <a:rPr lang="en-US" smtClean="0"/>
              <a:t>8</a:t>
            </a:fld>
            <a:endParaRPr lang="en-US"/>
          </a:p>
        </p:txBody>
      </p:sp>
    </p:spTree>
    <p:extLst>
      <p:ext uri="{BB962C8B-B14F-4D97-AF65-F5344CB8AC3E}">
        <p14:creationId xmlns:p14="http://schemas.microsoft.com/office/powerpoint/2010/main" val="308073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333280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Oust, ostracize</a:t>
            </a:r>
            <a:r>
              <a:rPr lang="en-US" sz="1200" kern="1200" dirty="0">
                <a:solidFill>
                  <a:schemeClr val="tx1"/>
                </a:solidFill>
                <a:effectLst/>
                <a:latin typeface="+mn-lt"/>
                <a:ea typeface="+mn-ea"/>
                <a:cs typeface="+mn-cs"/>
              </a:rPr>
              <a:t>. “Although” implies that you want an action that you wouldn’t ordinarily expect from “gregarious,” or friendly, animals, so you want something like “be unfriendly to.” The “otherwise” in continued presence would otherwise undermine implies that bonobos sometimes do something to “exclude” others. Oust and ostracize fit. Imperil and jeopardize both mean something like “endanger,” but this pair does not oppose “continued presence” as directly as do oust and ostracize.</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187712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Mary seemed to be up to something (in a bad way), then her offer to help would come across as disingenuous (think genuine with a dis- in front of it) or duplicitous (think of </a:t>
            </a:r>
            <a:r>
              <a:rPr lang="en-US" dirty="0" err="1"/>
              <a:t>dupli</a:t>
            </a:r>
            <a:r>
              <a:rPr lang="en-US" dirty="0"/>
              <a:t> as two or two-faced). </a:t>
            </a:r>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13975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Tacit and implicit both indicate that the coach approved without having to say so. Perhaps during practice the coach had expressed a desire that the team play with more heart and throw caution to the wind. Choices (C), cautious, and (E), enthusiastic, both are fitting words to describe approval, but neither has a suitable match in the list. Ambiguous (unclear) and salubrious (healthy) obviously don’t fit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6DE88F-1F85-4A27-9D34-D74A50E7B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32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365893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3958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90369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62868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657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8521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44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130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303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586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845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85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6/27/2022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5097418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53925" y="1321056"/>
            <a:ext cx="10684151" cy="1991979"/>
          </a:xfrm>
        </p:spPr>
        <p:txBody>
          <a:bodyPr anchor="b">
            <a:normAutofit/>
          </a:bodyPr>
          <a:lstStyle/>
          <a:p>
            <a:r>
              <a:rPr lang="en-US" sz="5200">
                <a:solidFill>
                  <a:schemeClr val="tx2"/>
                </a:solidFill>
              </a:rPr>
              <a:t>GRE – Verbal Reasoning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61395" y="3525490"/>
            <a:ext cx="9469211" cy="865639"/>
          </a:xfrm>
        </p:spPr>
        <p:txBody>
          <a:bodyPr anchor="t">
            <a:normAutofit/>
          </a:bodyPr>
          <a:lstStyle/>
          <a:p>
            <a:r>
              <a:rPr lang="en-US" dirty="0">
                <a:solidFill>
                  <a:schemeClr val="tx2"/>
                </a:solidFill>
              </a:rPr>
              <a:t>Critical Analysis and Review</a:t>
            </a: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188E-6DA9-8BE9-0066-1479C6198185}"/>
              </a:ext>
            </a:extLst>
          </p:cNvPr>
          <p:cNvSpPr>
            <a:spLocks noGrp="1"/>
          </p:cNvSpPr>
          <p:nvPr>
            <p:ph type="title"/>
          </p:nvPr>
        </p:nvSpPr>
        <p:spPr/>
        <p:txBody>
          <a:bodyPr>
            <a:normAutofit/>
          </a:bodyPr>
          <a:lstStyle/>
          <a:p>
            <a:r>
              <a:rPr lang="en-US" sz="2800" b="0" i="0" dirty="0">
                <a:solidFill>
                  <a:srgbClr val="000000"/>
                </a:solidFill>
                <a:effectLst/>
                <a:latin typeface="Helvetica Neue"/>
              </a:rPr>
              <a:t>The latest tsunami (</a:t>
            </a:r>
            <a:r>
              <a:rPr lang="en-US" sz="2800" b="0" i="0" dirty="0" err="1">
                <a:solidFill>
                  <a:srgbClr val="000000"/>
                </a:solidFill>
                <a:effectLst/>
                <a:latin typeface="Helvetica Neue"/>
              </a:rPr>
              <a:t>i</a:t>
            </a:r>
            <a:r>
              <a:rPr lang="en-US" sz="2800" b="0" i="0" dirty="0">
                <a:solidFill>
                  <a:srgbClr val="000000"/>
                </a:solidFill>
                <a:effectLst/>
                <a:latin typeface="Helvetica Neue"/>
              </a:rPr>
              <a:t>) ___ the small seaside resort. Fortunately, no lives were lost, and the loss of property served as a (ii) ____ fo</a:t>
            </a:r>
            <a:r>
              <a:rPr lang="en-US" sz="2800" dirty="0">
                <a:solidFill>
                  <a:srgbClr val="000000"/>
                </a:solidFill>
                <a:latin typeface="Helvetica Neue"/>
              </a:rPr>
              <a:t>r much needed renovation. </a:t>
            </a:r>
            <a:endParaRPr lang="en-US" sz="2800" dirty="0"/>
          </a:p>
        </p:txBody>
      </p:sp>
      <p:sp>
        <p:nvSpPr>
          <p:cNvPr id="4" name="Content Placeholder 3">
            <a:extLst>
              <a:ext uri="{FF2B5EF4-FFF2-40B4-BE49-F238E27FC236}">
                <a16:creationId xmlns:a16="http://schemas.microsoft.com/office/drawing/2014/main" id="{8BA222E8-D15F-0C82-D48C-2BE034501A03}"/>
              </a:ext>
            </a:extLst>
          </p:cNvPr>
          <p:cNvSpPr txBox="1">
            <a:spLocks noGrp="1"/>
          </p:cNvSpPr>
          <p:nvPr>
            <p:ph idx="1"/>
          </p:nvPr>
        </p:nvSpPr>
        <p:spPr>
          <a:xfrm>
            <a:off x="838200" y="2723696"/>
            <a:ext cx="2590800" cy="1806648"/>
          </a:xfrm>
          <a:prstGeom prst="rect">
            <a:avLst/>
          </a:prstGeom>
          <a:noFill/>
        </p:spPr>
        <p:txBody>
          <a:bodyPr wrap="square" rtlCol="0">
            <a:spAutoFit/>
          </a:bodyPr>
          <a:lstStyle/>
          <a:p>
            <a:pPr marL="0" indent="0">
              <a:buNone/>
            </a:pPr>
            <a:r>
              <a:rPr lang="en-US" sz="2400" dirty="0"/>
              <a:t>Blank (</a:t>
            </a:r>
            <a:r>
              <a:rPr lang="en-US" sz="2400" dirty="0" err="1"/>
              <a:t>i</a:t>
            </a:r>
            <a:r>
              <a:rPr lang="en-US" sz="2400" dirty="0"/>
              <a:t>)</a:t>
            </a:r>
          </a:p>
          <a:p>
            <a:pPr marL="457200" indent="-457200">
              <a:buAutoNum type="alphaLcParenR"/>
            </a:pPr>
            <a:r>
              <a:rPr lang="en-US" sz="2400" dirty="0"/>
              <a:t>Inundated</a:t>
            </a:r>
          </a:p>
          <a:p>
            <a:pPr marL="457200" indent="-457200">
              <a:buAutoNum type="alphaLcParenR"/>
            </a:pPr>
            <a:r>
              <a:rPr lang="en-US" sz="2400" dirty="0"/>
              <a:t>Dissembled</a:t>
            </a:r>
          </a:p>
          <a:p>
            <a:pPr marL="457200" indent="-457200">
              <a:buAutoNum type="alphaLcParenR"/>
            </a:pPr>
            <a:r>
              <a:rPr lang="en-US" sz="2400" dirty="0"/>
              <a:t>drowned</a:t>
            </a:r>
          </a:p>
        </p:txBody>
      </p:sp>
      <p:sp>
        <p:nvSpPr>
          <p:cNvPr id="6" name="Oval 5">
            <a:extLst>
              <a:ext uri="{FF2B5EF4-FFF2-40B4-BE49-F238E27FC236}">
                <a16:creationId xmlns:a16="http://schemas.microsoft.com/office/drawing/2014/main" id="{17970478-48D9-9F97-196B-2BF3D772308F}"/>
              </a:ext>
            </a:extLst>
          </p:cNvPr>
          <p:cNvSpPr/>
          <p:nvPr/>
        </p:nvSpPr>
        <p:spPr>
          <a:xfrm>
            <a:off x="838200" y="3264763"/>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A29D88-BD64-B5DC-1719-07DEEB15E117}"/>
              </a:ext>
            </a:extLst>
          </p:cNvPr>
          <p:cNvSpPr/>
          <p:nvPr/>
        </p:nvSpPr>
        <p:spPr>
          <a:xfrm>
            <a:off x="6191328" y="4201871"/>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BED3284D-9BBD-F677-DB96-226430968AB0}"/>
              </a:ext>
            </a:extLst>
          </p:cNvPr>
          <p:cNvSpPr txBox="1">
            <a:spLocks/>
          </p:cNvSpPr>
          <p:nvPr/>
        </p:nvSpPr>
        <p:spPr>
          <a:xfrm>
            <a:off x="6193971" y="2755995"/>
            <a:ext cx="2590800" cy="180664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Blank (ii)</a:t>
            </a:r>
          </a:p>
          <a:p>
            <a:pPr marL="457200" indent="-457200">
              <a:buFont typeface="Arial" panose="020B0604020202020204" pitchFamily="34" charset="0"/>
              <a:buAutoNum type="alphaLcParenR"/>
            </a:pPr>
            <a:r>
              <a:rPr lang="en-US" sz="2400" dirty="0"/>
              <a:t>Symbol</a:t>
            </a:r>
          </a:p>
          <a:p>
            <a:pPr marL="457200" indent="-457200">
              <a:buFont typeface="Arial" panose="020B0604020202020204" pitchFamily="34" charset="0"/>
              <a:buAutoNum type="alphaLcParenR"/>
            </a:pPr>
            <a:r>
              <a:rPr lang="en-US" sz="2400" dirty="0"/>
              <a:t>Mendicant</a:t>
            </a:r>
          </a:p>
          <a:p>
            <a:pPr marL="457200" indent="-457200">
              <a:buFont typeface="Arial" panose="020B0604020202020204" pitchFamily="34" charset="0"/>
              <a:buAutoNum type="alphaLcParenR"/>
            </a:pPr>
            <a:r>
              <a:rPr lang="en-US" sz="2400" dirty="0"/>
              <a:t>Catalyst </a:t>
            </a:r>
          </a:p>
        </p:txBody>
      </p:sp>
    </p:spTree>
    <p:extLst>
      <p:ext uri="{BB962C8B-B14F-4D97-AF65-F5344CB8AC3E}">
        <p14:creationId xmlns:p14="http://schemas.microsoft.com/office/powerpoint/2010/main" val="424766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0CA6B3-3CDE-456A-3D29-1C5FFB7C5B9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Sentence Equivalence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54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188E-6DA9-8BE9-0066-1479C6198185}"/>
              </a:ext>
            </a:extLst>
          </p:cNvPr>
          <p:cNvSpPr>
            <a:spLocks noGrp="1"/>
          </p:cNvSpPr>
          <p:nvPr>
            <p:ph type="title"/>
          </p:nvPr>
        </p:nvSpPr>
        <p:spPr>
          <a:xfrm>
            <a:off x="838200" y="430439"/>
            <a:ext cx="10515600" cy="1325563"/>
          </a:xfrm>
        </p:spPr>
        <p:txBody>
          <a:bodyPr>
            <a:normAutofit fontScale="90000"/>
          </a:bodyPr>
          <a:lstStyle/>
          <a:p>
            <a:r>
              <a:rPr lang="en-US" sz="2800" b="0" i="0" dirty="0">
                <a:solidFill>
                  <a:srgbClr val="000000"/>
                </a:solidFill>
                <a:effectLst/>
                <a:latin typeface="Helvetica Neue"/>
              </a:rPr>
              <a:t>Although bonobos are a good deal more gregarious than chimpanzees</a:t>
            </a:r>
            <a:r>
              <a:rPr lang="en-US" sz="2800" dirty="0">
                <a:solidFill>
                  <a:srgbClr val="000000"/>
                </a:solidFill>
                <a:latin typeface="Helvetica Neue"/>
              </a:rPr>
              <a:t> they do not hesitate to _____ those whose continued presence would otherwise undermine the safety or even equanimity of the group. </a:t>
            </a:r>
            <a:endParaRPr lang="en-US" sz="2800" dirty="0"/>
          </a:p>
        </p:txBody>
      </p:sp>
      <p:sp>
        <p:nvSpPr>
          <p:cNvPr id="4" name="Content Placeholder 3">
            <a:extLst>
              <a:ext uri="{FF2B5EF4-FFF2-40B4-BE49-F238E27FC236}">
                <a16:creationId xmlns:a16="http://schemas.microsoft.com/office/drawing/2014/main" id="{8BA222E8-D15F-0C82-D48C-2BE034501A03}"/>
              </a:ext>
            </a:extLst>
          </p:cNvPr>
          <p:cNvSpPr txBox="1">
            <a:spLocks noGrp="1"/>
          </p:cNvSpPr>
          <p:nvPr>
            <p:ph idx="1"/>
          </p:nvPr>
        </p:nvSpPr>
        <p:spPr>
          <a:xfrm>
            <a:off x="838200" y="2723696"/>
            <a:ext cx="2590800" cy="2727926"/>
          </a:xfrm>
          <a:prstGeom prst="rect">
            <a:avLst/>
          </a:prstGeom>
          <a:noFill/>
        </p:spPr>
        <p:txBody>
          <a:bodyPr wrap="square" rtlCol="0">
            <a:spAutoFit/>
          </a:bodyPr>
          <a:lstStyle/>
          <a:p>
            <a:pPr marL="457200" indent="-457200">
              <a:buAutoNum type="alphaLcParenR"/>
            </a:pPr>
            <a:r>
              <a:rPr lang="en-US" sz="2400" dirty="0"/>
              <a:t>Patronize</a:t>
            </a:r>
          </a:p>
          <a:p>
            <a:pPr marL="457200" indent="-457200">
              <a:buAutoNum type="alphaLcParenR"/>
            </a:pPr>
            <a:r>
              <a:rPr lang="en-US" sz="2400" dirty="0"/>
              <a:t>Jeopardize</a:t>
            </a:r>
          </a:p>
          <a:p>
            <a:pPr marL="457200" indent="-457200">
              <a:buAutoNum type="alphaLcParenR"/>
            </a:pPr>
            <a:r>
              <a:rPr lang="en-US" sz="2400" dirty="0"/>
              <a:t>Imperil</a:t>
            </a:r>
          </a:p>
          <a:p>
            <a:pPr marL="457200" indent="-457200">
              <a:buAutoNum type="alphaLcParenR"/>
            </a:pPr>
            <a:r>
              <a:rPr lang="en-US" sz="2400" dirty="0"/>
              <a:t>Safeguard</a:t>
            </a:r>
          </a:p>
          <a:p>
            <a:pPr marL="457200" indent="-457200">
              <a:buAutoNum type="alphaLcParenR"/>
            </a:pPr>
            <a:r>
              <a:rPr lang="en-US" sz="2400" dirty="0"/>
              <a:t>Oust</a:t>
            </a:r>
          </a:p>
          <a:p>
            <a:pPr marL="457200" indent="-457200">
              <a:buAutoNum type="alphaLcParenR"/>
            </a:pPr>
            <a:r>
              <a:rPr lang="en-US" sz="2400" dirty="0"/>
              <a:t>Ostracize</a:t>
            </a:r>
          </a:p>
        </p:txBody>
      </p:sp>
      <p:sp>
        <p:nvSpPr>
          <p:cNvPr id="6" name="Oval 5">
            <a:extLst>
              <a:ext uri="{FF2B5EF4-FFF2-40B4-BE49-F238E27FC236}">
                <a16:creationId xmlns:a16="http://schemas.microsoft.com/office/drawing/2014/main" id="{17970478-48D9-9F97-196B-2BF3D772308F}"/>
              </a:ext>
            </a:extLst>
          </p:cNvPr>
          <p:cNvSpPr/>
          <p:nvPr/>
        </p:nvSpPr>
        <p:spPr>
          <a:xfrm>
            <a:off x="838200" y="5058599"/>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A29D88-BD64-B5DC-1719-07DEEB15E117}"/>
              </a:ext>
            </a:extLst>
          </p:cNvPr>
          <p:cNvSpPr/>
          <p:nvPr/>
        </p:nvSpPr>
        <p:spPr>
          <a:xfrm>
            <a:off x="838200" y="4572764"/>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65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188E-6DA9-8BE9-0066-1479C6198185}"/>
              </a:ext>
            </a:extLst>
          </p:cNvPr>
          <p:cNvSpPr>
            <a:spLocks noGrp="1"/>
          </p:cNvSpPr>
          <p:nvPr>
            <p:ph type="title"/>
          </p:nvPr>
        </p:nvSpPr>
        <p:spPr>
          <a:xfrm>
            <a:off x="838200" y="430439"/>
            <a:ext cx="10515600" cy="1325563"/>
          </a:xfrm>
        </p:spPr>
        <p:txBody>
          <a:bodyPr>
            <a:normAutofit/>
          </a:bodyPr>
          <a:lstStyle/>
          <a:p>
            <a:r>
              <a:rPr lang="en-US" sz="2800" dirty="0"/>
              <a:t>Mary’s offer to help plan the party struck everyone as____, because in her characteristic fashion she seemed to be up to something. </a:t>
            </a:r>
          </a:p>
        </p:txBody>
      </p:sp>
      <p:sp>
        <p:nvSpPr>
          <p:cNvPr id="4" name="Content Placeholder 3">
            <a:extLst>
              <a:ext uri="{FF2B5EF4-FFF2-40B4-BE49-F238E27FC236}">
                <a16:creationId xmlns:a16="http://schemas.microsoft.com/office/drawing/2014/main" id="{8BA222E8-D15F-0C82-D48C-2BE034501A03}"/>
              </a:ext>
            </a:extLst>
          </p:cNvPr>
          <p:cNvSpPr txBox="1">
            <a:spLocks noGrp="1"/>
          </p:cNvSpPr>
          <p:nvPr>
            <p:ph idx="1"/>
          </p:nvPr>
        </p:nvSpPr>
        <p:spPr>
          <a:xfrm>
            <a:off x="838200" y="2723696"/>
            <a:ext cx="2590800" cy="2727926"/>
          </a:xfrm>
          <a:prstGeom prst="rect">
            <a:avLst/>
          </a:prstGeom>
          <a:noFill/>
        </p:spPr>
        <p:txBody>
          <a:bodyPr wrap="square" rtlCol="0">
            <a:spAutoFit/>
          </a:bodyPr>
          <a:lstStyle/>
          <a:p>
            <a:pPr marL="457200" indent="-457200">
              <a:buAutoNum type="alphaLcParenR"/>
            </a:pPr>
            <a:r>
              <a:rPr lang="en-US" sz="2400" dirty="0"/>
              <a:t>Sincere</a:t>
            </a:r>
          </a:p>
          <a:p>
            <a:pPr marL="457200" indent="-457200">
              <a:buAutoNum type="alphaLcParenR"/>
            </a:pPr>
            <a:r>
              <a:rPr lang="en-US" sz="2400" dirty="0"/>
              <a:t>Disingenuous</a:t>
            </a:r>
          </a:p>
          <a:p>
            <a:pPr marL="457200" indent="-457200">
              <a:buAutoNum type="alphaLcParenR"/>
            </a:pPr>
            <a:r>
              <a:rPr lang="en-US" sz="2400" dirty="0"/>
              <a:t>Duplicitous</a:t>
            </a:r>
          </a:p>
          <a:p>
            <a:pPr marL="457200" indent="-457200">
              <a:buAutoNum type="alphaLcParenR"/>
            </a:pPr>
            <a:r>
              <a:rPr lang="en-US" sz="2400" dirty="0"/>
              <a:t>Unpretentious</a:t>
            </a:r>
          </a:p>
          <a:p>
            <a:pPr marL="457200" indent="-457200">
              <a:buAutoNum type="alphaLcParenR"/>
            </a:pPr>
            <a:r>
              <a:rPr lang="en-US" sz="2400" dirty="0"/>
              <a:t>Hypocritical</a:t>
            </a:r>
          </a:p>
          <a:p>
            <a:pPr marL="457200" indent="-457200">
              <a:buAutoNum type="alphaLcParenR"/>
            </a:pPr>
            <a:r>
              <a:rPr lang="en-US" sz="2400" dirty="0"/>
              <a:t>authentic</a:t>
            </a:r>
          </a:p>
        </p:txBody>
      </p:sp>
      <p:sp>
        <p:nvSpPr>
          <p:cNvPr id="6" name="Oval 5">
            <a:extLst>
              <a:ext uri="{FF2B5EF4-FFF2-40B4-BE49-F238E27FC236}">
                <a16:creationId xmlns:a16="http://schemas.microsoft.com/office/drawing/2014/main" id="{17970478-48D9-9F97-196B-2BF3D772308F}"/>
              </a:ext>
            </a:extLst>
          </p:cNvPr>
          <p:cNvSpPr/>
          <p:nvPr/>
        </p:nvSpPr>
        <p:spPr>
          <a:xfrm>
            <a:off x="819229" y="3738250"/>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A29D88-BD64-B5DC-1719-07DEEB15E117}"/>
              </a:ext>
            </a:extLst>
          </p:cNvPr>
          <p:cNvSpPr/>
          <p:nvPr/>
        </p:nvSpPr>
        <p:spPr>
          <a:xfrm>
            <a:off x="838200" y="3264763"/>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57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188E-6DA9-8BE9-0066-1479C6198185}"/>
              </a:ext>
            </a:extLst>
          </p:cNvPr>
          <p:cNvSpPr>
            <a:spLocks noGrp="1"/>
          </p:cNvSpPr>
          <p:nvPr>
            <p:ph type="title"/>
          </p:nvPr>
        </p:nvSpPr>
        <p:spPr>
          <a:xfrm>
            <a:off x="838200" y="430439"/>
            <a:ext cx="10515600" cy="1325563"/>
          </a:xfrm>
        </p:spPr>
        <p:txBody>
          <a:bodyPr>
            <a:normAutofit/>
          </a:bodyPr>
          <a:lstStyle/>
          <a:p>
            <a:r>
              <a:rPr lang="en-US" sz="2800" dirty="0"/>
              <a:t>With the nothing to lose and the coach’s ___approval, the teammates decided to abandon the game plan and just have some fun.</a:t>
            </a:r>
          </a:p>
        </p:txBody>
      </p:sp>
      <p:sp>
        <p:nvSpPr>
          <p:cNvPr id="4" name="Content Placeholder 3">
            <a:extLst>
              <a:ext uri="{FF2B5EF4-FFF2-40B4-BE49-F238E27FC236}">
                <a16:creationId xmlns:a16="http://schemas.microsoft.com/office/drawing/2014/main" id="{8BA222E8-D15F-0C82-D48C-2BE034501A03}"/>
              </a:ext>
            </a:extLst>
          </p:cNvPr>
          <p:cNvSpPr txBox="1">
            <a:spLocks noGrp="1"/>
          </p:cNvSpPr>
          <p:nvPr>
            <p:ph idx="1"/>
          </p:nvPr>
        </p:nvSpPr>
        <p:spPr>
          <a:xfrm>
            <a:off x="838200" y="2723696"/>
            <a:ext cx="2590800" cy="2727926"/>
          </a:xfrm>
          <a:prstGeom prst="rect">
            <a:avLst/>
          </a:prstGeom>
          <a:noFill/>
        </p:spPr>
        <p:txBody>
          <a:bodyPr wrap="square" rtlCol="0">
            <a:spAutoFit/>
          </a:bodyPr>
          <a:lstStyle/>
          <a:p>
            <a:pPr marL="457200" indent="-457200">
              <a:buAutoNum type="alphaLcParenR"/>
            </a:pPr>
            <a:r>
              <a:rPr lang="en-US" sz="2400" dirty="0"/>
              <a:t>Ambiguous</a:t>
            </a:r>
          </a:p>
          <a:p>
            <a:pPr marL="457200" indent="-457200">
              <a:buAutoNum type="alphaLcParenR"/>
            </a:pPr>
            <a:r>
              <a:rPr lang="en-US" sz="2400" dirty="0"/>
              <a:t>Tacit</a:t>
            </a:r>
          </a:p>
          <a:p>
            <a:pPr marL="457200" indent="-457200">
              <a:buAutoNum type="alphaLcParenR"/>
            </a:pPr>
            <a:r>
              <a:rPr lang="en-US" sz="2400" dirty="0"/>
              <a:t>Cautious</a:t>
            </a:r>
          </a:p>
          <a:p>
            <a:pPr marL="457200" indent="-457200">
              <a:buAutoNum type="alphaLcParenR"/>
            </a:pPr>
            <a:r>
              <a:rPr lang="en-US" sz="2400" dirty="0"/>
              <a:t>Implicit</a:t>
            </a:r>
          </a:p>
          <a:p>
            <a:pPr marL="457200" indent="-457200">
              <a:buAutoNum type="alphaLcParenR"/>
            </a:pPr>
            <a:r>
              <a:rPr lang="en-US" sz="2400" dirty="0"/>
              <a:t>Enthusiastic</a:t>
            </a:r>
          </a:p>
          <a:p>
            <a:pPr marL="457200" indent="-457200">
              <a:buAutoNum type="alphaLcParenR"/>
            </a:pPr>
            <a:r>
              <a:rPr lang="en-US" sz="2400" dirty="0"/>
              <a:t>Salubrious </a:t>
            </a:r>
          </a:p>
        </p:txBody>
      </p:sp>
      <p:sp>
        <p:nvSpPr>
          <p:cNvPr id="6" name="Oval 5">
            <a:extLst>
              <a:ext uri="{FF2B5EF4-FFF2-40B4-BE49-F238E27FC236}">
                <a16:creationId xmlns:a16="http://schemas.microsoft.com/office/drawing/2014/main" id="{17970478-48D9-9F97-196B-2BF3D772308F}"/>
              </a:ext>
            </a:extLst>
          </p:cNvPr>
          <p:cNvSpPr/>
          <p:nvPr/>
        </p:nvSpPr>
        <p:spPr>
          <a:xfrm>
            <a:off x="838200" y="4134303"/>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18A29D88-BD64-B5DC-1719-07DEEB15E117}"/>
              </a:ext>
            </a:extLst>
          </p:cNvPr>
          <p:cNvSpPr/>
          <p:nvPr/>
        </p:nvSpPr>
        <p:spPr>
          <a:xfrm>
            <a:off x="838200" y="3264763"/>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6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3BA5-46C2-590D-515B-F2699E57943C}"/>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a16="http://schemas.microsoft.com/office/drawing/2014/main" id="{E85F40C3-64A4-5C76-BA16-14FBF0DACF64}"/>
              </a:ext>
            </a:extLst>
          </p:cNvPr>
          <p:cNvSpPr>
            <a:spLocks noGrp="1"/>
          </p:cNvSpPr>
          <p:nvPr>
            <p:ph idx="1"/>
          </p:nvPr>
        </p:nvSpPr>
        <p:spPr/>
        <p:txBody>
          <a:bodyPr>
            <a:normAutofit/>
          </a:bodyPr>
          <a:lstStyle/>
          <a:p>
            <a:r>
              <a:rPr lang="en-US" dirty="0"/>
              <a:t>Get an overall sense of the sentence before looking at the answers</a:t>
            </a:r>
          </a:p>
          <a:p>
            <a:pPr lvl="1"/>
            <a:r>
              <a:rPr lang="en-US" dirty="0"/>
              <a:t>What is the overall message the sentence is trying to convey?</a:t>
            </a:r>
          </a:p>
          <a:p>
            <a:pPr lvl="1"/>
            <a:r>
              <a:rPr lang="en-US" dirty="0"/>
              <a:t>What is the connotation of the sentence?</a:t>
            </a:r>
          </a:p>
          <a:p>
            <a:pPr lvl="1"/>
            <a:r>
              <a:rPr lang="en-US" dirty="0"/>
              <a:t>What is the tone of the sentence?</a:t>
            </a:r>
          </a:p>
          <a:p>
            <a:r>
              <a:rPr lang="en-US" dirty="0"/>
              <a:t>Find key words/phrases hat seem significant</a:t>
            </a:r>
          </a:p>
          <a:p>
            <a:r>
              <a:rPr lang="en-US" dirty="0"/>
              <a:t>Think up possible answers</a:t>
            </a:r>
          </a:p>
          <a:p>
            <a:r>
              <a:rPr lang="en-US" dirty="0"/>
              <a:t>Process of elimination</a:t>
            </a:r>
          </a:p>
          <a:p>
            <a:r>
              <a:rPr lang="en-US" dirty="0"/>
              <a:t>Double check your answers!</a:t>
            </a:r>
          </a:p>
        </p:txBody>
      </p:sp>
    </p:spTree>
    <p:extLst>
      <p:ext uri="{BB962C8B-B14F-4D97-AF65-F5344CB8AC3E}">
        <p14:creationId xmlns:p14="http://schemas.microsoft.com/office/powerpoint/2010/main" val="6273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A776-B1A9-D0D0-6724-6AC8BD24FD54}"/>
              </a:ext>
            </a:extLst>
          </p:cNvPr>
          <p:cNvSpPr>
            <a:spLocks noGrp="1"/>
          </p:cNvSpPr>
          <p:nvPr>
            <p:ph type="title"/>
          </p:nvPr>
        </p:nvSpPr>
        <p:spPr>
          <a:xfrm>
            <a:off x="739775" y="104775"/>
            <a:ext cx="10515600" cy="1325563"/>
          </a:xfrm>
        </p:spPr>
        <p:txBody>
          <a:bodyPr>
            <a:normAutofit/>
          </a:bodyPr>
          <a:lstStyle/>
          <a:p>
            <a:r>
              <a:rPr lang="en-US" sz="3000" dirty="0"/>
              <a:t>Sentence equivalence section and text completion compared</a:t>
            </a:r>
          </a:p>
        </p:txBody>
      </p:sp>
      <p:sp>
        <p:nvSpPr>
          <p:cNvPr id="4" name="Text Placeholder 3">
            <a:extLst>
              <a:ext uri="{FF2B5EF4-FFF2-40B4-BE49-F238E27FC236}">
                <a16:creationId xmlns:a16="http://schemas.microsoft.com/office/drawing/2014/main" id="{DF4F1765-CD90-B63C-F5AD-583E11E2673B}"/>
              </a:ext>
            </a:extLst>
          </p:cNvPr>
          <p:cNvSpPr>
            <a:spLocks noGrp="1"/>
          </p:cNvSpPr>
          <p:nvPr>
            <p:ph type="body" idx="1"/>
          </p:nvPr>
        </p:nvSpPr>
        <p:spPr>
          <a:xfrm>
            <a:off x="739775" y="1018382"/>
            <a:ext cx="5157787" cy="823912"/>
          </a:xfrm>
        </p:spPr>
        <p:txBody>
          <a:bodyPr/>
          <a:lstStyle/>
          <a:p>
            <a:r>
              <a:rPr lang="en-US" dirty="0"/>
              <a:t>Sentence Equivalence</a:t>
            </a:r>
          </a:p>
        </p:txBody>
      </p:sp>
      <p:sp>
        <p:nvSpPr>
          <p:cNvPr id="5" name="Content Placeholder 4">
            <a:extLst>
              <a:ext uri="{FF2B5EF4-FFF2-40B4-BE49-F238E27FC236}">
                <a16:creationId xmlns:a16="http://schemas.microsoft.com/office/drawing/2014/main" id="{879D1ED6-1C57-15E4-17AB-BDF4E91B2A25}"/>
              </a:ext>
            </a:extLst>
          </p:cNvPr>
          <p:cNvSpPr>
            <a:spLocks noGrp="1"/>
          </p:cNvSpPr>
          <p:nvPr>
            <p:ph sz="half" idx="2"/>
          </p:nvPr>
        </p:nvSpPr>
        <p:spPr>
          <a:xfrm>
            <a:off x="739775" y="2129176"/>
            <a:ext cx="5157787" cy="3684588"/>
          </a:xfrm>
        </p:spPr>
        <p:txBody>
          <a:bodyPr/>
          <a:lstStyle/>
          <a:p>
            <a:pPr marL="0" indent="0">
              <a:buNone/>
            </a:pPr>
            <a:r>
              <a:rPr lang="en-US" i="1" dirty="0"/>
              <a:t>Select the two answer choices that, when used to complete the sentence, fit the meaning of the sentence as a whole and produce completed sentences that are alike in meaning.</a:t>
            </a:r>
          </a:p>
          <a:p>
            <a:pPr marL="0" indent="0">
              <a:buNone/>
            </a:pPr>
            <a:endParaRPr lang="en-US" dirty="0"/>
          </a:p>
        </p:txBody>
      </p:sp>
      <p:sp>
        <p:nvSpPr>
          <p:cNvPr id="6" name="Text Placeholder 5">
            <a:extLst>
              <a:ext uri="{FF2B5EF4-FFF2-40B4-BE49-F238E27FC236}">
                <a16:creationId xmlns:a16="http://schemas.microsoft.com/office/drawing/2014/main" id="{48808BCA-4055-A3AB-305C-DA48E6ADDA9D}"/>
              </a:ext>
            </a:extLst>
          </p:cNvPr>
          <p:cNvSpPr>
            <a:spLocks noGrp="1"/>
          </p:cNvSpPr>
          <p:nvPr>
            <p:ph type="body" sz="quarter" idx="3"/>
          </p:nvPr>
        </p:nvSpPr>
        <p:spPr>
          <a:xfrm>
            <a:off x="6159499" y="1018382"/>
            <a:ext cx="5183188" cy="823912"/>
          </a:xfrm>
        </p:spPr>
        <p:txBody>
          <a:bodyPr/>
          <a:lstStyle/>
          <a:p>
            <a:r>
              <a:rPr lang="en-US" dirty="0"/>
              <a:t>Text Completion</a:t>
            </a:r>
          </a:p>
        </p:txBody>
      </p:sp>
      <p:sp>
        <p:nvSpPr>
          <p:cNvPr id="7" name="Content Placeholder 6">
            <a:extLst>
              <a:ext uri="{FF2B5EF4-FFF2-40B4-BE49-F238E27FC236}">
                <a16:creationId xmlns:a16="http://schemas.microsoft.com/office/drawing/2014/main" id="{395CD3CB-C02A-38FF-CCE0-9428D78B8D1F}"/>
              </a:ext>
            </a:extLst>
          </p:cNvPr>
          <p:cNvSpPr>
            <a:spLocks noGrp="1"/>
          </p:cNvSpPr>
          <p:nvPr>
            <p:ph sz="quarter" idx="4"/>
          </p:nvPr>
        </p:nvSpPr>
        <p:spPr>
          <a:xfrm>
            <a:off x="6159499" y="2129176"/>
            <a:ext cx="5183188" cy="3684588"/>
          </a:xfrm>
        </p:spPr>
        <p:txBody>
          <a:bodyPr/>
          <a:lstStyle/>
          <a:p>
            <a:pPr marL="0" indent="0">
              <a:buNone/>
            </a:pPr>
            <a:r>
              <a:rPr lang="en-US" i="1" dirty="0"/>
              <a:t>Select one entry for each blank from the corresponding column of choices. Fill all blanks in the way that best completes the text.</a:t>
            </a:r>
          </a:p>
          <a:p>
            <a:pPr marL="0" indent="0">
              <a:buNone/>
            </a:pPr>
            <a:endParaRPr lang="en-US" dirty="0"/>
          </a:p>
        </p:txBody>
      </p:sp>
    </p:spTree>
    <p:extLst>
      <p:ext uri="{BB962C8B-B14F-4D97-AF65-F5344CB8AC3E}">
        <p14:creationId xmlns:p14="http://schemas.microsoft.com/office/powerpoint/2010/main" val="295979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C9BA-351C-695E-4A52-B1B020BB2DEB}"/>
              </a:ext>
            </a:extLst>
          </p:cNvPr>
          <p:cNvSpPr>
            <a:spLocks noGrp="1"/>
          </p:cNvSpPr>
          <p:nvPr>
            <p:ph type="title"/>
          </p:nvPr>
        </p:nvSpPr>
        <p:spPr/>
        <p:txBody>
          <a:bodyPr>
            <a:normAutofit/>
          </a:bodyPr>
          <a:lstStyle/>
          <a:p>
            <a:r>
              <a:rPr lang="en-US" b="1" dirty="0"/>
              <a:t>Reading Comprehension		Text Completion			        Sentence Equivalence</a:t>
            </a:r>
            <a:endParaRPr lang="en-US" dirty="0"/>
          </a:p>
        </p:txBody>
      </p:sp>
      <p:sp>
        <p:nvSpPr>
          <p:cNvPr id="3" name="Content Placeholder 2">
            <a:extLst>
              <a:ext uri="{FF2B5EF4-FFF2-40B4-BE49-F238E27FC236}">
                <a16:creationId xmlns:a16="http://schemas.microsoft.com/office/drawing/2014/main" id="{EC1456D6-95F4-7731-7FB3-A756ECEBCBB2}"/>
              </a:ext>
            </a:extLst>
          </p:cNvPr>
          <p:cNvSpPr>
            <a:spLocks noGrp="1"/>
          </p:cNvSpPr>
          <p:nvPr>
            <p:ph idx="1"/>
          </p:nvPr>
        </p:nvSpPr>
        <p:spPr>
          <a:xfrm>
            <a:off x="838200" y="2190750"/>
            <a:ext cx="10515600" cy="4667250"/>
          </a:xfrm>
        </p:spPr>
        <p:txBody>
          <a:bodyPr>
            <a:noAutofit/>
          </a:bodyPr>
          <a:lstStyle/>
          <a:p>
            <a:r>
              <a:rPr lang="en-US" sz="2400" dirty="0"/>
              <a:t>Passages from physical sciences, biological sciences, social sciences, business, arts and humanities, and general topics</a:t>
            </a:r>
          </a:p>
          <a:p>
            <a:endParaRPr lang="en-US" sz="2400" dirty="0"/>
          </a:p>
          <a:p>
            <a:r>
              <a:rPr lang="en-US" sz="2400" dirty="0"/>
              <a:t>Both academic and non-academic books and periodicals </a:t>
            </a:r>
          </a:p>
          <a:p>
            <a:endParaRPr lang="en-US" sz="2400" dirty="0"/>
          </a:p>
          <a:p>
            <a:r>
              <a:rPr lang="en-US" sz="2400" dirty="0"/>
              <a:t>All questions can be answered based on the information provided in the passage</a:t>
            </a:r>
          </a:p>
        </p:txBody>
      </p:sp>
      <p:sp>
        <p:nvSpPr>
          <p:cNvPr id="4" name="Content Placeholder 2">
            <a:extLst>
              <a:ext uri="{FF2B5EF4-FFF2-40B4-BE49-F238E27FC236}">
                <a16:creationId xmlns:a16="http://schemas.microsoft.com/office/drawing/2014/main" id="{A550E82E-D7A6-D5A5-F7A3-D9486DBC8078}"/>
              </a:ext>
            </a:extLst>
          </p:cNvPr>
          <p:cNvSpPr txBox="1">
            <a:spLocks/>
          </p:cNvSpPr>
          <p:nvPr/>
        </p:nvSpPr>
        <p:spPr>
          <a:xfrm>
            <a:off x="838200" y="5313816"/>
            <a:ext cx="10515600" cy="204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-Take time to improve reading skills and focus  -keep a running list of new vocab</a:t>
            </a:r>
          </a:p>
        </p:txBody>
      </p:sp>
    </p:spTree>
    <p:extLst>
      <p:ext uri="{BB962C8B-B14F-4D97-AF65-F5344CB8AC3E}">
        <p14:creationId xmlns:p14="http://schemas.microsoft.com/office/powerpoint/2010/main" val="55430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E9F-5125-BB67-A394-79AECD5322BC}"/>
              </a:ext>
            </a:extLst>
          </p:cNvPr>
          <p:cNvSpPr>
            <a:spLocks noGrp="1"/>
          </p:cNvSpPr>
          <p:nvPr>
            <p:ph type="title"/>
          </p:nvPr>
        </p:nvSpPr>
        <p:spPr/>
        <p:txBody>
          <a:bodyPr>
            <a:normAutofit/>
          </a:bodyPr>
          <a:lstStyle/>
          <a:p>
            <a:r>
              <a:rPr lang="en-US" dirty="0"/>
              <a:t>What does the verbal reasoning section measure?</a:t>
            </a:r>
          </a:p>
        </p:txBody>
      </p:sp>
      <p:sp>
        <p:nvSpPr>
          <p:cNvPr id="3" name="Content Placeholder 2">
            <a:extLst>
              <a:ext uri="{FF2B5EF4-FFF2-40B4-BE49-F238E27FC236}">
                <a16:creationId xmlns:a16="http://schemas.microsoft.com/office/drawing/2014/main" id="{9926BC1B-DF7A-F350-3F3E-31847EE3D0C9}"/>
              </a:ext>
            </a:extLst>
          </p:cNvPr>
          <p:cNvSpPr>
            <a:spLocks noGrp="1"/>
          </p:cNvSpPr>
          <p:nvPr>
            <p:ph idx="1"/>
          </p:nvPr>
        </p:nvSpPr>
        <p:spPr>
          <a:xfrm>
            <a:off x="838200" y="1825625"/>
            <a:ext cx="10515600" cy="1379765"/>
          </a:xfrm>
        </p:spPr>
        <p:txBody>
          <a:bodyPr/>
          <a:lstStyle/>
          <a:p>
            <a:r>
              <a:rPr lang="en-US" dirty="0"/>
              <a:t>Ability to analyze, draw conclusions, understand multiple levels of meaning, identify key ideas, and understand the meaning of sentences and entire texts</a:t>
            </a:r>
          </a:p>
        </p:txBody>
      </p:sp>
      <p:sp>
        <p:nvSpPr>
          <p:cNvPr id="4" name="Title 1">
            <a:extLst>
              <a:ext uri="{FF2B5EF4-FFF2-40B4-BE49-F238E27FC236}">
                <a16:creationId xmlns:a16="http://schemas.microsoft.com/office/drawing/2014/main" id="{8A1A49EE-177F-6D84-E064-AF15C669BECD}"/>
              </a:ext>
            </a:extLst>
          </p:cNvPr>
          <p:cNvSpPr txBox="1">
            <a:spLocks/>
          </p:cNvSpPr>
          <p:nvPr/>
        </p:nvSpPr>
        <p:spPr>
          <a:xfrm>
            <a:off x="838200" y="36526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Three Question Types:</a:t>
            </a:r>
          </a:p>
        </p:txBody>
      </p:sp>
      <p:sp>
        <p:nvSpPr>
          <p:cNvPr id="5" name="Content Placeholder 2">
            <a:extLst>
              <a:ext uri="{FF2B5EF4-FFF2-40B4-BE49-F238E27FC236}">
                <a16:creationId xmlns:a16="http://schemas.microsoft.com/office/drawing/2014/main" id="{C3671A44-5851-BF70-E852-068324BCA7B5}"/>
              </a:ext>
            </a:extLst>
          </p:cNvPr>
          <p:cNvSpPr txBox="1">
            <a:spLocks/>
          </p:cNvSpPr>
          <p:nvPr/>
        </p:nvSpPr>
        <p:spPr>
          <a:xfrm>
            <a:off x="838200" y="4978173"/>
            <a:ext cx="10515600" cy="13797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Text Completion </a:t>
            </a:r>
          </a:p>
          <a:p>
            <a:r>
              <a:rPr lang="en-US" dirty="0"/>
              <a:t>Sentence Equivalence </a:t>
            </a:r>
          </a:p>
          <a:p>
            <a:r>
              <a:rPr lang="en-US" dirty="0"/>
              <a:t>Reading Comprehension</a:t>
            </a:r>
          </a:p>
          <a:p>
            <a:endParaRPr lang="en-US" dirty="0"/>
          </a:p>
        </p:txBody>
      </p:sp>
      <p:grpSp>
        <p:nvGrpSpPr>
          <p:cNvPr id="8" name="Group 7">
            <a:extLst>
              <a:ext uri="{FF2B5EF4-FFF2-40B4-BE49-F238E27FC236}">
                <a16:creationId xmlns:a16="http://schemas.microsoft.com/office/drawing/2014/main" id="{70B8C15B-D588-A5AB-25B0-158261CDB91B}"/>
              </a:ext>
            </a:extLst>
          </p:cNvPr>
          <p:cNvGrpSpPr/>
          <p:nvPr/>
        </p:nvGrpSpPr>
        <p:grpSpPr>
          <a:xfrm>
            <a:off x="7592787" y="2772342"/>
            <a:ext cx="4087586" cy="3733913"/>
            <a:chOff x="7592787" y="2772342"/>
            <a:chExt cx="4087586" cy="3733913"/>
          </a:xfrm>
        </p:grpSpPr>
        <p:sp>
          <p:nvSpPr>
            <p:cNvPr id="7" name="Explosion: 8 Points 6">
              <a:extLst>
                <a:ext uri="{FF2B5EF4-FFF2-40B4-BE49-F238E27FC236}">
                  <a16:creationId xmlns:a16="http://schemas.microsoft.com/office/drawing/2014/main" id="{F396EC6E-5621-ABE7-9613-07F24A3A67B7}"/>
                </a:ext>
              </a:extLst>
            </p:cNvPr>
            <p:cNvSpPr/>
            <p:nvPr/>
          </p:nvSpPr>
          <p:spPr>
            <a:xfrm>
              <a:off x="7592787" y="2772342"/>
              <a:ext cx="4087586" cy="3733913"/>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C17D1B94-717F-8C77-1847-1E01FEE01ED7}"/>
                </a:ext>
              </a:extLst>
            </p:cNvPr>
            <p:cNvSpPr txBox="1"/>
            <p:nvPr/>
          </p:nvSpPr>
          <p:spPr>
            <a:xfrm>
              <a:off x="8414657" y="3807822"/>
              <a:ext cx="2590800" cy="1754326"/>
            </a:xfrm>
            <a:prstGeom prst="rect">
              <a:avLst/>
            </a:prstGeom>
            <a:noFill/>
          </p:spPr>
          <p:txBody>
            <a:bodyPr wrap="square" rtlCol="0">
              <a:spAutoFit/>
            </a:bodyPr>
            <a:lstStyle/>
            <a:p>
              <a:r>
                <a:rPr lang="en-US" dirty="0"/>
                <a:t>Scores are determined based on the number of questions you answer correctly! Make sure to answer every question!</a:t>
              </a:r>
            </a:p>
            <a:p>
              <a:endParaRPr lang="en-US" dirty="0"/>
            </a:p>
          </p:txBody>
        </p:sp>
      </p:grpSp>
    </p:spTree>
    <p:extLst>
      <p:ext uri="{BB962C8B-B14F-4D97-AF65-F5344CB8AC3E}">
        <p14:creationId xmlns:p14="http://schemas.microsoft.com/office/powerpoint/2010/main" val="38712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4D3D-E9EF-DEE9-AFDB-4EDFF05A5E6D}"/>
              </a:ext>
            </a:extLst>
          </p:cNvPr>
          <p:cNvSpPr>
            <a:spLocks noGrp="1"/>
          </p:cNvSpPr>
          <p:nvPr>
            <p:ph type="title"/>
          </p:nvPr>
        </p:nvSpPr>
        <p:spPr/>
        <p:txBody>
          <a:bodyPr/>
          <a:lstStyle/>
          <a:p>
            <a:r>
              <a:rPr lang="en-US" dirty="0"/>
              <a:t>Feel free to skip difficult questions and come back to them later, time permitting. </a:t>
            </a:r>
          </a:p>
        </p:txBody>
      </p:sp>
      <p:sp>
        <p:nvSpPr>
          <p:cNvPr id="3" name="Content Placeholder 2">
            <a:extLst>
              <a:ext uri="{FF2B5EF4-FFF2-40B4-BE49-F238E27FC236}">
                <a16:creationId xmlns:a16="http://schemas.microsoft.com/office/drawing/2014/main" id="{DD7AB288-F644-DA4B-F3A9-A261FE653163}"/>
              </a:ext>
            </a:extLst>
          </p:cNvPr>
          <p:cNvSpPr>
            <a:spLocks noGrp="1"/>
          </p:cNvSpPr>
          <p:nvPr>
            <p:ph idx="1"/>
          </p:nvPr>
        </p:nvSpPr>
        <p:spPr/>
        <p:txBody>
          <a:bodyPr/>
          <a:lstStyle/>
          <a:p>
            <a:r>
              <a:rPr lang="en-US" dirty="0"/>
              <a:t>Testing software has “mark” and “review” features for you to identify which questions to come back to later</a:t>
            </a:r>
          </a:p>
          <a:p>
            <a:endParaRPr lang="en-US" dirty="0"/>
          </a:p>
          <a:p>
            <a:endParaRPr lang="en-US" dirty="0"/>
          </a:p>
          <a:p>
            <a:r>
              <a:rPr lang="en-US" dirty="0"/>
              <a:t>Be sure to answer all questions, you won’t get penalized for wrong answers!</a:t>
            </a:r>
          </a:p>
        </p:txBody>
      </p:sp>
    </p:spTree>
    <p:extLst>
      <p:ext uri="{BB962C8B-B14F-4D97-AF65-F5344CB8AC3E}">
        <p14:creationId xmlns:p14="http://schemas.microsoft.com/office/powerpoint/2010/main" val="13470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0CA6B3-3CDE-456A-3D29-1C5FFB7C5B9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Reading </a:t>
            </a:r>
            <a:r>
              <a:rPr lang="en-US" sz="7200" dirty="0"/>
              <a:t>C</a:t>
            </a:r>
            <a:r>
              <a:rPr lang="en-US" sz="7200" kern="1200" dirty="0">
                <a:solidFill>
                  <a:schemeClr val="tx1"/>
                </a:solidFill>
                <a:latin typeface="+mj-lt"/>
                <a:ea typeface="+mj-ea"/>
                <a:cs typeface="+mj-cs"/>
              </a:rPr>
              <a:t>omprehension</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29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A16C-2451-6D3E-B977-59AB78C2A046}"/>
              </a:ext>
            </a:extLst>
          </p:cNvPr>
          <p:cNvSpPr>
            <a:spLocks noGrp="1"/>
          </p:cNvSpPr>
          <p:nvPr>
            <p:ph type="title"/>
          </p:nvPr>
        </p:nvSpPr>
        <p:spPr/>
        <p:txBody>
          <a:bodyPr/>
          <a:lstStyle/>
          <a:p>
            <a:r>
              <a:rPr lang="en-US" dirty="0"/>
              <a:t>GRE Overview - Time Limits</a:t>
            </a:r>
          </a:p>
        </p:txBody>
      </p:sp>
      <p:graphicFrame>
        <p:nvGraphicFramePr>
          <p:cNvPr id="4" name="Table 4">
            <a:extLst>
              <a:ext uri="{FF2B5EF4-FFF2-40B4-BE49-F238E27FC236}">
                <a16:creationId xmlns:a16="http://schemas.microsoft.com/office/drawing/2014/main" id="{41C2FC74-4608-241B-DDD4-F959D4D6B970}"/>
              </a:ext>
            </a:extLst>
          </p:cNvPr>
          <p:cNvGraphicFramePr>
            <a:graphicFrameLocks noGrp="1"/>
          </p:cNvGraphicFramePr>
          <p:nvPr>
            <p:ph idx="1"/>
            <p:extLst>
              <p:ext uri="{D42A27DB-BD31-4B8C-83A1-F6EECF244321}">
                <p14:modId xmlns:p14="http://schemas.microsoft.com/office/powerpoint/2010/main" val="273971296"/>
              </p:ext>
            </p:extLst>
          </p:nvPr>
        </p:nvGraphicFramePr>
        <p:xfrm>
          <a:off x="838200" y="1825625"/>
          <a:ext cx="10515600" cy="40233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946956003"/>
                    </a:ext>
                  </a:extLst>
                </a:gridCol>
                <a:gridCol w="3505200">
                  <a:extLst>
                    <a:ext uri="{9D8B030D-6E8A-4147-A177-3AD203B41FA5}">
                      <a16:colId xmlns:a16="http://schemas.microsoft.com/office/drawing/2014/main" val="2747824611"/>
                    </a:ext>
                  </a:extLst>
                </a:gridCol>
                <a:gridCol w="3505200">
                  <a:extLst>
                    <a:ext uri="{9D8B030D-6E8A-4147-A177-3AD203B41FA5}">
                      <a16:colId xmlns:a16="http://schemas.microsoft.com/office/drawing/2014/main" val="1074626624"/>
                    </a:ext>
                  </a:extLst>
                </a:gridCol>
              </a:tblGrid>
              <a:tr h="370840">
                <a:tc>
                  <a:txBody>
                    <a:bodyPr/>
                    <a:lstStyle/>
                    <a:p>
                      <a:pPr algn="ctr"/>
                      <a:r>
                        <a:rPr lang="en-US" sz="2400" dirty="0"/>
                        <a:t>Section</a:t>
                      </a:r>
                    </a:p>
                  </a:txBody>
                  <a:tcPr marL="92870" marR="92870"/>
                </a:tc>
                <a:tc>
                  <a:txBody>
                    <a:bodyPr/>
                    <a:lstStyle/>
                    <a:p>
                      <a:pPr algn="ctr"/>
                      <a:r>
                        <a:rPr lang="en-US" sz="2400" dirty="0"/>
                        <a:t>Sections/Tasks/Questions</a:t>
                      </a:r>
                    </a:p>
                  </a:txBody>
                  <a:tcPr marL="92870" marR="92870"/>
                </a:tc>
                <a:tc>
                  <a:txBody>
                    <a:bodyPr/>
                    <a:lstStyle/>
                    <a:p>
                      <a:pPr algn="ctr"/>
                      <a:r>
                        <a:rPr lang="en-US" sz="2400" dirty="0"/>
                        <a:t>Allotted Time</a:t>
                      </a:r>
                    </a:p>
                  </a:txBody>
                  <a:tcPr marL="92870" marR="92870"/>
                </a:tc>
                <a:extLst>
                  <a:ext uri="{0D108BD9-81ED-4DB2-BD59-A6C34878D82A}">
                    <a16:rowId xmlns:a16="http://schemas.microsoft.com/office/drawing/2014/main" val="3374400882"/>
                  </a:ext>
                </a:extLst>
              </a:tr>
              <a:tr h="370840">
                <a:tc>
                  <a:txBody>
                    <a:bodyPr/>
                    <a:lstStyle/>
                    <a:p>
                      <a:pPr algn="ctr"/>
                      <a:r>
                        <a:rPr lang="en-US" sz="2400" dirty="0"/>
                        <a:t>Analytical Writing </a:t>
                      </a:r>
                    </a:p>
                  </a:txBody>
                  <a:tcPr marL="92870" marR="92870" anchor="ctr"/>
                </a:tc>
                <a:tc>
                  <a:txBody>
                    <a:bodyPr/>
                    <a:lstStyle/>
                    <a:p>
                      <a:pPr algn="ctr"/>
                      <a:endParaRPr lang="en-US" sz="2400" dirty="0"/>
                    </a:p>
                    <a:p>
                      <a:pPr algn="ctr"/>
                      <a:r>
                        <a:rPr lang="en-US" sz="2400" dirty="0"/>
                        <a:t>2 Tasks:</a:t>
                      </a:r>
                    </a:p>
                    <a:p>
                      <a:pPr marL="285750" indent="-285750" algn="ctr">
                        <a:buFont typeface="Arial" panose="020B0604020202020204" pitchFamily="34" charset="0"/>
                        <a:buChar char="•"/>
                      </a:pPr>
                      <a:r>
                        <a:rPr lang="en-US" sz="2400" dirty="0"/>
                        <a:t>Analyze an issue</a:t>
                      </a:r>
                    </a:p>
                    <a:p>
                      <a:pPr marL="285750" indent="-285750" algn="ctr">
                        <a:buFont typeface="Arial" panose="020B0604020202020204" pitchFamily="34" charset="0"/>
                        <a:buChar char="•"/>
                      </a:pPr>
                      <a:r>
                        <a:rPr lang="en-US" sz="2400" dirty="0"/>
                        <a:t>Analyze an argument </a:t>
                      </a:r>
                    </a:p>
                    <a:p>
                      <a:pPr marL="285750" indent="-285750" algn="ctr">
                        <a:buFont typeface="Arial" panose="020B0604020202020204" pitchFamily="34" charset="0"/>
                        <a:buChar char="•"/>
                      </a:pPr>
                      <a:endParaRPr lang="en-US" sz="2400" dirty="0"/>
                    </a:p>
                  </a:txBody>
                  <a:tcPr marL="92870" marR="92870" anchor="ctr"/>
                </a:tc>
                <a:tc>
                  <a:txBody>
                    <a:bodyPr/>
                    <a:lstStyle/>
                    <a:p>
                      <a:pPr algn="ctr"/>
                      <a:endParaRPr lang="en-US" sz="2400" dirty="0"/>
                    </a:p>
                    <a:p>
                      <a:pPr algn="ctr"/>
                      <a:r>
                        <a:rPr lang="en-US" sz="2400" dirty="0"/>
                        <a:t>30 minutes per task </a:t>
                      </a:r>
                    </a:p>
                  </a:txBody>
                  <a:tcPr marL="92870" marR="92870" anchor="ctr"/>
                </a:tc>
                <a:extLst>
                  <a:ext uri="{0D108BD9-81ED-4DB2-BD59-A6C34878D82A}">
                    <a16:rowId xmlns:a16="http://schemas.microsoft.com/office/drawing/2014/main" val="1693574679"/>
                  </a:ext>
                </a:extLst>
              </a:tr>
              <a:tr h="370840">
                <a:tc>
                  <a:txBody>
                    <a:bodyPr/>
                    <a:lstStyle/>
                    <a:p>
                      <a:pPr algn="ctr"/>
                      <a:r>
                        <a:rPr lang="en-US" sz="2400" dirty="0"/>
                        <a:t>Verbal Reasoning</a:t>
                      </a:r>
                    </a:p>
                  </a:txBody>
                  <a:tcPr marL="92870" marR="92870" anchor="ctr"/>
                </a:tc>
                <a:tc>
                  <a:txBody>
                    <a:bodyPr/>
                    <a:lstStyle/>
                    <a:p>
                      <a:pPr algn="ctr"/>
                      <a:r>
                        <a:rPr lang="en-US" sz="2400" dirty="0"/>
                        <a:t>2 sections, each 20 questions</a:t>
                      </a:r>
                    </a:p>
                  </a:txBody>
                  <a:tcPr marL="92870" marR="92870" anchor="ctr"/>
                </a:tc>
                <a:tc>
                  <a:txBody>
                    <a:bodyPr/>
                    <a:lstStyle/>
                    <a:p>
                      <a:pPr algn="ctr"/>
                      <a:r>
                        <a:rPr lang="en-US" sz="2400" dirty="0"/>
                        <a:t>30 minutes per section</a:t>
                      </a:r>
                    </a:p>
                    <a:p>
                      <a:pPr algn="ctr"/>
                      <a:endParaRPr lang="en-US" sz="2400" dirty="0"/>
                    </a:p>
                  </a:txBody>
                  <a:tcPr marL="92870" marR="92870" anchor="ctr"/>
                </a:tc>
                <a:extLst>
                  <a:ext uri="{0D108BD9-81ED-4DB2-BD59-A6C34878D82A}">
                    <a16:rowId xmlns:a16="http://schemas.microsoft.com/office/drawing/2014/main" val="1728489539"/>
                  </a:ext>
                </a:extLst>
              </a:tr>
              <a:tr h="370840">
                <a:tc>
                  <a:txBody>
                    <a:bodyPr/>
                    <a:lstStyle/>
                    <a:p>
                      <a:pPr algn="ctr"/>
                      <a:r>
                        <a:rPr lang="en-US" sz="2400" dirty="0"/>
                        <a:t>Quantitative Reasoning </a:t>
                      </a:r>
                    </a:p>
                  </a:txBody>
                  <a:tcPr marL="92870" marR="92870" anchor="ctr"/>
                </a:tc>
                <a:tc>
                  <a:txBody>
                    <a:bodyPr/>
                    <a:lstStyle/>
                    <a:p>
                      <a:pPr algn="ctr"/>
                      <a:r>
                        <a:rPr lang="en-US" sz="2400" dirty="0"/>
                        <a:t>2 sections, each with 20 Questions</a:t>
                      </a:r>
                    </a:p>
                  </a:txBody>
                  <a:tcPr marL="92870" marR="92870" anchor="ctr"/>
                </a:tc>
                <a:tc>
                  <a:txBody>
                    <a:bodyPr/>
                    <a:lstStyle/>
                    <a:p>
                      <a:pPr algn="ctr"/>
                      <a:r>
                        <a:rPr lang="en-US" sz="2400" dirty="0"/>
                        <a:t>35 minutes per section </a:t>
                      </a:r>
                    </a:p>
                    <a:p>
                      <a:pPr algn="ctr"/>
                      <a:endParaRPr lang="en-US" sz="2400" dirty="0"/>
                    </a:p>
                  </a:txBody>
                  <a:tcPr marL="92870" marR="92870" anchor="ctr"/>
                </a:tc>
                <a:extLst>
                  <a:ext uri="{0D108BD9-81ED-4DB2-BD59-A6C34878D82A}">
                    <a16:rowId xmlns:a16="http://schemas.microsoft.com/office/drawing/2014/main" val="2171462155"/>
                  </a:ext>
                </a:extLst>
              </a:tr>
            </a:tbl>
          </a:graphicData>
        </a:graphic>
      </p:graphicFrame>
      <p:sp>
        <p:nvSpPr>
          <p:cNvPr id="5" name="Rectangle 4">
            <a:extLst>
              <a:ext uri="{FF2B5EF4-FFF2-40B4-BE49-F238E27FC236}">
                <a16:creationId xmlns:a16="http://schemas.microsoft.com/office/drawing/2014/main" id="{DE6A6A90-B941-FA50-5771-5C36AE44BCCC}"/>
              </a:ext>
            </a:extLst>
          </p:cNvPr>
          <p:cNvSpPr/>
          <p:nvPr/>
        </p:nvSpPr>
        <p:spPr>
          <a:xfrm>
            <a:off x="838200" y="4203208"/>
            <a:ext cx="10515600" cy="842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3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oks and laptop">
            <a:extLst>
              <a:ext uri="{FF2B5EF4-FFF2-40B4-BE49-F238E27FC236}">
                <a16:creationId xmlns:a16="http://schemas.microsoft.com/office/drawing/2014/main" id="{F77C5230-B21A-926A-F145-E6F4951BE290}"/>
              </a:ext>
            </a:extLst>
          </p:cNvPr>
          <p:cNvPicPr>
            <a:picLocks noChangeAspect="1"/>
          </p:cNvPicPr>
          <p:nvPr/>
        </p:nvPicPr>
        <p:blipFill rotWithShape="1">
          <a:blip r:embed="rId2">
            <a:alphaModFix amt="50000"/>
          </a:blip>
          <a:srcRect t="14975" b="755"/>
          <a:stretch/>
        </p:blipFill>
        <p:spPr>
          <a:xfrm>
            <a:off x="20" y="1"/>
            <a:ext cx="12191980" cy="6857999"/>
          </a:xfrm>
          <a:prstGeom prst="rect">
            <a:avLst/>
          </a:prstGeom>
        </p:spPr>
      </p:pic>
      <p:sp>
        <p:nvSpPr>
          <p:cNvPr id="2" name="Title 1">
            <a:extLst>
              <a:ext uri="{FF2B5EF4-FFF2-40B4-BE49-F238E27FC236}">
                <a16:creationId xmlns:a16="http://schemas.microsoft.com/office/drawing/2014/main" id="{C95C17C0-6C39-ACD5-CD69-D1F0CC6F087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Continue reading, building up your vocab, and practicing!</a:t>
            </a:r>
          </a:p>
        </p:txBody>
      </p:sp>
    </p:spTree>
    <p:extLst>
      <p:ext uri="{BB962C8B-B14F-4D97-AF65-F5344CB8AC3E}">
        <p14:creationId xmlns:p14="http://schemas.microsoft.com/office/powerpoint/2010/main" val="611358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17FD-FE16-4567-241E-7890F123D1F7}"/>
              </a:ext>
            </a:extLst>
          </p:cNvPr>
          <p:cNvSpPr>
            <a:spLocks noGrp="1"/>
          </p:cNvSpPr>
          <p:nvPr>
            <p:ph type="title"/>
          </p:nvPr>
        </p:nvSpPr>
        <p:spPr/>
        <p:txBody>
          <a:bodyPr/>
          <a:lstStyle/>
          <a:p>
            <a:r>
              <a:rPr lang="en-US" dirty="0"/>
              <a:t>More examples on RC </a:t>
            </a:r>
            <a:r>
              <a:rPr lang="en-US" dirty="0" err="1"/>
              <a:t>questiontypes</a:t>
            </a:r>
            <a:endParaRPr lang="en-US" dirty="0"/>
          </a:p>
        </p:txBody>
      </p:sp>
      <p:sp>
        <p:nvSpPr>
          <p:cNvPr id="3" name="Content Placeholder 2">
            <a:extLst>
              <a:ext uri="{FF2B5EF4-FFF2-40B4-BE49-F238E27FC236}">
                <a16:creationId xmlns:a16="http://schemas.microsoft.com/office/drawing/2014/main" id="{17B53926-9442-F0EF-1F1E-145214CA2FD0}"/>
              </a:ext>
            </a:extLst>
          </p:cNvPr>
          <p:cNvSpPr>
            <a:spLocks noGrp="1"/>
          </p:cNvSpPr>
          <p:nvPr>
            <p:ph idx="1"/>
          </p:nvPr>
        </p:nvSpPr>
        <p:spPr/>
        <p:txBody>
          <a:bodyPr/>
          <a:lstStyle/>
          <a:p>
            <a:r>
              <a:rPr lang="en-US" dirty="0"/>
              <a:t>Which of the following is an assumption on which the argument depends?</a:t>
            </a:r>
          </a:p>
          <a:p>
            <a:r>
              <a:rPr lang="en-US" dirty="0"/>
              <a:t>Which conclusion is best supported by the above passage?</a:t>
            </a:r>
          </a:p>
          <a:p>
            <a:r>
              <a:rPr lang="en-US" dirty="0"/>
              <a:t>From the list of statements below, which, if true, most strengthens the argument presented above?</a:t>
            </a:r>
          </a:p>
          <a:p>
            <a:r>
              <a:rPr lang="en-US" dirty="0"/>
              <a:t>From the list of statements below, which, if true, least strengthens the argument presented above?</a:t>
            </a:r>
          </a:p>
          <a:p>
            <a:r>
              <a:rPr lang="en-US" dirty="0"/>
              <a:t>Which of the following, if true, most weakens the argument?</a:t>
            </a:r>
          </a:p>
          <a:p>
            <a:endParaRPr lang="en-US" dirty="0"/>
          </a:p>
        </p:txBody>
      </p:sp>
    </p:spTree>
    <p:extLst>
      <p:ext uri="{BB962C8B-B14F-4D97-AF65-F5344CB8AC3E}">
        <p14:creationId xmlns:p14="http://schemas.microsoft.com/office/powerpoint/2010/main" val="1735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CC16-00B0-B5D2-6F0F-E1914F19507E}"/>
              </a:ext>
            </a:extLst>
          </p:cNvPr>
          <p:cNvSpPr>
            <a:spLocks noGrp="1"/>
          </p:cNvSpPr>
          <p:nvPr>
            <p:ph type="title"/>
          </p:nvPr>
        </p:nvSpPr>
        <p:spPr/>
        <p:txBody>
          <a:bodyPr>
            <a:no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The school board has responded to the new school lunch guidelines by replacing fries with fruit in a standard meal option that used to consist of a hamburger, fries, and milk. However, the guidelines specifically require that vegetables, not fruits, be included in every meal</a:t>
            </a:r>
            <a:endParaRPr lang="en-US" sz="2800" dirty="0"/>
          </a:p>
        </p:txBody>
      </p:sp>
      <p:sp>
        <p:nvSpPr>
          <p:cNvPr id="3" name="Content Placeholder 2">
            <a:extLst>
              <a:ext uri="{FF2B5EF4-FFF2-40B4-BE49-F238E27FC236}">
                <a16:creationId xmlns:a16="http://schemas.microsoft.com/office/drawing/2014/main" id="{596E9C12-77FF-D6D4-35E9-0F4B9FE8DDF9}"/>
              </a:ext>
            </a:extLst>
          </p:cNvPr>
          <p:cNvSpPr>
            <a:spLocks noGrp="1"/>
          </p:cNvSpPr>
          <p:nvPr>
            <p:ph idx="1"/>
          </p:nvPr>
        </p:nvSpPr>
        <p:spPr>
          <a:xfrm>
            <a:off x="838200" y="2677885"/>
            <a:ext cx="10515600" cy="3935185"/>
          </a:xfrm>
        </p:spPr>
        <p:txBody>
          <a:bodyPr>
            <a:normAutofit fontScale="92500" lnSpcReduction="10000"/>
          </a:bodyPr>
          <a:lstStyle/>
          <a:p>
            <a:pPr mar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The information above most strongly supports which of the following conclusions?</a:t>
            </a:r>
          </a:p>
          <a:p>
            <a:pPr mar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AutoNum type="alphaUcParenBoth"/>
            </a:pPr>
            <a:r>
              <a:rPr lang="en-US" dirty="0">
                <a:latin typeface="Calibri" panose="020F0502020204030204" pitchFamily="34" charset="0"/>
                <a:ea typeface="Calibri" panose="020F0502020204030204" pitchFamily="34" charset="0"/>
                <a:cs typeface="Times New Roman" panose="02020603050405020304" pitchFamily="18" charset="0"/>
              </a:rPr>
              <a:t>Fruit provides just as much health value to students as vegetables.</a:t>
            </a:r>
          </a:p>
          <a:p>
            <a:pPr mar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(B) Students are more likely to eat fruit than vegetables.</a:t>
            </a:r>
          </a:p>
          <a:p>
            <a:pPr mar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(C) The school board is not following the new school guidelines.</a:t>
            </a:r>
          </a:p>
          <a:p>
            <a:pPr mar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(D) The school board is responsible for the health of the student population.</a:t>
            </a:r>
          </a:p>
          <a:p>
            <a:pPr marL="0" indent="0">
              <a:lnSpc>
                <a:spcPct val="107000"/>
              </a:lnSpc>
              <a:buNone/>
            </a:pPr>
            <a:r>
              <a:rPr lang="en-US" dirty="0">
                <a:latin typeface="Calibri" panose="020F0502020204030204" pitchFamily="34" charset="0"/>
                <a:ea typeface="Calibri" panose="020F0502020204030204" pitchFamily="34" charset="0"/>
                <a:cs typeface="Times New Roman" panose="02020603050405020304" pitchFamily="18" charset="0"/>
              </a:rPr>
              <a:t>(E) The new school lunch guidelines are unnecessarily strict.</a:t>
            </a:r>
          </a:p>
        </p:txBody>
      </p:sp>
      <p:sp>
        <p:nvSpPr>
          <p:cNvPr id="4" name="Content Placeholder 2">
            <a:extLst>
              <a:ext uri="{FF2B5EF4-FFF2-40B4-BE49-F238E27FC236}">
                <a16:creationId xmlns:a16="http://schemas.microsoft.com/office/drawing/2014/main" id="{18DCA93B-0372-44FB-4E7B-19F8151DA577}"/>
              </a:ext>
            </a:extLst>
          </p:cNvPr>
          <p:cNvSpPr txBox="1">
            <a:spLocks/>
          </p:cNvSpPr>
          <p:nvPr/>
        </p:nvSpPr>
        <p:spPr>
          <a:xfrm>
            <a:off x="838200" y="4282394"/>
            <a:ext cx="10515600" cy="204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Rectangle 4">
            <a:extLst>
              <a:ext uri="{FF2B5EF4-FFF2-40B4-BE49-F238E27FC236}">
                <a16:creationId xmlns:a16="http://schemas.microsoft.com/office/drawing/2014/main" id="{A5E88909-A255-3DA6-BC3B-BDC333C91748}"/>
              </a:ext>
            </a:extLst>
          </p:cNvPr>
          <p:cNvSpPr/>
          <p:nvPr/>
        </p:nvSpPr>
        <p:spPr>
          <a:xfrm>
            <a:off x="838200" y="5078186"/>
            <a:ext cx="9105900" cy="538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4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4A6C-916F-08C7-B67A-BE816AF7E8A6}"/>
              </a:ext>
            </a:extLst>
          </p:cNvPr>
          <p:cNvSpPr>
            <a:spLocks noGrp="1"/>
          </p:cNvSpPr>
          <p:nvPr>
            <p:ph type="title"/>
          </p:nvPr>
        </p:nvSpPr>
        <p:spPr>
          <a:xfrm>
            <a:off x="0" y="677364"/>
            <a:ext cx="11947071" cy="1325563"/>
          </a:xfrm>
        </p:spPr>
        <p:txBody>
          <a:bodyPr>
            <a:noAutofit/>
          </a:bodyPr>
          <a:lstStyle/>
          <a:p>
            <a:pPr>
              <a:lnSpc>
                <a:spcPct val="107000"/>
              </a:lnSpc>
            </a:pPr>
            <a:r>
              <a:rPr lang="en-US" sz="2600" dirty="0">
                <a:latin typeface="Calibri" panose="020F0502020204030204" pitchFamily="34" charset="0"/>
                <a:ea typeface="Calibri" panose="020F0502020204030204" pitchFamily="34" charset="0"/>
                <a:cs typeface="Times New Roman" panose="02020603050405020304" pitchFamily="18" charset="0"/>
              </a:rPr>
              <a:t>In 2001, the Peruvian government began requiring tourists to buy expensive permits to hike the remote Inca Trail, which goes to the ancient city of Machu Picchu. The total number of permits is strictly limited; in fact, only 500 people per day are now allowed to hike the Inca Trail, whereas before 2001, visitors numbered in the thousands. The Peruvian government argues that this permit program has successfully prevented deterioration of archaeological treasures along the Inca Trail.</a:t>
            </a:r>
          </a:p>
        </p:txBody>
      </p:sp>
      <p:sp>
        <p:nvSpPr>
          <p:cNvPr id="5" name="TextBox 4">
            <a:extLst>
              <a:ext uri="{FF2B5EF4-FFF2-40B4-BE49-F238E27FC236}">
                <a16:creationId xmlns:a16="http://schemas.microsoft.com/office/drawing/2014/main" id="{2A7109C1-2984-EF26-985D-DC793CEB369F}"/>
              </a:ext>
            </a:extLst>
          </p:cNvPr>
          <p:cNvSpPr txBox="1"/>
          <p:nvPr/>
        </p:nvSpPr>
        <p:spPr>
          <a:xfrm>
            <a:off x="179614" y="2790831"/>
            <a:ext cx="11832771" cy="3700244"/>
          </a:xfrm>
          <a:prstGeom prst="rect">
            <a:avLst/>
          </a:prstGeom>
          <a:noFill/>
        </p:spPr>
        <p:txBody>
          <a:bodyPr wrap="square" rtlCol="0">
            <a:spAutoFit/>
          </a:bodyPr>
          <a:lstStyle/>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Which of the following, if true, most strengthens the argument above?</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AutoNum type="alphaUcParenBoth"/>
            </a:pPr>
            <a:r>
              <a:rPr lang="en-US" sz="2000" dirty="0">
                <a:latin typeface="Calibri" panose="020F0502020204030204" pitchFamily="34" charset="0"/>
                <a:ea typeface="Calibri" panose="020F0502020204030204" pitchFamily="34" charset="0"/>
                <a:cs typeface="Times New Roman" panose="02020603050405020304" pitchFamily="18" charset="0"/>
              </a:rPr>
              <a:t>Since 2001, tourist guides along the Inca Trail have received 50% to 100% increases in take-home pay.</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(B) Villages near Machu Picchu have experienced declines in income, as fewer tourists buy fewer craft goods and refreshments.</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(C) Many of the funds from the sale of Inca Trail permits are used to staff a museum of Incan culture in Peru’s capital city, Lima, and to hire guards for archaeological sites without permit programs.</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(D) Since 2001, Incan ruins similar to Machu Picchu but not on the Inca Trail have disintegrated at a significantly greater rate than those on the trail.</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(E) The total number of tourists in Peru has risen substantially since 2001, even as the number of tourists hiking the Inca Trail has remained constant.</a:t>
            </a:r>
          </a:p>
        </p:txBody>
      </p:sp>
      <p:sp>
        <p:nvSpPr>
          <p:cNvPr id="6" name="Oval 5">
            <a:extLst>
              <a:ext uri="{FF2B5EF4-FFF2-40B4-BE49-F238E27FC236}">
                <a16:creationId xmlns:a16="http://schemas.microsoft.com/office/drawing/2014/main" id="{91E470F7-22E4-A77C-ED83-D9B59BC3A216}"/>
              </a:ext>
            </a:extLst>
          </p:cNvPr>
          <p:cNvSpPr/>
          <p:nvPr/>
        </p:nvSpPr>
        <p:spPr>
          <a:xfrm>
            <a:off x="266857" y="5124199"/>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7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4A6C-916F-08C7-B67A-BE816AF7E8A6}"/>
              </a:ext>
            </a:extLst>
          </p:cNvPr>
          <p:cNvSpPr>
            <a:spLocks noGrp="1"/>
          </p:cNvSpPr>
          <p:nvPr>
            <p:ph type="title"/>
          </p:nvPr>
        </p:nvSpPr>
        <p:spPr>
          <a:xfrm>
            <a:off x="0" y="677364"/>
            <a:ext cx="11947071" cy="1325563"/>
          </a:xfrm>
        </p:spPr>
        <p:txBody>
          <a:bodyPr>
            <a:noAutofit/>
          </a:bodyPr>
          <a:lstStyle/>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The anticipated retirement of tens of thousands of baby boomers will create an unprecedented opportunity to move significant numbers of people into career-track jobs at family-supporting incomes. Major industries, from health care and construction to automotive repair, will soon face deep shortages of workers as a result of projected growth and boomer retirements. Fortunately, many of these jobs have relatively low barriers to entry and could be filled by out-of-work young people. To achieve this result, the city government should convene employers and educators to determine how best to create paths of upward mobility in these fields.</a:t>
            </a:r>
          </a:p>
        </p:txBody>
      </p:sp>
      <p:sp>
        <p:nvSpPr>
          <p:cNvPr id="5" name="TextBox 4">
            <a:extLst>
              <a:ext uri="{FF2B5EF4-FFF2-40B4-BE49-F238E27FC236}">
                <a16:creationId xmlns:a16="http://schemas.microsoft.com/office/drawing/2014/main" id="{2A7109C1-2984-EF26-985D-DC793CEB369F}"/>
              </a:ext>
            </a:extLst>
          </p:cNvPr>
          <p:cNvSpPr txBox="1"/>
          <p:nvPr/>
        </p:nvSpPr>
        <p:spPr>
          <a:xfrm>
            <a:off x="179614" y="2790831"/>
            <a:ext cx="11832771" cy="3700244"/>
          </a:xfrm>
          <a:prstGeom prst="rect">
            <a:avLst/>
          </a:prstGeom>
          <a:noFill/>
        </p:spPr>
        <p:txBody>
          <a:bodyPr wrap="square" rtlCol="0">
            <a:spAutoFit/>
          </a:bodyPr>
          <a:lstStyle/>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Which of the following, if true, most weakens the argument?</a:t>
            </a: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AutoNum type="alphaUcParenBoth"/>
            </a:pPr>
            <a:r>
              <a:rPr lang="en-US" sz="2000" dirty="0">
                <a:latin typeface="Calibri" panose="020F0502020204030204" pitchFamily="34" charset="0"/>
                <a:ea typeface="Calibri" panose="020F0502020204030204" pitchFamily="34" charset="0"/>
                <a:cs typeface="Times New Roman" panose="02020603050405020304" pitchFamily="18" charset="0"/>
              </a:rPr>
              <a:t>Immigration reform will limit the pool of available workers.</a:t>
            </a:r>
          </a:p>
          <a:p>
            <a:pPr marL="342900" indent="-342900">
              <a:lnSpc>
                <a:spcPct val="107000"/>
              </a:lnSpc>
              <a:buAutoNum type="alphaUcParenBoth"/>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(B) Government efforts have been shown to affect employment trends only rarely.</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(C) The best available positions require skills not possessed by the vast majority of the unemployed.</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(D) A small proportion of baby boomers will not retire as soon as is anticipated.</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(E) Many out-of-work young people are unaware of these looming employment opportunities.</a:t>
            </a:r>
          </a:p>
        </p:txBody>
      </p:sp>
      <p:sp>
        <p:nvSpPr>
          <p:cNvPr id="6" name="Oval 5">
            <a:extLst>
              <a:ext uri="{FF2B5EF4-FFF2-40B4-BE49-F238E27FC236}">
                <a16:creationId xmlns:a16="http://schemas.microsoft.com/office/drawing/2014/main" id="{91E470F7-22E4-A77C-ED83-D9B59BC3A216}"/>
              </a:ext>
            </a:extLst>
          </p:cNvPr>
          <p:cNvSpPr/>
          <p:nvPr/>
        </p:nvSpPr>
        <p:spPr>
          <a:xfrm>
            <a:off x="179614" y="4111827"/>
            <a:ext cx="408372" cy="328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1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0CA6B3-3CDE-456A-3D29-1C5FFB7C5B9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Text Completion</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99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858110"/>
            <a:ext cx="10196362" cy="2461058"/>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Militant</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Parochial</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Provincial</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Homogeneous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Sectarian</a:t>
            </a:r>
          </a:p>
        </p:txBody>
      </p:sp>
      <p:sp>
        <p:nvSpPr>
          <p:cNvPr id="8" name="Title 1">
            <a:extLst>
              <a:ext uri="{FF2B5EF4-FFF2-40B4-BE49-F238E27FC236}">
                <a16:creationId xmlns:a16="http://schemas.microsoft.com/office/drawing/2014/main" id="{946EBC2A-628D-F744-5506-73B320E360CD}"/>
              </a:ext>
            </a:extLst>
          </p:cNvPr>
          <p:cNvSpPr txBox="1">
            <a:spLocks/>
          </p:cNvSpPr>
          <p:nvPr/>
        </p:nvSpPr>
        <p:spPr>
          <a:xfrm>
            <a:off x="678581" y="1339553"/>
            <a:ext cx="10515600" cy="77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pPr>
            <a:r>
              <a:rPr lang="en-US" sz="2600" dirty="0">
                <a:latin typeface="Calibri" panose="020F0502020204030204" pitchFamily="34" charset="0"/>
                <a:ea typeface="Calibri" panose="020F0502020204030204" pitchFamily="34" charset="0"/>
                <a:cs typeface="Times New Roman" panose="02020603050405020304" pitchFamily="18" charset="0"/>
              </a:rPr>
              <a:t>Researchers from the University of Southampton concluded that ethnic differences are likely not the cause of mutual mistrust, citing government surveys which show that cooperation and trust are no higher in racially __________ neighborhoods than in mixed communities.</a:t>
            </a:r>
          </a:p>
        </p:txBody>
      </p:sp>
      <p:sp>
        <p:nvSpPr>
          <p:cNvPr id="3" name="Rectangle 2">
            <a:extLst>
              <a:ext uri="{FF2B5EF4-FFF2-40B4-BE49-F238E27FC236}">
                <a16:creationId xmlns:a16="http://schemas.microsoft.com/office/drawing/2014/main" id="{2333D74A-9968-34E9-AF00-2697EF4BBD09}"/>
              </a:ext>
            </a:extLst>
          </p:cNvPr>
          <p:cNvSpPr/>
          <p:nvPr/>
        </p:nvSpPr>
        <p:spPr>
          <a:xfrm>
            <a:off x="800100" y="4376057"/>
            <a:ext cx="2041071" cy="367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47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C5BD3-A43F-56D7-A074-DE0CBE12C2B2}"/>
              </a:ext>
            </a:extLst>
          </p:cNvPr>
          <p:cNvSpPr>
            <a:spLocks noGrp="1"/>
          </p:cNvSpPr>
          <p:nvPr>
            <p:ph type="title"/>
          </p:nvPr>
        </p:nvSpPr>
        <p:spPr>
          <a:xfrm>
            <a:off x="838200" y="368816"/>
            <a:ext cx="10515600" cy="13181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a:t>The creators of Sesame Street were the first to use ___ to shape a TV show’s content and achieve educational goals.</a:t>
            </a:r>
          </a:p>
        </p:txBody>
      </p:sp>
      <p:sp>
        <p:nvSpPr>
          <p:cNvPr id="5" name="Content Placeholder 3">
            <a:extLst>
              <a:ext uri="{FF2B5EF4-FFF2-40B4-BE49-F238E27FC236}">
                <a16:creationId xmlns:a16="http://schemas.microsoft.com/office/drawing/2014/main" id="{3F31107C-81E6-6843-15E0-18916FF29D72}"/>
              </a:ext>
            </a:extLst>
          </p:cNvPr>
          <p:cNvSpPr txBox="1">
            <a:spLocks noGrp="1"/>
          </p:cNvSpPr>
          <p:nvPr>
            <p:ph idx="1"/>
          </p:nvPr>
        </p:nvSpPr>
        <p:spPr>
          <a:xfrm>
            <a:off x="838200" y="2772682"/>
            <a:ext cx="10515600" cy="2727926"/>
          </a:xfrm>
          <a:prstGeom prst="rect">
            <a:avLst/>
          </a:prstGeom>
          <a:noFill/>
        </p:spPr>
        <p:txBody>
          <a:bodyPr wrap="square" rtlCol="0">
            <a:spAutoFit/>
          </a:bodyPr>
          <a:lstStyle/>
          <a:p>
            <a:pPr marL="457200" indent="-457200">
              <a:buAutoNum type="alphaLcParenR"/>
            </a:pPr>
            <a:r>
              <a:rPr lang="en-US" sz="2400" dirty="0"/>
              <a:t>Innovation</a:t>
            </a:r>
          </a:p>
          <a:p>
            <a:pPr marL="457200" indent="-457200">
              <a:buAutoNum type="alphaLcParenR"/>
            </a:pPr>
            <a:r>
              <a:rPr lang="en-US" sz="2400" dirty="0"/>
              <a:t>A curriculum</a:t>
            </a:r>
          </a:p>
          <a:p>
            <a:pPr marL="457200" indent="-457200">
              <a:buAutoNum type="alphaLcParenR"/>
            </a:pPr>
            <a:r>
              <a:rPr lang="en-US" sz="2400" dirty="0"/>
              <a:t>Adroitness</a:t>
            </a:r>
          </a:p>
          <a:p>
            <a:pPr marL="457200" indent="-457200">
              <a:buAutoNum type="alphaLcParenR"/>
            </a:pPr>
            <a:r>
              <a:rPr lang="en-US" sz="2400" dirty="0"/>
              <a:t>A timetable</a:t>
            </a:r>
          </a:p>
          <a:p>
            <a:pPr marL="457200" indent="-457200">
              <a:buAutoNum type="alphaLcParenR"/>
            </a:pPr>
            <a:r>
              <a:rPr lang="en-US" sz="2400" dirty="0"/>
              <a:t>A character lineup</a:t>
            </a:r>
          </a:p>
          <a:p>
            <a:pPr marL="457200" indent="-457200">
              <a:buAutoNum type="alphaLcParenR"/>
            </a:pPr>
            <a:endParaRPr lang="en-US" sz="2400" dirty="0"/>
          </a:p>
        </p:txBody>
      </p:sp>
      <p:sp>
        <p:nvSpPr>
          <p:cNvPr id="6" name="Oval 5">
            <a:extLst>
              <a:ext uri="{FF2B5EF4-FFF2-40B4-BE49-F238E27FC236}">
                <a16:creationId xmlns:a16="http://schemas.microsoft.com/office/drawing/2014/main" id="{76393358-CC61-A69D-8BD4-1CE5C8B21B15}"/>
              </a:ext>
            </a:extLst>
          </p:cNvPr>
          <p:cNvSpPr/>
          <p:nvPr/>
        </p:nvSpPr>
        <p:spPr>
          <a:xfrm>
            <a:off x="838200" y="3292917"/>
            <a:ext cx="404674" cy="390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1403</TotalTime>
  <Words>1858</Words>
  <Application>Microsoft Office PowerPoint</Application>
  <PresentationFormat>Widescreen</PresentationFormat>
  <Paragraphs>148</Paragraphs>
  <Slides>21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Helvetica Neue</vt:lpstr>
      <vt:lpstr>Arial</vt:lpstr>
      <vt:lpstr>Calibri</vt:lpstr>
      <vt:lpstr>Calibri Light</vt:lpstr>
      <vt:lpstr>Office Theme</vt:lpstr>
      <vt:lpstr>GRE – Verbal Reasoning</vt:lpstr>
      <vt:lpstr>Reading Comprehension</vt:lpstr>
      <vt:lpstr>More examples on RC questiontypes</vt:lpstr>
      <vt:lpstr>The school board has responded to the new school lunch guidelines by replacing fries with fruit in a standard meal option that used to consist of a hamburger, fries, and milk. However, the guidelines specifically require that vegetables, not fruits, be included in every meal</vt:lpstr>
      <vt:lpstr>In 2001, the Peruvian government began requiring tourists to buy expensive permits to hike the remote Inca Trail, which goes to the ancient city of Machu Picchu. The total number of permits is strictly limited; in fact, only 500 people per day are now allowed to hike the Inca Trail, whereas before 2001, visitors numbered in the thousands. The Peruvian government argues that this permit program has successfully prevented deterioration of archaeological treasures along the Inca Trail.</vt:lpstr>
      <vt:lpstr>The anticipated retirement of tens of thousands of baby boomers will create an unprecedented opportunity to move significant numbers of people into career-track jobs at family-supporting incomes. Major industries, from health care and construction to automotive repair, will soon face deep shortages of workers as a result of projected growth and boomer retirements. Fortunately, many of these jobs have relatively low barriers to entry and could be filled by out-of-work young people. To achieve this result, the city government should convene employers and educators to determine how best to create paths of upward mobility in these fields.</vt:lpstr>
      <vt:lpstr>Text Completion</vt:lpstr>
      <vt:lpstr>PowerPoint Presentation</vt:lpstr>
      <vt:lpstr>The creators of Sesame Street were the first to use ___ to shape a TV show’s content and achieve educational goals.</vt:lpstr>
      <vt:lpstr>The latest tsunami (i) ___ the small seaside resort. Fortunately, no lives were lost, and the loss of property served as a (ii) ____ for much needed renovation. </vt:lpstr>
      <vt:lpstr>Sentence Equivalence</vt:lpstr>
      <vt:lpstr>Although bonobos are a good deal more gregarious than chimpanzees they do not hesitate to _____ those whose continued presence would otherwise undermine the safety or even equanimity of the group. </vt:lpstr>
      <vt:lpstr>Mary’s offer to help plan the party struck everyone as____, because in her characteristic fashion she seemed to be up to something. </vt:lpstr>
      <vt:lpstr>With the nothing to lose and the coach’s ___approval, the teammates decided to abandon the game plan and just have some fun.</vt:lpstr>
      <vt:lpstr>Tips and tricks!</vt:lpstr>
      <vt:lpstr>Sentence equivalence section and text completion compared</vt:lpstr>
      <vt:lpstr>Reading Comprehension  Text Completion           Sentence Equivalence</vt:lpstr>
      <vt:lpstr>What does the verbal reasoning section measure?</vt:lpstr>
      <vt:lpstr>Feel free to skip difficult questions and come back to them later, time permitting. </vt:lpstr>
      <vt:lpstr>GRE Overview - Time Limits</vt:lpstr>
      <vt:lpstr>Continue reading, building up your vocab, and practicing!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 PREP – Verbal Reasoning</dc:title>
  <dc:creator>Dulce Robles Martinez</dc:creator>
  <cp:lastModifiedBy>Dulce Robles Martinez</cp:lastModifiedBy>
  <cp:revision>16</cp:revision>
  <dcterms:created xsi:type="dcterms:W3CDTF">2022-05-23T17:28:31Z</dcterms:created>
  <dcterms:modified xsi:type="dcterms:W3CDTF">2022-06-27T22:49:40Z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