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englishclub.com/speaking/small-talk.htm" TargetMode="External"/><Relationship Id="rId3" Type="http://schemas.openxmlformats.org/officeDocument/2006/relationships/hyperlink" Target="https://christinarebuffet.com/blog/friendly-small-talk-american/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englishclub.com/speaking/small-talk_conversation-starters.htm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4073cc86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4073cc86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Time: 50” 6:0o-6:50 PM PDT</a:t>
            </a:r>
            <a:endParaRPr sz="14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15” </a:t>
            </a: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Warm up 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10” Lecture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What is small talk?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Small talk norms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Topics for small talk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eorgia"/>
              <a:buChar char="●"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Tips for small talk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7-10” Small talk example</a:t>
            </a:r>
            <a:endParaRPr sz="12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15-20” Small talk practice &amp; Share</a:t>
            </a:r>
            <a:endParaRPr sz="12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Additional Resources:</a:t>
            </a:r>
            <a:endParaRPr sz="14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565656"/>
              </a:buClr>
              <a:buSzPts val="1500"/>
              <a:buFont typeface="Georgia"/>
              <a:buChar char="●"/>
            </a:pPr>
            <a:r>
              <a:rPr lang="en" sz="15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English Club: About Small Talk (</a:t>
            </a:r>
            <a:r>
              <a:rPr lang="en" sz="1500">
                <a:solidFill>
                  <a:srgbClr val="0078CC"/>
                </a:solidFill>
                <a:highlight>
                  <a:srgbClr val="FFFFFF"/>
                </a:highlight>
                <a:uFill>
                  <a:noFill/>
                </a:uFill>
                <a:latin typeface="Georgia"/>
                <a:ea typeface="Georgia"/>
                <a:cs typeface="Georgia"/>
                <a:sym typeface="Georgia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LINK</a:t>
            </a:r>
            <a:r>
              <a:rPr lang="en" sz="15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)</a:t>
            </a:r>
            <a:endParaRPr sz="15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500"/>
              <a:buFont typeface="Georgia"/>
              <a:buChar char="●"/>
            </a:pPr>
            <a:r>
              <a:rPr lang="en" sz="15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3 Tips for Small Talk (</a:t>
            </a:r>
            <a:r>
              <a:rPr lang="en" sz="1500">
                <a:solidFill>
                  <a:srgbClr val="0078CC"/>
                </a:solidFill>
                <a:highlight>
                  <a:srgbClr val="FFFFFF"/>
                </a:highlight>
                <a:uFill>
                  <a:noFill/>
                </a:u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LINK</a:t>
            </a:r>
            <a:r>
              <a:rPr lang="en" sz="15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)</a:t>
            </a:r>
            <a:endParaRPr sz="15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4073cc86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4073cc86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4073cc86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4073cc86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4073cc864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4073cc864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4073cc864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4073cc864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c4073cc864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c4073cc864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c4073cc864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c4073cc864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Suggested Video settings: Select CC and 75% speed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 at 1’ 22” (can watch second part - where the android learns </a:t>
            </a:r>
            <a:r>
              <a:rPr lang="en"/>
              <a:t>how to make successful small talk by observing a ‘small talk guru’)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What the character did </a:t>
            </a:r>
            <a:r>
              <a:rPr b="1" lang="en">
                <a:solidFill>
                  <a:schemeClr val="dk1"/>
                </a:solidFill>
              </a:rPr>
              <a:t>wrong</a:t>
            </a:r>
            <a:r>
              <a:rPr lang="en">
                <a:solidFill>
                  <a:schemeClr val="dk1"/>
                </a:solidFill>
              </a:rPr>
              <a:t>: He continued to speak after the man in the red shirt did not smile, did not make sustained eye contact, and did not show interest.; He went into too much detail about the topic of weather and it was no longer considered ‘light’ conversation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character did </a:t>
            </a:r>
            <a:r>
              <a:rPr b="1" lang="en"/>
              <a:t>right</a:t>
            </a:r>
            <a:r>
              <a:rPr lang="en"/>
              <a:t>:  He chose a light topic (weather); Picked an appropriate situation (elevator*)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part after 1:22 (if time): Point out that small talk is a good ice breaker, but it is best used in limited quantities. It can move to a deeper conversation later. The ‘small talk guru’ is seen as ‘fake’ because he never interacts beyond small-talk.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4073cc864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c4073cc864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https://www.englishclub.com/speaking/small-talk_conversation-starters.htm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time: Students share-out experience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Extra time: prep for the closing ceremony. Note: Make sure to emphasize that if </a:t>
            </a:r>
            <a:r>
              <a:rPr lang="en"/>
              <a:t>they</a:t>
            </a:r>
            <a:r>
              <a:rPr lang="en"/>
              <a:t> are asked to speak, </a:t>
            </a:r>
            <a:r>
              <a:rPr lang="en"/>
              <a:t>only a </a:t>
            </a:r>
            <a:r>
              <a:rPr b="1" lang="en"/>
              <a:t>few sentences</a:t>
            </a:r>
            <a:r>
              <a:rPr lang="en"/>
              <a:t> are needed.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englishclub.com/speaking/small-talk_conversation-starters.htm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9FqFm_vmVnE" TargetMode="External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englishclub.com/speaking/small-talk_conversation-starters.htm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Communication: Small Talk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Global Tourism &amp; Communication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240"/>
              <a:t>Spring 2021</a:t>
            </a:r>
            <a:endParaRPr i="1" sz="224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Agenda</a:t>
            </a:r>
            <a:endParaRPr b="1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Warm up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/>
              <a:t>What is small talk?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/>
              <a:t>Small talk norms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/>
              <a:t>Topics for small talk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/>
              <a:t>Tips for small talk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/>
              <a:t>Small talk example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/>
              <a:t>Small talk practice</a:t>
            </a:r>
            <a:endParaRPr sz="2300"/>
          </a:p>
        </p:txBody>
      </p:sp>
      <p:sp>
        <p:nvSpPr>
          <p:cNvPr id="62" name="Google Shape;62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333333"/>
                </a:solidFill>
                <a:latin typeface="Roboto"/>
                <a:ea typeface="Roboto"/>
                <a:cs typeface="Roboto"/>
                <a:sym typeface="Roboto"/>
              </a:rPr>
              <a:t>Objectives: After this lesson you will be able to...</a:t>
            </a:r>
            <a:endParaRPr sz="2100">
              <a:solidFill>
                <a:srgbClr val="33333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Roboto"/>
              <a:buChar char="●"/>
            </a:pPr>
            <a:r>
              <a:rPr lang="en" sz="2100">
                <a:solidFill>
                  <a:srgbClr val="333333"/>
                </a:solidFill>
                <a:latin typeface="Roboto"/>
                <a:ea typeface="Roboto"/>
                <a:cs typeface="Roboto"/>
                <a:sym typeface="Roboto"/>
              </a:rPr>
              <a:t>Describe small talk to someone who doesn't know about it</a:t>
            </a:r>
            <a:endParaRPr sz="2100">
              <a:solidFill>
                <a:srgbClr val="33333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Roboto"/>
              <a:buChar char="●"/>
            </a:pPr>
            <a:r>
              <a:rPr lang="en" sz="2100">
                <a:solidFill>
                  <a:srgbClr val="333333"/>
                </a:solidFill>
                <a:latin typeface="Roboto"/>
                <a:ea typeface="Roboto"/>
                <a:cs typeface="Roboto"/>
                <a:sym typeface="Roboto"/>
              </a:rPr>
              <a:t>Start a small talk conversation in English</a:t>
            </a:r>
            <a:endParaRPr sz="2100">
              <a:solidFill>
                <a:srgbClr val="33333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Roboto"/>
              <a:buChar char="●"/>
            </a:pPr>
            <a:r>
              <a:rPr lang="en" sz="2100">
                <a:solidFill>
                  <a:srgbClr val="333333"/>
                </a:solidFill>
                <a:latin typeface="Roboto"/>
                <a:ea typeface="Roboto"/>
                <a:cs typeface="Roboto"/>
                <a:sym typeface="Roboto"/>
              </a:rPr>
              <a:t>Recognize appropriate times to use small talk</a:t>
            </a:r>
            <a:endParaRPr sz="2100">
              <a:solidFill>
                <a:srgbClr val="33333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22649" y="84227"/>
            <a:ext cx="1144225" cy="10682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Warm-Up Questions</a:t>
            </a:r>
            <a:endParaRPr b="1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4617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Discuss these questions in groups:</a:t>
            </a:r>
            <a:endParaRPr sz="1600">
              <a:solidFill>
                <a:srgbClr val="565656"/>
              </a:solidFill>
              <a:highlight>
                <a:srgbClr val="99CC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Georgia"/>
              <a:buChar char="●"/>
            </a:pPr>
            <a:r>
              <a:rPr lang="en" sz="18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What is small talk?</a:t>
            </a:r>
            <a:endParaRPr sz="18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Georgia"/>
              <a:buChar char="●"/>
            </a:pPr>
            <a:r>
              <a:rPr lang="en" sz="18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When do we use it?</a:t>
            </a:r>
            <a:endParaRPr sz="18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Georgia"/>
              <a:buChar char="●"/>
            </a:pPr>
            <a:r>
              <a:rPr lang="en" sz="18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Is it normal to talk to strangers in your country?</a:t>
            </a:r>
            <a:endParaRPr sz="18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0000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Be prepared to share after with the class</a:t>
            </a:r>
            <a:endParaRPr sz="1800">
              <a:solidFill>
                <a:srgbClr val="FF0000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4775" y="1306775"/>
            <a:ext cx="3707525" cy="192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is Small Talk?</a:t>
            </a:r>
            <a:endParaRPr b="1"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60759" lvl="0" marL="558800" marR="101600" rtl="0" algn="l">
              <a:spcBef>
                <a:spcPts val="4000"/>
              </a:spcBef>
              <a:spcAft>
                <a:spcPts val="0"/>
              </a:spcAft>
              <a:buClr>
                <a:srgbClr val="565656"/>
              </a:buClr>
              <a:buSzPct val="107142"/>
              <a:buFont typeface="Roboto"/>
              <a:buChar char="●"/>
            </a:pPr>
            <a:r>
              <a:rPr lang="en" sz="21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Casual conversation</a:t>
            </a:r>
            <a:endParaRPr sz="21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0759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7142"/>
              <a:buFont typeface="Roboto"/>
              <a:buChar char="●"/>
            </a:pPr>
            <a:r>
              <a:rPr lang="en" sz="21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Before asking for something</a:t>
            </a:r>
            <a:endParaRPr sz="21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0759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7142"/>
              <a:buFont typeface="Roboto"/>
              <a:buChar char="●"/>
            </a:pPr>
            <a:r>
              <a:rPr lang="en" sz="21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To break the ice</a:t>
            </a:r>
            <a:endParaRPr sz="21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0759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7142"/>
              <a:buFont typeface="Roboto"/>
              <a:buChar char="●"/>
            </a:pPr>
            <a:r>
              <a:rPr lang="en" sz="21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To fill 'awkward' silences</a:t>
            </a:r>
            <a:endParaRPr sz="21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0759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7142"/>
              <a:buFont typeface="Roboto"/>
              <a:buChar char="●"/>
            </a:pPr>
            <a:r>
              <a:rPr lang="en" sz="21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Not speaking is sometimes considered rude</a:t>
            </a:r>
            <a:endParaRPr sz="21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40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>
            <p:ph idx="2" type="body"/>
          </p:nvPr>
        </p:nvSpPr>
        <p:spPr>
          <a:xfrm>
            <a:off x="4832400" y="3747025"/>
            <a:ext cx="3999900" cy="82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5772"/>
              <a:buFont typeface="Arial"/>
              <a:buNone/>
            </a:pPr>
            <a:r>
              <a:rPr i="1" lang="en" sz="1672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It's not uncommon for strangers to talk in the U.S. Often, we use small talk when we are waiting, or to fill a silence</a:t>
            </a:r>
            <a:endParaRPr i="1" sz="11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1375" y="1017725"/>
            <a:ext cx="3641953" cy="2424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Norms Around Small Talk</a:t>
            </a:r>
            <a:endParaRPr b="1"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Who:</a:t>
            </a:r>
            <a:endParaRPr b="1"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Strangers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Acquaintances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Co-workers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Where:</a:t>
            </a:r>
            <a:endParaRPr b="1"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In public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When waiting for something (line, elevator)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Social events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5406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1771"/>
              <a:buFont typeface="Roboto"/>
              <a:buChar char="●"/>
            </a:pPr>
            <a:r>
              <a:rPr lang="en" sz="8467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First day of class </a:t>
            </a:r>
            <a:endParaRPr sz="8467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9000" y="1395400"/>
            <a:ext cx="4876800" cy="209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Topics for Small Talk</a:t>
            </a:r>
            <a:endParaRPr b="1"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3999900" cy="50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Common topics:</a:t>
            </a:r>
            <a:endParaRPr b="1"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Weather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Sports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Current events 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Topics to avoid:</a:t>
            </a:r>
            <a:endParaRPr b="1"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Politics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Religion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Personal information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Money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Body or appearance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9250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9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Controversial topics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900"/>
          </a:p>
        </p:txBody>
      </p:sp>
      <p:sp>
        <p:nvSpPr>
          <p:cNvPr id="93" name="Google Shape;93;p18"/>
          <p:cNvSpPr txBox="1"/>
          <p:nvPr>
            <p:ph idx="2" type="body"/>
          </p:nvPr>
        </p:nvSpPr>
        <p:spPr>
          <a:xfrm>
            <a:off x="4832400" y="3144200"/>
            <a:ext cx="3999900" cy="14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4"/>
              <a:buFont typeface="Arial"/>
              <a:buNone/>
            </a:pPr>
            <a:r>
              <a:rPr b="1"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Light vs. Heavy topics:</a:t>
            </a:r>
            <a:endParaRPr b="1"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1152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00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Heavy = sad, serious, or intellectual  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1152" lvl="0" marL="558800" marR="101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ct val="100000"/>
              <a:buFont typeface="Roboto"/>
              <a:buChar char="●"/>
            </a:pPr>
            <a:r>
              <a:rPr lang="en" sz="19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Light = Trivial, not serious, simple</a:t>
            </a:r>
            <a:endParaRPr sz="19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Tips for Small Talk</a:t>
            </a:r>
            <a:endParaRPr b="1"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10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5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These tips will help you make successful small talk:</a:t>
            </a:r>
            <a:endParaRPr i="1" sz="15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3375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650"/>
              <a:buFont typeface="Roboto"/>
              <a:buChar char="●"/>
            </a:pPr>
            <a:r>
              <a:rPr lang="en" sz="15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Use it the first time you see someone in a day</a:t>
            </a:r>
            <a:endParaRPr sz="15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3375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650"/>
              <a:buFont typeface="Roboto"/>
              <a:buChar char="●"/>
            </a:pPr>
            <a:r>
              <a:rPr lang="en" sz="15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Use it when things are quiet</a:t>
            </a:r>
            <a:endParaRPr sz="15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3375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650"/>
              <a:buFont typeface="Roboto"/>
              <a:buChar char="●"/>
            </a:pPr>
            <a:r>
              <a:rPr lang="en" sz="15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Use it only when someone smiles or acknowledges you</a:t>
            </a:r>
            <a:endParaRPr sz="15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3375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650"/>
              <a:buFont typeface="Roboto"/>
              <a:buChar char="●"/>
            </a:pPr>
            <a:r>
              <a:rPr lang="en" sz="15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Don't use it when someone is busy or unresponsive</a:t>
            </a:r>
            <a:endParaRPr sz="1500">
              <a:solidFill>
                <a:srgbClr val="56565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3375" lvl="0" marL="558800" marR="1016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1650"/>
              <a:buFont typeface="Roboto"/>
              <a:buChar char="●"/>
            </a:pPr>
            <a:r>
              <a:rPr lang="en" sz="1500">
                <a:solidFill>
                  <a:srgbClr val="565656"/>
                </a:solidFill>
                <a:latin typeface="Roboto"/>
                <a:ea typeface="Roboto"/>
                <a:cs typeface="Roboto"/>
                <a:sym typeface="Roboto"/>
              </a:rPr>
              <a:t>It can be difficult to know how to begin. Try these </a:t>
            </a:r>
            <a:r>
              <a:rPr lang="en" sz="1500">
                <a:solidFill>
                  <a:srgbClr val="0078CC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conversation starters</a:t>
            </a:r>
            <a:endParaRPr sz="1700"/>
          </a:p>
        </p:txBody>
      </p:sp>
      <p:sp>
        <p:nvSpPr>
          <p:cNvPr id="100" name="Google Shape;100;p19"/>
          <p:cNvSpPr txBox="1"/>
          <p:nvPr>
            <p:ph idx="2" type="body"/>
          </p:nvPr>
        </p:nvSpPr>
        <p:spPr>
          <a:xfrm>
            <a:off x="4832400" y="2940375"/>
            <a:ext cx="3999900" cy="85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/>
              <a:t>Small talk doesn’t have to be hard. With practice, you can become a small-talk expert!</a:t>
            </a:r>
            <a:endParaRPr i="1"/>
          </a:p>
        </p:txBody>
      </p:sp>
      <p:pic>
        <p:nvPicPr>
          <p:cNvPr id="101" name="Google Shape;10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32102" y="1017726"/>
            <a:ext cx="3600502" cy="1800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did he do wrong?</a:t>
            </a:r>
            <a:endParaRPr b="1"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Think of </a:t>
            </a:r>
            <a:r>
              <a:rPr i="1" lang="en"/>
              <a:t>these</a:t>
            </a:r>
            <a:r>
              <a:rPr i="1" lang="en"/>
              <a:t> questions as you watch the video:</a:t>
            </a:r>
            <a:endParaRPr i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Was this a successful use of small talk?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What did he do well?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What mistakes did he make?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[answer: good: he chose a light topic and picked an appropriate situation - when they were waiting/elevator,  bad: The other person did not </a:t>
            </a:r>
            <a:r>
              <a:rPr lang="en"/>
              <a:t>respond much, did not smile, and did not seem interested in the topics, but he continued to speak; he went into too much detail]</a:t>
            </a:r>
            <a:endParaRPr/>
          </a:p>
        </p:txBody>
      </p:sp>
      <p:sp>
        <p:nvSpPr>
          <p:cNvPr id="108" name="Google Shape;108;p20"/>
          <p:cNvSpPr txBox="1"/>
          <p:nvPr>
            <p:ph idx="2" type="body"/>
          </p:nvPr>
        </p:nvSpPr>
        <p:spPr>
          <a:xfrm>
            <a:off x="4572000" y="4243400"/>
            <a:ext cx="4394700" cy="3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770"/>
              <a:buNone/>
            </a:pPr>
            <a:r>
              <a:rPr i="1" lang="en" sz="1380"/>
              <a:t>The character in the yellow shirt is learning ‘small talk’</a:t>
            </a:r>
            <a:endParaRPr i="1" sz="1380"/>
          </a:p>
        </p:txBody>
      </p:sp>
      <p:pic>
        <p:nvPicPr>
          <p:cNvPr descr="Star Trek TNG S06E18 Starship Mine&#10;Blu ray FullHD interpolated to 60fps" id="109" name="Google Shape;109;p20" title="Data writes a small talk routine Star Trek TNG (HD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46350" y="74132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Practice</a:t>
            </a:r>
            <a:endParaRPr b="1"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Georgia"/>
              <a:buAutoNum type="arabicPeriod"/>
            </a:pPr>
            <a:r>
              <a:rPr lang="en" sz="20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Look at some </a:t>
            </a:r>
            <a:r>
              <a:rPr b="1" lang="en" sz="2000">
                <a:solidFill>
                  <a:srgbClr val="0078CC"/>
                </a:solidFill>
                <a:highlight>
                  <a:srgbClr val="FFFFFF"/>
                </a:highlight>
                <a:uFill>
                  <a:noFill/>
                </a:uFill>
                <a:latin typeface="Georgia"/>
                <a:ea typeface="Georgia"/>
                <a:cs typeface="Georgia"/>
                <a:sym typeface="Georg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conversation starters</a:t>
            </a:r>
            <a:endParaRPr b="1" sz="2000">
              <a:solidFill>
                <a:srgbClr val="0078CC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Georgia"/>
              <a:buAutoNum type="arabicPeriod"/>
            </a:pPr>
            <a:r>
              <a:rPr lang="en" sz="20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Take turns asking and answering them with a partner</a:t>
            </a:r>
            <a:endParaRPr sz="20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Georgia"/>
              <a:buAutoNum type="arabicPeriod"/>
            </a:pPr>
            <a:r>
              <a:rPr lang="en" sz="20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Switch partners</a:t>
            </a:r>
            <a:endParaRPr sz="20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565656"/>
              </a:buClr>
              <a:buSzPts val="2100"/>
              <a:buFont typeface="Georgia"/>
              <a:buAutoNum type="arabicPeriod"/>
            </a:pPr>
            <a:r>
              <a:rPr lang="en" sz="2000">
                <a:solidFill>
                  <a:srgbClr val="565656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Share one thing you learned about your classmates</a:t>
            </a:r>
            <a:endParaRPr sz="2000">
              <a:solidFill>
                <a:srgbClr val="565656"/>
              </a:solidFill>
              <a:highlight>
                <a:srgbClr val="FFFF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832400" y="3669025"/>
            <a:ext cx="3999900" cy="8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 sz="2300"/>
              <a:t>You can use </a:t>
            </a:r>
            <a:r>
              <a:rPr b="1" i="1" lang="en" sz="2300"/>
              <a:t>conversation starters</a:t>
            </a:r>
            <a:r>
              <a:rPr i="1" lang="en" sz="2300"/>
              <a:t> to help you make successful small-talk</a:t>
            </a:r>
            <a:endParaRPr i="1" sz="2300"/>
          </a:p>
        </p:txBody>
      </p:sp>
      <p:pic>
        <p:nvPicPr>
          <p:cNvPr id="117" name="Google Shape;11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22101" y="1292626"/>
            <a:ext cx="4420500" cy="221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