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6"/>
  </p:notesMasterIdLst>
  <p:sldIdLst>
    <p:sldId id="256" r:id="rId2"/>
    <p:sldId id="257" r:id="rId3"/>
    <p:sldId id="258" r:id="rId4"/>
    <p:sldId id="266" r:id="rId5"/>
    <p:sldId id="267" r:id="rId6"/>
    <p:sldId id="272" r:id="rId7"/>
    <p:sldId id="274" r:id="rId8"/>
    <p:sldId id="259" r:id="rId9"/>
    <p:sldId id="260" r:id="rId10"/>
    <p:sldId id="261" r:id="rId11"/>
    <p:sldId id="273" r:id="rId12"/>
    <p:sldId id="262" r:id="rId13"/>
    <p:sldId id="269" r:id="rId14"/>
    <p:sldId id="275" r:id="rId15"/>
    <p:sldId id="268" r:id="rId16"/>
    <p:sldId id="276" r:id="rId17"/>
    <p:sldId id="271" r:id="rId18"/>
    <p:sldId id="277" r:id="rId19"/>
    <p:sldId id="278" r:id="rId20"/>
    <p:sldId id="279" r:id="rId21"/>
    <p:sldId id="263" r:id="rId22"/>
    <p:sldId id="264" r:id="rId23"/>
    <p:sldId id="265" r:id="rId24"/>
    <p:sldId id="270"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notesViewPr>
    <p:cSldViewPr>
      <p:cViewPr varScale="1">
        <p:scale>
          <a:sx n="55" d="100"/>
          <a:sy n="55" d="100"/>
        </p:scale>
        <p:origin x="-2820" y="-102"/>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F29339B-7340-469A-8155-45B573DD2DCB}" type="datetimeFigureOut">
              <a:rPr lang="en-US" smtClean="0"/>
              <a:pPr/>
              <a:t>6/7/2016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743075C-70DB-4E86-BD50-2B153CCCCA2A}"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www.ncbi.nlm.nih.gov/pmc/articles/PMC3312395/"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Consortium to Establish a Registry for Alzheimer Disease (CERAD) (</a:t>
            </a:r>
            <a:r>
              <a:rPr lang="en-US" sz="1200" u="sng" kern="1200" dirty="0" smtClean="0">
                <a:solidFill>
                  <a:schemeClr val="tx1"/>
                </a:solidFill>
                <a:latin typeface="+mn-lt"/>
                <a:ea typeface="+mn-ea"/>
                <a:cs typeface="+mn-cs"/>
                <a:hlinkClick r:id="rId3"/>
              </a:rPr>
              <a:t>Welsh et al. 1991</a:t>
            </a:r>
            <a:r>
              <a:rPr lang="en-US" sz="1200" kern="1200" dirty="0" smtClean="0">
                <a:solidFill>
                  <a:schemeClr val="tx1"/>
                </a:solidFill>
                <a:latin typeface="+mn-lt"/>
                <a:ea typeface="+mn-ea"/>
                <a:cs typeface="+mn-cs"/>
              </a:rPr>
              <a:t>)</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Semantic Memory (fluency, confrontation naming, sorting, word-to-picture matching, and definition generation of a thing such as a horse)</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F743075C-70DB-4E86-BD50-2B153CCCCA2A}" type="slidenum">
              <a:rPr lang="en-US" smtClean="0"/>
              <a:pPr/>
              <a:t>5</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smtClean="0"/>
              <a:t>Detrmine</a:t>
            </a:r>
            <a:r>
              <a:rPr lang="en-US" dirty="0" smtClean="0"/>
              <a:t> total score</a:t>
            </a:r>
          </a:p>
          <a:p>
            <a:r>
              <a:rPr lang="en-US" dirty="0" smtClean="0"/>
              <a:t>Score &lt; 4 suggests primary dementia 9alzheimer’s disease)</a:t>
            </a:r>
          </a:p>
          <a:p>
            <a:r>
              <a:rPr lang="en-US" dirty="0" smtClean="0"/>
              <a:t>4-7 Indeterminate</a:t>
            </a:r>
          </a:p>
          <a:p>
            <a:pPr>
              <a:buFont typeface="Wingdings"/>
              <a:buChar char="Ø"/>
            </a:pPr>
            <a:r>
              <a:rPr lang="en-US" dirty="0" smtClean="0"/>
              <a:t>7 vascular dementia</a:t>
            </a:r>
          </a:p>
          <a:p>
            <a:pPr>
              <a:buFont typeface="Wingdings"/>
              <a:buChar char="Ø"/>
            </a:pPr>
            <a:r>
              <a:rPr lang="en-US" dirty="0" err="1" smtClean="0"/>
              <a:t>Merk</a:t>
            </a:r>
            <a:r>
              <a:rPr lang="en-US" dirty="0" smtClean="0"/>
              <a:t> Manual of Diagnosis</a:t>
            </a:r>
            <a:r>
              <a:rPr lang="en-US" baseline="0" dirty="0" smtClean="0"/>
              <a:t> and Therapy</a:t>
            </a:r>
            <a:endParaRPr lang="en-US" dirty="0"/>
          </a:p>
        </p:txBody>
      </p:sp>
      <p:sp>
        <p:nvSpPr>
          <p:cNvPr id="4" name="Slide Number Placeholder 3"/>
          <p:cNvSpPr>
            <a:spLocks noGrp="1"/>
          </p:cNvSpPr>
          <p:nvPr>
            <p:ph type="sldNum" sz="quarter" idx="10"/>
          </p:nvPr>
        </p:nvSpPr>
        <p:spPr/>
        <p:txBody>
          <a:bodyPr/>
          <a:lstStyle/>
          <a:p>
            <a:fld id="{F743075C-70DB-4E86-BD50-2B153CCCCA2A}" type="slidenum">
              <a:rPr lang="en-US" smtClean="0"/>
              <a:pPr/>
              <a:t>7</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Moderate Alzheimer's disease (middle-stage)</a:t>
            </a:r>
            <a:endParaRPr lang="en-US" dirty="0" smtClean="0"/>
          </a:p>
          <a:p>
            <a:r>
              <a:rPr lang="en-US" dirty="0" smtClean="0"/>
              <a:t>During the moderate stage of Alzheimer's, individuals may have greater difficulty performing tasks such as paying bills, but they may still remember significant details about their life.</a:t>
            </a:r>
          </a:p>
          <a:p>
            <a:r>
              <a:rPr lang="en-US" dirty="0" smtClean="0"/>
              <a:t>Moderate Alzheimer's is typically the longest stage and can last for many years. As the disease progresses, the person with Alzheimer's will require a greater level of care. </a:t>
            </a:r>
          </a:p>
          <a:p>
            <a:r>
              <a:rPr lang="en-US" dirty="0" smtClean="0"/>
              <a:t>You may notice the person with Alzheimer's confusing words, getting frustrated or angry, or acting in unexpected ways, such as refusing to bathe. Damage to nerve cells in the brain can make it difficult to express thoughts and perform routine tasks. </a:t>
            </a:r>
          </a:p>
          <a:p>
            <a:endParaRPr lang="en-US" dirty="0"/>
          </a:p>
        </p:txBody>
      </p:sp>
      <p:sp>
        <p:nvSpPr>
          <p:cNvPr id="4" name="Slide Number Placeholder 3"/>
          <p:cNvSpPr>
            <a:spLocks noGrp="1"/>
          </p:cNvSpPr>
          <p:nvPr>
            <p:ph type="sldNum" sz="quarter" idx="10"/>
          </p:nvPr>
        </p:nvSpPr>
        <p:spPr/>
        <p:txBody>
          <a:bodyPr/>
          <a:lstStyle/>
          <a:p>
            <a:fld id="{F743075C-70DB-4E86-BD50-2B153CCCCA2A}" type="slidenum">
              <a:rPr lang="en-US" smtClean="0"/>
              <a:pPr/>
              <a:t>11</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endParaRPr lang="en-US" sz="2000" dirty="0" smtClean="0"/>
          </a:p>
          <a:p>
            <a:r>
              <a:rPr lang="en-US" sz="2000" b="1" dirty="0" smtClean="0"/>
              <a:t>Age: Risk doubles every decade after 60</a:t>
            </a:r>
          </a:p>
          <a:p>
            <a:endParaRPr lang="en-US" sz="2000" dirty="0" smtClean="0"/>
          </a:p>
          <a:p>
            <a:r>
              <a:rPr lang="en-US" sz="2000" dirty="0" smtClean="0"/>
              <a:t>The strongest risk gene researchers have found so far is </a:t>
            </a:r>
            <a:r>
              <a:rPr lang="en-US" sz="2000" dirty="0" err="1" smtClean="0"/>
              <a:t>apolipoprotein</a:t>
            </a:r>
            <a:r>
              <a:rPr lang="en-US" sz="2000" dirty="0" smtClean="0"/>
              <a:t> e4 (APoE4)</a:t>
            </a:r>
          </a:p>
          <a:p>
            <a:r>
              <a:rPr lang="en-US" sz="2000" dirty="0" smtClean="0"/>
              <a:t>A gene contained in the extra chromosome that causes Down syndrome significantly increases the risk of Alzheimer's disease.</a:t>
            </a:r>
          </a:p>
          <a:p>
            <a:endParaRPr lang="en-US" sz="2000" dirty="0" smtClean="0"/>
          </a:p>
          <a:p>
            <a:r>
              <a:rPr lang="en-US" sz="2000" dirty="0" smtClean="0"/>
              <a:t>lack of exercise Obesity Smoking or exposure to secondhand smoke High blood pressure High blood cholesterol Poorly controlled type 2 diabetes A diet lacking in fruits and vegetables</a:t>
            </a:r>
          </a:p>
          <a:p>
            <a:endParaRPr lang="en-US" sz="2000" dirty="0" smtClean="0"/>
          </a:p>
          <a:p>
            <a:r>
              <a:rPr lang="en-US" sz="2000" dirty="0" smtClean="0"/>
              <a:t>Less than high school has been found to increase risk</a:t>
            </a:r>
            <a:endParaRPr lang="en-US" sz="2000" dirty="0"/>
          </a:p>
        </p:txBody>
      </p:sp>
      <p:sp>
        <p:nvSpPr>
          <p:cNvPr id="4" name="Slide Number Placeholder 3"/>
          <p:cNvSpPr>
            <a:spLocks noGrp="1"/>
          </p:cNvSpPr>
          <p:nvPr>
            <p:ph type="sldNum" sz="quarter" idx="10"/>
          </p:nvPr>
        </p:nvSpPr>
        <p:spPr/>
        <p:txBody>
          <a:bodyPr/>
          <a:lstStyle/>
          <a:p>
            <a:fld id="{F743075C-70DB-4E86-BD50-2B153CCCCA2A}" type="slidenum">
              <a:rPr lang="en-US" smtClean="0"/>
              <a:pPr/>
              <a:t>15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54D58CC-E593-4BE1-B765-FA1F2CF8F883}" type="datetimeFigureOut">
              <a:rPr lang="en-US" smtClean="0"/>
              <a:pPr/>
              <a:t>6/7/2016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6D628ECE-8714-4AE9-8AEB-7619184DE378}" type="slidenum">
              <a:rPr lang="en-US" smtClean="0"/>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54D58CC-E593-4BE1-B765-FA1F2CF8F883}" type="datetimeFigureOut">
              <a:rPr lang="en-US" smtClean="0"/>
              <a:pPr/>
              <a:t>6/7/2016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628ECE-8714-4AE9-8AEB-7619184DE37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54D58CC-E593-4BE1-B765-FA1F2CF8F883}" type="datetimeFigureOut">
              <a:rPr lang="en-US" smtClean="0"/>
              <a:pPr/>
              <a:t>6/7/2016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628ECE-8714-4AE9-8AEB-7619184DE37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54D58CC-E593-4BE1-B765-FA1F2CF8F883}" type="datetimeFigureOut">
              <a:rPr lang="en-US" smtClean="0"/>
              <a:pPr/>
              <a:t>6/7/2016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628ECE-8714-4AE9-8AEB-7619184DE37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54D58CC-E593-4BE1-B765-FA1F2CF8F883}" type="datetimeFigureOut">
              <a:rPr lang="en-US" smtClean="0"/>
              <a:pPr/>
              <a:t>6/7/2016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6D628ECE-8714-4AE9-8AEB-7619184DE378}"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54D58CC-E593-4BE1-B765-FA1F2CF8F883}" type="datetimeFigureOut">
              <a:rPr lang="en-US" smtClean="0"/>
              <a:pPr/>
              <a:t>6/7/2016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628ECE-8714-4AE9-8AEB-7619184DE37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54D58CC-E593-4BE1-B765-FA1F2CF8F883}" type="datetimeFigureOut">
              <a:rPr lang="en-US" smtClean="0"/>
              <a:pPr/>
              <a:t>6/7/2016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D628ECE-8714-4AE9-8AEB-7619184DE37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54D58CC-E593-4BE1-B765-FA1F2CF8F883}" type="datetimeFigureOut">
              <a:rPr lang="en-US" smtClean="0"/>
              <a:pPr/>
              <a:t>6/7/2016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D628ECE-8714-4AE9-8AEB-7619184DE37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4D58CC-E593-4BE1-B765-FA1F2CF8F883}" type="datetimeFigureOut">
              <a:rPr lang="en-US" smtClean="0"/>
              <a:pPr/>
              <a:t>6/7/2016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D628ECE-8714-4AE9-8AEB-7619184DE37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54D58CC-E593-4BE1-B765-FA1F2CF8F883}" type="datetimeFigureOut">
              <a:rPr lang="en-US" smtClean="0"/>
              <a:pPr/>
              <a:t>6/7/2016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628ECE-8714-4AE9-8AEB-7619184DE37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54D58CC-E593-4BE1-B765-FA1F2CF8F883}" type="datetimeFigureOut">
              <a:rPr lang="en-US" smtClean="0"/>
              <a:pPr/>
              <a:t>6/7/2016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628ECE-8714-4AE9-8AEB-7619184DE37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154D58CC-E593-4BE1-B765-FA1F2CF8F883}" type="datetimeFigureOut">
              <a:rPr lang="en-US" smtClean="0"/>
              <a:pPr/>
              <a:t>6/7/2016</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6D628ECE-8714-4AE9-8AEB-7619184DE378}"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www.mayo.edu/research/centers-programs/alzheimers-disease-research-center" TargetMode="External"/><Relationship Id="rId2" Type="http://schemas.openxmlformats.org/officeDocument/2006/relationships/hyperlink" Target="http://www.alz.org/alzheimers_disease_stages_of_alzheimers.asp" TargetMode="External"/><Relationship Id="rId1" Type="http://schemas.openxmlformats.org/officeDocument/2006/relationships/slideLayout" Target="../slideLayouts/slideLayout2.xml"/><Relationship Id="rId4" Type="http://schemas.openxmlformats.org/officeDocument/2006/relationships/hyperlink" Target="http://www.alz.org/professionals_and_researchers_13517.asp"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4000" b="1" dirty="0" smtClean="0">
                <a:solidFill>
                  <a:schemeClr val="accent3">
                    <a:lumMod val="60000"/>
                    <a:lumOff val="40000"/>
                  </a:schemeClr>
                </a:solidFill>
              </a:rPr>
              <a:t>Case Presentation: </a:t>
            </a:r>
            <a:br>
              <a:rPr lang="en-US" sz="4000" b="1" dirty="0" smtClean="0">
                <a:solidFill>
                  <a:schemeClr val="accent3">
                    <a:lumMod val="60000"/>
                    <a:lumOff val="40000"/>
                  </a:schemeClr>
                </a:solidFill>
              </a:rPr>
            </a:br>
            <a:r>
              <a:rPr lang="en-US" sz="4000" b="1" dirty="0" smtClean="0">
                <a:solidFill>
                  <a:schemeClr val="accent3">
                    <a:lumMod val="60000"/>
                    <a:lumOff val="40000"/>
                  </a:schemeClr>
                </a:solidFill>
              </a:rPr>
              <a:t>The Integrative Care of a Patient </a:t>
            </a:r>
            <a:r>
              <a:rPr lang="en-US" sz="4000" dirty="0" smtClean="0">
                <a:solidFill>
                  <a:schemeClr val="accent3">
                    <a:lumMod val="60000"/>
                    <a:lumOff val="40000"/>
                  </a:schemeClr>
                </a:solidFill>
              </a:rPr>
              <a:t>Diagnosed with</a:t>
            </a:r>
            <a:br>
              <a:rPr lang="en-US" sz="4000" dirty="0" smtClean="0">
                <a:solidFill>
                  <a:schemeClr val="accent3">
                    <a:lumMod val="60000"/>
                    <a:lumOff val="40000"/>
                  </a:schemeClr>
                </a:solidFill>
              </a:rPr>
            </a:br>
            <a:r>
              <a:rPr lang="en-US" sz="4000" dirty="0" smtClean="0">
                <a:solidFill>
                  <a:schemeClr val="accent3">
                    <a:lumMod val="60000"/>
                    <a:lumOff val="40000"/>
                  </a:schemeClr>
                </a:solidFill>
              </a:rPr>
              <a:t>Alzheimer’s Disease (AD)</a:t>
            </a:r>
            <a:endParaRPr lang="en-US" sz="4000" b="1" dirty="0">
              <a:solidFill>
                <a:schemeClr val="accent3">
                  <a:lumMod val="60000"/>
                  <a:lumOff val="40000"/>
                </a:schemeClr>
              </a:solidFill>
            </a:endParaRPr>
          </a:p>
        </p:txBody>
      </p:sp>
      <p:sp>
        <p:nvSpPr>
          <p:cNvPr id="3" name="Subtitle 2"/>
          <p:cNvSpPr>
            <a:spLocks noGrp="1"/>
          </p:cNvSpPr>
          <p:nvPr>
            <p:ph type="subTitle" idx="1"/>
          </p:nvPr>
        </p:nvSpPr>
        <p:spPr>
          <a:xfrm>
            <a:off x="1295400" y="3733800"/>
            <a:ext cx="6400800" cy="1752600"/>
          </a:xfrm>
        </p:spPr>
        <p:txBody>
          <a:bodyPr/>
          <a:lstStyle/>
          <a:p>
            <a:r>
              <a:rPr lang="en-US" dirty="0" err="1" smtClean="0"/>
              <a:t>Linnea</a:t>
            </a:r>
            <a:r>
              <a:rPr lang="en-US" dirty="0" smtClean="0"/>
              <a:t> </a:t>
            </a:r>
            <a:r>
              <a:rPr lang="en-US" dirty="0" err="1" smtClean="0"/>
              <a:t>Axman</a:t>
            </a:r>
            <a:endParaRPr lang="en-US" dirty="0" smtClean="0"/>
          </a:p>
          <a:p>
            <a:r>
              <a:rPr lang="en-US" dirty="0" err="1" smtClean="0"/>
              <a:t>DrPH</a:t>
            </a:r>
            <a:r>
              <a:rPr lang="en-US" dirty="0" smtClean="0"/>
              <a:t>, MSN, FNP-BC, FAANP</a:t>
            </a:r>
          </a:p>
          <a:p>
            <a:r>
              <a:rPr lang="en-US" dirty="0" smtClean="0"/>
              <a:t>August 10, 2016</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Assessment</a:t>
            </a:r>
            <a:endParaRPr lang="en-US" dirty="0"/>
          </a:p>
        </p:txBody>
      </p:sp>
      <p:sp>
        <p:nvSpPr>
          <p:cNvPr id="3" name="Content Placeholder 2"/>
          <p:cNvSpPr>
            <a:spLocks noGrp="1"/>
          </p:cNvSpPr>
          <p:nvPr>
            <p:ph idx="1"/>
          </p:nvPr>
        </p:nvSpPr>
        <p:spPr/>
        <p:txBody>
          <a:bodyPr/>
          <a:lstStyle/>
          <a:p>
            <a:r>
              <a:rPr lang="en-US" b="1" dirty="0" smtClean="0"/>
              <a:t>Alzheimer’s Disease</a:t>
            </a:r>
          </a:p>
          <a:p>
            <a:pPr lvl="1"/>
            <a:r>
              <a:rPr lang="en-US" b="1" dirty="0" smtClean="0">
                <a:solidFill>
                  <a:schemeClr val="accent4">
                    <a:lumMod val="20000"/>
                    <a:lumOff val="80000"/>
                  </a:schemeClr>
                </a:solidFill>
              </a:rPr>
              <a:t>Alzheimer’s Disease is a  permanent progressive decline in several areas of cognitive functioning including memory that severely interferes with daily activities of living. Insidious onset, gradually progressive decline in cognitive functioning in the absence of other causes of dementia (Cash,&amp; Glass, 2011, p. 443).</a:t>
            </a:r>
          </a:p>
          <a:p>
            <a:pPr lvl="2"/>
            <a:r>
              <a:rPr lang="en-US" sz="2400" b="1" dirty="0" smtClean="0">
                <a:solidFill>
                  <a:schemeClr val="accent4">
                    <a:lumMod val="20000"/>
                    <a:lumOff val="80000"/>
                  </a:schemeClr>
                </a:solidFill>
              </a:rPr>
              <a:t>Moderate  (Middle Stage)</a:t>
            </a:r>
          </a:p>
          <a:p>
            <a:pPr lvl="1">
              <a:buNone/>
            </a:pPr>
            <a:endParaRPr lang="en-US" b="1" dirty="0"/>
          </a:p>
        </p:txBody>
      </p:sp>
      <p:pic>
        <p:nvPicPr>
          <p:cNvPr id="4" name="Picture 3" descr="Alzheimer's ribbon.jpg"/>
          <p:cNvPicPr>
            <a:picLocks noChangeAspect="1"/>
          </p:cNvPicPr>
          <p:nvPr/>
        </p:nvPicPr>
        <p:blipFill>
          <a:blip r:embed="rId2" cstate="print"/>
          <a:stretch>
            <a:fillRect/>
          </a:stretch>
        </p:blipFill>
        <p:spPr>
          <a:xfrm>
            <a:off x="6781800" y="4572000"/>
            <a:ext cx="2019300" cy="2019300"/>
          </a:xfrm>
          <a:prstGeom prst="rect">
            <a:avLst/>
          </a:prstGeo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rmAutofit fontScale="90000"/>
          </a:bodyPr>
          <a:lstStyle/>
          <a:p>
            <a:r>
              <a:rPr lang="en-US" dirty="0" smtClean="0"/>
              <a:t>Moderate Alzheimer’s Disease</a:t>
            </a:r>
            <a:endParaRPr lang="en-US" dirty="0"/>
          </a:p>
        </p:txBody>
      </p:sp>
      <p:sp>
        <p:nvSpPr>
          <p:cNvPr id="3" name="Content Placeholder 2"/>
          <p:cNvSpPr>
            <a:spLocks noGrp="1"/>
          </p:cNvSpPr>
          <p:nvPr>
            <p:ph idx="1"/>
          </p:nvPr>
        </p:nvSpPr>
        <p:spPr>
          <a:xfrm>
            <a:off x="0" y="1066800"/>
            <a:ext cx="9144000" cy="5410200"/>
          </a:xfrm>
        </p:spPr>
        <p:txBody>
          <a:bodyPr>
            <a:normAutofit fontScale="85000" lnSpcReduction="10000"/>
          </a:bodyPr>
          <a:lstStyle/>
          <a:p>
            <a:pPr>
              <a:buNone/>
            </a:pPr>
            <a:endParaRPr lang="en-US" dirty="0" smtClean="0"/>
          </a:p>
          <a:p>
            <a:r>
              <a:rPr lang="en-US" dirty="0" smtClean="0"/>
              <a:t>Forgetfulness of events or about one's own personal history </a:t>
            </a:r>
          </a:p>
          <a:p>
            <a:r>
              <a:rPr lang="en-US" dirty="0" smtClean="0"/>
              <a:t>Feeling moody or withdrawn</a:t>
            </a:r>
          </a:p>
          <a:p>
            <a:r>
              <a:rPr lang="en-US" dirty="0" smtClean="0"/>
              <a:t>Being unable to recall their own address or telephone number</a:t>
            </a:r>
          </a:p>
          <a:p>
            <a:r>
              <a:rPr lang="en-US" dirty="0" smtClean="0"/>
              <a:t>Confusion about where they are or what day it is </a:t>
            </a:r>
          </a:p>
          <a:p>
            <a:r>
              <a:rPr lang="en-US" dirty="0" smtClean="0"/>
              <a:t>The need for help choosing proper clothing for the season or the occasion </a:t>
            </a:r>
          </a:p>
          <a:p>
            <a:r>
              <a:rPr lang="en-US" dirty="0" smtClean="0"/>
              <a:t>Trouble controlling bladder and bowels</a:t>
            </a:r>
          </a:p>
          <a:p>
            <a:r>
              <a:rPr lang="en-US" dirty="0" smtClean="0"/>
              <a:t>Changes in sleep patterns, such as sleeping during the day and becoming restless at night </a:t>
            </a:r>
          </a:p>
          <a:p>
            <a:r>
              <a:rPr lang="en-US" dirty="0" smtClean="0"/>
              <a:t>An increased risk of wandering and becoming lost </a:t>
            </a:r>
          </a:p>
          <a:p>
            <a:r>
              <a:rPr lang="en-US" dirty="0" smtClean="0"/>
              <a:t>Personality and behavioral changes, including suspiciousness and delusions or compulsive, repetitive behavior like hand-wringing or tissue shredding</a:t>
            </a:r>
          </a:p>
          <a:p>
            <a:pPr lvl="1"/>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Presentation of the </a:t>
            </a:r>
            <a:br>
              <a:rPr lang="en-US" b="1" dirty="0" smtClean="0"/>
            </a:br>
            <a:r>
              <a:rPr lang="en-US" b="1" dirty="0" smtClean="0"/>
              <a:t>Clinical Problem</a:t>
            </a:r>
            <a:endParaRPr lang="en-US" b="1" dirty="0"/>
          </a:p>
        </p:txBody>
      </p:sp>
      <p:sp>
        <p:nvSpPr>
          <p:cNvPr id="3" name="Content Placeholder 2"/>
          <p:cNvSpPr>
            <a:spLocks noGrp="1"/>
          </p:cNvSpPr>
          <p:nvPr>
            <p:ph idx="1"/>
          </p:nvPr>
        </p:nvSpPr>
        <p:spPr/>
        <p:txBody>
          <a:bodyPr>
            <a:normAutofit/>
          </a:bodyPr>
          <a:lstStyle/>
          <a:p>
            <a:r>
              <a:rPr lang="en-US" b="1" dirty="0" smtClean="0"/>
              <a:t>Epidemiology</a:t>
            </a:r>
            <a:endParaRPr lang="en-US" dirty="0" smtClean="0"/>
          </a:p>
          <a:p>
            <a:pPr lvl="1"/>
            <a:r>
              <a:rPr lang="en-US" dirty="0" smtClean="0"/>
              <a:t>7</a:t>
            </a:r>
            <a:r>
              <a:rPr lang="en-US" baseline="30000" dirty="0" smtClean="0"/>
              <a:t>th</a:t>
            </a:r>
            <a:r>
              <a:rPr lang="en-US" dirty="0" smtClean="0"/>
              <a:t> leading cause of death</a:t>
            </a:r>
          </a:p>
          <a:p>
            <a:pPr lvl="1"/>
            <a:r>
              <a:rPr lang="en-US" dirty="0" smtClean="0"/>
              <a:t>More than 5.3 million people living with Alzheimer’s Diseases (2009)</a:t>
            </a:r>
          </a:p>
          <a:p>
            <a:pPr lvl="1"/>
            <a:r>
              <a:rPr lang="en-US" dirty="0" smtClean="0"/>
              <a:t>Women: 1: 6  lifetime risk</a:t>
            </a:r>
          </a:p>
          <a:p>
            <a:pPr lvl="1"/>
            <a:r>
              <a:rPr lang="en-US" dirty="0" smtClean="0"/>
              <a:t>Men: 1:11 lifetime risk</a:t>
            </a:r>
          </a:p>
          <a:p>
            <a:pPr lvl="1"/>
            <a:r>
              <a:rPr lang="en-US" dirty="0" smtClean="0"/>
              <a:t>40% of those over 85 years of age are affected</a:t>
            </a:r>
          </a:p>
          <a:p>
            <a:pPr lvl="1"/>
            <a:r>
              <a:rPr lang="en-US" dirty="0" smtClean="0"/>
              <a:t>Cost: $172 billion dollars per year in 2010 (</a:t>
            </a:r>
            <a:r>
              <a:rPr lang="en-US" dirty="0" err="1" smtClean="0"/>
              <a:t>Rakel</a:t>
            </a:r>
            <a:r>
              <a:rPr lang="en-US" dirty="0" smtClean="0"/>
              <a:t>, 2012)</a:t>
            </a:r>
          </a:p>
          <a:p>
            <a:pPr lvl="1"/>
            <a:endParaRPr lang="en-US"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Presentation of the </a:t>
            </a:r>
            <a:br>
              <a:rPr lang="en-US" dirty="0" smtClean="0"/>
            </a:br>
            <a:r>
              <a:rPr lang="en-US" dirty="0" smtClean="0"/>
              <a:t>Clinical Problem</a:t>
            </a:r>
            <a:endParaRPr lang="en-US" dirty="0"/>
          </a:p>
        </p:txBody>
      </p:sp>
      <p:sp>
        <p:nvSpPr>
          <p:cNvPr id="3" name="Content Placeholder 2"/>
          <p:cNvSpPr>
            <a:spLocks noGrp="1"/>
          </p:cNvSpPr>
          <p:nvPr>
            <p:ph idx="1"/>
          </p:nvPr>
        </p:nvSpPr>
        <p:spPr/>
        <p:txBody>
          <a:bodyPr>
            <a:normAutofit/>
          </a:bodyPr>
          <a:lstStyle/>
          <a:p>
            <a:pPr lvl="1">
              <a:buNone/>
            </a:pPr>
            <a:r>
              <a:rPr lang="en-US" b="1" dirty="0" smtClean="0"/>
              <a:t>Etiology (World view)</a:t>
            </a:r>
          </a:p>
          <a:p>
            <a:pPr lvl="1"/>
            <a:r>
              <a:rPr lang="en-US" b="1" dirty="0" smtClean="0"/>
              <a:t>Western</a:t>
            </a:r>
          </a:p>
          <a:p>
            <a:pPr lvl="2"/>
            <a:r>
              <a:rPr lang="en-US" sz="2400" dirty="0" smtClean="0"/>
              <a:t>Lifestyle factors affect the brain 30 years before symptoms occur</a:t>
            </a:r>
          </a:p>
          <a:p>
            <a:pPr lvl="3"/>
            <a:r>
              <a:rPr lang="en-US" sz="2400" dirty="0" smtClean="0"/>
              <a:t>Too much beta </a:t>
            </a:r>
            <a:r>
              <a:rPr lang="en-US" sz="2400" dirty="0" err="1" smtClean="0"/>
              <a:t>amyloid</a:t>
            </a:r>
            <a:r>
              <a:rPr lang="en-US" sz="2400" dirty="0" smtClean="0"/>
              <a:t>, which causes plaques on the outside of brain cells</a:t>
            </a:r>
          </a:p>
          <a:p>
            <a:pPr lvl="3"/>
            <a:r>
              <a:rPr lang="en-US" sz="2400" dirty="0" smtClean="0"/>
              <a:t>Tau molecules twist and no longer hold the nerve cell microtubule in place causing cell death (tangles)</a:t>
            </a:r>
          </a:p>
          <a:p>
            <a:pPr lvl="2"/>
            <a:endParaRPr lang="en-US" dirty="0" smtClean="0"/>
          </a:p>
          <a:p>
            <a:pPr lvl="2"/>
            <a:endParaRPr lang="en-US" dirty="0" smtClean="0"/>
          </a:p>
          <a:p>
            <a:pPr lvl="2"/>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Presentation of Clinical Problem</a:t>
            </a:r>
            <a:endParaRPr lang="en-US" dirty="0"/>
          </a:p>
        </p:txBody>
      </p:sp>
      <p:sp>
        <p:nvSpPr>
          <p:cNvPr id="3" name="Content Placeholder 2"/>
          <p:cNvSpPr>
            <a:spLocks noGrp="1"/>
          </p:cNvSpPr>
          <p:nvPr>
            <p:ph idx="1"/>
          </p:nvPr>
        </p:nvSpPr>
        <p:spPr>
          <a:xfrm>
            <a:off x="304800" y="1447800"/>
            <a:ext cx="8458200" cy="5029200"/>
          </a:xfrm>
        </p:spPr>
        <p:txBody>
          <a:bodyPr>
            <a:normAutofit lnSpcReduction="10000"/>
          </a:bodyPr>
          <a:lstStyle/>
          <a:p>
            <a:pPr lvl="1">
              <a:buNone/>
            </a:pPr>
            <a:r>
              <a:rPr lang="en-US" b="1" dirty="0" smtClean="0"/>
              <a:t>Etiology (Differing world views)</a:t>
            </a:r>
          </a:p>
          <a:p>
            <a:pPr lvl="1"/>
            <a:r>
              <a:rPr lang="en-US" b="1" dirty="0" err="1" smtClean="0"/>
              <a:t>Ayurveda</a:t>
            </a:r>
            <a:endParaRPr lang="en-US" b="1" dirty="0" smtClean="0"/>
          </a:p>
          <a:p>
            <a:pPr lvl="2"/>
            <a:r>
              <a:rPr lang="en-US" dirty="0" smtClean="0"/>
              <a:t>Stagnation of </a:t>
            </a:r>
            <a:r>
              <a:rPr lang="en-US" dirty="0" err="1" smtClean="0"/>
              <a:t>Kapha</a:t>
            </a:r>
            <a:r>
              <a:rPr lang="en-US" dirty="0" smtClean="0"/>
              <a:t> </a:t>
            </a:r>
            <a:r>
              <a:rPr lang="en-US" dirty="0" err="1" smtClean="0"/>
              <a:t>dosha</a:t>
            </a:r>
            <a:r>
              <a:rPr lang="en-US" dirty="0" smtClean="0"/>
              <a:t> (Water, Earth)</a:t>
            </a:r>
            <a:endParaRPr lang="en-US" dirty="0" smtClean="0"/>
          </a:p>
          <a:p>
            <a:pPr lvl="2"/>
            <a:r>
              <a:rPr lang="en-US" dirty="0" smtClean="0"/>
              <a:t>Aggravation of </a:t>
            </a:r>
            <a:r>
              <a:rPr lang="en-US" dirty="0" err="1" smtClean="0"/>
              <a:t>Vata</a:t>
            </a:r>
            <a:r>
              <a:rPr lang="en-US" dirty="0" smtClean="0"/>
              <a:t>  </a:t>
            </a:r>
            <a:r>
              <a:rPr lang="en-US" dirty="0" err="1" smtClean="0"/>
              <a:t>dosha</a:t>
            </a:r>
            <a:r>
              <a:rPr lang="en-US" dirty="0" smtClean="0"/>
              <a:t> (Air, Space)</a:t>
            </a:r>
            <a:endParaRPr lang="en-US" dirty="0" smtClean="0"/>
          </a:p>
          <a:p>
            <a:pPr lvl="1"/>
            <a:r>
              <a:rPr lang="en-US" b="1" dirty="0" smtClean="0"/>
              <a:t>TCM</a:t>
            </a:r>
          </a:p>
          <a:p>
            <a:pPr lvl="2"/>
            <a:r>
              <a:rPr lang="en-US" dirty="0" smtClean="0"/>
              <a:t>An internal or external factor that causes a loss of harmony in one or more of the five elements of the body</a:t>
            </a:r>
          </a:p>
          <a:p>
            <a:pPr lvl="2"/>
            <a:r>
              <a:rPr lang="en-US" dirty="0" smtClean="0"/>
              <a:t>Water Element: The kidneys influence the vibrancy of mental functioning</a:t>
            </a:r>
          </a:p>
          <a:p>
            <a:pPr lvl="2"/>
            <a:r>
              <a:rPr lang="en-US" dirty="0" smtClean="0"/>
              <a:t>Wood Element: Liver and </a:t>
            </a:r>
            <a:r>
              <a:rPr lang="en-US" dirty="0" smtClean="0"/>
              <a:t>Gallbladder (toxins and fat metabolism)</a:t>
            </a:r>
            <a:endParaRPr lang="en-US" dirty="0" smtClean="0"/>
          </a:p>
          <a:p>
            <a:pPr lvl="2"/>
            <a:r>
              <a:rPr lang="en-US" dirty="0" smtClean="0"/>
              <a:t>Earth Element: Spleen, stomach, </a:t>
            </a:r>
            <a:r>
              <a:rPr lang="en-US" dirty="0" smtClean="0"/>
              <a:t>pancreas (digestion, filtration, carbohydrate and fat metabolism)</a:t>
            </a:r>
            <a:endParaRPr lang="en-US" dirty="0" smtClean="0"/>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Presentation of the </a:t>
            </a:r>
            <a:br>
              <a:rPr lang="en-US" dirty="0" smtClean="0"/>
            </a:br>
            <a:r>
              <a:rPr lang="en-US" dirty="0" smtClean="0"/>
              <a:t>Clinical Problem</a:t>
            </a:r>
            <a:endParaRPr lang="en-US" dirty="0"/>
          </a:p>
        </p:txBody>
      </p:sp>
      <p:sp>
        <p:nvSpPr>
          <p:cNvPr id="3" name="Content Placeholder 2"/>
          <p:cNvSpPr>
            <a:spLocks noGrp="1"/>
          </p:cNvSpPr>
          <p:nvPr>
            <p:ph idx="1"/>
          </p:nvPr>
        </p:nvSpPr>
        <p:spPr/>
        <p:txBody>
          <a:bodyPr>
            <a:normAutofit fontScale="92500" lnSpcReduction="20000"/>
          </a:bodyPr>
          <a:lstStyle/>
          <a:p>
            <a:r>
              <a:rPr lang="en-US" sz="2600" b="1" dirty="0" smtClean="0"/>
              <a:t>Hard Risk Factors</a:t>
            </a:r>
          </a:p>
          <a:p>
            <a:pPr lvl="1"/>
            <a:r>
              <a:rPr lang="en-US" sz="2600" b="1" dirty="0" smtClean="0"/>
              <a:t>Increasing Age </a:t>
            </a:r>
          </a:p>
          <a:p>
            <a:pPr lvl="1"/>
            <a:r>
              <a:rPr lang="en-US" sz="2600" dirty="0" smtClean="0"/>
              <a:t>Family </a:t>
            </a:r>
            <a:r>
              <a:rPr lang="en-US" sz="2600" dirty="0" err="1" smtClean="0"/>
              <a:t>Hx</a:t>
            </a:r>
            <a:endParaRPr lang="en-US" sz="2600" dirty="0" smtClean="0"/>
          </a:p>
          <a:p>
            <a:pPr lvl="1"/>
            <a:r>
              <a:rPr lang="en-US" sz="2600" dirty="0" smtClean="0"/>
              <a:t>Genetics (5%)</a:t>
            </a:r>
          </a:p>
          <a:p>
            <a:pPr lvl="1"/>
            <a:r>
              <a:rPr lang="en-US" sz="2600" dirty="0" smtClean="0"/>
              <a:t>Head Injury</a:t>
            </a:r>
          </a:p>
          <a:p>
            <a:pPr lvl="1"/>
            <a:r>
              <a:rPr lang="en-US" sz="2600" dirty="0" smtClean="0"/>
              <a:t>Gender</a:t>
            </a:r>
          </a:p>
          <a:p>
            <a:pPr lvl="1"/>
            <a:r>
              <a:rPr lang="en-US" sz="2600" dirty="0" smtClean="0"/>
              <a:t>Educational Level</a:t>
            </a:r>
          </a:p>
          <a:p>
            <a:pPr lvl="1"/>
            <a:r>
              <a:rPr lang="en-US" sz="2600" dirty="0" smtClean="0"/>
              <a:t>Down’s Syndrome</a:t>
            </a:r>
          </a:p>
          <a:p>
            <a:pPr lvl="1">
              <a:buNone/>
            </a:pPr>
            <a:endParaRPr lang="en-US" sz="2600" dirty="0" smtClean="0"/>
          </a:p>
          <a:p>
            <a:pPr lvl="1">
              <a:buNone/>
            </a:pPr>
            <a:endParaRPr lang="en-US" dirty="0" smtClean="0"/>
          </a:p>
          <a:p>
            <a:pPr lvl="1" algn="r">
              <a:buNone/>
            </a:pPr>
            <a:r>
              <a:rPr lang="en-US" dirty="0" smtClean="0"/>
              <a:t>Mayo Foundation, 2016</a:t>
            </a:r>
          </a:p>
          <a:p>
            <a:pPr lvl="1" algn="r">
              <a:buNone/>
            </a:pPr>
            <a:r>
              <a:rPr lang="en-US" dirty="0" err="1" smtClean="0"/>
              <a:t>Khalsa</a:t>
            </a:r>
            <a:r>
              <a:rPr lang="en-US" dirty="0" smtClean="0"/>
              <a:t>, 2012</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Presentation of Clinical Problem</a:t>
            </a:r>
            <a:endParaRPr lang="en-US" dirty="0"/>
          </a:p>
        </p:txBody>
      </p:sp>
      <p:sp>
        <p:nvSpPr>
          <p:cNvPr id="3" name="Content Placeholder 2"/>
          <p:cNvSpPr>
            <a:spLocks noGrp="1"/>
          </p:cNvSpPr>
          <p:nvPr>
            <p:ph idx="1"/>
          </p:nvPr>
        </p:nvSpPr>
        <p:spPr/>
        <p:txBody>
          <a:bodyPr/>
          <a:lstStyle/>
          <a:p>
            <a:r>
              <a:rPr lang="en-US" dirty="0" smtClean="0"/>
              <a:t>Additional Risk Factors</a:t>
            </a:r>
          </a:p>
          <a:p>
            <a:pPr lvl="1"/>
            <a:r>
              <a:rPr lang="en-US" dirty="0" smtClean="0"/>
              <a:t>Diabetes</a:t>
            </a:r>
          </a:p>
          <a:p>
            <a:pPr lvl="1"/>
            <a:r>
              <a:rPr lang="en-US" dirty="0" smtClean="0"/>
              <a:t>Heart Disease</a:t>
            </a:r>
          </a:p>
          <a:p>
            <a:pPr>
              <a:buNone/>
            </a:pPr>
            <a:endParaRPr lang="en-US" dirty="0" smtClean="0"/>
          </a:p>
          <a:p>
            <a:r>
              <a:rPr lang="en-US" dirty="0" smtClean="0"/>
              <a:t>Other Risk Factors</a:t>
            </a:r>
          </a:p>
          <a:p>
            <a:pPr lvl="1"/>
            <a:r>
              <a:rPr lang="en-US" dirty="0" smtClean="0"/>
              <a:t>Subjective Cognitive Impairment</a:t>
            </a:r>
          </a:p>
          <a:p>
            <a:pPr lvl="1"/>
            <a:r>
              <a:rPr lang="en-US" dirty="0" smtClean="0"/>
              <a:t>Mild Cognitive Impairment</a:t>
            </a:r>
          </a:p>
          <a:p>
            <a:pPr lvl="1"/>
            <a:r>
              <a:rPr lang="en-US" dirty="0" smtClean="0"/>
              <a:t>Stress and the Brain</a:t>
            </a:r>
          </a:p>
          <a:p>
            <a:pPr lvl="1"/>
            <a:endParaRPr lang="en-US" dirty="0" smtClean="0"/>
          </a:p>
          <a:p>
            <a:pPr lvl="1"/>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Presentation of the </a:t>
            </a:r>
            <a:br>
              <a:rPr lang="en-US" dirty="0" smtClean="0"/>
            </a:br>
            <a:r>
              <a:rPr lang="en-US" dirty="0" smtClean="0"/>
              <a:t>Clinical Problem</a:t>
            </a:r>
            <a:endParaRPr lang="en-US" dirty="0"/>
          </a:p>
        </p:txBody>
      </p:sp>
      <p:sp>
        <p:nvSpPr>
          <p:cNvPr id="3" name="Content Placeholder 2"/>
          <p:cNvSpPr>
            <a:spLocks noGrp="1"/>
          </p:cNvSpPr>
          <p:nvPr>
            <p:ph idx="1"/>
          </p:nvPr>
        </p:nvSpPr>
        <p:spPr/>
        <p:txBody>
          <a:bodyPr>
            <a:normAutofit lnSpcReduction="10000"/>
          </a:bodyPr>
          <a:lstStyle/>
          <a:p>
            <a:r>
              <a:rPr lang="en-US" b="1" dirty="0" smtClean="0"/>
              <a:t>Warning Signs</a:t>
            </a:r>
          </a:p>
          <a:p>
            <a:pPr lvl="1"/>
            <a:r>
              <a:rPr lang="en-US" dirty="0" smtClean="0"/>
              <a:t>Memory loss that affects job skill</a:t>
            </a:r>
          </a:p>
          <a:p>
            <a:pPr lvl="1"/>
            <a:r>
              <a:rPr lang="en-US" dirty="0" smtClean="0"/>
              <a:t>Difficulty performing familiar tasks</a:t>
            </a:r>
          </a:p>
          <a:p>
            <a:pPr lvl="1"/>
            <a:r>
              <a:rPr lang="en-US" dirty="0" smtClean="0"/>
              <a:t>Problems with language</a:t>
            </a:r>
          </a:p>
          <a:p>
            <a:pPr lvl="1"/>
            <a:r>
              <a:rPr lang="en-US" dirty="0" smtClean="0"/>
              <a:t>Disorientation to time and place</a:t>
            </a:r>
          </a:p>
          <a:p>
            <a:pPr lvl="1"/>
            <a:r>
              <a:rPr lang="en-US" dirty="0" smtClean="0"/>
              <a:t>Poor or decreased judgment</a:t>
            </a:r>
          </a:p>
          <a:p>
            <a:pPr lvl="1"/>
            <a:r>
              <a:rPr lang="en-US" dirty="0" smtClean="0"/>
              <a:t>Problems with abstract thinking</a:t>
            </a:r>
          </a:p>
          <a:p>
            <a:pPr lvl="1"/>
            <a:r>
              <a:rPr lang="en-US" dirty="0" smtClean="0"/>
              <a:t>Misplacement of important objects</a:t>
            </a:r>
          </a:p>
          <a:p>
            <a:pPr lvl="1"/>
            <a:r>
              <a:rPr lang="en-US" dirty="0" smtClean="0"/>
              <a:t>Changes in mood and/or behavior</a:t>
            </a:r>
          </a:p>
          <a:p>
            <a:pPr lvl="1"/>
            <a:r>
              <a:rPr lang="en-US" dirty="0" smtClean="0"/>
              <a:t>Changes in personality</a:t>
            </a:r>
          </a:p>
          <a:p>
            <a:pPr lvl="1"/>
            <a:r>
              <a:rPr lang="en-US" dirty="0" smtClean="0"/>
              <a:t>Loss of initiative</a:t>
            </a:r>
          </a:p>
          <a:p>
            <a:endParaRPr lang="en-US" dirty="0" smtClean="0"/>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Presentation of the </a:t>
            </a:r>
            <a:br>
              <a:rPr lang="en-US" dirty="0" smtClean="0"/>
            </a:br>
            <a:r>
              <a:rPr lang="en-US" dirty="0" smtClean="0"/>
              <a:t>Clinical Problem</a:t>
            </a:r>
            <a:endParaRPr lang="en-US" dirty="0"/>
          </a:p>
        </p:txBody>
      </p:sp>
      <p:sp>
        <p:nvSpPr>
          <p:cNvPr id="3" name="Content Placeholder 2"/>
          <p:cNvSpPr>
            <a:spLocks noGrp="1"/>
          </p:cNvSpPr>
          <p:nvPr>
            <p:ph idx="1"/>
          </p:nvPr>
        </p:nvSpPr>
        <p:spPr>
          <a:xfrm>
            <a:off x="304800" y="1371600"/>
            <a:ext cx="8534400" cy="5105400"/>
          </a:xfrm>
        </p:spPr>
        <p:txBody>
          <a:bodyPr>
            <a:normAutofit fontScale="92500" lnSpcReduction="10000"/>
          </a:bodyPr>
          <a:lstStyle/>
          <a:p>
            <a:r>
              <a:rPr lang="en-US" b="1" dirty="0" smtClean="0"/>
              <a:t>Diagnosis</a:t>
            </a:r>
          </a:p>
          <a:p>
            <a:pPr lvl="1"/>
            <a:r>
              <a:rPr lang="en-US" dirty="0" smtClean="0"/>
              <a:t>Patient history</a:t>
            </a:r>
          </a:p>
          <a:p>
            <a:pPr lvl="1"/>
            <a:r>
              <a:rPr lang="en-US" dirty="0" smtClean="0"/>
              <a:t>Family history</a:t>
            </a:r>
          </a:p>
          <a:p>
            <a:pPr lvl="1"/>
            <a:r>
              <a:rPr lang="en-US" dirty="0" smtClean="0"/>
              <a:t>Cognitive assessment </a:t>
            </a:r>
          </a:p>
          <a:p>
            <a:pPr lvl="2"/>
            <a:r>
              <a:rPr lang="en-US" dirty="0" smtClean="0"/>
              <a:t>MMSE</a:t>
            </a:r>
          </a:p>
          <a:p>
            <a:pPr lvl="1"/>
            <a:r>
              <a:rPr lang="en-US" dirty="0" smtClean="0"/>
              <a:t>Physical exam</a:t>
            </a:r>
          </a:p>
          <a:p>
            <a:pPr lvl="1"/>
            <a:r>
              <a:rPr lang="en-US" dirty="0" smtClean="0"/>
              <a:t>Laboratory tests</a:t>
            </a:r>
          </a:p>
          <a:p>
            <a:pPr lvl="2"/>
            <a:r>
              <a:rPr lang="en-US" dirty="0" smtClean="0"/>
              <a:t>Conventional: </a:t>
            </a:r>
          </a:p>
          <a:p>
            <a:pPr lvl="3"/>
            <a:r>
              <a:rPr lang="en-US" dirty="0" smtClean="0"/>
              <a:t>CBC, electrolytes and metabolic panel, thyroid function,  </a:t>
            </a:r>
            <a:r>
              <a:rPr lang="en-US" dirty="0" smtClean="0"/>
              <a:t>B </a:t>
            </a:r>
            <a:r>
              <a:rPr lang="en-US" baseline="-25000" dirty="0" smtClean="0"/>
              <a:t>12</a:t>
            </a:r>
            <a:r>
              <a:rPr lang="en-US" dirty="0" smtClean="0"/>
              <a:t> level, syphilis, HIV</a:t>
            </a:r>
          </a:p>
          <a:p>
            <a:pPr lvl="2"/>
            <a:r>
              <a:rPr lang="en-US" b="1" dirty="0" smtClean="0">
                <a:solidFill>
                  <a:srgbClr val="FFFF00"/>
                </a:solidFill>
              </a:rPr>
              <a:t>Integrative</a:t>
            </a:r>
          </a:p>
          <a:p>
            <a:pPr lvl="3"/>
            <a:r>
              <a:rPr lang="en-US" b="1" dirty="0" smtClean="0">
                <a:solidFill>
                  <a:srgbClr val="FFFF00"/>
                </a:solidFill>
              </a:rPr>
              <a:t>DHEA (</a:t>
            </a:r>
            <a:r>
              <a:rPr lang="en-US" b="1" dirty="0" err="1" smtClean="0">
                <a:solidFill>
                  <a:srgbClr val="FFFF00"/>
                </a:solidFill>
              </a:rPr>
              <a:t>dehydroepiandrosterone</a:t>
            </a:r>
            <a:r>
              <a:rPr lang="en-US" b="1" dirty="0" smtClean="0">
                <a:solidFill>
                  <a:srgbClr val="FFFF00"/>
                </a:solidFill>
              </a:rPr>
              <a:t>) (low in AD), free testosterone in men and estrogen in women, insulin-like growth factor I level</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Presentation of the </a:t>
            </a:r>
            <a:br>
              <a:rPr lang="en-US" dirty="0" smtClean="0"/>
            </a:br>
            <a:r>
              <a:rPr lang="en-US" dirty="0" smtClean="0"/>
              <a:t>Clinical Problem</a:t>
            </a:r>
            <a:endParaRPr lang="en-US" dirty="0"/>
          </a:p>
        </p:txBody>
      </p:sp>
      <p:sp>
        <p:nvSpPr>
          <p:cNvPr id="3" name="Content Placeholder 2"/>
          <p:cNvSpPr>
            <a:spLocks noGrp="1"/>
          </p:cNvSpPr>
          <p:nvPr>
            <p:ph idx="1"/>
          </p:nvPr>
        </p:nvSpPr>
        <p:spPr/>
        <p:txBody>
          <a:bodyPr/>
          <a:lstStyle/>
          <a:p>
            <a:r>
              <a:rPr lang="en-US" b="1" dirty="0" smtClean="0"/>
              <a:t>Diagnosis</a:t>
            </a:r>
          </a:p>
          <a:p>
            <a:pPr lvl="1"/>
            <a:r>
              <a:rPr lang="en-US" dirty="0" smtClean="0"/>
              <a:t>Genetic Testing</a:t>
            </a:r>
          </a:p>
          <a:p>
            <a:pPr lvl="2"/>
            <a:r>
              <a:rPr lang="en-US" dirty="0" smtClean="0"/>
              <a:t>APOE4 Gene</a:t>
            </a:r>
          </a:p>
          <a:p>
            <a:pPr lvl="1"/>
            <a:r>
              <a:rPr lang="en-US" dirty="0" err="1" smtClean="0"/>
              <a:t>Neuroimaging</a:t>
            </a:r>
            <a:endParaRPr lang="en-US" dirty="0" smtClean="0"/>
          </a:p>
          <a:p>
            <a:pPr lvl="2"/>
            <a:r>
              <a:rPr lang="en-US" dirty="0" smtClean="0"/>
              <a:t>The Alzheimer’s Association </a:t>
            </a:r>
            <a:r>
              <a:rPr lang="en-US" dirty="0" err="1" smtClean="0"/>
              <a:t>Neuroimaging</a:t>
            </a:r>
            <a:r>
              <a:rPr lang="en-US" dirty="0" smtClean="0"/>
              <a:t> Initiative</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Objectives</a:t>
            </a:r>
            <a:endParaRPr lang="en-US" b="1" dirty="0"/>
          </a:p>
        </p:txBody>
      </p:sp>
      <p:sp>
        <p:nvSpPr>
          <p:cNvPr id="3" name="Content Placeholder 2"/>
          <p:cNvSpPr>
            <a:spLocks noGrp="1"/>
          </p:cNvSpPr>
          <p:nvPr>
            <p:ph idx="1"/>
          </p:nvPr>
        </p:nvSpPr>
        <p:spPr/>
        <p:txBody>
          <a:bodyPr>
            <a:normAutofit lnSpcReduction="10000"/>
          </a:bodyPr>
          <a:lstStyle/>
          <a:p>
            <a:pPr>
              <a:buNone/>
            </a:pPr>
            <a:r>
              <a:rPr lang="en-US" dirty="0" smtClean="0"/>
              <a:t>After attending this case presentation, participants will be able to:</a:t>
            </a:r>
          </a:p>
          <a:p>
            <a:r>
              <a:rPr lang="en-US" dirty="0" smtClean="0"/>
              <a:t>Describe the Epidemiology of AD</a:t>
            </a:r>
          </a:p>
          <a:p>
            <a:r>
              <a:rPr lang="en-US" dirty="0" smtClean="0"/>
              <a:t>Explain the </a:t>
            </a:r>
            <a:r>
              <a:rPr lang="en-US" dirty="0" err="1" smtClean="0"/>
              <a:t>pathophysiology</a:t>
            </a:r>
            <a:r>
              <a:rPr lang="en-US" dirty="0" smtClean="0"/>
              <a:t> of AD</a:t>
            </a:r>
          </a:p>
          <a:p>
            <a:r>
              <a:rPr lang="en-US" dirty="0" smtClean="0"/>
              <a:t>Identify risk factors for AD</a:t>
            </a:r>
          </a:p>
          <a:p>
            <a:r>
              <a:rPr lang="en-US" dirty="0" smtClean="0"/>
              <a:t>List the possible differential diagnoses</a:t>
            </a:r>
          </a:p>
          <a:p>
            <a:r>
              <a:rPr lang="en-US" dirty="0" smtClean="0"/>
              <a:t>Incorporate evidence-based CAM into the plan of care for a patient diagnosed with AD</a:t>
            </a:r>
          </a:p>
          <a:p>
            <a:r>
              <a:rPr lang="en-US" dirty="0" smtClean="0"/>
              <a:t>Analyze a case presentation of an 82 years old woman diagnosed with AD</a:t>
            </a:r>
          </a:p>
          <a:p>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Presentation of the </a:t>
            </a:r>
            <a:br>
              <a:rPr lang="en-US" dirty="0" smtClean="0"/>
            </a:br>
            <a:r>
              <a:rPr lang="en-US" dirty="0" smtClean="0"/>
              <a:t> Clinical Problem</a:t>
            </a:r>
            <a:endParaRPr lang="en-US" dirty="0"/>
          </a:p>
        </p:txBody>
      </p:sp>
      <p:sp>
        <p:nvSpPr>
          <p:cNvPr id="3" name="Content Placeholder 2"/>
          <p:cNvSpPr>
            <a:spLocks noGrp="1"/>
          </p:cNvSpPr>
          <p:nvPr>
            <p:ph idx="1"/>
          </p:nvPr>
        </p:nvSpPr>
        <p:spPr/>
        <p:txBody>
          <a:bodyPr>
            <a:normAutofit fontScale="92500" lnSpcReduction="20000"/>
          </a:bodyPr>
          <a:lstStyle/>
          <a:p>
            <a:r>
              <a:rPr lang="en-US" b="1" dirty="0" smtClean="0"/>
              <a:t>Integrative Therapy</a:t>
            </a:r>
          </a:p>
          <a:p>
            <a:pPr lvl="1"/>
            <a:r>
              <a:rPr lang="en-US" dirty="0" smtClean="0"/>
              <a:t>Lifestyle Factors</a:t>
            </a:r>
          </a:p>
          <a:p>
            <a:pPr lvl="2"/>
            <a:r>
              <a:rPr lang="en-US" dirty="0" smtClean="0"/>
              <a:t>Physical Exercise</a:t>
            </a:r>
          </a:p>
          <a:p>
            <a:pPr lvl="2"/>
            <a:r>
              <a:rPr lang="en-US" dirty="0" smtClean="0"/>
              <a:t>Cognitive Exercise</a:t>
            </a:r>
          </a:p>
          <a:p>
            <a:pPr lvl="2"/>
            <a:r>
              <a:rPr lang="en-US" dirty="0" smtClean="0"/>
              <a:t>Nutrition</a:t>
            </a:r>
          </a:p>
          <a:p>
            <a:pPr lvl="1"/>
            <a:r>
              <a:rPr lang="en-US" dirty="0" smtClean="0"/>
              <a:t>Mind-Body therapy</a:t>
            </a:r>
          </a:p>
          <a:p>
            <a:pPr lvl="1"/>
            <a:r>
              <a:rPr lang="en-US" dirty="0" smtClean="0"/>
              <a:t>Supplements</a:t>
            </a:r>
          </a:p>
          <a:p>
            <a:pPr lvl="2"/>
            <a:r>
              <a:rPr lang="en-US" dirty="0" smtClean="0"/>
              <a:t>B vitamins</a:t>
            </a:r>
          </a:p>
          <a:p>
            <a:pPr lvl="2"/>
            <a:r>
              <a:rPr lang="en-US" dirty="0" smtClean="0"/>
              <a:t>Vitamin E</a:t>
            </a:r>
          </a:p>
          <a:p>
            <a:pPr lvl="2"/>
            <a:r>
              <a:rPr lang="en-US" dirty="0" err="1" smtClean="0"/>
              <a:t>Phosphatidylserine</a:t>
            </a:r>
            <a:r>
              <a:rPr lang="en-US" dirty="0" smtClean="0"/>
              <a:t> (PS)</a:t>
            </a:r>
          </a:p>
          <a:p>
            <a:pPr lvl="2"/>
            <a:r>
              <a:rPr lang="en-US" dirty="0" smtClean="0"/>
              <a:t>Coenzyme Q10</a:t>
            </a:r>
          </a:p>
          <a:p>
            <a:pPr lvl="2"/>
            <a:r>
              <a:rPr lang="en-US" dirty="0" err="1" smtClean="0"/>
              <a:t>Ginko</a:t>
            </a:r>
            <a:r>
              <a:rPr lang="en-US" dirty="0" smtClean="0"/>
              <a:t> </a:t>
            </a:r>
            <a:r>
              <a:rPr lang="en-US" dirty="0" err="1" smtClean="0"/>
              <a:t>biloba</a:t>
            </a:r>
            <a:r>
              <a:rPr lang="en-US" dirty="0" smtClean="0"/>
              <a:t> extract</a:t>
            </a:r>
          </a:p>
          <a:p>
            <a:pPr lvl="2"/>
            <a:r>
              <a:rPr lang="en-US" dirty="0" err="1" smtClean="0"/>
              <a:t>Huperzine</a:t>
            </a:r>
            <a:r>
              <a:rPr lang="en-US" dirty="0" smtClean="0"/>
              <a:t> A</a:t>
            </a:r>
          </a:p>
          <a:p>
            <a:pPr lvl="2"/>
            <a:r>
              <a:rPr lang="en-US" dirty="0" err="1" smtClean="0"/>
              <a:t>Vinpocetine</a:t>
            </a:r>
            <a:endParaRPr lang="en-US" dirty="0"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Return to the Patient: The Plan </a:t>
            </a:r>
            <a:endParaRPr lang="en-US" b="1" dirty="0"/>
          </a:p>
        </p:txBody>
      </p:sp>
      <p:sp>
        <p:nvSpPr>
          <p:cNvPr id="3" name="Content Placeholder 2"/>
          <p:cNvSpPr>
            <a:spLocks noGrp="1"/>
          </p:cNvSpPr>
          <p:nvPr>
            <p:ph idx="1"/>
          </p:nvPr>
        </p:nvSpPr>
        <p:spPr/>
        <p:txBody>
          <a:bodyPr/>
          <a:lstStyle/>
          <a:p>
            <a:r>
              <a:rPr lang="en-US" dirty="0" smtClean="0"/>
              <a:t>What did you try</a:t>
            </a:r>
          </a:p>
          <a:p>
            <a:r>
              <a:rPr lang="en-US" dirty="0" smtClean="0"/>
              <a:t>What worked</a:t>
            </a:r>
          </a:p>
          <a:p>
            <a:r>
              <a:rPr lang="en-US" dirty="0" smtClean="0"/>
              <a:t>What didn’t work</a:t>
            </a:r>
          </a:p>
          <a:p>
            <a:r>
              <a:rPr lang="en-US" dirty="0" smtClean="0"/>
              <a:t>Current Plan</a:t>
            </a:r>
          </a:p>
          <a:p>
            <a:r>
              <a:rPr lang="en-US" dirty="0" smtClean="0"/>
              <a:t>Future Plan</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Summary</a:t>
            </a:r>
            <a:endParaRPr lang="en-US" b="1" dirty="0"/>
          </a:p>
        </p:txBody>
      </p:sp>
      <p:sp>
        <p:nvSpPr>
          <p:cNvPr id="3" name="Content Placeholder 2"/>
          <p:cNvSpPr>
            <a:spLocks noGrp="1"/>
          </p:cNvSpPr>
          <p:nvPr>
            <p:ph idx="1"/>
          </p:nvPr>
        </p:nvSpPr>
        <p:spPr/>
        <p:txBody>
          <a:bodyPr/>
          <a:lstStyle/>
          <a:p>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Conclusions</a:t>
            </a:r>
            <a:endParaRPr lang="en-US" b="1" dirty="0"/>
          </a:p>
        </p:txBody>
      </p:sp>
      <p:sp>
        <p:nvSpPr>
          <p:cNvPr id="3" name="Content Placeholder 2"/>
          <p:cNvSpPr>
            <a:spLocks noGrp="1"/>
          </p:cNvSpPr>
          <p:nvPr>
            <p:ph idx="1"/>
          </p:nvPr>
        </p:nvSpPr>
        <p:spPr/>
        <p:txBody>
          <a:bodyPr/>
          <a:lstStyle/>
          <a:p>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a:xfrm>
            <a:off x="304800" y="1371600"/>
            <a:ext cx="8534400" cy="5029200"/>
          </a:xfrm>
        </p:spPr>
        <p:txBody>
          <a:bodyPr>
            <a:normAutofit fontScale="55000" lnSpcReduction="20000"/>
          </a:bodyPr>
          <a:lstStyle/>
          <a:p>
            <a:pPr>
              <a:buNone/>
            </a:pPr>
            <a:r>
              <a:rPr lang="en-US" sz="3600" dirty="0" smtClean="0"/>
              <a:t>Alzheimer’s Association (2016). Stages of Alzheimer’s.  Retrieved from </a:t>
            </a:r>
            <a:r>
              <a:rPr lang="en-US" sz="3600" dirty="0" smtClean="0">
                <a:hlinkClick r:id="rId2"/>
              </a:rPr>
              <a:t>http://www.alz.org/alzheimers_disease_stages_of_alzheimers.asp</a:t>
            </a:r>
            <a:endParaRPr lang="en-US" sz="3600" dirty="0" smtClean="0"/>
          </a:p>
          <a:p>
            <a:pPr>
              <a:buNone/>
            </a:pPr>
            <a:r>
              <a:rPr lang="en-US" sz="3600" dirty="0" smtClean="0"/>
              <a:t>Dharma Sing </a:t>
            </a:r>
            <a:r>
              <a:rPr lang="en-US" sz="3600" dirty="0" err="1" smtClean="0"/>
              <a:t>Khalsa</a:t>
            </a:r>
            <a:r>
              <a:rPr lang="en-US" sz="3600" dirty="0" smtClean="0"/>
              <a:t>, “Alzheimer’s Disease” in </a:t>
            </a:r>
            <a:r>
              <a:rPr lang="en-US" sz="3600" i="1" dirty="0" smtClean="0"/>
              <a:t>Integrative Medicine (3</a:t>
            </a:r>
            <a:r>
              <a:rPr lang="en-US" sz="3600" i="1" baseline="30000" dirty="0" smtClean="0"/>
              <a:t>rd</a:t>
            </a:r>
            <a:r>
              <a:rPr lang="en-US" sz="3600" i="1" dirty="0" smtClean="0"/>
              <a:t> ed.). </a:t>
            </a:r>
            <a:r>
              <a:rPr lang="en-US" sz="3600" dirty="0" smtClean="0"/>
              <a:t>David </a:t>
            </a:r>
            <a:r>
              <a:rPr lang="en-US" sz="3600" dirty="0" err="1" smtClean="0"/>
              <a:t>Rakel</a:t>
            </a:r>
            <a:r>
              <a:rPr lang="en-US" sz="3600" dirty="0" smtClean="0"/>
              <a:t>, 78-90. (Madison: Elsevier Saunders, 2012).</a:t>
            </a:r>
          </a:p>
          <a:p>
            <a:pPr>
              <a:buNone/>
            </a:pPr>
            <a:r>
              <a:rPr lang="en-US" sz="3600" dirty="0" smtClean="0"/>
              <a:t>Jill Cash, “Neurological Guidelines” in </a:t>
            </a:r>
            <a:r>
              <a:rPr lang="en-US" sz="3600" i="1" dirty="0" smtClean="0"/>
              <a:t>Family Practice Guidelines (2</a:t>
            </a:r>
            <a:r>
              <a:rPr lang="en-US" sz="3600" i="1" baseline="30000" dirty="0" smtClean="0"/>
              <a:t>nd</a:t>
            </a:r>
            <a:r>
              <a:rPr lang="en-US" sz="3600" i="1" dirty="0" smtClean="0"/>
              <a:t> ed.). </a:t>
            </a:r>
            <a:r>
              <a:rPr lang="en-US" sz="3600" dirty="0" smtClean="0"/>
              <a:t>Jill C. Cash &amp; Cheryl A. Glass, 443-445 ( New York: Springer Publishing, 2012).</a:t>
            </a:r>
          </a:p>
          <a:p>
            <a:pPr>
              <a:buNone/>
            </a:pPr>
            <a:r>
              <a:rPr lang="en-US" sz="3600" dirty="0" smtClean="0"/>
              <a:t>Mayo Foundation (2016). Alzheimer’s Disease Research Center. Retrieved from </a:t>
            </a:r>
            <a:r>
              <a:rPr lang="en-US" sz="3600" dirty="0" smtClean="0">
                <a:hlinkClick r:id="rId3"/>
              </a:rPr>
              <a:t>http://www.mayo.edu/research/centers-programs/alzheimers-disease-research-center</a:t>
            </a:r>
            <a:endParaRPr lang="en-US" sz="3600" dirty="0" smtClean="0"/>
          </a:p>
          <a:p>
            <a:pPr>
              <a:buNone/>
            </a:pPr>
            <a:r>
              <a:rPr lang="en-US" sz="3600" dirty="0" smtClean="0"/>
              <a:t>Modified </a:t>
            </a:r>
            <a:r>
              <a:rPr lang="en-US" sz="3600" dirty="0" err="1" smtClean="0"/>
              <a:t>Hachinski</a:t>
            </a:r>
            <a:r>
              <a:rPr lang="en-US" sz="3600" dirty="0" smtClean="0"/>
              <a:t> Ischemic Score in The Merck Manual of Diagnosis and Therapy, Online Medical Library 2004-2010. Also available from alz.org at </a:t>
            </a:r>
            <a:r>
              <a:rPr lang="en-US" sz="3600" dirty="0" smtClean="0">
                <a:hlinkClick r:id="rId4"/>
              </a:rPr>
              <a:t>http://www.alz.org/professionals_and_researchers_13517.asp</a:t>
            </a:r>
            <a:endParaRPr lang="en-US" sz="3600" dirty="0" smtClean="0"/>
          </a:p>
          <a:p>
            <a:pPr>
              <a:buNone/>
            </a:pPr>
            <a:r>
              <a:rPr lang="en-US" sz="3600" dirty="0" smtClean="0"/>
              <a:t>Svoboda, R., &amp; Lade, A. (1995). Tao and Dharma. Twin lakes: Lotus Press</a:t>
            </a:r>
          </a:p>
          <a:p>
            <a:pPr>
              <a:buNone/>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Present the Patient </a:t>
            </a:r>
            <a:endParaRPr lang="en-US" b="1" dirty="0"/>
          </a:p>
        </p:txBody>
      </p:sp>
      <p:sp>
        <p:nvSpPr>
          <p:cNvPr id="3" name="Content Placeholder 2"/>
          <p:cNvSpPr>
            <a:spLocks noGrp="1"/>
          </p:cNvSpPr>
          <p:nvPr>
            <p:ph idx="1"/>
          </p:nvPr>
        </p:nvSpPr>
        <p:spPr/>
        <p:txBody>
          <a:bodyPr>
            <a:normAutofit lnSpcReduction="10000"/>
          </a:bodyPr>
          <a:lstStyle/>
          <a:p>
            <a:r>
              <a:rPr lang="en-US" b="1" dirty="0" smtClean="0"/>
              <a:t>Demographics</a:t>
            </a:r>
          </a:p>
          <a:p>
            <a:pPr lvl="1"/>
            <a:r>
              <a:rPr lang="en-US" dirty="0" smtClean="0"/>
              <a:t>82 y o white female with 6 year history of progressive memory loss, inability to travel,  incontinence, combativeness, delusions, hallucinations, and inability to manage ADLs independently</a:t>
            </a:r>
          </a:p>
          <a:p>
            <a:r>
              <a:rPr lang="en-US" b="1" dirty="0" smtClean="0"/>
              <a:t>History</a:t>
            </a:r>
          </a:p>
          <a:p>
            <a:pPr lvl="1"/>
            <a:r>
              <a:rPr lang="en-US" dirty="0" smtClean="0"/>
              <a:t>Apparently well, married for 60 years</a:t>
            </a:r>
          </a:p>
          <a:p>
            <a:pPr lvl="1"/>
            <a:r>
              <a:rPr lang="en-US" dirty="0" smtClean="0"/>
              <a:t>Personal history significant for near fatal car accident with multiple fractures and lung injuries at age 63, ? of hypoxic episode or head injury</a:t>
            </a:r>
          </a:p>
          <a:p>
            <a:pPr lvl="1"/>
            <a:r>
              <a:rPr lang="en-US" dirty="0" smtClean="0"/>
              <a:t>Family </a:t>
            </a:r>
            <a:r>
              <a:rPr lang="en-US" dirty="0" err="1" smtClean="0"/>
              <a:t>hx</a:t>
            </a:r>
            <a:r>
              <a:rPr lang="en-US" dirty="0" smtClean="0"/>
              <a:t> significant for Father with </a:t>
            </a:r>
            <a:r>
              <a:rPr lang="en-US" dirty="0" err="1" smtClean="0"/>
              <a:t>dx</a:t>
            </a:r>
            <a:r>
              <a:rPr lang="en-US" dirty="0" smtClean="0"/>
              <a:t> of AD </a:t>
            </a:r>
          </a:p>
          <a:p>
            <a:pPr>
              <a:buNone/>
            </a:pP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Present the Patient</a:t>
            </a:r>
            <a:endParaRPr lang="en-US" dirty="0"/>
          </a:p>
        </p:txBody>
      </p:sp>
      <p:sp>
        <p:nvSpPr>
          <p:cNvPr id="3" name="Content Placeholder 2"/>
          <p:cNvSpPr>
            <a:spLocks noGrp="1"/>
          </p:cNvSpPr>
          <p:nvPr>
            <p:ph idx="1"/>
          </p:nvPr>
        </p:nvSpPr>
        <p:spPr>
          <a:xfrm>
            <a:off x="0" y="1371600"/>
            <a:ext cx="8915400" cy="5181600"/>
          </a:xfrm>
        </p:spPr>
        <p:txBody>
          <a:bodyPr>
            <a:normAutofit fontScale="92500" lnSpcReduction="20000"/>
          </a:bodyPr>
          <a:lstStyle/>
          <a:p>
            <a:r>
              <a:rPr lang="en-US" sz="2600" b="1" dirty="0" smtClean="0"/>
              <a:t>List of Medications &amp; Supplements</a:t>
            </a:r>
          </a:p>
          <a:p>
            <a:pPr lvl="1"/>
            <a:r>
              <a:rPr lang="en-US" sz="2600" dirty="0" smtClean="0"/>
              <a:t>Aricept 10 mg </a:t>
            </a:r>
            <a:r>
              <a:rPr lang="en-US" sz="2600" dirty="0" err="1" smtClean="0"/>
              <a:t>po</a:t>
            </a:r>
            <a:r>
              <a:rPr lang="en-US" sz="2600" dirty="0" smtClean="0"/>
              <a:t> QD</a:t>
            </a:r>
          </a:p>
          <a:p>
            <a:pPr lvl="1"/>
            <a:r>
              <a:rPr lang="en-US" sz="2600" dirty="0" err="1" smtClean="0"/>
              <a:t>Namenda</a:t>
            </a:r>
            <a:r>
              <a:rPr lang="en-US" sz="2600" dirty="0" smtClean="0"/>
              <a:t> 10 mg </a:t>
            </a:r>
            <a:r>
              <a:rPr lang="en-US" sz="2600" dirty="0" err="1" smtClean="0"/>
              <a:t>po</a:t>
            </a:r>
            <a:r>
              <a:rPr lang="en-US" sz="2600" dirty="0" smtClean="0"/>
              <a:t> QD</a:t>
            </a:r>
          </a:p>
          <a:p>
            <a:r>
              <a:rPr lang="en-US" sz="2600" b="1" dirty="0" smtClean="0"/>
              <a:t>Use of CAM including lifestyle modification</a:t>
            </a:r>
          </a:p>
          <a:p>
            <a:pPr lvl="1"/>
            <a:r>
              <a:rPr lang="en-US" sz="2600" dirty="0" smtClean="0"/>
              <a:t>Recommended change in diet and exercise (but has refused)</a:t>
            </a:r>
          </a:p>
          <a:p>
            <a:pPr lvl="1"/>
            <a:r>
              <a:rPr lang="en-US" sz="2600" dirty="0" smtClean="0"/>
              <a:t>Aromatherapy in use in the home</a:t>
            </a:r>
          </a:p>
          <a:p>
            <a:r>
              <a:rPr lang="en-US" sz="2600" b="1" dirty="0" smtClean="0"/>
              <a:t>Review of Systems</a:t>
            </a:r>
          </a:p>
          <a:p>
            <a:pPr lvl="1"/>
            <a:r>
              <a:rPr lang="en-US" sz="2600" dirty="0" smtClean="0"/>
              <a:t>G6P5AB1, post menopausal women (vaginal hysterectomy age 55)</a:t>
            </a:r>
          </a:p>
          <a:p>
            <a:pPr lvl="1"/>
            <a:r>
              <a:rPr lang="en-US" sz="2600" dirty="0" smtClean="0"/>
              <a:t>Osteoporosis by </a:t>
            </a:r>
            <a:r>
              <a:rPr lang="en-US" sz="2600" dirty="0" err="1" smtClean="0"/>
              <a:t>Dexascan</a:t>
            </a:r>
            <a:r>
              <a:rPr lang="en-US" sz="2600" dirty="0" smtClean="0"/>
              <a:t>: </a:t>
            </a:r>
            <a:r>
              <a:rPr lang="en-US" sz="2600" dirty="0" err="1" smtClean="0"/>
              <a:t>Fxs</a:t>
            </a:r>
            <a:r>
              <a:rPr lang="en-US" sz="2600" dirty="0" smtClean="0"/>
              <a:t>: R wrist  (fall) , thoracic spinal  and rib </a:t>
            </a:r>
            <a:r>
              <a:rPr lang="en-US" sz="2600" dirty="0" err="1" smtClean="0"/>
              <a:t>fxs</a:t>
            </a:r>
            <a:r>
              <a:rPr lang="en-US" sz="2600" dirty="0" smtClean="0"/>
              <a:t> (AA)</a:t>
            </a:r>
          </a:p>
          <a:p>
            <a:pPr lvl="1"/>
            <a:r>
              <a:rPr lang="en-US" sz="2600" dirty="0" smtClean="0"/>
              <a:t>Mild  </a:t>
            </a:r>
            <a:r>
              <a:rPr lang="en-US" sz="2600" dirty="0" err="1" smtClean="0"/>
              <a:t>hyperlipidemia</a:t>
            </a:r>
            <a:endParaRPr lang="en-US" sz="2600" dirty="0" smtClean="0"/>
          </a:p>
          <a:p>
            <a:pPr lvl="1"/>
            <a:r>
              <a:rPr lang="en-US" sz="2600" dirty="0" smtClean="0"/>
              <a:t>S/P Left  mastectomy for </a:t>
            </a:r>
            <a:r>
              <a:rPr lang="en-US" sz="2600" dirty="0" err="1" smtClean="0"/>
              <a:t>ductal</a:t>
            </a:r>
            <a:r>
              <a:rPr lang="en-US" sz="2600" dirty="0" smtClean="0"/>
              <a:t> </a:t>
            </a:r>
            <a:r>
              <a:rPr lang="en-US" sz="2600" dirty="0" err="1" smtClean="0"/>
              <a:t>atypia</a:t>
            </a:r>
            <a:endParaRPr lang="en-US" sz="2600" dirty="0" smtClean="0"/>
          </a:p>
          <a:p>
            <a:pPr lvl="1"/>
            <a:endParaRPr lang="en-US" dirty="0" smtClean="0"/>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Present the Patient</a:t>
            </a:r>
            <a:endParaRPr lang="en-US" dirty="0"/>
          </a:p>
        </p:txBody>
      </p:sp>
      <p:sp>
        <p:nvSpPr>
          <p:cNvPr id="3" name="Content Placeholder 2"/>
          <p:cNvSpPr>
            <a:spLocks noGrp="1"/>
          </p:cNvSpPr>
          <p:nvPr>
            <p:ph idx="1"/>
          </p:nvPr>
        </p:nvSpPr>
        <p:spPr>
          <a:xfrm>
            <a:off x="228600" y="1371600"/>
            <a:ext cx="8610600" cy="5181600"/>
          </a:xfrm>
        </p:spPr>
        <p:txBody>
          <a:bodyPr>
            <a:normAutofit fontScale="85000" lnSpcReduction="10000"/>
          </a:bodyPr>
          <a:lstStyle/>
          <a:p>
            <a:r>
              <a:rPr lang="en-US" b="1" dirty="0" smtClean="0"/>
              <a:t>Physical</a:t>
            </a:r>
          </a:p>
          <a:p>
            <a:pPr lvl="1"/>
            <a:r>
              <a:rPr lang="en-US" sz="2800" dirty="0" smtClean="0"/>
              <a:t>Unremarkable except  for</a:t>
            </a:r>
          </a:p>
          <a:p>
            <a:pPr lvl="2"/>
            <a:r>
              <a:rPr lang="en-US" sz="2800" b="1" dirty="0" err="1" smtClean="0"/>
              <a:t>Neuropsych</a:t>
            </a:r>
            <a:r>
              <a:rPr lang="en-US" sz="2800" b="1" dirty="0" smtClean="0"/>
              <a:t> exam</a:t>
            </a:r>
            <a:r>
              <a:rPr lang="en-US" sz="2800" dirty="0" smtClean="0"/>
              <a:t>: Multiple abnormalities</a:t>
            </a:r>
          </a:p>
          <a:p>
            <a:pPr lvl="3">
              <a:buFont typeface="Wingdings" pitchFamily="2" charset="2"/>
              <a:buChar char="ü"/>
            </a:pPr>
            <a:r>
              <a:rPr lang="en-US" sz="2600" dirty="0" smtClean="0"/>
              <a:t>Inability to learn and remember new information (</a:t>
            </a:r>
            <a:r>
              <a:rPr lang="en-US" sz="2800" dirty="0" err="1" smtClean="0"/>
              <a:t>anterograde</a:t>
            </a:r>
            <a:r>
              <a:rPr lang="en-US" sz="2800" dirty="0" smtClean="0"/>
              <a:t> amnesia)</a:t>
            </a:r>
          </a:p>
          <a:p>
            <a:pPr lvl="3">
              <a:buFont typeface="Wingdings" pitchFamily="2" charset="2"/>
              <a:buChar char="ü"/>
            </a:pPr>
            <a:r>
              <a:rPr lang="en-US" sz="2800" dirty="0" smtClean="0"/>
              <a:t>Increased sensitivity to interference due to decreased inhibitory processes leading to the production of intrusion errors (interruptions, loud noises, e.g. dogs barking)</a:t>
            </a:r>
          </a:p>
          <a:p>
            <a:pPr lvl="3">
              <a:buFont typeface="Wingdings" pitchFamily="2" charset="2"/>
              <a:buChar char="ü"/>
            </a:pPr>
            <a:r>
              <a:rPr lang="en-US" sz="2800" dirty="0" smtClean="0"/>
              <a:t>Decreased semantic memory (e.g. horse name, color, shape, definition, sound it makes)</a:t>
            </a:r>
          </a:p>
          <a:p>
            <a:pPr lvl="3">
              <a:buFont typeface="Wingdings" pitchFamily="2" charset="2"/>
              <a:buChar char="ü"/>
            </a:pPr>
            <a:r>
              <a:rPr lang="en-US" sz="2800" dirty="0" smtClean="0"/>
              <a:t>Deficits in “executive functions” responsible for the mental manipulation of information, concept formation, problem solving, cues to action</a:t>
            </a:r>
          </a:p>
          <a:p>
            <a:pPr lvl="3">
              <a:buFont typeface="Wingdings" pitchFamily="2" charset="2"/>
              <a:buChar char="ü"/>
            </a:pPr>
            <a:endParaRPr lang="en-US" sz="2600" dirty="0" smtClean="0"/>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Presentation of the patient</a:t>
            </a:r>
            <a:endParaRPr lang="en-US" dirty="0"/>
          </a:p>
        </p:txBody>
      </p:sp>
      <p:sp>
        <p:nvSpPr>
          <p:cNvPr id="3" name="Content Placeholder 2"/>
          <p:cNvSpPr>
            <a:spLocks noGrp="1"/>
          </p:cNvSpPr>
          <p:nvPr>
            <p:ph idx="1"/>
          </p:nvPr>
        </p:nvSpPr>
        <p:spPr/>
        <p:txBody>
          <a:bodyPr>
            <a:normAutofit lnSpcReduction="10000"/>
          </a:bodyPr>
          <a:lstStyle/>
          <a:p>
            <a:pPr lvl="2"/>
            <a:r>
              <a:rPr lang="en-US" sz="2800" dirty="0" err="1" smtClean="0"/>
              <a:t>Neuropsych</a:t>
            </a:r>
            <a:r>
              <a:rPr lang="en-US" sz="2800" dirty="0" smtClean="0"/>
              <a:t> continued</a:t>
            </a:r>
          </a:p>
          <a:p>
            <a:pPr lvl="3">
              <a:buFont typeface="Wingdings" pitchFamily="2" charset="2"/>
              <a:buChar char=""/>
            </a:pPr>
            <a:r>
              <a:rPr lang="en-US" sz="2600" dirty="0" smtClean="0"/>
              <a:t>Identify targets solely on the basis of one feature (building block versus red building block or flower versus yellow flower)</a:t>
            </a:r>
          </a:p>
          <a:p>
            <a:pPr lvl="3">
              <a:buFont typeface="Wingdings" pitchFamily="2" charset="2"/>
              <a:buChar char=""/>
            </a:pPr>
            <a:r>
              <a:rPr lang="en-US" sz="2600" dirty="0" smtClean="0"/>
              <a:t>React more slowly to peripheral stimuli (may be reason for greater number of car crashes in AD patients)</a:t>
            </a:r>
          </a:p>
          <a:p>
            <a:pPr lvl="2"/>
            <a:r>
              <a:rPr lang="en-US" sz="2800" dirty="0" err="1" smtClean="0"/>
              <a:t>Hachinski</a:t>
            </a:r>
            <a:r>
              <a:rPr lang="en-US" sz="2800" dirty="0" smtClean="0"/>
              <a:t> Ischemic Score of 3 (&lt; 4 indicative of AD)</a:t>
            </a:r>
          </a:p>
          <a:p>
            <a:pPr lvl="2"/>
            <a:r>
              <a:rPr lang="en-US" sz="2800" dirty="0" smtClean="0"/>
              <a:t>Offered and refused CT Scan of brain and any further testing</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Modified </a:t>
            </a:r>
            <a:r>
              <a:rPr lang="en-US" dirty="0" err="1" smtClean="0"/>
              <a:t>Hachinski</a:t>
            </a:r>
            <a:r>
              <a:rPr lang="en-US" dirty="0" smtClean="0"/>
              <a:t> </a:t>
            </a:r>
            <a:br>
              <a:rPr lang="en-US" dirty="0" smtClean="0"/>
            </a:br>
            <a:r>
              <a:rPr lang="en-US" dirty="0" smtClean="0"/>
              <a:t>Ischemic Score</a:t>
            </a:r>
            <a:endParaRPr lang="en-US" dirty="0"/>
          </a:p>
        </p:txBody>
      </p:sp>
      <p:pic>
        <p:nvPicPr>
          <p:cNvPr id="4" name="Content Placeholder 3"/>
          <p:cNvPicPr>
            <a:picLocks noGrp="1"/>
          </p:cNvPicPr>
          <p:nvPr>
            <p:ph idx="1"/>
          </p:nvPr>
        </p:nvPicPr>
        <p:blipFill>
          <a:blip r:embed="rId3" cstate="print"/>
          <a:srcRect/>
          <a:stretch>
            <a:fillRect/>
          </a:stretch>
        </p:blipFill>
        <p:spPr bwMode="auto">
          <a:xfrm>
            <a:off x="1066800" y="1752600"/>
            <a:ext cx="6934200" cy="4572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Subjective</a:t>
            </a:r>
            <a:endParaRPr lang="en-US" dirty="0"/>
          </a:p>
        </p:txBody>
      </p:sp>
      <p:sp>
        <p:nvSpPr>
          <p:cNvPr id="3" name="Content Placeholder 2"/>
          <p:cNvSpPr>
            <a:spLocks noGrp="1"/>
          </p:cNvSpPr>
          <p:nvPr>
            <p:ph idx="1"/>
          </p:nvPr>
        </p:nvSpPr>
        <p:spPr>
          <a:xfrm>
            <a:off x="381000" y="1524000"/>
            <a:ext cx="8458200" cy="5105400"/>
          </a:xfrm>
        </p:spPr>
        <p:txBody>
          <a:bodyPr>
            <a:normAutofit fontScale="85000" lnSpcReduction="20000"/>
          </a:bodyPr>
          <a:lstStyle/>
          <a:p>
            <a:r>
              <a:rPr lang="en-US" dirty="0" smtClean="0"/>
              <a:t>83 y o white female brought to PCM by husband for continuing care for Alzheimer’s Disease. </a:t>
            </a:r>
          </a:p>
          <a:p>
            <a:r>
              <a:rPr lang="en-US" dirty="0" smtClean="0"/>
              <a:t>Concerns include accelerating hallucinations and combativeness; misplacing valuable objects (wedding rings), wandering</a:t>
            </a:r>
          </a:p>
          <a:p>
            <a:r>
              <a:rPr lang="en-US" dirty="0" smtClean="0"/>
              <a:t>Care provider to the home twice a week for hygiene measures; patient wears adult diapers; today hair and clothes unwashed</a:t>
            </a:r>
          </a:p>
          <a:p>
            <a:r>
              <a:rPr lang="en-US" dirty="0" smtClean="0"/>
              <a:t>Good appetite with 10 lb weight gain since last visit (3 months </a:t>
            </a:r>
            <a:r>
              <a:rPr lang="en-US" dirty="0" err="1" smtClean="0"/>
              <a:t>agao</a:t>
            </a:r>
            <a:r>
              <a:rPr lang="en-US" dirty="0" smtClean="0"/>
              <a:t>): Diet high in </a:t>
            </a:r>
            <a:r>
              <a:rPr lang="en-US" dirty="0" err="1" smtClean="0"/>
              <a:t>carbs</a:t>
            </a:r>
            <a:r>
              <a:rPr lang="en-US" dirty="0" smtClean="0"/>
              <a:t>, sugar, fat</a:t>
            </a:r>
          </a:p>
          <a:p>
            <a:r>
              <a:rPr lang="en-US" dirty="0" smtClean="0"/>
              <a:t>Husband recently hospitalized for “Mild” MI</a:t>
            </a:r>
          </a:p>
          <a:p>
            <a:r>
              <a:rPr lang="en-US" dirty="0" smtClean="0"/>
              <a:t>Adult protective services has been to the home twice because of family’s continuing concerns about safety and husband’s refusal to institutionalize his wife’s for her (and his) health and safety</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a:t>
            </a:r>
            <a:endParaRPr lang="en-US" dirty="0"/>
          </a:p>
        </p:txBody>
      </p:sp>
      <p:sp>
        <p:nvSpPr>
          <p:cNvPr id="3" name="Content Placeholder 2"/>
          <p:cNvSpPr>
            <a:spLocks noGrp="1"/>
          </p:cNvSpPr>
          <p:nvPr>
            <p:ph idx="1"/>
          </p:nvPr>
        </p:nvSpPr>
        <p:spPr/>
        <p:txBody>
          <a:bodyPr>
            <a:normAutofit fontScale="92500"/>
          </a:bodyPr>
          <a:lstStyle/>
          <a:p>
            <a:r>
              <a:rPr lang="en-US" dirty="0" err="1" smtClean="0"/>
              <a:t>Neuropsych</a:t>
            </a:r>
            <a:r>
              <a:rPr lang="en-US" dirty="0" smtClean="0"/>
              <a:t>: MMSE 20/30 (&lt;23 indicative of dementia)</a:t>
            </a:r>
          </a:p>
          <a:p>
            <a:r>
              <a:rPr lang="en-US" dirty="0" smtClean="0"/>
              <a:t>Eye exam: 20/25 with glasses; no increase in intraocular pressure</a:t>
            </a:r>
          </a:p>
          <a:p>
            <a:r>
              <a:rPr lang="en-US" dirty="0" smtClean="0"/>
              <a:t>Hearing: WNL for age </a:t>
            </a:r>
          </a:p>
          <a:p>
            <a:r>
              <a:rPr lang="en-US" dirty="0" smtClean="0"/>
              <a:t>Neck supple without bruit</a:t>
            </a:r>
          </a:p>
          <a:p>
            <a:r>
              <a:rPr lang="en-US" dirty="0" smtClean="0"/>
              <a:t>Heart/Lungs CTA, no MRGs; ECG: WNL, NSR</a:t>
            </a:r>
          </a:p>
          <a:p>
            <a:r>
              <a:rPr lang="en-US" dirty="0" err="1" smtClean="0"/>
              <a:t>Abd</a:t>
            </a:r>
            <a:r>
              <a:rPr lang="en-US" dirty="0" smtClean="0"/>
              <a:t>: </a:t>
            </a:r>
            <a:r>
              <a:rPr lang="en-US" dirty="0" err="1" smtClean="0"/>
              <a:t>protruberant</a:t>
            </a:r>
            <a:r>
              <a:rPr lang="en-US" dirty="0" smtClean="0"/>
              <a:t>, soft, </a:t>
            </a:r>
            <a:r>
              <a:rPr lang="en-US" dirty="0" err="1" smtClean="0"/>
              <a:t>nontender</a:t>
            </a:r>
            <a:endParaRPr lang="en-US" dirty="0" smtClean="0"/>
          </a:p>
          <a:p>
            <a:r>
              <a:rPr lang="en-US" dirty="0" smtClean="0"/>
              <a:t>Extremities: multiple varicosities otherwise clear</a:t>
            </a:r>
          </a:p>
          <a:p>
            <a:r>
              <a:rPr lang="en-US" dirty="0" smtClean="0"/>
              <a:t>Spine: </a:t>
            </a:r>
            <a:r>
              <a:rPr lang="en-US" dirty="0" err="1" smtClean="0"/>
              <a:t>Kyphotic</a:t>
            </a:r>
            <a:r>
              <a:rPr lang="en-US" dirty="0" smtClean="0"/>
              <a:t>; multiple old vertebral body </a:t>
            </a:r>
            <a:r>
              <a:rPr lang="en-US" dirty="0" err="1" smtClean="0"/>
              <a:t>Fxs</a:t>
            </a:r>
            <a:endParaRPr lang="en-US" dirty="0" smtClean="0"/>
          </a:p>
          <a:p>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420</TotalTime>
  <Words>1570</Words>
  <Application>Microsoft Office PowerPoint</Application>
  <PresentationFormat>On-screen Show (4:3)</PresentationFormat>
  <Paragraphs>209</Paragraphs>
  <Slides>24</Slides>
  <Notes>4</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Apex</vt:lpstr>
      <vt:lpstr>Case Presentation:  The Integrative Care of a Patient Diagnosed with Alzheimer’s Disease (AD)</vt:lpstr>
      <vt:lpstr>Objectives</vt:lpstr>
      <vt:lpstr>Present the Patient </vt:lpstr>
      <vt:lpstr>Present the Patient</vt:lpstr>
      <vt:lpstr>Present the Patient</vt:lpstr>
      <vt:lpstr>Presentation of the patient</vt:lpstr>
      <vt:lpstr>The Modified Hachinski  Ischemic Score</vt:lpstr>
      <vt:lpstr>Subjective</vt:lpstr>
      <vt:lpstr>Objective</vt:lpstr>
      <vt:lpstr>Assessment</vt:lpstr>
      <vt:lpstr>Moderate Alzheimer’s Disease</vt:lpstr>
      <vt:lpstr>Presentation of the  Clinical Problem</vt:lpstr>
      <vt:lpstr>Presentation of the  Clinical Problem</vt:lpstr>
      <vt:lpstr>Presentation of Clinical Problem</vt:lpstr>
      <vt:lpstr>Presentation of the  Clinical Problem</vt:lpstr>
      <vt:lpstr>Presentation of Clinical Problem</vt:lpstr>
      <vt:lpstr>Presentation of the  Clinical Problem</vt:lpstr>
      <vt:lpstr>Presentation of the  Clinical Problem</vt:lpstr>
      <vt:lpstr>Presentation of the  Clinical Problem</vt:lpstr>
      <vt:lpstr>Presentation of the   Clinical Problem</vt:lpstr>
      <vt:lpstr>Return to the Patient: The Plan </vt:lpstr>
      <vt:lpstr>Summary</vt:lpstr>
      <vt:lpstr>Conclusions</vt:lpstr>
      <vt:lpstr>References</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Osteoarthritis</dc:title>
  <dc:creator>Linnea</dc:creator>
  <cp:lastModifiedBy>Linnea</cp:lastModifiedBy>
  <cp:revision>55</cp:revision>
  <dcterms:created xsi:type="dcterms:W3CDTF">2016-05-13T23:14:17Z</dcterms:created>
  <dcterms:modified xsi:type="dcterms:W3CDTF">2016-06-07T13:45:34Z</dcterms:modified>
</cp:coreProperties>
</file>