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6" r:id="rId1"/>
  </p:sldMasterIdLst>
  <p:notesMasterIdLst>
    <p:notesMasterId r:id="rId39"/>
  </p:notesMasterIdLst>
  <p:sldIdLst>
    <p:sldId id="306" r:id="rId2"/>
    <p:sldId id="369" r:id="rId3"/>
    <p:sldId id="360" r:id="rId4"/>
    <p:sldId id="368" r:id="rId5"/>
    <p:sldId id="292" r:id="rId6"/>
    <p:sldId id="400" r:id="rId7"/>
    <p:sldId id="378" r:id="rId8"/>
    <p:sldId id="387" r:id="rId9"/>
    <p:sldId id="283" r:id="rId10"/>
    <p:sldId id="282" r:id="rId11"/>
    <p:sldId id="401" r:id="rId12"/>
    <p:sldId id="370" r:id="rId13"/>
    <p:sldId id="402" r:id="rId14"/>
    <p:sldId id="371" r:id="rId15"/>
    <p:sldId id="403" r:id="rId16"/>
    <p:sldId id="256" r:id="rId17"/>
    <p:sldId id="346" r:id="rId18"/>
    <p:sldId id="391" r:id="rId19"/>
    <p:sldId id="392" r:id="rId20"/>
    <p:sldId id="393" r:id="rId21"/>
    <p:sldId id="291" r:id="rId22"/>
    <p:sldId id="389" r:id="rId23"/>
    <p:sldId id="398" r:id="rId24"/>
    <p:sldId id="407" r:id="rId25"/>
    <p:sldId id="317" r:id="rId26"/>
    <p:sldId id="396" r:id="rId27"/>
    <p:sldId id="373" r:id="rId28"/>
    <p:sldId id="395" r:id="rId29"/>
    <p:sldId id="406" r:id="rId30"/>
    <p:sldId id="372" r:id="rId31"/>
    <p:sldId id="374" r:id="rId32"/>
    <p:sldId id="375" r:id="rId33"/>
    <p:sldId id="379" r:id="rId34"/>
    <p:sldId id="347" r:id="rId35"/>
    <p:sldId id="304" r:id="rId36"/>
    <p:sldId id="397" r:id="rId37"/>
    <p:sldId id="40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Tapia" initials="CT" lastIdx="3" clrIdx="0">
    <p:extLst>
      <p:ext uri="{19B8F6BF-5375-455C-9EA6-DF929625EA0E}">
        <p15:presenceInfo xmlns:p15="http://schemas.microsoft.com/office/powerpoint/2012/main" userId="S::ctapia@csusm.edu::f7d717b1-cfe2-460f-aab1-c3662ec529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3372" autoAdjust="0"/>
  </p:normalViewPr>
  <p:slideViewPr>
    <p:cSldViewPr>
      <p:cViewPr varScale="1">
        <p:scale>
          <a:sx n="62" d="100"/>
          <a:sy n="62" d="100"/>
        </p:scale>
        <p:origin x="1400" y="72"/>
      </p:cViewPr>
      <p:guideLst>
        <p:guide orient="horz" pos="2160"/>
        <p:guide pos="2880"/>
      </p:guideLst>
    </p:cSldViewPr>
  </p:slideViewPr>
  <p:outlineViewPr>
    <p:cViewPr>
      <p:scale>
        <a:sx n="33" d="100"/>
        <a:sy n="33" d="100"/>
      </p:scale>
      <p:origin x="0" y="392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08T15:33:48.596" idx="3">
    <p:pos x="5760" y="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A9DA50-999C-48FC-9B37-DF5994EEE648}" type="datetimeFigureOut">
              <a:rPr lang="en-US" smtClean="0"/>
              <a:t>3/9/2022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3AF99-733D-4F78-B04D-5CDA9AFD02EF}" type="slidenum">
              <a:rPr lang="en-US" smtClean="0"/>
              <a:t>‹#›</a:t>
            </a:fld>
            <a:endParaRPr lang="en-US"/>
          </a:p>
        </p:txBody>
      </p:sp>
    </p:spTree>
    <p:extLst>
      <p:ext uri="{BB962C8B-B14F-4D97-AF65-F5344CB8AC3E}">
        <p14:creationId xmlns:p14="http://schemas.microsoft.com/office/powerpoint/2010/main" val="337879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sport all year round</a:t>
            </a:r>
          </a:p>
        </p:txBody>
      </p:sp>
      <p:sp>
        <p:nvSpPr>
          <p:cNvPr id="4" name="Slide Number Placeholder 3"/>
          <p:cNvSpPr>
            <a:spLocks noGrp="1"/>
          </p:cNvSpPr>
          <p:nvPr>
            <p:ph type="sldNum" sz="quarter" idx="5"/>
          </p:nvPr>
        </p:nvSpPr>
        <p:spPr/>
        <p:txBody>
          <a:bodyPr/>
          <a:lstStyle/>
          <a:p>
            <a:fld id="{F053AF99-733D-4F78-B04D-5CDA9AFD02EF}" type="slidenum">
              <a:rPr lang="en-US" smtClean="0"/>
              <a:t>5</a:t>
            </a:fld>
            <a:endParaRPr lang="en-US"/>
          </a:p>
        </p:txBody>
      </p:sp>
    </p:spTree>
    <p:extLst>
      <p:ext uri="{BB962C8B-B14F-4D97-AF65-F5344CB8AC3E}">
        <p14:creationId xmlns:p14="http://schemas.microsoft.com/office/powerpoint/2010/main" val="10811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Rural= in the country, smaller town life</a:t>
            </a:r>
          </a:p>
        </p:txBody>
      </p:sp>
      <p:sp>
        <p:nvSpPr>
          <p:cNvPr id="4" name="Slide Number Placeholder 3"/>
          <p:cNvSpPr>
            <a:spLocks noGrp="1"/>
          </p:cNvSpPr>
          <p:nvPr>
            <p:ph type="sldNum" sz="quarter" idx="5"/>
          </p:nvPr>
        </p:nvSpPr>
        <p:spPr/>
        <p:txBody>
          <a:bodyPr/>
          <a:lstStyle/>
          <a:p>
            <a:fld id="{F053AF99-733D-4F78-B04D-5CDA9AFD02EF}" type="slidenum">
              <a:rPr lang="en-US" smtClean="0"/>
              <a:t>18</a:t>
            </a:fld>
            <a:endParaRPr lang="en-US"/>
          </a:p>
        </p:txBody>
      </p:sp>
    </p:spTree>
    <p:extLst>
      <p:ext uri="{BB962C8B-B14F-4D97-AF65-F5344CB8AC3E}">
        <p14:creationId xmlns:p14="http://schemas.microsoft.com/office/powerpoint/2010/main" val="402986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19</a:t>
            </a:fld>
            <a:endParaRPr lang="en-US"/>
          </a:p>
        </p:txBody>
      </p:sp>
    </p:spTree>
    <p:extLst>
      <p:ext uri="{BB962C8B-B14F-4D97-AF65-F5344CB8AC3E}">
        <p14:creationId xmlns:p14="http://schemas.microsoft.com/office/powerpoint/2010/main" val="4037400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20</a:t>
            </a:fld>
            <a:endParaRPr lang="en-US"/>
          </a:p>
        </p:txBody>
      </p:sp>
    </p:spTree>
    <p:extLst>
      <p:ext uri="{BB962C8B-B14F-4D97-AF65-F5344CB8AC3E}">
        <p14:creationId xmlns:p14="http://schemas.microsoft.com/office/powerpoint/2010/main" val="3733944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Sandy beaches</a:t>
            </a:r>
          </a:p>
        </p:txBody>
      </p:sp>
      <p:sp>
        <p:nvSpPr>
          <p:cNvPr id="4" name="Slide Number Placeholder 3"/>
          <p:cNvSpPr>
            <a:spLocks noGrp="1"/>
          </p:cNvSpPr>
          <p:nvPr>
            <p:ph type="sldNum" sz="quarter" idx="5"/>
          </p:nvPr>
        </p:nvSpPr>
        <p:spPr/>
        <p:txBody>
          <a:bodyPr/>
          <a:lstStyle/>
          <a:p>
            <a:fld id="{F053AF99-733D-4F78-B04D-5CDA9AFD02EF}" type="slidenum">
              <a:rPr lang="en-US" smtClean="0"/>
              <a:t>21</a:t>
            </a:fld>
            <a:endParaRPr lang="en-US"/>
          </a:p>
        </p:txBody>
      </p:sp>
    </p:spTree>
    <p:extLst>
      <p:ext uri="{BB962C8B-B14F-4D97-AF65-F5344CB8AC3E}">
        <p14:creationId xmlns:p14="http://schemas.microsoft.com/office/powerpoint/2010/main" val="2252027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Smooth sand vs rocky shoreline as seen in this central California coastal area</a:t>
            </a:r>
          </a:p>
        </p:txBody>
      </p:sp>
      <p:sp>
        <p:nvSpPr>
          <p:cNvPr id="4" name="Slide Number Placeholder 3"/>
          <p:cNvSpPr>
            <a:spLocks noGrp="1"/>
          </p:cNvSpPr>
          <p:nvPr>
            <p:ph type="sldNum" sz="quarter" idx="5"/>
          </p:nvPr>
        </p:nvSpPr>
        <p:spPr/>
        <p:txBody>
          <a:bodyPr/>
          <a:lstStyle/>
          <a:p>
            <a:fld id="{F053AF99-733D-4F78-B04D-5CDA9AFD02EF}" type="slidenum">
              <a:rPr lang="en-US" smtClean="0"/>
              <a:t>22</a:t>
            </a:fld>
            <a:endParaRPr lang="en-US"/>
          </a:p>
        </p:txBody>
      </p:sp>
    </p:spTree>
    <p:extLst>
      <p:ext uri="{BB962C8B-B14F-4D97-AF65-F5344CB8AC3E}">
        <p14:creationId xmlns:p14="http://schemas.microsoft.com/office/powerpoint/2010/main" val="242710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23</a:t>
            </a:fld>
            <a:endParaRPr lang="en-US"/>
          </a:p>
        </p:txBody>
      </p:sp>
    </p:spTree>
    <p:extLst>
      <p:ext uri="{BB962C8B-B14F-4D97-AF65-F5344CB8AC3E}">
        <p14:creationId xmlns:p14="http://schemas.microsoft.com/office/powerpoint/2010/main" val="317425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24</a:t>
            </a:fld>
            <a:endParaRPr lang="en-US"/>
          </a:p>
        </p:txBody>
      </p:sp>
    </p:spTree>
    <p:extLst>
      <p:ext uri="{BB962C8B-B14F-4D97-AF65-F5344CB8AC3E}">
        <p14:creationId xmlns:p14="http://schemas.microsoft.com/office/powerpoint/2010/main" val="1520891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26</a:t>
            </a:fld>
            <a:endParaRPr lang="en-US"/>
          </a:p>
        </p:txBody>
      </p:sp>
    </p:spTree>
    <p:extLst>
      <p:ext uri="{BB962C8B-B14F-4D97-AF65-F5344CB8AC3E}">
        <p14:creationId xmlns:p14="http://schemas.microsoft.com/office/powerpoint/2010/main" val="172054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28</a:t>
            </a:fld>
            <a:endParaRPr lang="en-US"/>
          </a:p>
        </p:txBody>
      </p:sp>
    </p:spTree>
    <p:extLst>
      <p:ext uri="{BB962C8B-B14F-4D97-AF65-F5344CB8AC3E}">
        <p14:creationId xmlns:p14="http://schemas.microsoft.com/office/powerpoint/2010/main" val="1898045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 dry, cactus, sand</a:t>
            </a:r>
          </a:p>
        </p:txBody>
      </p:sp>
      <p:sp>
        <p:nvSpPr>
          <p:cNvPr id="4" name="Slide Number Placeholder 3"/>
          <p:cNvSpPr>
            <a:spLocks noGrp="1"/>
          </p:cNvSpPr>
          <p:nvPr>
            <p:ph type="sldNum" sz="quarter" idx="5"/>
          </p:nvPr>
        </p:nvSpPr>
        <p:spPr/>
        <p:txBody>
          <a:bodyPr/>
          <a:lstStyle/>
          <a:p>
            <a:fld id="{F053AF99-733D-4F78-B04D-5CDA9AFD02EF}" type="slidenum">
              <a:rPr lang="en-US" smtClean="0"/>
              <a:t>29</a:t>
            </a:fld>
            <a:endParaRPr lang="en-US"/>
          </a:p>
        </p:txBody>
      </p:sp>
    </p:spTree>
    <p:extLst>
      <p:ext uri="{BB962C8B-B14F-4D97-AF65-F5344CB8AC3E}">
        <p14:creationId xmlns:p14="http://schemas.microsoft.com/office/powerpoint/2010/main" val="1241204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sport all year round</a:t>
            </a:r>
          </a:p>
        </p:txBody>
      </p:sp>
      <p:sp>
        <p:nvSpPr>
          <p:cNvPr id="4" name="Slide Number Placeholder 3"/>
          <p:cNvSpPr>
            <a:spLocks noGrp="1"/>
          </p:cNvSpPr>
          <p:nvPr>
            <p:ph type="sldNum" sz="quarter" idx="5"/>
          </p:nvPr>
        </p:nvSpPr>
        <p:spPr/>
        <p:txBody>
          <a:bodyPr/>
          <a:lstStyle/>
          <a:p>
            <a:fld id="{F053AF99-733D-4F78-B04D-5CDA9AFD02EF}" type="slidenum">
              <a:rPr lang="en-US" smtClean="0"/>
              <a:t>6</a:t>
            </a:fld>
            <a:endParaRPr lang="en-US"/>
          </a:p>
        </p:txBody>
      </p:sp>
    </p:spTree>
    <p:extLst>
      <p:ext uri="{BB962C8B-B14F-4D97-AF65-F5344CB8AC3E}">
        <p14:creationId xmlns:p14="http://schemas.microsoft.com/office/powerpoint/2010/main" val="2835879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Can be thousands of years old!</a:t>
            </a:r>
            <a:r>
              <a:rPr lang="en-US" dirty="0"/>
              <a:t> </a:t>
            </a:r>
            <a:r>
              <a:rPr lang="en-US" sz="1200" kern="1200" dirty="0">
                <a:solidFill>
                  <a:schemeClr val="tx1"/>
                </a:solidFill>
                <a:latin typeface="+mn-lt"/>
                <a:ea typeface="+mn-ea"/>
                <a:cs typeface="+mn-cs"/>
              </a:rPr>
              <a:t>largest known sequoia was 95 meters tall!</a:t>
            </a:r>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30</a:t>
            </a:fld>
            <a:endParaRPr lang="en-US"/>
          </a:p>
        </p:txBody>
      </p:sp>
    </p:spTree>
    <p:extLst>
      <p:ext uri="{BB962C8B-B14F-4D97-AF65-F5344CB8AC3E}">
        <p14:creationId xmlns:p14="http://schemas.microsoft.com/office/powerpoint/2010/main" val="1936208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alpine lake in No America.</a:t>
            </a:r>
          </a:p>
        </p:txBody>
      </p:sp>
      <p:sp>
        <p:nvSpPr>
          <p:cNvPr id="4" name="Slide Number Placeholder 3"/>
          <p:cNvSpPr>
            <a:spLocks noGrp="1"/>
          </p:cNvSpPr>
          <p:nvPr>
            <p:ph type="sldNum" sz="quarter" idx="5"/>
          </p:nvPr>
        </p:nvSpPr>
        <p:spPr/>
        <p:txBody>
          <a:bodyPr/>
          <a:lstStyle/>
          <a:p>
            <a:fld id="{F053AF99-733D-4F78-B04D-5CDA9AFD02EF}" type="slidenum">
              <a:rPr lang="en-US" smtClean="0"/>
              <a:t>31</a:t>
            </a:fld>
            <a:endParaRPr lang="en-US"/>
          </a:p>
        </p:txBody>
      </p:sp>
    </p:spTree>
    <p:extLst>
      <p:ext uri="{BB962C8B-B14F-4D97-AF65-F5344CB8AC3E}">
        <p14:creationId xmlns:p14="http://schemas.microsoft.com/office/powerpoint/2010/main" val="2954034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islands</a:t>
            </a:r>
          </a:p>
        </p:txBody>
      </p:sp>
      <p:sp>
        <p:nvSpPr>
          <p:cNvPr id="4" name="Slide Number Placeholder 3"/>
          <p:cNvSpPr>
            <a:spLocks noGrp="1"/>
          </p:cNvSpPr>
          <p:nvPr>
            <p:ph type="sldNum" sz="quarter" idx="5"/>
          </p:nvPr>
        </p:nvSpPr>
        <p:spPr/>
        <p:txBody>
          <a:bodyPr/>
          <a:lstStyle/>
          <a:p>
            <a:fld id="{F053AF99-733D-4F78-B04D-5CDA9AFD02EF}" type="slidenum">
              <a:rPr lang="en-US" smtClean="0"/>
              <a:t>34</a:t>
            </a:fld>
            <a:endParaRPr lang="en-US"/>
          </a:p>
        </p:txBody>
      </p:sp>
    </p:spTree>
    <p:extLst>
      <p:ext uri="{BB962C8B-B14F-4D97-AF65-F5344CB8AC3E}">
        <p14:creationId xmlns:p14="http://schemas.microsoft.com/office/powerpoint/2010/main" val="15110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Beaches, Mountains, Desert – a traveler can be in any environment often with a quick drive</a:t>
            </a:r>
          </a:p>
        </p:txBody>
      </p:sp>
      <p:sp>
        <p:nvSpPr>
          <p:cNvPr id="4" name="Slide Number Placeholder 3"/>
          <p:cNvSpPr>
            <a:spLocks noGrp="1"/>
          </p:cNvSpPr>
          <p:nvPr>
            <p:ph type="sldNum" sz="quarter" idx="5"/>
          </p:nvPr>
        </p:nvSpPr>
        <p:spPr/>
        <p:txBody>
          <a:bodyPr/>
          <a:lstStyle/>
          <a:p>
            <a:fld id="{F053AF99-733D-4F78-B04D-5CDA9AFD02EF}" type="slidenum">
              <a:rPr lang="en-US" smtClean="0"/>
              <a:t>7</a:t>
            </a:fld>
            <a:endParaRPr lang="en-US"/>
          </a:p>
        </p:txBody>
      </p:sp>
    </p:spTree>
    <p:extLst>
      <p:ext uri="{BB962C8B-B14F-4D97-AF65-F5344CB8AC3E}">
        <p14:creationId xmlns:p14="http://schemas.microsoft.com/office/powerpoint/2010/main" val="249641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9</a:t>
            </a:fld>
            <a:endParaRPr lang="en-US"/>
          </a:p>
        </p:txBody>
      </p:sp>
    </p:spTree>
    <p:extLst>
      <p:ext uri="{BB962C8B-B14F-4D97-AF65-F5344CB8AC3E}">
        <p14:creationId xmlns:p14="http://schemas.microsoft.com/office/powerpoint/2010/main" val="43406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3 main areas starting w/ Southern </a:t>
            </a:r>
            <a:r>
              <a:rPr lang="en-US" dirty="0" err="1"/>
              <a:t>Caifornia</a:t>
            </a:r>
            <a:r>
              <a:rPr lang="en-US" dirty="0"/>
              <a:t>--Known for LA, Orange County and San Diego Counties--temperate climate</a:t>
            </a:r>
          </a:p>
        </p:txBody>
      </p:sp>
      <p:sp>
        <p:nvSpPr>
          <p:cNvPr id="4" name="Slide Number Placeholder 3"/>
          <p:cNvSpPr>
            <a:spLocks noGrp="1"/>
          </p:cNvSpPr>
          <p:nvPr>
            <p:ph type="sldNum" sz="quarter" idx="5"/>
          </p:nvPr>
        </p:nvSpPr>
        <p:spPr/>
        <p:txBody>
          <a:bodyPr/>
          <a:lstStyle/>
          <a:p>
            <a:fld id="{F053AF99-733D-4F78-B04D-5CDA9AFD02EF}" type="slidenum">
              <a:rPr lang="en-US" smtClean="0"/>
              <a:t>10</a:t>
            </a:fld>
            <a:endParaRPr lang="en-US"/>
          </a:p>
        </p:txBody>
      </p:sp>
    </p:spTree>
    <p:extLst>
      <p:ext uri="{BB962C8B-B14F-4D97-AF65-F5344CB8AC3E}">
        <p14:creationId xmlns:p14="http://schemas.microsoft.com/office/powerpoint/2010/main" val="44895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5"/>
          </p:nvPr>
        </p:nvSpPr>
        <p:spPr/>
        <p:txBody>
          <a:bodyPr/>
          <a:lstStyle/>
          <a:p>
            <a:fld id="{F053AF99-733D-4F78-B04D-5CDA9AFD02EF}" type="slidenum">
              <a:rPr lang="en-US" smtClean="0"/>
              <a:t>12</a:t>
            </a:fld>
            <a:endParaRPr lang="en-US"/>
          </a:p>
        </p:txBody>
      </p:sp>
    </p:spTree>
    <p:extLst>
      <p:ext uri="{BB962C8B-B14F-4D97-AF65-F5344CB8AC3E}">
        <p14:creationId xmlns:p14="http://schemas.microsoft.com/office/powerpoint/2010/main" val="165463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14</a:t>
            </a:fld>
            <a:endParaRPr lang="en-US"/>
          </a:p>
        </p:txBody>
      </p:sp>
    </p:spTree>
    <p:extLst>
      <p:ext uri="{BB962C8B-B14F-4D97-AF65-F5344CB8AC3E}">
        <p14:creationId xmlns:p14="http://schemas.microsoft.com/office/powerpoint/2010/main" val="3871768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55a235d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c55a235d9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53AF99-733D-4F78-B04D-5CDA9AFD02EF}" type="slidenum">
              <a:rPr lang="en-US" smtClean="0"/>
              <a:t>17</a:t>
            </a:fld>
            <a:endParaRPr lang="en-US"/>
          </a:p>
        </p:txBody>
      </p:sp>
    </p:spTree>
    <p:extLst>
      <p:ext uri="{BB962C8B-B14F-4D97-AF65-F5344CB8AC3E}">
        <p14:creationId xmlns:p14="http://schemas.microsoft.com/office/powerpoint/2010/main" val="1288929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E487A8-A6BB-47E9-9F1E-0185C0F6593F}"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369855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487A8-A6BB-47E9-9F1E-0185C0F6593F}"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4069248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487A8-A6BB-47E9-9F1E-0185C0F6593F}"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1213876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487A8-A6BB-47E9-9F1E-0185C0F6593F}"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41204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E487A8-A6BB-47E9-9F1E-0185C0F6593F}"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733754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E487A8-A6BB-47E9-9F1E-0185C0F6593F}"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137690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E487A8-A6BB-47E9-9F1E-0185C0F6593F}" type="datetimeFigureOut">
              <a:rPr lang="en-US" smtClean="0"/>
              <a:t>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169330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E487A8-A6BB-47E9-9F1E-0185C0F6593F}" type="datetimeFigureOut">
              <a:rPr lang="en-US" smtClean="0"/>
              <a:t>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225983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487A8-A6BB-47E9-9F1E-0185C0F6593F}"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26370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E487A8-A6BB-47E9-9F1E-0185C0F6593F}"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394494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E487A8-A6BB-47E9-9F1E-0185C0F6593F}"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6A8D13-2717-4E85-B850-57B1AE5CC611}" type="slidenum">
              <a:rPr lang="en-US" smtClean="0"/>
              <a:t>‹#›</a:t>
            </a:fld>
            <a:endParaRPr lang="en-US"/>
          </a:p>
        </p:txBody>
      </p:sp>
    </p:spTree>
    <p:extLst>
      <p:ext uri="{BB962C8B-B14F-4D97-AF65-F5344CB8AC3E}">
        <p14:creationId xmlns:p14="http://schemas.microsoft.com/office/powerpoint/2010/main" val="422466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487A8-A6BB-47E9-9F1E-0185C0F6593F}" type="datetimeFigureOut">
              <a:rPr lang="en-US" smtClean="0"/>
              <a:t>3/9/2022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A8D13-2717-4E85-B850-57B1AE5CC611}" type="slidenum">
              <a:rPr lang="en-US" smtClean="0"/>
              <a:t>‹#›</a:t>
            </a:fld>
            <a:endParaRPr lang="en-US"/>
          </a:p>
        </p:txBody>
      </p:sp>
    </p:spTree>
    <p:extLst>
      <p:ext uri="{BB962C8B-B14F-4D97-AF65-F5344CB8AC3E}">
        <p14:creationId xmlns:p14="http://schemas.microsoft.com/office/powerpoint/2010/main" val="3001408439"/>
      </p:ext>
    </p:extLst>
  </p:cSld>
  <p:clrMap bg1="dk1" tx1="lt1" bg2="dk2" tx2="lt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premiumoutlets.com/outlets/outlet.asp?id=6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premiumoutlets.com/outlets/outlet.asp?id=6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014" y="5091762"/>
            <a:ext cx="5613590" cy="1264588"/>
          </a:xfrm>
        </p:spPr>
        <p:txBody>
          <a:bodyPr anchor="ctr">
            <a:normAutofit fontScale="90000"/>
          </a:bodyPr>
          <a:lstStyle/>
          <a:p>
            <a:pPr algn="l"/>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r>
              <a:rPr lang="en-US" sz="3600" dirty="0">
                <a:solidFill>
                  <a:schemeClr val="accent4"/>
                </a:solidFill>
              </a:rPr>
              <a:t>It’s Not All Hollywood: Geographical Diversity of California</a:t>
            </a: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r>
              <a:rPr lang="en-US" sz="1100" dirty="0">
                <a:solidFill>
                  <a:srgbClr val="FFFFFF"/>
                </a:solidFill>
              </a:rPr>
              <a:t>It’s Not All Hollywood: Geographical Diversity of California!</a:t>
            </a:r>
            <a:br>
              <a:rPr lang="en-US" sz="1100" dirty="0">
                <a:solidFill>
                  <a:srgbClr val="FFFFFF"/>
                </a:solidFill>
              </a:rPr>
            </a:br>
            <a:endParaRPr lang="en-US" sz="1100" b="1" dirty="0">
              <a:solidFill>
                <a:srgbClr val="FFFFFF"/>
              </a:solidFill>
            </a:endParaRPr>
          </a:p>
        </p:txBody>
      </p:sp>
      <p:sp>
        <p:nvSpPr>
          <p:cNvPr id="3" name="Subtitle 2"/>
          <p:cNvSpPr>
            <a:spLocks noGrp="1"/>
          </p:cNvSpPr>
          <p:nvPr>
            <p:ph type="subTitle" idx="1"/>
          </p:nvPr>
        </p:nvSpPr>
        <p:spPr>
          <a:xfrm>
            <a:off x="6451589" y="5091763"/>
            <a:ext cx="2153396" cy="1264587"/>
          </a:xfrm>
        </p:spPr>
        <p:txBody>
          <a:bodyPr anchor="ctr">
            <a:normAutofit/>
          </a:bodyPr>
          <a:lstStyle/>
          <a:p>
            <a:pPr algn="l"/>
            <a:r>
              <a:rPr lang="en-US" sz="1700" b="1" dirty="0">
                <a:solidFill>
                  <a:srgbClr val="FFC000"/>
                </a:solidFill>
              </a:rPr>
              <a:t>American Language &amp; Culture Institute</a:t>
            </a:r>
          </a:p>
          <a:p>
            <a:pPr algn="l"/>
            <a:r>
              <a:rPr lang="en-US" sz="1700" b="1" dirty="0">
                <a:solidFill>
                  <a:srgbClr val="FFC000"/>
                </a:solidFill>
              </a:rPr>
              <a:t>March 2022</a:t>
            </a:r>
          </a:p>
        </p:txBody>
      </p:sp>
      <p:pic>
        <p:nvPicPr>
          <p:cNvPr id="4" name="Picture 3" descr="A picture containing text&#10;&#10;Description automatically generated">
            <a:extLst>
              <a:ext uri="{FF2B5EF4-FFF2-40B4-BE49-F238E27FC236}">
                <a16:creationId xmlns:a16="http://schemas.microsoft.com/office/drawing/2014/main" id="{A53158CB-E9CB-4D0C-B395-E18E60E5D90A}"/>
              </a:ext>
            </a:extLst>
          </p:cNvPr>
          <p:cNvPicPr>
            <a:picLocks noChangeAspect="1"/>
          </p:cNvPicPr>
          <p:nvPr/>
        </p:nvPicPr>
        <p:blipFill rotWithShape="1">
          <a:blip r:embed="rId2">
            <a:extLst>
              <a:ext uri="{28A0092B-C50C-407E-A947-70E740481C1C}">
                <a14:useLocalDpi xmlns:a14="http://schemas.microsoft.com/office/drawing/2010/main" val="0"/>
              </a:ext>
            </a:extLst>
          </a:blip>
          <a:srcRect t="7735" r="-1" b="10814"/>
          <a:stretch/>
        </p:blipFill>
        <p:spPr>
          <a:xfrm>
            <a:off x="240030" y="320040"/>
            <a:ext cx="8661654" cy="4462272"/>
          </a:xfrm>
          <a:prstGeom prst="rect">
            <a:avLst/>
          </a:prstGeom>
        </p:spPr>
      </p:pic>
    </p:spTree>
    <p:extLst>
      <p:ext uri="{BB962C8B-B14F-4D97-AF65-F5344CB8AC3E}">
        <p14:creationId xmlns:p14="http://schemas.microsoft.com/office/powerpoint/2010/main" val="2622869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40" r="6494"/>
          <a:stretch/>
        </p:blipFill>
        <p:spPr bwMode="auto">
          <a:xfrm>
            <a:off x="20" y="10"/>
            <a:ext cx="9143980" cy="6857990"/>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2906" y="5317240"/>
            <a:ext cx="8408194" cy="744836"/>
          </a:xfrm>
        </p:spPr>
        <p:txBody>
          <a:bodyPr>
            <a:normAutofit fontScale="90000"/>
          </a:bodyPr>
          <a:lstStyle/>
          <a:p>
            <a:pPr algn="ctr"/>
            <a:br>
              <a:rPr lang="en-US" sz="1000" b="1" dirty="0">
                <a:solidFill>
                  <a:schemeClr val="tx1">
                    <a:lumMod val="85000"/>
                    <a:lumOff val="15000"/>
                  </a:schemeClr>
                </a:solidFill>
              </a:rPr>
            </a:br>
            <a:r>
              <a:rPr lang="en-US" sz="5300" b="1" dirty="0">
                <a:solidFill>
                  <a:schemeClr val="tx1">
                    <a:lumMod val="85000"/>
                    <a:lumOff val="15000"/>
                  </a:schemeClr>
                </a:solidFill>
              </a:rPr>
              <a:t>Southern California </a:t>
            </a:r>
            <a:br>
              <a:rPr lang="en-US" sz="1000" b="1" dirty="0">
                <a:solidFill>
                  <a:schemeClr val="tx1">
                    <a:lumMod val="85000"/>
                    <a:lumOff val="15000"/>
                  </a:schemeClr>
                </a:solidFill>
              </a:rPr>
            </a:br>
            <a:br>
              <a:rPr lang="en-US" sz="1000" b="1" dirty="0">
                <a:solidFill>
                  <a:schemeClr val="tx1">
                    <a:lumMod val="85000"/>
                    <a:lumOff val="15000"/>
                  </a:schemeClr>
                </a:solidFill>
              </a:rPr>
            </a:br>
            <a:endParaRPr lang="en-US" sz="1000" b="1" dirty="0">
              <a:solidFill>
                <a:schemeClr val="tx1">
                  <a:lumMod val="85000"/>
                  <a:lumOff val="15000"/>
                </a:schemeClr>
              </a:solidFill>
            </a:endParaRPr>
          </a:p>
        </p:txBody>
      </p:sp>
    </p:spTree>
    <p:extLst>
      <p:ext uri="{BB962C8B-B14F-4D97-AF65-F5344CB8AC3E}">
        <p14:creationId xmlns:p14="http://schemas.microsoft.com/office/powerpoint/2010/main" val="1080368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1A20-D363-40AA-A5C5-EC8CC75A9981}"/>
              </a:ext>
            </a:extLst>
          </p:cNvPr>
          <p:cNvSpPr>
            <a:spLocks noGrp="1"/>
          </p:cNvSpPr>
          <p:nvPr>
            <p:ph type="title"/>
          </p:nvPr>
        </p:nvSpPr>
        <p:spPr/>
        <p:txBody>
          <a:bodyPr/>
          <a:lstStyle/>
          <a:p>
            <a:r>
              <a:rPr lang="en-US" dirty="0"/>
              <a:t>Southern California</a:t>
            </a:r>
          </a:p>
        </p:txBody>
      </p:sp>
      <p:sp>
        <p:nvSpPr>
          <p:cNvPr id="3" name="TextBox 2">
            <a:extLst>
              <a:ext uri="{FF2B5EF4-FFF2-40B4-BE49-F238E27FC236}">
                <a16:creationId xmlns:a16="http://schemas.microsoft.com/office/drawing/2014/main" id="{8226E415-8011-478A-8397-004EB2118448}"/>
              </a:ext>
            </a:extLst>
          </p:cNvPr>
          <p:cNvSpPr txBox="1"/>
          <p:nvPr/>
        </p:nvSpPr>
        <p:spPr>
          <a:xfrm>
            <a:off x="914400" y="2057400"/>
            <a:ext cx="7543800" cy="2308324"/>
          </a:xfrm>
          <a:prstGeom prst="rect">
            <a:avLst/>
          </a:prstGeom>
          <a:noFill/>
        </p:spPr>
        <p:txBody>
          <a:bodyPr wrap="square" rtlCol="0">
            <a:spAutoFit/>
          </a:bodyPr>
          <a:lstStyle/>
          <a:p>
            <a:r>
              <a:rPr lang="en-US" sz="3600" dirty="0"/>
              <a:t>Includes:</a:t>
            </a:r>
          </a:p>
          <a:p>
            <a:pPr marL="742950" lvl="1" indent="-285750">
              <a:buFont typeface="Arial" panose="020B0604020202020204" pitchFamily="34" charset="0"/>
              <a:buChar char="•"/>
            </a:pPr>
            <a:r>
              <a:rPr lang="en-US" sz="3600" dirty="0"/>
              <a:t>Los Angeles, Orange and San Diego Counties</a:t>
            </a:r>
          </a:p>
          <a:p>
            <a:pPr marL="742950" lvl="1" indent="-285750">
              <a:buFont typeface="Arial" panose="020B0604020202020204" pitchFamily="34" charset="0"/>
              <a:buChar char="•"/>
            </a:pPr>
            <a:r>
              <a:rPr lang="en-US" sz="3600" dirty="0"/>
              <a:t>Temperate climate</a:t>
            </a:r>
          </a:p>
        </p:txBody>
      </p:sp>
    </p:spTree>
    <p:extLst>
      <p:ext uri="{BB962C8B-B14F-4D97-AF65-F5344CB8AC3E}">
        <p14:creationId xmlns:p14="http://schemas.microsoft.com/office/powerpoint/2010/main" val="4081675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F310B-32B4-4174-99AC-1A9FB9DD2184}"/>
              </a:ext>
            </a:extLst>
          </p:cNvPr>
          <p:cNvPicPr>
            <a:picLocks noChangeAspect="1"/>
          </p:cNvPicPr>
          <p:nvPr/>
        </p:nvPicPr>
        <p:blipFill rotWithShape="1">
          <a:blip r:embed="rId3"/>
          <a:srcRect l="11867" r="13133"/>
          <a:stretch/>
        </p:blipFill>
        <p:spPr>
          <a:xfrm>
            <a:off x="20" y="152400"/>
            <a:ext cx="9143980" cy="6857990"/>
          </a:xfrm>
          <a:prstGeom prst="rect">
            <a:avLst/>
          </a:prstGeom>
        </p:spPr>
      </p:pic>
      <p:sp>
        <p:nvSpPr>
          <p:cNvPr id="2" name="Title 1">
            <a:extLst>
              <a:ext uri="{FF2B5EF4-FFF2-40B4-BE49-F238E27FC236}">
                <a16:creationId xmlns:a16="http://schemas.microsoft.com/office/drawing/2014/main" id="{C8C809A6-7864-4FE9-A442-81CA771161D2}"/>
              </a:ext>
            </a:extLst>
          </p:cNvPr>
          <p:cNvSpPr>
            <a:spLocks noGrp="1"/>
          </p:cNvSpPr>
          <p:nvPr>
            <p:ph type="title"/>
          </p:nvPr>
        </p:nvSpPr>
        <p:spPr>
          <a:xfrm>
            <a:off x="392906" y="5317240"/>
            <a:ext cx="8408194" cy="744836"/>
          </a:xfrm>
        </p:spPr>
        <p:txBody>
          <a:bodyPr>
            <a:noAutofit/>
          </a:bodyPr>
          <a:lstStyle/>
          <a:p>
            <a:pPr algn="ctr"/>
            <a:r>
              <a:rPr lang="en-US" sz="4800" b="1" dirty="0">
                <a:solidFill>
                  <a:schemeClr val="tx1">
                    <a:lumMod val="85000"/>
                    <a:lumOff val="15000"/>
                  </a:schemeClr>
                </a:solidFill>
              </a:rPr>
              <a:t>Central California</a:t>
            </a:r>
          </a:p>
        </p:txBody>
      </p:sp>
    </p:spTree>
    <p:extLst>
      <p:ext uri="{BB962C8B-B14F-4D97-AF65-F5344CB8AC3E}">
        <p14:creationId xmlns:p14="http://schemas.microsoft.com/office/powerpoint/2010/main" val="155491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1A20-D363-40AA-A5C5-EC8CC75A9981}"/>
              </a:ext>
            </a:extLst>
          </p:cNvPr>
          <p:cNvSpPr>
            <a:spLocks noGrp="1"/>
          </p:cNvSpPr>
          <p:nvPr>
            <p:ph type="title"/>
          </p:nvPr>
        </p:nvSpPr>
        <p:spPr/>
        <p:txBody>
          <a:bodyPr/>
          <a:lstStyle/>
          <a:p>
            <a:r>
              <a:rPr lang="en-US" dirty="0"/>
              <a:t>Central California</a:t>
            </a:r>
          </a:p>
        </p:txBody>
      </p:sp>
      <p:sp>
        <p:nvSpPr>
          <p:cNvPr id="3" name="TextBox 2">
            <a:extLst>
              <a:ext uri="{FF2B5EF4-FFF2-40B4-BE49-F238E27FC236}">
                <a16:creationId xmlns:a16="http://schemas.microsoft.com/office/drawing/2014/main" id="{8226E415-8011-478A-8397-004EB2118448}"/>
              </a:ext>
            </a:extLst>
          </p:cNvPr>
          <p:cNvSpPr txBox="1"/>
          <p:nvPr/>
        </p:nvSpPr>
        <p:spPr>
          <a:xfrm>
            <a:off x="914400" y="2057400"/>
            <a:ext cx="7543800" cy="3416320"/>
          </a:xfrm>
          <a:prstGeom prst="rect">
            <a:avLst/>
          </a:prstGeom>
          <a:noFill/>
        </p:spPr>
        <p:txBody>
          <a:bodyPr wrap="square" rtlCol="0">
            <a:spAutoFit/>
          </a:bodyPr>
          <a:lstStyle/>
          <a:p>
            <a:pPr marL="571500" indent="-571500">
              <a:buFont typeface="Arial" panose="020B0604020202020204" pitchFamily="34" charset="0"/>
              <a:buChar char="•"/>
            </a:pPr>
            <a:r>
              <a:rPr lang="en-US" sz="3600" dirty="0"/>
              <a:t>In the middle of the state</a:t>
            </a:r>
          </a:p>
          <a:p>
            <a:pPr marL="571500" indent="-571500">
              <a:buFont typeface="Arial" panose="020B0604020202020204" pitchFamily="34" charset="0"/>
              <a:buChar char="•"/>
            </a:pPr>
            <a:r>
              <a:rPr lang="en-US" sz="3600" dirty="0"/>
              <a:t>Bounded by mountains on all sides.</a:t>
            </a:r>
          </a:p>
          <a:p>
            <a:pPr marL="571500" indent="-571500">
              <a:buFont typeface="Arial" panose="020B0604020202020204" pitchFamily="34" charset="0"/>
              <a:buChar char="•"/>
            </a:pPr>
            <a:r>
              <a:rPr lang="en-US" sz="3600" dirty="0"/>
              <a:t> California's productive agricultural heartland.</a:t>
            </a:r>
          </a:p>
          <a:p>
            <a:pPr marL="571500" indent="-571500">
              <a:buFont typeface="Arial" panose="020B0604020202020204" pitchFamily="34" charset="0"/>
              <a:buChar char="•"/>
            </a:pPr>
            <a:r>
              <a:rPr lang="en-US" sz="3600" dirty="0"/>
              <a:t>Very hot, dry summers (often 40 </a:t>
            </a:r>
            <a:r>
              <a:rPr lang="en-US" sz="3600" dirty="0" err="1"/>
              <a:t>degress</a:t>
            </a:r>
            <a:r>
              <a:rPr lang="en-US" sz="3600" dirty="0"/>
              <a:t> Celsius).</a:t>
            </a:r>
          </a:p>
        </p:txBody>
      </p:sp>
    </p:spTree>
    <p:extLst>
      <p:ext uri="{BB962C8B-B14F-4D97-AF65-F5344CB8AC3E}">
        <p14:creationId xmlns:p14="http://schemas.microsoft.com/office/powerpoint/2010/main" val="1281687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4EA5E-142A-4E78-9DA9-D595B4D47757}"/>
              </a:ext>
            </a:extLst>
          </p:cNvPr>
          <p:cNvSpPr>
            <a:spLocks noGrp="1"/>
          </p:cNvSpPr>
          <p:nvPr>
            <p:ph type="title"/>
          </p:nvPr>
        </p:nvSpPr>
        <p:spPr>
          <a:xfrm>
            <a:off x="480060" y="5576887"/>
            <a:ext cx="8183880" cy="640081"/>
          </a:xfrm>
        </p:spPr>
        <p:txBody>
          <a:bodyPr>
            <a:noAutofit/>
          </a:bodyPr>
          <a:lstStyle/>
          <a:p>
            <a:pPr algn="ctr"/>
            <a:r>
              <a:rPr lang="en-US" sz="4800" b="1" dirty="0"/>
              <a:t>Northern California</a:t>
            </a:r>
          </a:p>
        </p:txBody>
      </p:sp>
      <p:pic>
        <p:nvPicPr>
          <p:cNvPr id="3" name="Picture 2">
            <a:extLst>
              <a:ext uri="{FF2B5EF4-FFF2-40B4-BE49-F238E27FC236}">
                <a16:creationId xmlns:a16="http://schemas.microsoft.com/office/drawing/2014/main" id="{74A21C1C-6D38-4827-9F3C-63DEFE6047B6}"/>
              </a:ext>
            </a:extLst>
          </p:cNvPr>
          <p:cNvPicPr>
            <a:picLocks noChangeAspect="1"/>
          </p:cNvPicPr>
          <p:nvPr/>
        </p:nvPicPr>
        <p:blipFill rotWithShape="1">
          <a:blip r:embed="rId3"/>
          <a:srcRect t="12238" r="1" b="22925"/>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128235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1A20-D363-40AA-A5C5-EC8CC75A9981}"/>
              </a:ext>
            </a:extLst>
          </p:cNvPr>
          <p:cNvSpPr>
            <a:spLocks noGrp="1"/>
          </p:cNvSpPr>
          <p:nvPr>
            <p:ph type="title"/>
          </p:nvPr>
        </p:nvSpPr>
        <p:spPr/>
        <p:txBody>
          <a:bodyPr/>
          <a:lstStyle/>
          <a:p>
            <a:r>
              <a:rPr lang="en-US" dirty="0"/>
              <a:t>Northern California</a:t>
            </a:r>
          </a:p>
        </p:txBody>
      </p:sp>
      <p:sp>
        <p:nvSpPr>
          <p:cNvPr id="3" name="TextBox 2">
            <a:extLst>
              <a:ext uri="{FF2B5EF4-FFF2-40B4-BE49-F238E27FC236}">
                <a16:creationId xmlns:a16="http://schemas.microsoft.com/office/drawing/2014/main" id="{8226E415-8011-478A-8397-004EB2118448}"/>
              </a:ext>
            </a:extLst>
          </p:cNvPr>
          <p:cNvSpPr txBox="1"/>
          <p:nvPr/>
        </p:nvSpPr>
        <p:spPr>
          <a:xfrm>
            <a:off x="914400" y="2057400"/>
            <a:ext cx="75438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Home to San Francisco</a:t>
            </a:r>
          </a:p>
          <a:p>
            <a:pPr marL="457200" indent="-457200">
              <a:buFont typeface="Arial" panose="020B0604020202020204" pitchFamily="34" charset="0"/>
              <a:buChar char="•"/>
            </a:pPr>
            <a:r>
              <a:rPr lang="en-US" sz="3200" dirty="0"/>
              <a:t>The state capital Sacramento</a:t>
            </a:r>
          </a:p>
          <a:p>
            <a:pPr marL="457200" indent="-457200">
              <a:buFont typeface="Arial" panose="020B0604020202020204" pitchFamily="34" charset="0"/>
              <a:buChar char="•"/>
            </a:pPr>
            <a:r>
              <a:rPr lang="en-US" sz="3200" dirty="0"/>
              <a:t>Technology (Silicon Valley)</a:t>
            </a:r>
          </a:p>
          <a:p>
            <a:pPr marL="457200" indent="-457200">
              <a:buFont typeface="Arial" panose="020B0604020202020204" pitchFamily="34" charset="0"/>
              <a:buChar char="•"/>
            </a:pPr>
            <a:r>
              <a:rPr lang="en-US" sz="3200" dirty="0"/>
              <a:t>Wine country </a:t>
            </a:r>
          </a:p>
          <a:p>
            <a:pPr marL="457200" indent="-457200">
              <a:buFont typeface="Arial" panose="020B0604020202020204" pitchFamily="34" charset="0"/>
              <a:buChar char="•"/>
            </a:pPr>
            <a:r>
              <a:rPr lang="en-US" sz="3200" dirty="0"/>
              <a:t>Forests </a:t>
            </a:r>
          </a:p>
          <a:p>
            <a:pPr marL="457200" indent="-457200">
              <a:buFont typeface="Arial" panose="020B0604020202020204" pitchFamily="34" charset="0"/>
              <a:buChar char="•"/>
            </a:pPr>
            <a:r>
              <a:rPr lang="en-US" sz="3200" dirty="0"/>
              <a:t>Rugged coastline</a:t>
            </a:r>
          </a:p>
          <a:p>
            <a:pPr marL="457200" indent="-457200">
              <a:buFont typeface="Arial" panose="020B0604020202020204" pitchFamily="34" charset="0"/>
              <a:buChar char="•"/>
            </a:pPr>
            <a:r>
              <a:rPr lang="en-US" sz="3200" dirty="0"/>
              <a:t>Cooler climate than Sothern </a:t>
            </a:r>
            <a:r>
              <a:rPr lang="en-US" sz="3200" dirty="0" err="1"/>
              <a:t>Cailfornia</a:t>
            </a:r>
            <a:endParaRPr lang="en-US" sz="3200" dirty="0"/>
          </a:p>
        </p:txBody>
      </p:sp>
    </p:spTree>
    <p:extLst>
      <p:ext uri="{BB962C8B-B14F-4D97-AF65-F5344CB8AC3E}">
        <p14:creationId xmlns:p14="http://schemas.microsoft.com/office/powerpoint/2010/main" val="676699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28650" y="345810"/>
            <a:ext cx="3720709" cy="1325563"/>
          </a:xfrm>
          <a:prstGeom prst="rect">
            <a:avLst/>
          </a:prstGeom>
        </p:spPr>
        <p:txBody>
          <a:bodyPr spcFirstLastPara="1" vert="horz" lIns="91425" tIns="45700" rIns="91425" bIns="45700" rtlCol="0" anchorCtr="0">
            <a:normAutofit/>
          </a:bodyPr>
          <a:lstStyle/>
          <a:p>
            <a:pPr>
              <a:spcBef>
                <a:spcPts val="0"/>
              </a:spcBef>
              <a:buClr>
                <a:srgbClr val="EAD594"/>
              </a:buClr>
              <a:buSzPts val="4100"/>
            </a:pPr>
            <a:r>
              <a:rPr lang="en" b="1" dirty="0"/>
              <a:t>Places: Cities</a:t>
            </a:r>
            <a:endParaRPr lang="en-US" b="1" dirty="0"/>
          </a:p>
        </p:txBody>
      </p:sp>
      <p:sp>
        <p:nvSpPr>
          <p:cNvPr id="61" name="Google Shape;61;p14"/>
          <p:cNvSpPr txBox="1">
            <a:spLocks noGrp="1"/>
          </p:cNvSpPr>
          <p:nvPr>
            <p:ph idx="1"/>
          </p:nvPr>
        </p:nvSpPr>
        <p:spPr>
          <a:xfrm>
            <a:off x="628650" y="1447800"/>
            <a:ext cx="3700097" cy="4729163"/>
          </a:xfrm>
          <a:prstGeom prst="rect">
            <a:avLst/>
          </a:prstGeom>
        </p:spPr>
        <p:txBody>
          <a:bodyPr spcFirstLastPara="1" vert="horz" lIns="91425" tIns="45700" rIns="91425" bIns="45700" rtlCol="0" anchorCtr="0">
            <a:normAutofit/>
          </a:bodyPr>
          <a:lstStyle/>
          <a:p>
            <a:pPr marL="137160" indent="0">
              <a:spcBef>
                <a:spcPts val="0"/>
              </a:spcBef>
              <a:spcAft>
                <a:spcPts val="1200"/>
              </a:spcAft>
              <a:buSzPts val="1820"/>
              <a:buNone/>
            </a:pPr>
            <a:r>
              <a:rPr lang="en" dirty="0"/>
              <a:t>Large cities in California include:</a:t>
            </a:r>
          </a:p>
          <a:p>
            <a:pPr marL="137160" indent="0">
              <a:spcBef>
                <a:spcPts val="0"/>
              </a:spcBef>
              <a:spcAft>
                <a:spcPts val="1200"/>
              </a:spcAft>
              <a:buSzPts val="1820"/>
              <a:buNone/>
            </a:pPr>
            <a:r>
              <a:rPr lang="en" dirty="0"/>
              <a:t>Los Angeles</a:t>
            </a:r>
            <a:br>
              <a:rPr lang="en" dirty="0"/>
            </a:br>
            <a:r>
              <a:rPr lang="en" dirty="0"/>
              <a:t>San Diego</a:t>
            </a:r>
            <a:br>
              <a:rPr lang="en" dirty="0"/>
            </a:br>
            <a:r>
              <a:rPr lang="en" dirty="0"/>
              <a:t>San  Francisco, Sacramento, </a:t>
            </a:r>
            <a:br>
              <a:rPr lang="en" dirty="0"/>
            </a:br>
            <a:r>
              <a:rPr lang="en" dirty="0"/>
              <a:t>and many more! </a:t>
            </a:r>
          </a:p>
          <a:p>
            <a:pPr marL="137160" indent="0">
              <a:spcBef>
                <a:spcPts val="0"/>
              </a:spcBef>
              <a:spcAft>
                <a:spcPts val="1200"/>
              </a:spcAft>
              <a:buSzPts val="1820"/>
              <a:buNone/>
            </a:pPr>
            <a:r>
              <a:rPr lang="en" sz="3200" b="1" dirty="0"/>
              <a:t>What kind</a:t>
            </a:r>
            <a:r>
              <a:rPr lang="en-US" sz="3200" b="1" dirty="0"/>
              <a:t>s</a:t>
            </a:r>
            <a:r>
              <a:rPr lang="en" sz="3200" b="1" dirty="0"/>
              <a:t> of communities does California have?</a:t>
            </a:r>
            <a:endParaRPr sz="3200" b="1" dirty="0"/>
          </a:p>
        </p:txBody>
      </p:sp>
      <p:pic>
        <p:nvPicPr>
          <p:cNvPr id="64" name="Google Shape;64;p14" descr="C:\Users\cclarke\AppData\Local\Microsoft\Windows\Temporary Internet Files\Content.IE5\T14HY2QG\MP900442534[1].jpg"/>
          <p:cNvPicPr preferRelativeResize="0"/>
          <p:nvPr/>
        </p:nvPicPr>
        <p:blipFill rotWithShape="1">
          <a:blip r:embed="rId3"/>
          <a:srcRect t="18230" r="1" b="1"/>
          <a:stretch/>
        </p:blipFill>
        <p:spPr>
          <a:xfrm>
            <a:off x="5147997" y="3154859"/>
            <a:ext cx="3022934"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p:spPr>
      </p:pic>
      <p:pic>
        <p:nvPicPr>
          <p:cNvPr id="63" name="Google Shape;63;p14" descr="C:\Users\cclarke\AppData\Local\Microsoft\Windows\Temporary Internet Files\Content.IE5\3T39LWYO\MC900231789[1].wmf"/>
          <p:cNvPicPr preferRelativeResize="0"/>
          <p:nvPr/>
        </p:nvPicPr>
        <p:blipFill rotWithShape="1">
          <a:blip r:embed="rId4"/>
          <a:srcRect r="4466" b="3"/>
          <a:stretch/>
        </p:blipFill>
        <p:spPr>
          <a:xfrm>
            <a:off x="472935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pic>
        <p:nvPicPr>
          <p:cNvPr id="62" name="Google Shape;62;p14" descr="C:\Users\cclarke\AppData\Local\Microsoft\Windows\Temporary Internet Files\Content.IE5\3T39LWYO\MP900178519[1].jpg"/>
          <p:cNvPicPr preferRelativeResize="0"/>
          <p:nvPr/>
        </p:nvPicPr>
        <p:blipFill rotWithShape="1">
          <a:blip r:embed="rId5"/>
          <a:srcRect l="26545" r="2598" b="4"/>
          <a:stretch/>
        </p:blipFill>
        <p:spPr>
          <a:xfrm>
            <a:off x="7450096" y="372217"/>
            <a:ext cx="1693904"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133" r="12201" b="2"/>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92906" y="5317240"/>
            <a:ext cx="8408194" cy="744836"/>
          </a:xfrm>
        </p:spPr>
        <p:txBody>
          <a:bodyPr vert="horz" lIns="91440" tIns="45720" rIns="91440" bIns="45720" rtlCol="0" anchor="ctr">
            <a:normAutofit fontScale="90000"/>
          </a:bodyPr>
          <a:lstStyle/>
          <a:p>
            <a:pPr algn="ctr"/>
            <a:r>
              <a:rPr lang="en-US" sz="800" dirty="0">
                <a:solidFill>
                  <a:schemeClr val="tx1">
                    <a:lumMod val="85000"/>
                    <a:lumOff val="15000"/>
                  </a:schemeClr>
                </a:solidFill>
              </a:rPr>
              <a:t>Farther afield:</a:t>
            </a: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r>
              <a:rPr lang="en-US" sz="4000" b="1" dirty="0">
                <a:solidFill>
                  <a:schemeClr val="tx1">
                    <a:lumMod val="85000"/>
                    <a:lumOff val="15000"/>
                  </a:schemeClr>
                </a:solidFill>
              </a:rPr>
              <a:t>Urban Communities</a:t>
            </a: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r>
              <a:rPr lang="en-US" sz="800" dirty="0">
                <a:solidFill>
                  <a:schemeClr val="tx1">
                    <a:lumMod val="85000"/>
                    <a:lumOff val="15000"/>
                  </a:schemeClr>
                </a:solidFill>
                <a:hlinkClick r:id="rId4"/>
              </a:rPr>
              <a:t>Carlsbad Premium Outlets</a:t>
            </a:r>
            <a:r>
              <a:rPr lang="en-US" sz="800" dirty="0">
                <a:solidFill>
                  <a:schemeClr val="tx1">
                    <a:lumMod val="85000"/>
                    <a:lumOff val="15000"/>
                  </a:schemeClr>
                </a:solidFill>
              </a:rPr>
              <a:t>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780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BFB0C-8B58-4F73-82B9-2FF5F9FA4A64}"/>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4000" b="1" kern="1200" dirty="0">
                <a:solidFill>
                  <a:schemeClr val="bg1"/>
                </a:solidFill>
                <a:latin typeface="+mj-lt"/>
                <a:ea typeface="+mj-ea"/>
                <a:cs typeface="+mj-cs"/>
              </a:rPr>
              <a:t>Rural Communities</a:t>
            </a:r>
          </a:p>
        </p:txBody>
      </p:sp>
      <p:pic>
        <p:nvPicPr>
          <p:cNvPr id="5" name="Google Shape;75;p16" descr="Image result for san diego rural community">
            <a:extLst>
              <a:ext uri="{FF2B5EF4-FFF2-40B4-BE49-F238E27FC236}">
                <a16:creationId xmlns:a16="http://schemas.microsoft.com/office/drawing/2014/main" id="{D47741B1-3690-470A-B257-A2A6385BE0BF}"/>
              </a:ext>
            </a:extLst>
          </p:cNvPr>
          <p:cNvPicPr preferRelativeResize="0">
            <a:picLocks noGrp="1"/>
          </p:cNvPicPr>
          <p:nvPr>
            <p:ph idx="1"/>
          </p:nvPr>
        </p:nvPicPr>
        <p:blipFill rotWithShape="1">
          <a:blip r:embed="rId3"/>
          <a:srcRect l="9000" r="1" b="1"/>
          <a:stretch/>
        </p:blipFill>
        <p:spPr>
          <a:xfrm>
            <a:off x="914400" y="1388303"/>
            <a:ext cx="7467600" cy="5317297"/>
          </a:xfrm>
          <a:prstGeom prst="rect">
            <a:avLst/>
          </a:prstGeom>
          <a:noFill/>
        </p:spPr>
      </p:pic>
    </p:spTree>
    <p:extLst>
      <p:ext uri="{BB962C8B-B14F-4D97-AF65-F5344CB8AC3E}">
        <p14:creationId xmlns:p14="http://schemas.microsoft.com/office/powerpoint/2010/main" val="364429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7ED3-9903-4780-A95C-033A9C23219E}"/>
              </a:ext>
            </a:extLst>
          </p:cNvPr>
          <p:cNvSpPr>
            <a:spLocks noGrp="1"/>
          </p:cNvSpPr>
          <p:nvPr>
            <p:ph type="title"/>
          </p:nvPr>
        </p:nvSpPr>
        <p:spPr>
          <a:xfrm>
            <a:off x="480060" y="5576887"/>
            <a:ext cx="8183880" cy="640081"/>
          </a:xfrm>
        </p:spPr>
        <p:txBody>
          <a:bodyPr vert="horz" lIns="91440" tIns="45720" rIns="91440" bIns="45720" rtlCol="0" anchor="ctr">
            <a:noAutofit/>
          </a:bodyPr>
          <a:lstStyle/>
          <a:p>
            <a:pPr algn="ctr"/>
            <a:r>
              <a:rPr lang="en-US" sz="4000" b="1" dirty="0"/>
              <a:t>Coastal Beachfront Communities</a:t>
            </a:r>
          </a:p>
        </p:txBody>
      </p:sp>
      <p:pic>
        <p:nvPicPr>
          <p:cNvPr id="4" name="Google Shape;81;p17" descr="Image result for san diego coastal">
            <a:extLst>
              <a:ext uri="{FF2B5EF4-FFF2-40B4-BE49-F238E27FC236}">
                <a16:creationId xmlns:a16="http://schemas.microsoft.com/office/drawing/2014/main" id="{4EC05071-E8D6-4019-AAC4-6F5410060254}"/>
              </a:ext>
            </a:extLst>
          </p:cNvPr>
          <p:cNvPicPr preferRelativeResize="0">
            <a:picLocks noGrp="1"/>
          </p:cNvPicPr>
          <p:nvPr>
            <p:ph idx="1"/>
          </p:nvPr>
        </p:nvPicPr>
        <p:blipFill rotWithShape="1">
          <a:blip r:embed="rId3"/>
          <a:srcRect t="11125" r="1" b="1"/>
          <a:stretch/>
        </p:blipFill>
        <p:spPr>
          <a:xfrm>
            <a:off x="480060" y="640080"/>
            <a:ext cx="8183880" cy="4836795"/>
          </a:xfrm>
          <a:prstGeom prst="rect">
            <a:avLst/>
          </a:prstGeom>
          <a:noFill/>
          <a:ln w="19050">
            <a:solidFill>
              <a:schemeClr val="tx1"/>
            </a:solidFill>
            <a:miter lim="800000"/>
          </a:ln>
        </p:spPr>
      </p:pic>
    </p:spTree>
    <p:extLst>
      <p:ext uri="{BB962C8B-B14F-4D97-AF65-F5344CB8AC3E}">
        <p14:creationId xmlns:p14="http://schemas.microsoft.com/office/powerpoint/2010/main" val="392418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0D99-851E-46F9-B115-A7527EECB00A}"/>
              </a:ext>
            </a:extLst>
          </p:cNvPr>
          <p:cNvSpPr>
            <a:spLocks noGrp="1"/>
          </p:cNvSpPr>
          <p:nvPr>
            <p:ph type="title"/>
          </p:nvPr>
        </p:nvSpPr>
        <p:spPr>
          <a:xfrm>
            <a:off x="914400" y="1295400"/>
            <a:ext cx="7327773" cy="4419600"/>
          </a:xfrm>
        </p:spPr>
        <p:txBody>
          <a:bodyPr vert="horz" lIns="91440" tIns="45720" rIns="91440" bIns="45720" rtlCol="0" anchor="b">
            <a:normAutofit fontScale="90000"/>
          </a:bodyPr>
          <a:lstStyle/>
          <a:p>
            <a:pPr fontAlgn="base"/>
            <a:br>
              <a:rPr lang="en-US" sz="1900" kern="1200" dirty="0">
                <a:solidFill>
                  <a:schemeClr val="tx1"/>
                </a:solidFill>
                <a:latin typeface="+mj-lt"/>
                <a:ea typeface="+mj-ea"/>
                <a:cs typeface="+mj-cs"/>
              </a:rPr>
            </a:br>
            <a:br>
              <a:rPr lang="en-US" sz="1900" dirty="0"/>
            </a:br>
            <a:br>
              <a:rPr lang="en-US" sz="1900" dirty="0"/>
            </a:br>
            <a:br>
              <a:rPr lang="en-US" sz="1900" dirty="0"/>
            </a:br>
            <a:r>
              <a:rPr lang="en-US" sz="4000" dirty="0"/>
              <a:t>Agenda</a:t>
            </a: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r>
              <a:rPr lang="en-US" sz="3600" dirty="0"/>
              <a:t>1. Warm-Up Conversations</a:t>
            </a:r>
            <a:br>
              <a:rPr lang="en-US" sz="3600" dirty="0"/>
            </a:br>
            <a:r>
              <a:rPr lang="en-US" sz="3600" dirty="0"/>
              <a:t>2. Groups Share with class</a:t>
            </a:r>
            <a:br>
              <a:rPr lang="en-US" sz="3600" dirty="0"/>
            </a:br>
            <a:r>
              <a:rPr lang="en-US" sz="3600" dirty="0"/>
              <a:t>3. Presentation: The diverse geography of California</a:t>
            </a:r>
            <a:br>
              <a:rPr lang="en-US" sz="3600" dirty="0"/>
            </a:br>
            <a:r>
              <a:rPr lang="en-US" sz="3600" dirty="0"/>
              <a:t>4. Activity: Group Discussions and presentations.</a:t>
            </a:r>
            <a:br>
              <a:rPr lang="en-US" sz="3600" dirty="0"/>
            </a:br>
            <a:br>
              <a:rPr lang="en-US" dirty="0"/>
            </a:b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br>
              <a:rPr lang="en-US" sz="1900" kern="1200" dirty="0">
                <a:solidFill>
                  <a:schemeClr val="tx1"/>
                </a:solidFill>
                <a:latin typeface="+mj-lt"/>
                <a:ea typeface="+mj-ea"/>
                <a:cs typeface="+mj-cs"/>
              </a:rPr>
            </a:br>
            <a:endParaRPr lang="en-US" sz="1900" kern="1200" dirty="0">
              <a:solidFill>
                <a:schemeClr val="tx1"/>
              </a:solidFill>
              <a:latin typeface="+mj-lt"/>
              <a:ea typeface="+mj-ea"/>
              <a:cs typeface="+mj-cs"/>
            </a:endParaRPr>
          </a:p>
        </p:txBody>
      </p:sp>
    </p:spTree>
    <p:extLst>
      <p:ext uri="{BB962C8B-B14F-4D97-AF65-F5344CB8AC3E}">
        <p14:creationId xmlns:p14="http://schemas.microsoft.com/office/powerpoint/2010/main" val="3620140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oogle Shape;93;p19">
            <a:extLst>
              <a:ext uri="{FF2B5EF4-FFF2-40B4-BE49-F238E27FC236}">
                <a16:creationId xmlns:a16="http://schemas.microsoft.com/office/drawing/2014/main" id="{B3610678-833F-4526-8F53-B169670570BB}"/>
              </a:ext>
            </a:extLst>
          </p:cNvPr>
          <p:cNvPicPr preferRelativeResize="0"/>
          <p:nvPr/>
        </p:nvPicPr>
        <p:blipFill>
          <a:blip r:embed="rId3">
            <a:extLst>
              <a:ext uri="{28A0092B-C50C-407E-A947-70E740481C1C}">
                <a14:useLocalDpi xmlns:a14="http://schemas.microsoft.com/office/drawing/2010/main" val="0"/>
              </a:ext>
            </a:extLst>
          </a:blip>
          <a:srcRect t="16731" b="16731"/>
          <a:stretch/>
        </p:blipFill>
        <p:spPr>
          <a:xfrm>
            <a:off x="0" y="16535"/>
            <a:ext cx="9143980" cy="6857990"/>
          </a:xfrm>
          <a:prstGeom prst="rect">
            <a:avLst/>
          </a:prstGeom>
          <a:noFill/>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16404-E7CB-4E4C-860D-5534F1C74436}"/>
              </a:ext>
            </a:extLst>
          </p:cNvPr>
          <p:cNvSpPr>
            <a:spLocks noGrp="1"/>
          </p:cNvSpPr>
          <p:nvPr>
            <p:ph type="title"/>
          </p:nvPr>
        </p:nvSpPr>
        <p:spPr>
          <a:xfrm>
            <a:off x="392906" y="5317240"/>
            <a:ext cx="8408194" cy="744836"/>
          </a:xfrm>
        </p:spPr>
        <p:txBody>
          <a:bodyPr>
            <a:normAutofit/>
          </a:bodyPr>
          <a:lstStyle/>
          <a:p>
            <a:pPr algn="ctr"/>
            <a:r>
              <a:rPr lang="en-US" sz="4000" b="1">
                <a:solidFill>
                  <a:schemeClr val="tx1">
                    <a:lumMod val="85000"/>
                    <a:lumOff val="15000"/>
                  </a:schemeClr>
                </a:solidFill>
              </a:rPr>
              <a:t>Desert </a:t>
            </a:r>
            <a:r>
              <a:rPr lang="en-US" sz="4000" b="1"/>
              <a:t>Communities</a:t>
            </a:r>
            <a:endParaRPr lang="en-US" sz="4000" b="1" dirty="0">
              <a:solidFill>
                <a:schemeClr val="tx1">
                  <a:lumMod val="85000"/>
                  <a:lumOff val="15000"/>
                </a:schemeClr>
              </a:solidFill>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78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dirty="0">
                <a:solidFill>
                  <a:schemeClr val="bg1"/>
                </a:solidFill>
                <a:latin typeface="+mj-lt"/>
                <a:ea typeface="+mj-ea"/>
                <a:cs typeface="+mj-cs"/>
              </a:rPr>
              <a:t>Beaches also have different types: Sandy</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9573" r="2428" b="1"/>
          <a:stretch/>
        </p:blipFill>
        <p:spPr>
          <a:xfrm>
            <a:off x="990600" y="1675227"/>
            <a:ext cx="7467600" cy="4725573"/>
          </a:xfrm>
          <a:prstGeom prst="rect">
            <a:avLst/>
          </a:prstGeom>
        </p:spPr>
      </p:pic>
    </p:spTree>
    <p:extLst>
      <p:ext uri="{BB962C8B-B14F-4D97-AF65-F5344CB8AC3E}">
        <p14:creationId xmlns:p14="http://schemas.microsoft.com/office/powerpoint/2010/main" val="3590326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1F3E-35EC-48C6-AE03-173AED3D4070}"/>
              </a:ext>
            </a:extLst>
          </p:cNvPr>
          <p:cNvSpPr>
            <a:spLocks noGrp="1"/>
          </p:cNvSpPr>
          <p:nvPr>
            <p:ph type="title"/>
          </p:nvPr>
        </p:nvSpPr>
        <p:spPr>
          <a:xfrm>
            <a:off x="480060" y="5576887"/>
            <a:ext cx="8183880" cy="640081"/>
          </a:xfrm>
        </p:spPr>
        <p:txBody>
          <a:bodyPr vert="horz" lIns="91440" tIns="45720" rIns="91440" bIns="45720" rtlCol="0" anchor="ctr">
            <a:noAutofit/>
          </a:bodyPr>
          <a:lstStyle/>
          <a:p>
            <a:pPr algn="ctr"/>
            <a:r>
              <a:rPr lang="en-US" sz="4800" b="1" dirty="0"/>
              <a:t>Rocky Coastline: Big Sur</a:t>
            </a:r>
          </a:p>
        </p:txBody>
      </p:sp>
      <p:pic>
        <p:nvPicPr>
          <p:cNvPr id="5" name="Content Placeholder 4" descr="A bridge over a body of water&#10;&#10;Description automatically generated">
            <a:extLst>
              <a:ext uri="{FF2B5EF4-FFF2-40B4-BE49-F238E27FC236}">
                <a16:creationId xmlns:a16="http://schemas.microsoft.com/office/drawing/2014/main" id="{380DA6A7-3285-4413-BD02-0F9FBC8949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825" r="1" b="1"/>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4279287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03B7E-05B2-4768-9715-5F183E761EF0}"/>
              </a:ext>
            </a:extLst>
          </p:cNvPr>
          <p:cNvSpPr>
            <a:spLocks noGrp="1"/>
          </p:cNvSpPr>
          <p:nvPr>
            <p:ph type="title"/>
          </p:nvPr>
        </p:nvSpPr>
        <p:spPr>
          <a:xfrm>
            <a:off x="630935" y="474146"/>
            <a:ext cx="7886695" cy="1197864"/>
          </a:xfrm>
        </p:spPr>
        <p:txBody>
          <a:bodyPr vert="horz" lIns="91440" tIns="45720" rIns="91440" bIns="45720" rtlCol="0" anchor="ctr">
            <a:normAutofit fontScale="90000"/>
          </a:bodyPr>
          <a:lstStyle/>
          <a:p>
            <a:r>
              <a:rPr lang="en-US" dirty="0"/>
              <a:t>Activity</a:t>
            </a:r>
            <a:br>
              <a:rPr lang="en-US" dirty="0"/>
            </a:br>
            <a:r>
              <a:rPr lang="en-US" dirty="0"/>
              <a:t>Group research:</a:t>
            </a:r>
          </a:p>
        </p:txBody>
      </p:sp>
      <p:sp>
        <p:nvSpPr>
          <p:cNvPr id="14"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E1BCCF-BFFA-4594-AA58-2F3A31D40170}"/>
              </a:ext>
            </a:extLst>
          </p:cNvPr>
          <p:cNvPicPr>
            <a:picLocks noChangeAspect="1"/>
          </p:cNvPicPr>
          <p:nvPr/>
        </p:nvPicPr>
        <p:blipFill rotWithShape="1">
          <a:blip r:embed="rId3">
            <a:extLst>
              <a:ext uri="{28A0092B-C50C-407E-A947-70E740481C1C}">
                <a14:useLocalDpi xmlns:a14="http://schemas.microsoft.com/office/drawing/2010/main" val="0"/>
              </a:ext>
            </a:extLst>
          </a:blip>
          <a:srcRect l="12830" r="12830" b="-1"/>
          <a:stretch/>
        </p:blipFill>
        <p:spPr>
          <a:xfrm>
            <a:off x="626364" y="2057202"/>
            <a:ext cx="4661846" cy="4171569"/>
          </a:xfrm>
          <a:prstGeom prst="rect">
            <a:avLst/>
          </a:prstGeom>
        </p:spPr>
      </p:pic>
      <p:sp>
        <p:nvSpPr>
          <p:cNvPr id="5" name="TextBox 4">
            <a:extLst>
              <a:ext uri="{FF2B5EF4-FFF2-40B4-BE49-F238E27FC236}">
                <a16:creationId xmlns:a16="http://schemas.microsoft.com/office/drawing/2014/main" id="{6CF4572B-B9B1-40AA-BF0D-68BE8D5725C8}"/>
              </a:ext>
            </a:extLst>
          </p:cNvPr>
          <p:cNvSpPr txBox="1"/>
          <p:nvPr/>
        </p:nvSpPr>
        <p:spPr>
          <a:xfrm>
            <a:off x="5649985" y="228600"/>
            <a:ext cx="2867644" cy="5942546"/>
          </a:xfrm>
          <a:prstGeom prst="rect">
            <a:avLst/>
          </a:prstGeom>
        </p:spPr>
        <p:txBody>
          <a:bodyPr vert="horz" lIns="91440" tIns="45720" rIns="91440" bIns="45720" rtlCol="0" anchor="ctr">
            <a:normAutofit/>
          </a:bodyPr>
          <a:lstStyle/>
          <a:p>
            <a:pPr lvl="0" defTabSz="914400">
              <a:lnSpc>
                <a:spcPct val="90000"/>
              </a:lnSpc>
              <a:buSzPts val="523"/>
            </a:pPr>
            <a:r>
              <a:rPr lang="en-US" sz="2000" b="1" i="1" dirty="0"/>
              <a:t>Research the following questions with your group for class discussion:</a:t>
            </a:r>
          </a:p>
          <a:p>
            <a:pPr marL="457200" lvl="0" indent="-228600" defTabSz="914400">
              <a:lnSpc>
                <a:spcPct val="90000"/>
              </a:lnSpc>
              <a:spcBef>
                <a:spcPts val="1200"/>
              </a:spcBef>
              <a:buSzPts val="2000"/>
              <a:buFont typeface="Arial" panose="020B0604020202020204" pitchFamily="34" charset="0"/>
              <a:buChar char="•"/>
            </a:pPr>
            <a:r>
              <a:rPr lang="en-US" sz="1700" b="1" dirty="0"/>
              <a:t>What is the state flower of California?</a:t>
            </a:r>
          </a:p>
          <a:p>
            <a:pPr marL="457200" lvl="0" indent="-228600" defTabSz="914400">
              <a:lnSpc>
                <a:spcPct val="90000"/>
              </a:lnSpc>
              <a:spcBef>
                <a:spcPts val="1200"/>
              </a:spcBef>
              <a:buSzPts val="2000"/>
              <a:buFont typeface="Arial" panose="020B0604020202020204" pitchFamily="34" charset="0"/>
              <a:buChar char="•"/>
            </a:pPr>
            <a:r>
              <a:rPr lang="en-US" sz="1700" b="1" dirty="0"/>
              <a:t>What is the state motto of California?</a:t>
            </a:r>
          </a:p>
          <a:p>
            <a:pPr marL="457200" lvl="0" indent="-228600" defTabSz="914400">
              <a:lnSpc>
                <a:spcPct val="90000"/>
              </a:lnSpc>
              <a:spcBef>
                <a:spcPts val="1200"/>
              </a:spcBef>
              <a:buSzPts val="2000"/>
              <a:buFont typeface="Arial" panose="020B0604020202020204" pitchFamily="34" charset="0"/>
              <a:buChar char="•"/>
            </a:pPr>
            <a:r>
              <a:rPr lang="en-US" sz="1700" b="1" dirty="0"/>
              <a:t>Which animal is on the state flag of California?</a:t>
            </a:r>
          </a:p>
          <a:p>
            <a:pPr marL="457200" lvl="0" indent="-228600" defTabSz="914400">
              <a:lnSpc>
                <a:spcPct val="90000"/>
              </a:lnSpc>
              <a:spcBef>
                <a:spcPts val="1200"/>
              </a:spcBef>
              <a:buSzPts val="2000"/>
              <a:buFont typeface="Arial" panose="020B0604020202020204" pitchFamily="34" charset="0"/>
              <a:buChar char="•"/>
            </a:pPr>
            <a:r>
              <a:rPr lang="en-US" sz="1700" b="1" dirty="0"/>
              <a:t>Why is California called the “Golden State”?</a:t>
            </a:r>
          </a:p>
          <a:p>
            <a:pPr marL="457200" lvl="0" indent="-228600" defTabSz="914400">
              <a:lnSpc>
                <a:spcPct val="90000"/>
              </a:lnSpc>
              <a:spcBef>
                <a:spcPts val="1200"/>
              </a:spcBef>
              <a:buSzPts val="2000"/>
              <a:buFont typeface="Arial" panose="020B0604020202020204" pitchFamily="34" charset="0"/>
              <a:buChar char="•"/>
            </a:pPr>
            <a:r>
              <a:rPr lang="en-US" sz="1700" b="1" dirty="0"/>
              <a:t>What is the state bird of California?</a:t>
            </a:r>
          </a:p>
          <a:p>
            <a:pPr marL="457200" lvl="0" indent="-228600" defTabSz="914400">
              <a:lnSpc>
                <a:spcPct val="90000"/>
              </a:lnSpc>
              <a:spcBef>
                <a:spcPts val="1200"/>
              </a:spcBef>
              <a:buSzPts val="2000"/>
              <a:buFont typeface="Arial" panose="020B0604020202020204" pitchFamily="34" charset="0"/>
              <a:buChar char="•"/>
            </a:pPr>
            <a:r>
              <a:rPr lang="en-US" sz="1700" b="1" dirty="0"/>
              <a:t>What is the state tree of California?</a:t>
            </a:r>
            <a:br>
              <a:rPr lang="en-US" sz="1700" b="1" dirty="0"/>
            </a:br>
            <a:endParaRPr lang="en-US" sz="1700" b="1" dirty="0"/>
          </a:p>
          <a:p>
            <a:pPr marL="457200" lvl="0" indent="-228600" defTabSz="914400">
              <a:lnSpc>
                <a:spcPct val="90000"/>
              </a:lnSpc>
              <a:buSzPts val="2000"/>
              <a:buFont typeface="Arial" panose="020B0604020202020204" pitchFamily="34" charset="0"/>
              <a:buChar char="•"/>
            </a:pPr>
            <a:r>
              <a:rPr lang="en-US" sz="1700" b="1" dirty="0"/>
              <a:t>If possible, share images as well</a:t>
            </a:r>
            <a:endParaRPr lang="en-US" sz="1700" dirty="0"/>
          </a:p>
          <a:p>
            <a:pPr marL="342900" indent="-228600" defTabSz="914400">
              <a:lnSpc>
                <a:spcPct val="90000"/>
              </a:lnSpc>
              <a:spcAft>
                <a:spcPts val="600"/>
              </a:spcAft>
              <a:buFont typeface="Arial" panose="020B0604020202020204" pitchFamily="34" charset="0"/>
              <a:buChar char="•"/>
            </a:pPr>
            <a:endParaRPr lang="en-US" sz="1700" dirty="0"/>
          </a:p>
          <a:p>
            <a:pPr marL="342900" indent="-228600" defTabSz="914400">
              <a:lnSpc>
                <a:spcPct val="90000"/>
              </a:lnSpc>
              <a:spcAft>
                <a:spcPts val="600"/>
              </a:spcAft>
              <a:buFont typeface="Arial" panose="020B0604020202020204" pitchFamily="34" charset="0"/>
              <a:buChar char="•"/>
            </a:pPr>
            <a:endParaRPr lang="en-US" sz="1700" dirty="0"/>
          </a:p>
        </p:txBody>
      </p:sp>
      <p:sp>
        <p:nvSpPr>
          <p:cNvPr id="4" name="Rectangle 3">
            <a:extLst>
              <a:ext uri="{FF2B5EF4-FFF2-40B4-BE49-F238E27FC236}">
                <a16:creationId xmlns:a16="http://schemas.microsoft.com/office/drawing/2014/main" id="{93F19A9D-41E2-4E08-8025-BD3C45813164}"/>
              </a:ext>
            </a:extLst>
          </p:cNvPr>
          <p:cNvSpPr/>
          <p:nvPr/>
        </p:nvSpPr>
        <p:spPr>
          <a:xfrm>
            <a:off x="0" y="1582341"/>
            <a:ext cx="8991600" cy="2492990"/>
          </a:xfrm>
          <a:prstGeom prst="rect">
            <a:avLst/>
          </a:prstGeom>
        </p:spPr>
        <p:txBody>
          <a:bodyPr wrap="square">
            <a:spAutoFit/>
          </a:bodyPr>
          <a:lstStyle/>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pic>
        <p:nvPicPr>
          <p:cNvPr id="10" name="Picture 9">
            <a:extLst>
              <a:ext uri="{FF2B5EF4-FFF2-40B4-BE49-F238E27FC236}">
                <a16:creationId xmlns:a16="http://schemas.microsoft.com/office/drawing/2014/main" id="{317A2D99-E8C7-43A3-AA76-45139DF57ABB}"/>
              </a:ext>
            </a:extLst>
          </p:cNvPr>
          <p:cNvPicPr>
            <a:picLocks noChangeAspect="1"/>
          </p:cNvPicPr>
          <p:nvPr/>
        </p:nvPicPr>
        <p:blipFill rotWithShape="1">
          <a:blip r:embed="rId3">
            <a:extLst>
              <a:ext uri="{28A0092B-C50C-407E-A947-70E740481C1C}">
                <a14:useLocalDpi xmlns:a14="http://schemas.microsoft.com/office/drawing/2010/main" val="0"/>
              </a:ext>
            </a:extLst>
          </a:blip>
          <a:srcRect l="12830" r="12830" b="-1"/>
          <a:stretch/>
        </p:blipFill>
        <p:spPr>
          <a:xfrm>
            <a:off x="626371" y="2101263"/>
            <a:ext cx="4661846" cy="4171569"/>
          </a:xfrm>
          <a:prstGeom prst="rect">
            <a:avLst/>
          </a:prstGeom>
        </p:spPr>
      </p:pic>
    </p:spTree>
    <p:extLst>
      <p:ext uri="{BB962C8B-B14F-4D97-AF65-F5344CB8AC3E}">
        <p14:creationId xmlns:p14="http://schemas.microsoft.com/office/powerpoint/2010/main" val="4068917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0EFA-B6EC-467E-84DD-3808C5F39601}"/>
              </a:ext>
            </a:extLst>
          </p:cNvPr>
          <p:cNvSpPr>
            <a:spLocks noGrp="1"/>
          </p:cNvSpPr>
          <p:nvPr>
            <p:ph type="title"/>
          </p:nvPr>
        </p:nvSpPr>
        <p:spPr>
          <a:xfrm>
            <a:off x="628650" y="365126"/>
            <a:ext cx="7886700" cy="5349874"/>
          </a:xfrm>
        </p:spPr>
        <p:txBody>
          <a:bodyPr/>
          <a:lstStyle/>
          <a:p>
            <a:pPr algn="ctr"/>
            <a:r>
              <a:rPr lang="en-US" dirty="0"/>
              <a:t>More California Geography English Vocabulary!</a:t>
            </a:r>
          </a:p>
        </p:txBody>
      </p:sp>
    </p:spTree>
    <p:extLst>
      <p:ext uri="{BB962C8B-B14F-4D97-AF65-F5344CB8AC3E}">
        <p14:creationId xmlns:p14="http://schemas.microsoft.com/office/powerpoint/2010/main" val="154797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1965" y="4665605"/>
            <a:ext cx="4979105" cy="1292433"/>
          </a:xfrm>
        </p:spPr>
        <p:txBody>
          <a:bodyPr vert="horz" lIns="91440" tIns="45720" rIns="91440" bIns="45720" rtlCol="0" anchor="ctr">
            <a:normAutofit fontScale="90000"/>
          </a:bodyPr>
          <a:lstStyle/>
          <a:p>
            <a:r>
              <a:rPr lang="en-US" sz="4800" b="1" kern="1200" dirty="0">
                <a:solidFill>
                  <a:schemeClr val="tx1"/>
                </a:solidFill>
                <a:latin typeface="+mj-lt"/>
                <a:ea typeface="+mj-ea"/>
                <a:cs typeface="+mj-cs"/>
              </a:rPr>
              <a:t>Caves and Coves</a:t>
            </a:r>
            <a:br>
              <a:rPr lang="en-US" sz="4800" b="1" kern="1200" dirty="0">
                <a:solidFill>
                  <a:schemeClr val="tx1"/>
                </a:solidFill>
                <a:latin typeface="+mj-lt"/>
                <a:ea typeface="+mj-ea"/>
                <a:cs typeface="+mj-cs"/>
              </a:rPr>
            </a:br>
            <a:br>
              <a:rPr lang="en-US" sz="4800" b="1" kern="1200" dirty="0">
                <a:solidFill>
                  <a:schemeClr val="tx1"/>
                </a:solidFill>
                <a:latin typeface="+mj-lt"/>
                <a:ea typeface="+mj-ea"/>
                <a:cs typeface="+mj-cs"/>
              </a:rPr>
            </a:br>
            <a:r>
              <a:rPr lang="en-US" b="1" kern="1200" dirty="0">
                <a:solidFill>
                  <a:schemeClr val="tx1"/>
                </a:solidFill>
                <a:latin typeface="+mj-lt"/>
                <a:ea typeface="+mj-ea"/>
                <a:cs typeface="+mj-cs"/>
              </a:rPr>
              <a:t>La Jolla</a:t>
            </a:r>
          </a:p>
        </p:txBody>
      </p:sp>
      <p:pic>
        <p:nvPicPr>
          <p:cNvPr id="1026" name="Picture 2" descr="Image result for la jolla seal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191" r="3244" b="1"/>
          <a:stretch/>
        </p:blipFill>
        <p:spPr bwMode="auto">
          <a:xfrm>
            <a:off x="3729037" y="-1"/>
            <a:ext cx="5412677" cy="435944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Image result for la jolla kayak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79" r="16654" b="1"/>
          <a:stretch/>
        </p:blipFill>
        <p:spPr bwMode="auto">
          <a:xfrm>
            <a:off x="20" y="1"/>
            <a:ext cx="3636208" cy="4359438"/>
          </a:xfrm>
          <a:prstGeom prst="rect">
            <a:avLst/>
          </a:prstGeom>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3" b="14256"/>
          <a:stretch/>
        </p:blipFill>
        <p:spPr>
          <a:xfrm rot="16200000">
            <a:off x="625419" y="3847191"/>
            <a:ext cx="2385390" cy="3636228"/>
          </a:xfrm>
          <a:prstGeom prst="rect">
            <a:avLst/>
          </a:prstGeom>
        </p:spPr>
      </p:pic>
    </p:spTree>
    <p:extLst>
      <p:ext uri="{BB962C8B-B14F-4D97-AF65-F5344CB8AC3E}">
        <p14:creationId xmlns:p14="http://schemas.microsoft.com/office/powerpoint/2010/main" val="2091506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D594E-3F87-4C10-A8D2-D704E67C8E02}"/>
              </a:ext>
            </a:extLst>
          </p:cNvPr>
          <p:cNvPicPr>
            <a:picLocks noChangeAspect="1"/>
          </p:cNvPicPr>
          <p:nvPr/>
        </p:nvPicPr>
        <p:blipFill rotWithShape="1">
          <a:blip r:embed="rId3">
            <a:extLst>
              <a:ext uri="{28A0092B-C50C-407E-A947-70E740481C1C}">
                <a14:useLocalDpi xmlns:a14="http://schemas.microsoft.com/office/drawing/2010/main" val="0"/>
              </a:ext>
            </a:extLst>
          </a:blip>
          <a:srcRect t="4153"/>
          <a:stretch/>
        </p:blipFill>
        <p:spPr>
          <a:xfrm>
            <a:off x="20" y="10"/>
            <a:ext cx="9143980" cy="6857990"/>
          </a:xfrm>
          <a:prstGeom prst="rect">
            <a:avLst/>
          </a:prstGeom>
        </p:spPr>
      </p:pic>
      <p:sp>
        <p:nvSpPr>
          <p:cNvPr id="2" name="Title 1">
            <a:extLst>
              <a:ext uri="{FF2B5EF4-FFF2-40B4-BE49-F238E27FC236}">
                <a16:creationId xmlns:a16="http://schemas.microsoft.com/office/drawing/2014/main" id="{2DECC04B-95FB-4C70-A08E-9C980C380630}"/>
              </a:ext>
            </a:extLst>
          </p:cNvPr>
          <p:cNvSpPr>
            <a:spLocks noGrp="1"/>
          </p:cNvSpPr>
          <p:nvPr>
            <p:ph type="title"/>
          </p:nvPr>
        </p:nvSpPr>
        <p:spPr>
          <a:xfrm>
            <a:off x="392906" y="5317240"/>
            <a:ext cx="8408194" cy="744836"/>
          </a:xfrm>
        </p:spPr>
        <p:txBody>
          <a:bodyPr>
            <a:normAutofit/>
          </a:bodyPr>
          <a:lstStyle/>
          <a:p>
            <a:pPr algn="ctr"/>
            <a:r>
              <a:rPr lang="en-US" sz="4000" b="1" dirty="0">
                <a:solidFill>
                  <a:schemeClr val="tx1">
                    <a:lumMod val="85000"/>
                    <a:lumOff val="15000"/>
                  </a:schemeClr>
                </a:solidFill>
              </a:rPr>
              <a:t>Mt. Lassen Volcanic Park</a:t>
            </a:r>
          </a:p>
        </p:txBody>
      </p:sp>
    </p:spTree>
    <p:extLst>
      <p:ext uri="{BB962C8B-B14F-4D97-AF65-F5344CB8AC3E}">
        <p14:creationId xmlns:p14="http://schemas.microsoft.com/office/powerpoint/2010/main" val="1350288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35DDB-B40E-4392-871C-7BF9EB229E60}"/>
              </a:ext>
            </a:extLst>
          </p:cNvPr>
          <p:cNvSpPr>
            <a:spLocks noGrp="1"/>
          </p:cNvSpPr>
          <p:nvPr>
            <p:ph type="title"/>
          </p:nvPr>
        </p:nvSpPr>
        <p:spPr>
          <a:xfrm>
            <a:off x="480060" y="5576887"/>
            <a:ext cx="8183880" cy="976313"/>
          </a:xfrm>
        </p:spPr>
        <p:txBody>
          <a:bodyPr>
            <a:noAutofit/>
          </a:bodyPr>
          <a:lstStyle/>
          <a:p>
            <a:pPr algn="ctr"/>
            <a:r>
              <a:rPr lang="en-US" sz="4800" dirty="0"/>
              <a:t>Mountain Peak: Mt. Whitney</a:t>
            </a:r>
            <a:br>
              <a:rPr lang="en-US" sz="4800" dirty="0"/>
            </a:br>
            <a:r>
              <a:rPr lang="en-US" sz="2400" dirty="0"/>
              <a:t>Highest elevation in California</a:t>
            </a:r>
          </a:p>
        </p:txBody>
      </p:sp>
      <p:pic>
        <p:nvPicPr>
          <p:cNvPr id="3" name="Picture 2">
            <a:extLst>
              <a:ext uri="{FF2B5EF4-FFF2-40B4-BE49-F238E27FC236}">
                <a16:creationId xmlns:a16="http://schemas.microsoft.com/office/drawing/2014/main" id="{945D8E10-7A61-480A-83F8-53B156B5C466}"/>
              </a:ext>
            </a:extLst>
          </p:cNvPr>
          <p:cNvPicPr>
            <a:picLocks noChangeAspect="1"/>
          </p:cNvPicPr>
          <p:nvPr/>
        </p:nvPicPr>
        <p:blipFill rotWithShape="1">
          <a:blip r:embed="rId2"/>
          <a:srcRect l="7382" r="14363" b="1"/>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2856898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35DDB-B40E-4392-871C-7BF9EB229E60}"/>
              </a:ext>
            </a:extLst>
          </p:cNvPr>
          <p:cNvSpPr>
            <a:spLocks noGrp="1"/>
          </p:cNvSpPr>
          <p:nvPr>
            <p:ph type="title"/>
          </p:nvPr>
        </p:nvSpPr>
        <p:spPr>
          <a:xfrm>
            <a:off x="480060" y="5576887"/>
            <a:ext cx="8183880" cy="976313"/>
          </a:xfrm>
        </p:spPr>
        <p:txBody>
          <a:bodyPr>
            <a:noAutofit/>
          </a:bodyPr>
          <a:lstStyle/>
          <a:p>
            <a:pPr algn="ctr"/>
            <a:r>
              <a:rPr lang="en-US" sz="4800" dirty="0"/>
              <a:t>Desert Floor: Death Valley</a:t>
            </a:r>
            <a:br>
              <a:rPr lang="en-US" sz="4800" dirty="0"/>
            </a:br>
            <a:r>
              <a:rPr lang="en-US" sz="2400" dirty="0"/>
              <a:t>Lowest elevation in California</a:t>
            </a:r>
          </a:p>
        </p:txBody>
      </p:sp>
      <p:pic>
        <p:nvPicPr>
          <p:cNvPr id="3" name="Picture 2">
            <a:extLst>
              <a:ext uri="{FF2B5EF4-FFF2-40B4-BE49-F238E27FC236}">
                <a16:creationId xmlns:a16="http://schemas.microsoft.com/office/drawing/2014/main" id="{945D8E10-7A61-480A-83F8-53B156B5C466}"/>
              </a:ext>
            </a:extLst>
          </p:cNvPr>
          <p:cNvPicPr>
            <a:picLocks noChangeAspect="1"/>
          </p:cNvPicPr>
          <p:nvPr/>
        </p:nvPicPr>
        <p:blipFill rotWithShape="1">
          <a:blip r:embed="rId3"/>
          <a:srcRect l="7382" r="14363" b="1"/>
          <a:stretch/>
        </p:blipFill>
        <p:spPr>
          <a:xfrm>
            <a:off x="480060" y="640080"/>
            <a:ext cx="8183880" cy="4836795"/>
          </a:xfrm>
          <a:prstGeom prst="rect">
            <a:avLst/>
          </a:prstGeom>
          <a:ln w="19050">
            <a:solidFill>
              <a:schemeClr val="tx1"/>
            </a:solidFill>
            <a:miter lim="800000"/>
          </a:ln>
        </p:spPr>
      </p:pic>
      <p:pic>
        <p:nvPicPr>
          <p:cNvPr id="5" name="Picture 4" descr="A picture containing nature, valley, canyon, mountain&#10;&#10;Description automatically generated">
            <a:extLst>
              <a:ext uri="{FF2B5EF4-FFF2-40B4-BE49-F238E27FC236}">
                <a16:creationId xmlns:a16="http://schemas.microsoft.com/office/drawing/2014/main" id="{2CFCFA3F-6331-4AE2-8644-E3C97DCAC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275160"/>
            <a:ext cx="8458200" cy="5265004"/>
          </a:xfrm>
          <a:prstGeom prst="rect">
            <a:avLst/>
          </a:prstGeom>
        </p:spPr>
      </p:pic>
    </p:spTree>
    <p:extLst>
      <p:ext uri="{BB962C8B-B14F-4D97-AF65-F5344CB8AC3E}">
        <p14:creationId xmlns:p14="http://schemas.microsoft.com/office/powerpoint/2010/main" val="845271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oogle Shape;93;p19" descr="Image result for san diego desert">
            <a:extLst>
              <a:ext uri="{FF2B5EF4-FFF2-40B4-BE49-F238E27FC236}">
                <a16:creationId xmlns:a16="http://schemas.microsoft.com/office/drawing/2014/main" id="{B3610678-833F-4526-8F53-B169670570BB}"/>
              </a:ext>
            </a:extLst>
          </p:cNvPr>
          <p:cNvPicPr preferRelativeResize="0"/>
          <p:nvPr/>
        </p:nvPicPr>
        <p:blipFill rotWithShape="1">
          <a:blip r:embed="rId3"/>
          <a:srcRect r="11666" b="-1"/>
          <a:stretch/>
        </p:blipFill>
        <p:spPr>
          <a:xfrm>
            <a:off x="20" y="10"/>
            <a:ext cx="9143980" cy="6857990"/>
          </a:xfrm>
          <a:prstGeom prst="rect">
            <a:avLst/>
          </a:prstGeom>
          <a:noFill/>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16404-E7CB-4E4C-860D-5534F1C74436}"/>
              </a:ext>
            </a:extLst>
          </p:cNvPr>
          <p:cNvSpPr>
            <a:spLocks noGrp="1"/>
          </p:cNvSpPr>
          <p:nvPr>
            <p:ph type="title"/>
          </p:nvPr>
        </p:nvSpPr>
        <p:spPr>
          <a:xfrm>
            <a:off x="392906" y="5317240"/>
            <a:ext cx="8408194" cy="744836"/>
          </a:xfrm>
        </p:spPr>
        <p:txBody>
          <a:bodyPr>
            <a:normAutofit/>
          </a:bodyPr>
          <a:lstStyle/>
          <a:p>
            <a:pPr algn="ctr"/>
            <a:r>
              <a:rPr lang="en-US" sz="4000" b="1" dirty="0">
                <a:solidFill>
                  <a:schemeClr val="tx1">
                    <a:lumMod val="85000"/>
                    <a:lumOff val="15000"/>
                  </a:schemeClr>
                </a:solidFill>
              </a:rPr>
              <a:t>State Parks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95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00"/>
            <a:ext cx="7403973" cy="3810000"/>
          </a:xfrm>
        </p:spPr>
        <p:txBody>
          <a:bodyPr vert="horz" lIns="91440" tIns="45720" rIns="91440" bIns="45720" rtlCol="0" anchor="b">
            <a:normAutofit fontScale="90000"/>
          </a:bodyPr>
          <a:lstStyle/>
          <a:p>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br>
              <a:rPr lang="en-US" sz="1900" b="1" kern="1200" dirty="0">
                <a:solidFill>
                  <a:schemeClr val="tx1"/>
                </a:solidFill>
                <a:latin typeface="+mj-lt"/>
                <a:ea typeface="+mj-ea"/>
                <a:cs typeface="+mj-cs"/>
              </a:rPr>
            </a:br>
            <a:r>
              <a:rPr lang="en-US" sz="5300" b="1" kern="1200" dirty="0">
                <a:solidFill>
                  <a:schemeClr val="tx1"/>
                </a:solidFill>
                <a:latin typeface="+mj-lt"/>
                <a:ea typeface="+mj-ea"/>
                <a:cs typeface="+mj-cs"/>
              </a:rPr>
              <a:t>Warm-up questions</a:t>
            </a:r>
            <a:br>
              <a:rPr lang="en-US" sz="3100" b="1" kern="1200" dirty="0">
                <a:solidFill>
                  <a:schemeClr val="tx1"/>
                </a:solidFill>
                <a:latin typeface="+mj-lt"/>
                <a:ea typeface="+mj-ea"/>
                <a:cs typeface="+mj-cs"/>
              </a:rPr>
            </a:br>
            <a:br>
              <a:rPr lang="en-US" sz="3100" b="1" kern="1200" dirty="0">
                <a:solidFill>
                  <a:schemeClr val="tx1"/>
                </a:solidFill>
                <a:latin typeface="+mj-lt"/>
                <a:ea typeface="+mj-ea"/>
                <a:cs typeface="+mj-cs"/>
              </a:rPr>
            </a:br>
            <a:br>
              <a:rPr lang="en-US" sz="3100" b="1" kern="1200" dirty="0">
                <a:solidFill>
                  <a:schemeClr val="tx1"/>
                </a:solidFill>
                <a:latin typeface="+mj-lt"/>
                <a:ea typeface="+mj-ea"/>
                <a:cs typeface="+mj-cs"/>
              </a:rPr>
            </a:br>
            <a:r>
              <a:rPr lang="en-US" sz="3100" b="1" kern="1200" dirty="0">
                <a:solidFill>
                  <a:schemeClr val="tx1"/>
                </a:solidFill>
                <a:latin typeface="+mj-lt"/>
                <a:ea typeface="+mj-ea"/>
                <a:cs typeface="+mj-cs"/>
              </a:rPr>
              <a:t>1. In your country, what types of geography can you find?</a:t>
            </a:r>
            <a:br>
              <a:rPr lang="en-US" sz="3100" b="1" dirty="0"/>
            </a:br>
            <a:r>
              <a:rPr lang="en-US" sz="3100" b="1" dirty="0"/>
              <a:t>2. </a:t>
            </a:r>
            <a:r>
              <a:rPr lang="en-US" sz="3100" b="1" kern="1200" dirty="0">
                <a:solidFill>
                  <a:schemeClr val="tx1"/>
                </a:solidFill>
                <a:latin typeface="+mj-lt"/>
                <a:ea typeface="+mj-ea"/>
                <a:cs typeface="+mj-cs"/>
              </a:rPr>
              <a:t>What is your favorite type of </a:t>
            </a:r>
            <a:r>
              <a:rPr lang="en-US" sz="3100" b="1" dirty="0"/>
              <a:t>weather</a:t>
            </a:r>
            <a:r>
              <a:rPr lang="en-US" sz="3100" b="1" kern="1200" dirty="0">
                <a:solidFill>
                  <a:schemeClr val="tx1"/>
                </a:solidFill>
                <a:latin typeface="+mj-lt"/>
                <a:ea typeface="+mj-ea"/>
                <a:cs typeface="+mj-cs"/>
              </a:rPr>
              <a:t>?</a:t>
            </a:r>
            <a:br>
              <a:rPr lang="en-US" sz="3100" b="1" kern="1200" dirty="0">
                <a:solidFill>
                  <a:schemeClr val="tx1"/>
                </a:solidFill>
                <a:latin typeface="+mj-lt"/>
                <a:ea typeface="+mj-ea"/>
                <a:cs typeface="+mj-cs"/>
              </a:rPr>
            </a:br>
            <a:r>
              <a:rPr lang="en-US" sz="3100" b="1" kern="1200" dirty="0">
                <a:solidFill>
                  <a:schemeClr val="tx1"/>
                </a:solidFill>
                <a:latin typeface="+mj-lt"/>
                <a:ea typeface="+mj-ea"/>
                <a:cs typeface="+mj-cs"/>
              </a:rPr>
              <a:t>3</a:t>
            </a:r>
            <a:r>
              <a:rPr lang="en-US" sz="3100" b="1" dirty="0"/>
              <a:t>. </a:t>
            </a:r>
            <a:r>
              <a:rPr lang="en-US" sz="3100" b="1" kern="1200" dirty="0">
                <a:solidFill>
                  <a:schemeClr val="tx1"/>
                </a:solidFill>
                <a:latin typeface="+mj-lt"/>
                <a:ea typeface="+mj-ea"/>
                <a:cs typeface="+mj-cs"/>
              </a:rPr>
              <a:t>Do you prefer going to the mountains or to the beach (or other)?</a:t>
            </a:r>
            <a:br>
              <a:rPr lang="en-US" sz="3100" b="1" kern="1200" dirty="0">
                <a:solidFill>
                  <a:schemeClr val="tx1"/>
                </a:solidFill>
                <a:latin typeface="+mj-lt"/>
                <a:ea typeface="+mj-ea"/>
                <a:cs typeface="+mj-cs"/>
              </a:rPr>
            </a:br>
            <a:r>
              <a:rPr lang="en-US" sz="3100" b="1" kern="1200" dirty="0">
                <a:solidFill>
                  <a:schemeClr val="tx1"/>
                </a:solidFill>
                <a:latin typeface="+mj-lt"/>
                <a:ea typeface="+mj-ea"/>
                <a:cs typeface="+mj-cs"/>
              </a:rPr>
              <a:t>4. </a:t>
            </a:r>
            <a:r>
              <a:rPr lang="en-US" sz="3100" b="1" dirty="0"/>
              <a:t>What types of geography/places come to mind when you think of “California”?</a:t>
            </a:r>
            <a:br>
              <a:rPr lang="en-US" sz="3100" b="1" kern="1200" dirty="0">
                <a:solidFill>
                  <a:schemeClr val="tx1"/>
                </a:solidFill>
                <a:latin typeface="+mj-lt"/>
                <a:ea typeface="+mj-ea"/>
                <a:cs typeface="+mj-cs"/>
              </a:rPr>
            </a:br>
            <a:br>
              <a:rPr lang="en-US" sz="1900" b="1" kern="1200" dirty="0">
                <a:solidFill>
                  <a:schemeClr val="tx1"/>
                </a:solidFill>
                <a:latin typeface="+mj-lt"/>
                <a:ea typeface="+mj-ea"/>
                <a:cs typeface="+mj-cs"/>
              </a:rPr>
            </a:br>
            <a:endParaRPr lang="en-US" sz="1900" b="1" kern="1200" dirty="0">
              <a:solidFill>
                <a:schemeClr val="tx1"/>
              </a:solidFill>
              <a:latin typeface="+mj-lt"/>
              <a:ea typeface="+mj-ea"/>
              <a:cs typeface="+mj-cs"/>
            </a:endParaRPr>
          </a:p>
        </p:txBody>
      </p:sp>
    </p:spTree>
    <p:extLst>
      <p:ext uri="{BB962C8B-B14F-4D97-AF65-F5344CB8AC3E}">
        <p14:creationId xmlns:p14="http://schemas.microsoft.com/office/powerpoint/2010/main" val="19170670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C058-F178-4A73-AEEC-6336317524B8}"/>
              </a:ext>
            </a:extLst>
          </p:cNvPr>
          <p:cNvSpPr>
            <a:spLocks noGrp="1"/>
          </p:cNvSpPr>
          <p:nvPr>
            <p:ph type="title"/>
          </p:nvPr>
        </p:nvSpPr>
        <p:spPr>
          <a:xfrm>
            <a:off x="457200" y="4385066"/>
            <a:ext cx="8192729" cy="2472933"/>
          </a:xfrm>
        </p:spPr>
        <p:txBody>
          <a:bodyPr vert="horz" lIns="91440" tIns="45720" rIns="91440" bIns="45720" rtlCol="0" anchor="b">
            <a:normAutofit fontScale="90000"/>
          </a:bodyPr>
          <a:lstStyle/>
          <a:p>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r>
              <a:rPr lang="en-US" b="1" kern="1200" dirty="0">
                <a:solidFill>
                  <a:schemeClr val="tx1"/>
                </a:solidFill>
                <a:latin typeface="+mj-lt"/>
                <a:ea typeface="+mj-ea"/>
                <a:cs typeface="+mj-cs"/>
              </a:rPr>
              <a:t>Forests: Sierra and Kings Canyon National Parks</a:t>
            </a:r>
            <a:br>
              <a:rPr lang="en-US" sz="4000" b="1" kern="1200" dirty="0">
                <a:solidFill>
                  <a:schemeClr val="tx1"/>
                </a:solidFill>
                <a:latin typeface="+mj-lt"/>
                <a:ea typeface="+mj-ea"/>
                <a:cs typeface="+mj-cs"/>
              </a:rPr>
            </a:br>
            <a:r>
              <a:rPr lang="en-US" sz="4000" kern="1200" dirty="0">
                <a:solidFill>
                  <a:schemeClr val="tx1"/>
                </a:solidFill>
                <a:latin typeface="+mj-lt"/>
                <a:ea typeface="+mj-ea"/>
                <a:cs typeface="+mj-cs"/>
              </a:rPr>
              <a:t>Giant Sequoia redwoods</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Largest trees in the world!</a:t>
            </a: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endParaRPr lang="en-US" sz="1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6E77DB4B-8599-405C-857F-6F4F56E1F04C}"/>
              </a:ext>
            </a:extLst>
          </p:cNvPr>
          <p:cNvPicPr>
            <a:picLocks noChangeAspect="1"/>
          </p:cNvPicPr>
          <p:nvPr/>
        </p:nvPicPr>
        <p:blipFill rotWithShape="1">
          <a:blip r:embed="rId3">
            <a:extLst>
              <a:ext uri="{28A0092B-C50C-407E-A947-70E740481C1C}">
                <a14:useLocalDpi xmlns:a14="http://schemas.microsoft.com/office/drawing/2010/main" val="0"/>
              </a:ext>
            </a:extLst>
          </a:blip>
          <a:srcRect l="6690" r="26061"/>
          <a:stretch/>
        </p:blipFill>
        <p:spPr>
          <a:xfrm>
            <a:off x="20" y="10"/>
            <a:ext cx="4571975" cy="4252522"/>
          </a:xfrm>
          <a:prstGeom prst="rect">
            <a:avLst/>
          </a:prstGeom>
        </p:spPr>
      </p:pic>
      <p:pic>
        <p:nvPicPr>
          <p:cNvPr id="6" name="Picture 5" descr="A picture containing tree, outdoor, sky, nature&#10;&#10;Description automatically generated">
            <a:extLst>
              <a:ext uri="{FF2B5EF4-FFF2-40B4-BE49-F238E27FC236}">
                <a16:creationId xmlns:a16="http://schemas.microsoft.com/office/drawing/2014/main" id="{9B01C9BB-99CF-4BA5-AE98-279886D6E665}"/>
              </a:ext>
            </a:extLst>
          </p:cNvPr>
          <p:cNvPicPr>
            <a:picLocks noChangeAspect="1"/>
          </p:cNvPicPr>
          <p:nvPr/>
        </p:nvPicPr>
        <p:blipFill rotWithShape="1">
          <a:blip r:embed="rId4">
            <a:extLst>
              <a:ext uri="{28A0092B-C50C-407E-A947-70E740481C1C}">
                <a14:useLocalDpi xmlns:a14="http://schemas.microsoft.com/office/drawing/2010/main" val="0"/>
              </a:ext>
            </a:extLst>
          </a:blip>
          <a:srcRect t="11512" b="18718"/>
          <a:stretch/>
        </p:blipFill>
        <p:spPr>
          <a:xfrm>
            <a:off x="4571999" y="-681"/>
            <a:ext cx="4572001" cy="4253215"/>
          </a:xfrm>
          <a:prstGeom prst="rect">
            <a:avLst/>
          </a:prstGeom>
        </p:spPr>
      </p:pic>
    </p:spTree>
    <p:extLst>
      <p:ext uri="{BB962C8B-B14F-4D97-AF65-F5344CB8AC3E}">
        <p14:creationId xmlns:p14="http://schemas.microsoft.com/office/powerpoint/2010/main" val="50715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5E0D-F4FD-439E-8B2A-7E84B6930B6C}"/>
              </a:ext>
            </a:extLst>
          </p:cNvPr>
          <p:cNvSpPr>
            <a:spLocks noGrp="1"/>
          </p:cNvSpPr>
          <p:nvPr>
            <p:ph type="title"/>
          </p:nvPr>
        </p:nvSpPr>
        <p:spPr>
          <a:xfrm>
            <a:off x="480060" y="5576887"/>
            <a:ext cx="8183880" cy="640081"/>
          </a:xfrm>
        </p:spPr>
        <p:txBody>
          <a:bodyPr>
            <a:noAutofit/>
          </a:bodyPr>
          <a:lstStyle/>
          <a:p>
            <a:pPr algn="ctr"/>
            <a:r>
              <a:rPr lang="en-US" sz="4800" b="1" dirty="0"/>
              <a:t>Freshwater Lake: Tahoe</a:t>
            </a:r>
          </a:p>
        </p:txBody>
      </p:sp>
      <p:pic>
        <p:nvPicPr>
          <p:cNvPr id="2050" name="Picture 2">
            <a:extLst>
              <a:ext uri="{FF2B5EF4-FFF2-40B4-BE49-F238E27FC236}">
                <a16:creationId xmlns:a16="http://schemas.microsoft.com/office/drawing/2014/main" id="{1ADBC26A-047C-4B72-9242-4821A5A590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17"/>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251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13C-D125-4A85-81DF-6B610469493E}"/>
              </a:ext>
            </a:extLst>
          </p:cNvPr>
          <p:cNvSpPr>
            <a:spLocks noGrp="1"/>
          </p:cNvSpPr>
          <p:nvPr>
            <p:ph type="title"/>
          </p:nvPr>
        </p:nvSpPr>
        <p:spPr>
          <a:xfrm>
            <a:off x="480060" y="5576887"/>
            <a:ext cx="8183880" cy="900113"/>
          </a:xfrm>
        </p:spPr>
        <p:txBody>
          <a:bodyPr>
            <a:noAutofit/>
          </a:bodyPr>
          <a:lstStyle/>
          <a:p>
            <a:pPr algn="ctr"/>
            <a:r>
              <a:rPr lang="en-US" sz="4000" b="1" dirty="0"/>
              <a:t>Salt Lake: Mono Lake</a:t>
            </a:r>
            <a:br>
              <a:rPr lang="en-US" sz="3200" b="1" dirty="0"/>
            </a:br>
            <a:r>
              <a:rPr lang="en-US" sz="3200" b="1" dirty="0"/>
              <a:t> Tufa towers</a:t>
            </a:r>
          </a:p>
        </p:txBody>
      </p:sp>
      <p:pic>
        <p:nvPicPr>
          <p:cNvPr id="3074" name="Picture 2">
            <a:extLst>
              <a:ext uri="{FF2B5EF4-FFF2-40B4-BE49-F238E27FC236}">
                <a16:creationId xmlns:a16="http://schemas.microsoft.com/office/drawing/2014/main" id="{3B75DD82-4189-4373-8D35-EC5730FC26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127"/>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467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6489-8B8C-4335-8423-21C013D780B2}"/>
              </a:ext>
            </a:extLst>
          </p:cNvPr>
          <p:cNvSpPr>
            <a:spLocks noGrp="1"/>
          </p:cNvSpPr>
          <p:nvPr>
            <p:ph type="title"/>
          </p:nvPr>
        </p:nvSpPr>
        <p:spPr>
          <a:xfrm>
            <a:off x="480060" y="5576887"/>
            <a:ext cx="8183880" cy="640081"/>
          </a:xfrm>
        </p:spPr>
        <p:txBody>
          <a:bodyPr>
            <a:noAutofit/>
          </a:bodyPr>
          <a:lstStyle/>
          <a:p>
            <a:pPr algn="ctr"/>
            <a:r>
              <a:rPr lang="en-US" dirty="0"/>
              <a:t>Yosemite: Waterfalls</a:t>
            </a:r>
          </a:p>
        </p:txBody>
      </p:sp>
      <p:pic>
        <p:nvPicPr>
          <p:cNvPr id="3" name="Picture 2">
            <a:extLst>
              <a:ext uri="{FF2B5EF4-FFF2-40B4-BE49-F238E27FC236}">
                <a16:creationId xmlns:a16="http://schemas.microsoft.com/office/drawing/2014/main" id="{124C769E-7992-4942-AFD3-FE672F46C50B}"/>
              </a:ext>
            </a:extLst>
          </p:cNvPr>
          <p:cNvPicPr>
            <a:picLocks noChangeAspect="1"/>
          </p:cNvPicPr>
          <p:nvPr/>
        </p:nvPicPr>
        <p:blipFill rotWithShape="1">
          <a:blip r:embed="rId2"/>
          <a:srcRect t="10276" r="1" b="851"/>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3185620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2906" y="4724402"/>
            <a:ext cx="8408194" cy="1337674"/>
          </a:xfrm>
        </p:spPr>
        <p:txBody>
          <a:bodyPr vert="horz" lIns="91440" tIns="45720" rIns="91440" bIns="45720" rtlCol="0" anchor="ctr">
            <a:normAutofit fontScale="90000"/>
          </a:bodyPr>
          <a:lstStyle/>
          <a:p>
            <a:pPr algn="ctr"/>
            <a:r>
              <a:rPr lang="en-US" sz="800" dirty="0">
                <a:solidFill>
                  <a:schemeClr val="tx1">
                    <a:lumMod val="85000"/>
                    <a:lumOff val="15000"/>
                  </a:schemeClr>
                </a:solidFill>
              </a:rPr>
              <a:t>Farther afield:</a:t>
            </a: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5300" dirty="0">
                <a:solidFill>
                  <a:schemeClr val="tx1">
                    <a:lumMod val="85000"/>
                    <a:lumOff val="15000"/>
                  </a:schemeClr>
                </a:solidFill>
              </a:rPr>
            </a:br>
            <a:r>
              <a:rPr lang="en-US" sz="5300" dirty="0">
                <a:solidFill>
                  <a:schemeClr val="tx1">
                    <a:lumMod val="85000"/>
                    <a:lumOff val="15000"/>
                  </a:schemeClr>
                </a:solidFill>
              </a:rPr>
              <a:t>Islands: Catalina </a:t>
            </a: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br>
              <a:rPr lang="en-US" sz="800" dirty="0">
                <a:solidFill>
                  <a:schemeClr val="tx1">
                    <a:lumMod val="85000"/>
                    <a:lumOff val="15000"/>
                  </a:schemeClr>
                </a:solidFill>
              </a:rPr>
            </a:br>
            <a:r>
              <a:rPr lang="en-US" sz="800" dirty="0">
                <a:solidFill>
                  <a:schemeClr val="tx1">
                    <a:lumMod val="85000"/>
                    <a:lumOff val="15000"/>
                  </a:schemeClr>
                </a:solidFill>
                <a:hlinkClick r:id="rId3"/>
              </a:rPr>
              <a:t>Carlsbad Premium Outlets</a:t>
            </a:r>
            <a:r>
              <a:rPr lang="en-US" sz="800" dirty="0">
                <a:solidFill>
                  <a:schemeClr val="tx1">
                    <a:lumMod val="85000"/>
                    <a:lumOff val="15000"/>
                  </a:schemeClr>
                </a:solidFill>
              </a:rPr>
              <a:t> </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9000" b="-1"/>
          <a:stretch/>
        </p:blipFill>
        <p:spPr>
          <a:xfrm>
            <a:off x="20" y="10"/>
            <a:ext cx="9143980" cy="5257790"/>
          </a:xfrm>
          <a:prstGeom prst="rect">
            <a:avLst/>
          </a:prstGeom>
        </p:spPr>
      </p:pic>
    </p:spTree>
    <p:extLst>
      <p:ext uri="{BB962C8B-B14F-4D97-AF65-F5344CB8AC3E}">
        <p14:creationId xmlns:p14="http://schemas.microsoft.com/office/powerpoint/2010/main" val="3397856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86835"/>
            <a:ext cx="7886700" cy="1441317"/>
          </a:xfrm>
        </p:spPr>
        <p:txBody>
          <a:bodyPr>
            <a:normAutofit fontScale="90000"/>
          </a:bodyPr>
          <a:lstStyle/>
          <a:p>
            <a:r>
              <a:rPr lang="en-US" sz="8000" dirty="0"/>
              <a:t>Questions?</a:t>
            </a:r>
            <a:br>
              <a:rPr lang="en-US" dirty="0"/>
            </a:br>
            <a:endParaRPr lang="en-US" dirty="0"/>
          </a:p>
        </p:txBody>
      </p:sp>
      <p:sp>
        <p:nvSpPr>
          <p:cNvPr id="2" name="Content Placeholder 1"/>
          <p:cNvSpPr>
            <a:spLocks noGrp="1"/>
          </p:cNvSpPr>
          <p:nvPr>
            <p:ph idx="1"/>
          </p:nvPr>
        </p:nvSpPr>
        <p:spPr>
          <a:xfrm>
            <a:off x="1066801" y="457200"/>
            <a:ext cx="7470386" cy="5377822"/>
          </a:xfrm>
        </p:spPr>
        <p:txBody>
          <a:bodyPr>
            <a:normAutofit/>
          </a:bodyPr>
          <a:lstStyle/>
          <a:p>
            <a:pPr marL="0" indent="0">
              <a:buNone/>
            </a:pPr>
            <a:endParaRPr lang="en-US" sz="3200" dirty="0"/>
          </a:p>
          <a:p>
            <a:pPr marL="0" indent="0">
              <a:buNone/>
            </a:pPr>
            <a:endParaRPr lang="en-US" sz="3200" dirty="0"/>
          </a:p>
        </p:txBody>
      </p:sp>
      <p:pic>
        <p:nvPicPr>
          <p:cNvPr id="4" name="Picture 3">
            <a:extLst>
              <a:ext uri="{FF2B5EF4-FFF2-40B4-BE49-F238E27FC236}">
                <a16:creationId xmlns:a16="http://schemas.microsoft.com/office/drawing/2014/main" id="{BFEFDC74-06B4-4C3C-A758-B0BB3EEEB6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0953154">
            <a:off x="810442" y="1439146"/>
            <a:ext cx="7523116" cy="4459176"/>
          </a:xfrm>
          <a:prstGeom prst="rect">
            <a:avLst/>
          </a:prstGeom>
        </p:spPr>
      </p:pic>
      <p:pic>
        <p:nvPicPr>
          <p:cNvPr id="7170" name="Picture 2" descr="http://dbclipart.com/wp-content/uploads/2016/03/Image-animated-question-mark-clip-art.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4701" y="0"/>
            <a:ext cx="1828800" cy="243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215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3B7E-05B2-4768-9715-5F183E761EF0}"/>
              </a:ext>
            </a:extLst>
          </p:cNvPr>
          <p:cNvSpPr>
            <a:spLocks noGrp="1"/>
          </p:cNvSpPr>
          <p:nvPr>
            <p:ph type="title"/>
          </p:nvPr>
        </p:nvSpPr>
        <p:spPr>
          <a:xfrm>
            <a:off x="3973321" y="76200"/>
            <a:ext cx="4561079" cy="762000"/>
          </a:xfrm>
        </p:spPr>
        <p:txBody>
          <a:bodyPr vert="horz" lIns="91440" tIns="45720" rIns="91440" bIns="45720" rtlCol="0" anchor="b">
            <a:normAutofit/>
          </a:bodyPr>
          <a:lstStyle/>
          <a:p>
            <a:r>
              <a:rPr lang="en-US" sz="4700" dirty="0"/>
              <a:t>Group discussion:</a:t>
            </a:r>
          </a:p>
        </p:txBody>
      </p:sp>
      <p:pic>
        <p:nvPicPr>
          <p:cNvPr id="7" name="Picture 6">
            <a:extLst>
              <a:ext uri="{FF2B5EF4-FFF2-40B4-BE49-F238E27FC236}">
                <a16:creationId xmlns:a16="http://schemas.microsoft.com/office/drawing/2014/main" id="{9CE1BCCF-BFFA-4594-AA58-2F3A31D40170}"/>
              </a:ext>
            </a:extLst>
          </p:cNvPr>
          <p:cNvPicPr>
            <a:picLocks noChangeAspect="1"/>
          </p:cNvPicPr>
          <p:nvPr/>
        </p:nvPicPr>
        <p:blipFill>
          <a:blip r:embed="rId2" cstate="print">
            <a:extLst>
              <a:ext uri="{28A0092B-C50C-407E-A947-70E740481C1C}">
                <a14:useLocalDpi xmlns:a14="http://schemas.microsoft.com/office/drawing/2010/main" val="0"/>
              </a:ext>
            </a:extLst>
          </a:blip>
          <a:srcRect l="33623" r="33623"/>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 name="TextBox 4">
            <a:extLst>
              <a:ext uri="{FF2B5EF4-FFF2-40B4-BE49-F238E27FC236}">
                <a16:creationId xmlns:a16="http://schemas.microsoft.com/office/drawing/2014/main" id="{6CF4572B-B9B1-40AA-BF0D-68BE8D5725C8}"/>
              </a:ext>
            </a:extLst>
          </p:cNvPr>
          <p:cNvSpPr txBox="1"/>
          <p:nvPr/>
        </p:nvSpPr>
        <p:spPr>
          <a:xfrm>
            <a:off x="3973321" y="990600"/>
            <a:ext cx="4865879" cy="5791200"/>
          </a:xfrm>
          <a:prstGeom prst="rect">
            <a:avLst/>
          </a:prstGeom>
        </p:spPr>
        <p:txBody>
          <a:bodyPr vert="horz" lIns="91440" tIns="45720" rIns="91440" bIns="45720" rtlCol="0">
            <a:normAutofit fontScale="55000" lnSpcReduction="20000"/>
          </a:bodyPr>
          <a:lstStyle/>
          <a:p>
            <a:pPr marL="457200" indent="-342900" defTabSz="914400">
              <a:lnSpc>
                <a:spcPct val="90000"/>
              </a:lnSpc>
              <a:spcAft>
                <a:spcPts val="600"/>
              </a:spcAft>
              <a:buFont typeface="Arial" panose="020B0604020202020204" pitchFamily="34" charset="0"/>
              <a:buChar char="•"/>
            </a:pPr>
            <a:r>
              <a:rPr lang="en-US" sz="3300" dirty="0"/>
              <a:t>What are three major areas of California?</a:t>
            </a:r>
          </a:p>
          <a:p>
            <a:pPr marL="342900" indent="-228600" defTabSz="914400">
              <a:lnSpc>
                <a:spcPct val="90000"/>
              </a:lnSpc>
              <a:spcAft>
                <a:spcPts val="600"/>
              </a:spcAft>
              <a:buFont typeface="Arial" panose="020B0604020202020204" pitchFamily="34" charset="0"/>
              <a:buChar char="•"/>
            </a:pPr>
            <a:endParaRPr lang="en-US" sz="3300" dirty="0"/>
          </a:p>
          <a:p>
            <a:pPr marL="457200" indent="-342900" defTabSz="914400">
              <a:lnSpc>
                <a:spcPct val="90000"/>
              </a:lnSpc>
              <a:spcAft>
                <a:spcPts val="600"/>
              </a:spcAft>
              <a:buFont typeface="Arial" panose="020B0604020202020204" pitchFamily="34" charset="0"/>
              <a:buChar char="•"/>
            </a:pPr>
            <a:r>
              <a:rPr lang="en-US" sz="3300" dirty="0"/>
              <a:t>What are examples of types of communities people live in?</a:t>
            </a:r>
          </a:p>
          <a:p>
            <a:pPr marL="342900" indent="-228600" defTabSz="914400">
              <a:lnSpc>
                <a:spcPct val="90000"/>
              </a:lnSpc>
              <a:spcAft>
                <a:spcPts val="600"/>
              </a:spcAft>
              <a:buFont typeface="Arial" panose="020B0604020202020204" pitchFamily="34" charset="0"/>
              <a:buChar char="•"/>
            </a:pPr>
            <a:endParaRPr lang="en-US" sz="3300" dirty="0"/>
          </a:p>
          <a:p>
            <a:pPr marL="457200" indent="-342900" defTabSz="914400">
              <a:lnSpc>
                <a:spcPct val="90000"/>
              </a:lnSpc>
              <a:spcAft>
                <a:spcPts val="600"/>
              </a:spcAft>
              <a:buFont typeface="Arial" panose="020B0604020202020204" pitchFamily="34" charset="0"/>
              <a:buChar char="•"/>
            </a:pPr>
            <a:r>
              <a:rPr lang="en-US" sz="3300" dirty="0"/>
              <a:t>What types of geography does California have?</a:t>
            </a:r>
          </a:p>
          <a:p>
            <a:pPr marL="342900" indent="-228600" defTabSz="914400">
              <a:lnSpc>
                <a:spcPct val="90000"/>
              </a:lnSpc>
              <a:spcAft>
                <a:spcPts val="600"/>
              </a:spcAft>
              <a:buFont typeface="Arial" panose="020B0604020202020204" pitchFamily="34" charset="0"/>
              <a:buChar char="•"/>
            </a:pPr>
            <a:endParaRPr lang="en-US" sz="3300" dirty="0"/>
          </a:p>
          <a:p>
            <a:pPr marL="457200" indent="-342900" defTabSz="914400">
              <a:lnSpc>
                <a:spcPct val="90000"/>
              </a:lnSpc>
              <a:spcAft>
                <a:spcPts val="600"/>
              </a:spcAft>
              <a:buFont typeface="Arial" panose="020B0604020202020204" pitchFamily="34" charset="0"/>
              <a:buChar char="•"/>
            </a:pPr>
            <a:r>
              <a:rPr lang="en-US" sz="3300" dirty="0"/>
              <a:t>What are other places/attractions that you have heard of?</a:t>
            </a:r>
          </a:p>
          <a:p>
            <a:pPr marL="457200" indent="-342900" defTabSz="914400">
              <a:lnSpc>
                <a:spcPct val="90000"/>
              </a:lnSpc>
              <a:spcAft>
                <a:spcPts val="600"/>
              </a:spcAft>
              <a:buFont typeface="Arial" panose="020B0604020202020204" pitchFamily="34" charset="0"/>
              <a:buChar char="•"/>
            </a:pPr>
            <a:endParaRPr lang="en-US" sz="3300" dirty="0"/>
          </a:p>
          <a:p>
            <a:pPr marL="457200" indent="-342900" defTabSz="914400">
              <a:lnSpc>
                <a:spcPct val="90000"/>
              </a:lnSpc>
              <a:spcAft>
                <a:spcPts val="600"/>
              </a:spcAft>
              <a:buFont typeface="Arial" panose="020B0604020202020204" pitchFamily="34" charset="0"/>
              <a:buChar char="•"/>
            </a:pPr>
            <a:r>
              <a:rPr lang="en-US" sz="3300" dirty="0"/>
              <a:t>If you could visit any locations in CA how long would you plan to stay?</a:t>
            </a:r>
          </a:p>
          <a:p>
            <a:pPr marL="457200" indent="-342900" defTabSz="914400">
              <a:lnSpc>
                <a:spcPct val="90000"/>
              </a:lnSpc>
              <a:spcAft>
                <a:spcPts val="600"/>
              </a:spcAft>
              <a:buFont typeface="Arial" panose="020B0604020202020204" pitchFamily="34" charset="0"/>
              <a:buChar char="•"/>
            </a:pPr>
            <a:endParaRPr lang="en-US" sz="3300" dirty="0"/>
          </a:p>
          <a:p>
            <a:pPr marL="457200" indent="-342900" defTabSz="914400">
              <a:lnSpc>
                <a:spcPct val="90000"/>
              </a:lnSpc>
              <a:spcAft>
                <a:spcPts val="600"/>
              </a:spcAft>
              <a:buFont typeface="Arial" panose="020B0604020202020204" pitchFamily="34" charset="0"/>
              <a:buChar char="•"/>
            </a:pPr>
            <a:r>
              <a:rPr lang="en-US" sz="3300" dirty="0"/>
              <a:t>Are there any National Parks in Japan, and have you ever been to any of them?</a:t>
            </a:r>
          </a:p>
          <a:p>
            <a:pPr marL="457200" indent="-342900" defTabSz="914400">
              <a:lnSpc>
                <a:spcPct val="90000"/>
              </a:lnSpc>
              <a:spcAft>
                <a:spcPts val="600"/>
              </a:spcAft>
              <a:buFont typeface="Arial" panose="020B0604020202020204" pitchFamily="34" charset="0"/>
              <a:buChar char="•"/>
            </a:pPr>
            <a:endParaRPr lang="en-US" sz="3300" dirty="0"/>
          </a:p>
          <a:p>
            <a:pPr marL="457200" indent="-342900" defTabSz="914400">
              <a:lnSpc>
                <a:spcPct val="90000"/>
              </a:lnSpc>
              <a:spcAft>
                <a:spcPts val="600"/>
              </a:spcAft>
              <a:buFont typeface="Arial" panose="020B0604020202020204" pitchFamily="34" charset="0"/>
              <a:buChar char="•"/>
            </a:pPr>
            <a:r>
              <a:rPr lang="en-US" sz="3300" dirty="0"/>
              <a:t>Are there any places in Japan that are similar to the locations you learned about in today's lesson?</a:t>
            </a:r>
          </a:p>
          <a:p>
            <a:pPr marL="457200" indent="-342900" defTabSz="914400">
              <a:lnSpc>
                <a:spcPct val="90000"/>
              </a:lnSpc>
              <a:spcAft>
                <a:spcPts val="600"/>
              </a:spcAft>
              <a:buFont typeface="Arial" panose="020B0604020202020204" pitchFamily="34" charset="0"/>
              <a:buChar char="•"/>
            </a:pPr>
            <a:endParaRPr lang="en-US" sz="3300" dirty="0"/>
          </a:p>
          <a:p>
            <a:pPr marL="457200" indent="-342900" defTabSz="914400">
              <a:lnSpc>
                <a:spcPct val="90000"/>
              </a:lnSpc>
              <a:spcAft>
                <a:spcPts val="600"/>
              </a:spcAft>
              <a:buFont typeface="Arial" panose="020B0604020202020204" pitchFamily="34" charset="0"/>
              <a:buChar char="•"/>
            </a:pPr>
            <a:r>
              <a:rPr lang="en-US" sz="3300" dirty="0"/>
              <a:t>What are some examples of English words for geography you saw today?</a:t>
            </a:r>
          </a:p>
          <a:p>
            <a:pPr marL="342900" indent="-228600" defTabSz="914400">
              <a:lnSpc>
                <a:spcPct val="90000"/>
              </a:lnSpc>
              <a:spcAft>
                <a:spcPts val="600"/>
              </a:spcAft>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93F19A9D-41E2-4E08-8025-BD3C45813164}"/>
              </a:ext>
            </a:extLst>
          </p:cNvPr>
          <p:cNvSpPr/>
          <p:nvPr/>
        </p:nvSpPr>
        <p:spPr>
          <a:xfrm>
            <a:off x="-26624" y="1371600"/>
            <a:ext cx="8991600" cy="2492990"/>
          </a:xfrm>
          <a:prstGeom prst="rect">
            <a:avLst/>
          </a:prstGeom>
        </p:spPr>
        <p:txBody>
          <a:bodyPr wrap="square">
            <a:spAutoFit/>
          </a:bodyPr>
          <a:lstStyle/>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4061257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D03B7E-05B2-4768-9715-5F183E761EF0}"/>
              </a:ext>
            </a:extLst>
          </p:cNvPr>
          <p:cNvSpPr>
            <a:spLocks noGrp="1"/>
          </p:cNvSpPr>
          <p:nvPr>
            <p:ph type="title"/>
          </p:nvPr>
        </p:nvSpPr>
        <p:spPr>
          <a:xfrm>
            <a:off x="630935" y="474146"/>
            <a:ext cx="7886695" cy="1197864"/>
          </a:xfrm>
        </p:spPr>
        <p:txBody>
          <a:bodyPr vert="horz" lIns="91440" tIns="45720" rIns="91440" bIns="45720" rtlCol="0" anchor="ctr">
            <a:normAutofit/>
          </a:bodyPr>
          <a:lstStyle/>
          <a:p>
            <a:r>
              <a:rPr lang="en-US"/>
              <a:t>Activity:</a:t>
            </a:r>
          </a:p>
        </p:txBody>
      </p:sp>
      <p:sp>
        <p:nvSpPr>
          <p:cNvPr id="14"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585216"/>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E1BCCF-BFFA-4594-AA58-2F3A31D40170}"/>
              </a:ext>
            </a:extLst>
          </p:cNvPr>
          <p:cNvPicPr>
            <a:picLocks noChangeAspect="1"/>
          </p:cNvPicPr>
          <p:nvPr/>
        </p:nvPicPr>
        <p:blipFill rotWithShape="1">
          <a:blip r:embed="rId2">
            <a:extLst>
              <a:ext uri="{28A0092B-C50C-407E-A947-70E740481C1C}">
                <a14:useLocalDpi xmlns:a14="http://schemas.microsoft.com/office/drawing/2010/main" val="0"/>
              </a:ext>
            </a:extLst>
          </a:blip>
          <a:srcRect l="13006" r="13006"/>
          <a:stretch/>
        </p:blipFill>
        <p:spPr>
          <a:xfrm>
            <a:off x="626364" y="2002117"/>
            <a:ext cx="4661846" cy="4171569"/>
          </a:xfrm>
          <a:prstGeom prst="rect">
            <a:avLst/>
          </a:prstGeom>
        </p:spPr>
      </p:pic>
      <p:sp>
        <p:nvSpPr>
          <p:cNvPr id="5" name="TextBox 4">
            <a:extLst>
              <a:ext uri="{FF2B5EF4-FFF2-40B4-BE49-F238E27FC236}">
                <a16:creationId xmlns:a16="http://schemas.microsoft.com/office/drawing/2014/main" id="{6CF4572B-B9B1-40AA-BF0D-68BE8D5725C8}"/>
              </a:ext>
            </a:extLst>
          </p:cNvPr>
          <p:cNvSpPr txBox="1"/>
          <p:nvPr/>
        </p:nvSpPr>
        <p:spPr>
          <a:xfrm>
            <a:off x="5649985" y="1999578"/>
            <a:ext cx="2867644" cy="4171568"/>
          </a:xfrm>
          <a:prstGeom prst="rect">
            <a:avLst/>
          </a:prstGeom>
        </p:spPr>
        <p:txBody>
          <a:bodyPr vert="horz" lIns="91440" tIns="45720" rIns="91440" bIns="45720" rtlCol="0" anchor="ctr">
            <a:normAutofit/>
          </a:bodyPr>
          <a:lstStyle/>
          <a:p>
            <a:pPr marL="457200" indent="-228600" defTabSz="914400">
              <a:lnSpc>
                <a:spcPct val="90000"/>
              </a:lnSpc>
              <a:spcAft>
                <a:spcPts val="600"/>
              </a:spcAft>
              <a:buFont typeface="Arial" panose="020B0604020202020204" pitchFamily="34" charset="0"/>
              <a:buChar char="•"/>
            </a:pPr>
            <a:r>
              <a:rPr lang="en-US" sz="1700"/>
              <a:t>Choose one type of California geography to visit from the PowerPoint-- which place would it be?</a:t>
            </a:r>
          </a:p>
          <a:p>
            <a:pPr marL="457200" indent="-228600" defTabSz="914400">
              <a:lnSpc>
                <a:spcPct val="90000"/>
              </a:lnSpc>
              <a:spcAft>
                <a:spcPts val="600"/>
              </a:spcAft>
              <a:buFont typeface="Arial" panose="020B0604020202020204" pitchFamily="34" charset="0"/>
              <a:buChar char="•"/>
            </a:pPr>
            <a:r>
              <a:rPr lang="en-US" sz="1700"/>
              <a:t>Develop a short presentation explaining why you chose this place.</a:t>
            </a:r>
          </a:p>
          <a:p>
            <a:pPr marL="457200" indent="-228600" defTabSz="914400">
              <a:lnSpc>
                <a:spcPct val="90000"/>
              </a:lnSpc>
              <a:spcAft>
                <a:spcPts val="600"/>
              </a:spcAft>
              <a:buFont typeface="Arial" panose="020B0604020202020204" pitchFamily="34" charset="0"/>
              <a:buChar char="•"/>
            </a:pPr>
            <a:r>
              <a:rPr lang="en-US" sz="1700"/>
              <a:t>Present to your group.</a:t>
            </a:r>
          </a:p>
          <a:p>
            <a:pPr marL="457200" indent="-228600" defTabSz="914400">
              <a:lnSpc>
                <a:spcPct val="90000"/>
              </a:lnSpc>
              <a:spcAft>
                <a:spcPts val="600"/>
              </a:spcAft>
              <a:buFont typeface="Arial" panose="020B0604020202020204" pitchFamily="34" charset="0"/>
              <a:buChar char="•"/>
            </a:pPr>
            <a:r>
              <a:rPr lang="en-US" sz="1700"/>
              <a:t>Maybe present to the class.</a:t>
            </a:r>
          </a:p>
          <a:p>
            <a:pPr marL="342900" indent="-228600" defTabSz="914400">
              <a:lnSpc>
                <a:spcPct val="90000"/>
              </a:lnSpc>
              <a:spcAft>
                <a:spcPts val="600"/>
              </a:spcAft>
              <a:buFont typeface="Arial" panose="020B0604020202020204" pitchFamily="34" charset="0"/>
              <a:buChar char="•"/>
            </a:pPr>
            <a:endParaRPr lang="en-US" sz="1700"/>
          </a:p>
          <a:p>
            <a:pPr marL="342900" indent="-228600" defTabSz="914400">
              <a:lnSpc>
                <a:spcPct val="90000"/>
              </a:lnSpc>
              <a:spcAft>
                <a:spcPts val="600"/>
              </a:spcAft>
              <a:buFont typeface="Arial" panose="020B0604020202020204" pitchFamily="34" charset="0"/>
              <a:buChar char="•"/>
            </a:pPr>
            <a:endParaRPr lang="en-US" sz="1700"/>
          </a:p>
        </p:txBody>
      </p:sp>
      <p:sp>
        <p:nvSpPr>
          <p:cNvPr id="4" name="Rectangle 3">
            <a:extLst>
              <a:ext uri="{FF2B5EF4-FFF2-40B4-BE49-F238E27FC236}">
                <a16:creationId xmlns:a16="http://schemas.microsoft.com/office/drawing/2014/main" id="{93F19A9D-41E2-4E08-8025-BD3C45813164}"/>
              </a:ext>
            </a:extLst>
          </p:cNvPr>
          <p:cNvSpPr/>
          <p:nvPr/>
        </p:nvSpPr>
        <p:spPr>
          <a:xfrm>
            <a:off x="0" y="1582341"/>
            <a:ext cx="8991600" cy="2492990"/>
          </a:xfrm>
          <a:prstGeom prst="rect">
            <a:avLst/>
          </a:prstGeom>
        </p:spPr>
        <p:txBody>
          <a:bodyPr wrap="square">
            <a:spAutoFit/>
          </a:bodyPr>
          <a:lstStyle/>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342281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D14E-1843-4429-860F-C3132CE2C64D}"/>
              </a:ext>
            </a:extLst>
          </p:cNvPr>
          <p:cNvSpPr>
            <a:spLocks noGrp="1"/>
          </p:cNvSpPr>
          <p:nvPr>
            <p:ph type="title"/>
          </p:nvPr>
        </p:nvSpPr>
        <p:spPr>
          <a:xfrm>
            <a:off x="480060" y="5576887"/>
            <a:ext cx="8183880" cy="640081"/>
          </a:xfrm>
        </p:spPr>
        <p:txBody>
          <a:bodyPr>
            <a:noAutofit/>
          </a:bodyPr>
          <a:lstStyle/>
          <a:p>
            <a:pPr algn="ctr"/>
            <a:r>
              <a:rPr lang="en-US" sz="4800" b="1" dirty="0"/>
              <a:t>Do you think of … Hollywood?</a:t>
            </a:r>
          </a:p>
        </p:txBody>
      </p:sp>
      <p:pic>
        <p:nvPicPr>
          <p:cNvPr id="1026" name="Picture 2">
            <a:extLst>
              <a:ext uri="{FF2B5EF4-FFF2-40B4-BE49-F238E27FC236}">
                <a16:creationId xmlns:a16="http://schemas.microsoft.com/office/drawing/2014/main" id="{35508E36-B9B0-47FD-AABE-2A20F5A015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03" r="1" b="2012"/>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8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4738" y="304800"/>
            <a:ext cx="4347262" cy="2209504"/>
          </a:xfrm>
        </p:spPr>
        <p:txBody>
          <a:bodyPr>
            <a:noAutofit/>
          </a:bodyPr>
          <a:lstStyle/>
          <a:p>
            <a:r>
              <a:rPr lang="en-US" sz="4000" b="1" dirty="0"/>
              <a:t>Maybe you think of surfing … </a:t>
            </a:r>
          </a:p>
        </p:txBody>
      </p:sp>
      <p:sp>
        <p:nvSpPr>
          <p:cNvPr id="2" name="Content Placeholder 1"/>
          <p:cNvSpPr>
            <a:spLocks noGrp="1"/>
          </p:cNvSpPr>
          <p:nvPr>
            <p:ph idx="1"/>
          </p:nvPr>
        </p:nvSpPr>
        <p:spPr>
          <a:xfrm>
            <a:off x="2368153" y="412452"/>
            <a:ext cx="1213247" cy="45719"/>
          </a:xfrm>
        </p:spPr>
        <p:txBody>
          <a:bodyPr anchor="ctr">
            <a:normAutofit fontScale="25000" lnSpcReduction="20000"/>
          </a:bodyPr>
          <a:lstStyle/>
          <a:p>
            <a:pPr marL="0" indent="0">
              <a:buNone/>
            </a:pPr>
            <a:endParaRPr lang="en-US" sz="15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4416" b="1"/>
          <a:stretch/>
        </p:blipFill>
        <p:spPr>
          <a:xfrm>
            <a:off x="20" y="2959630"/>
            <a:ext cx="4800580" cy="389837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2829" r="18393"/>
          <a:stretch/>
        </p:blipFill>
        <p:spPr>
          <a:xfrm>
            <a:off x="4943474" y="1"/>
            <a:ext cx="4200526" cy="6857999"/>
          </a:xfrm>
          <a:prstGeom prst="rect">
            <a:avLst/>
          </a:prstGeom>
        </p:spPr>
      </p:pic>
    </p:spTree>
    <p:extLst>
      <p:ext uri="{BB962C8B-B14F-4D97-AF65-F5344CB8AC3E}">
        <p14:creationId xmlns:p14="http://schemas.microsoft.com/office/powerpoint/2010/main" val="1475017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4738" y="304800"/>
            <a:ext cx="4347262" cy="2209504"/>
          </a:xfrm>
        </p:spPr>
        <p:txBody>
          <a:bodyPr>
            <a:noAutofit/>
          </a:bodyPr>
          <a:lstStyle/>
          <a:p>
            <a:r>
              <a:rPr lang="en-US" sz="4000" b="1" dirty="0"/>
              <a:t>Or sunny skies every day … </a:t>
            </a:r>
          </a:p>
        </p:txBody>
      </p:sp>
      <p:sp>
        <p:nvSpPr>
          <p:cNvPr id="2" name="Content Placeholder 1"/>
          <p:cNvSpPr>
            <a:spLocks noGrp="1"/>
          </p:cNvSpPr>
          <p:nvPr>
            <p:ph idx="1"/>
          </p:nvPr>
        </p:nvSpPr>
        <p:spPr>
          <a:xfrm>
            <a:off x="2368153" y="412452"/>
            <a:ext cx="1213247" cy="45719"/>
          </a:xfrm>
        </p:spPr>
        <p:txBody>
          <a:bodyPr anchor="ctr">
            <a:normAutofit fontScale="25000" lnSpcReduction="20000"/>
          </a:bodyPr>
          <a:lstStyle/>
          <a:p>
            <a:pPr marL="0" indent="0">
              <a:buNone/>
            </a:pP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0594" r="10594"/>
          <a:stretch/>
        </p:blipFill>
        <p:spPr>
          <a:xfrm>
            <a:off x="224738" y="2068125"/>
            <a:ext cx="8694524" cy="4591758"/>
          </a:xfrm>
          <a:prstGeom prst="rect">
            <a:avLst/>
          </a:prstGeom>
        </p:spPr>
      </p:pic>
    </p:spTree>
    <p:extLst>
      <p:ext uri="{BB962C8B-B14F-4D97-AF65-F5344CB8AC3E}">
        <p14:creationId xmlns:p14="http://schemas.microsoft.com/office/powerpoint/2010/main" val="1556365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91E8-8F36-4E53-BAB8-846B12E61356}"/>
              </a:ext>
            </a:extLst>
          </p:cNvPr>
          <p:cNvSpPr>
            <a:spLocks noGrp="1"/>
          </p:cNvSpPr>
          <p:nvPr>
            <p:ph type="title"/>
          </p:nvPr>
        </p:nvSpPr>
        <p:spPr>
          <a:xfrm>
            <a:off x="480060" y="5576887"/>
            <a:ext cx="8183880" cy="1128713"/>
          </a:xfrm>
        </p:spPr>
        <p:txBody>
          <a:bodyPr>
            <a:noAutofit/>
          </a:bodyPr>
          <a:lstStyle/>
          <a:p>
            <a:pPr algn="ctr"/>
            <a:r>
              <a:rPr lang="en-US" sz="4800" b="1" dirty="0"/>
              <a:t>Skiing – Big Bear Lake – also California …</a:t>
            </a:r>
          </a:p>
        </p:txBody>
      </p:sp>
      <p:pic>
        <p:nvPicPr>
          <p:cNvPr id="4" name="Picture 3" descr="A picture containing sky, snow, outdoor, ski tow&#10;&#10;Description automatically generated">
            <a:extLst>
              <a:ext uri="{FF2B5EF4-FFF2-40B4-BE49-F238E27FC236}">
                <a16:creationId xmlns:a16="http://schemas.microsoft.com/office/drawing/2014/main" id="{45C9FC48-1D40-4973-B39D-DDDF58DDB833}"/>
              </a:ext>
            </a:extLst>
          </p:cNvPr>
          <p:cNvPicPr>
            <a:picLocks noChangeAspect="1"/>
          </p:cNvPicPr>
          <p:nvPr/>
        </p:nvPicPr>
        <p:blipFill rotWithShape="1">
          <a:blip r:embed="rId3">
            <a:extLst>
              <a:ext uri="{28A0092B-C50C-407E-A947-70E740481C1C}">
                <a14:useLocalDpi xmlns:a14="http://schemas.microsoft.com/office/drawing/2010/main" val="0"/>
              </a:ext>
            </a:extLst>
          </a:blip>
          <a:srcRect t="11458" r="1" b="1"/>
          <a:stretch/>
        </p:blipFill>
        <p:spPr>
          <a:xfrm>
            <a:off x="914400" y="1524000"/>
            <a:ext cx="7543800" cy="3952875"/>
          </a:xfrm>
          <a:prstGeom prst="rect">
            <a:avLst/>
          </a:prstGeom>
          <a:ln w="19050">
            <a:solidFill>
              <a:schemeClr val="tx1"/>
            </a:solidFill>
            <a:miter lim="800000"/>
          </a:ln>
        </p:spPr>
      </p:pic>
      <p:sp>
        <p:nvSpPr>
          <p:cNvPr id="3" name="TextBox 2">
            <a:extLst>
              <a:ext uri="{FF2B5EF4-FFF2-40B4-BE49-F238E27FC236}">
                <a16:creationId xmlns:a16="http://schemas.microsoft.com/office/drawing/2014/main" id="{094EDB36-E0C8-4099-B69D-0819E06E8843}"/>
              </a:ext>
            </a:extLst>
          </p:cNvPr>
          <p:cNvSpPr txBox="1"/>
          <p:nvPr/>
        </p:nvSpPr>
        <p:spPr>
          <a:xfrm>
            <a:off x="1066800" y="533400"/>
            <a:ext cx="3444607" cy="646331"/>
          </a:xfrm>
          <a:prstGeom prst="rect">
            <a:avLst/>
          </a:prstGeom>
          <a:noFill/>
        </p:spPr>
        <p:txBody>
          <a:bodyPr wrap="square" rtlCol="0">
            <a:spAutoFit/>
          </a:bodyPr>
          <a:lstStyle/>
          <a:p>
            <a:r>
              <a:rPr lang="en-US" sz="3600" dirty="0"/>
              <a:t>Snowy places</a:t>
            </a:r>
          </a:p>
        </p:txBody>
      </p:sp>
    </p:spTree>
    <p:extLst>
      <p:ext uri="{BB962C8B-B14F-4D97-AF65-F5344CB8AC3E}">
        <p14:creationId xmlns:p14="http://schemas.microsoft.com/office/powerpoint/2010/main" val="3748544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C9A34BE-4CC0-4A3F-9BBD-9B85F78B12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0" r="-1"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0FB641-1E29-4D19-A20B-DF9EF0FE5A17}"/>
              </a:ext>
            </a:extLst>
          </p:cNvPr>
          <p:cNvSpPr>
            <a:spLocks noGrp="1"/>
          </p:cNvSpPr>
          <p:nvPr>
            <p:ph type="title"/>
          </p:nvPr>
        </p:nvSpPr>
        <p:spPr>
          <a:xfrm>
            <a:off x="392906" y="5317240"/>
            <a:ext cx="8408194" cy="744836"/>
          </a:xfrm>
        </p:spPr>
        <p:txBody>
          <a:bodyPr vert="horz" lIns="91440" tIns="45720" rIns="91440" bIns="45720" rtlCol="0">
            <a:normAutofit/>
          </a:bodyPr>
          <a:lstStyle/>
          <a:p>
            <a:pPr algn="ctr"/>
            <a:r>
              <a:rPr lang="en-US" sz="3600" b="1" dirty="0">
                <a:solidFill>
                  <a:schemeClr val="tx1">
                    <a:lumMod val="85000"/>
                    <a:lumOff val="15000"/>
                  </a:schemeClr>
                </a:solidFill>
              </a:rPr>
              <a:t>Mohave Desert sand dunes – also California!</a:t>
            </a:r>
          </a:p>
        </p:txBody>
      </p:sp>
      <p:sp>
        <p:nvSpPr>
          <p:cNvPr id="3" name="TextBox 2">
            <a:extLst>
              <a:ext uri="{FF2B5EF4-FFF2-40B4-BE49-F238E27FC236}">
                <a16:creationId xmlns:a16="http://schemas.microsoft.com/office/drawing/2014/main" id="{54AADDDC-A26E-4F92-8141-01E404F6EEEB}"/>
              </a:ext>
            </a:extLst>
          </p:cNvPr>
          <p:cNvSpPr txBox="1"/>
          <p:nvPr/>
        </p:nvSpPr>
        <p:spPr>
          <a:xfrm flipH="1">
            <a:off x="392906" y="152400"/>
            <a:ext cx="2959894" cy="1077218"/>
          </a:xfrm>
          <a:prstGeom prst="rect">
            <a:avLst/>
          </a:prstGeom>
          <a:noFill/>
        </p:spPr>
        <p:txBody>
          <a:bodyPr wrap="square" rtlCol="0">
            <a:spAutoFit/>
          </a:bodyPr>
          <a:lstStyle/>
          <a:p>
            <a:r>
              <a:rPr lang="en-US" sz="3200" dirty="0"/>
              <a:t>Dry desert places</a:t>
            </a:r>
          </a:p>
        </p:txBody>
      </p:sp>
    </p:spTree>
    <p:extLst>
      <p:ext uri="{BB962C8B-B14F-4D97-AF65-F5344CB8AC3E}">
        <p14:creationId xmlns:p14="http://schemas.microsoft.com/office/powerpoint/2010/main" val="323899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71525" y="1724184"/>
            <a:ext cx="2200275" cy="4067016"/>
          </a:xfrm>
          <a:noFill/>
        </p:spPr>
        <p:txBody>
          <a:bodyPr vert="horz" lIns="91440" tIns="45720" rIns="91440" bIns="45720" rtlCol="0" anchor="ctr">
            <a:normAutofit/>
          </a:bodyPr>
          <a:lstStyle/>
          <a:p>
            <a:pPr algn="ctr"/>
            <a:r>
              <a:rPr lang="en-US" sz="2800" dirty="0"/>
              <a:t>You can travel to many different types of environment-- often with a quick drive!</a:t>
            </a:r>
            <a:br>
              <a:rPr lang="en-US" sz="2400" dirty="0"/>
            </a:br>
            <a:br>
              <a:rPr lang="en-US" sz="2600" b="1" kern="1200" dirty="0">
                <a:solidFill>
                  <a:srgbClr val="FFFFFF"/>
                </a:solidFill>
                <a:latin typeface="+mj-lt"/>
                <a:ea typeface="+mj-ea"/>
                <a:cs typeface="+mj-cs"/>
              </a:rPr>
            </a:br>
            <a:endParaRPr lang="en-US" sz="2600" b="1" kern="1200" dirty="0">
              <a:solidFill>
                <a:srgbClr val="FFFFFF"/>
              </a:solidFill>
              <a:latin typeface="+mj-lt"/>
              <a:ea typeface="+mj-ea"/>
              <a:cs typeface="+mj-cs"/>
            </a:endParaRPr>
          </a:p>
        </p:txBody>
      </p:sp>
      <p:pic>
        <p:nvPicPr>
          <p:cNvPr id="9" name="Picture Placeholder 8"/>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582987" y="1724185"/>
            <a:ext cx="5085525" cy="3407301"/>
          </a:xfrm>
          <a:prstGeom prst="rect">
            <a:avLst/>
          </a:prstGeom>
        </p:spPr>
      </p:pic>
      <p:sp>
        <p:nvSpPr>
          <p:cNvPr id="2" name="TextBox 1">
            <a:extLst>
              <a:ext uri="{FF2B5EF4-FFF2-40B4-BE49-F238E27FC236}">
                <a16:creationId xmlns:a16="http://schemas.microsoft.com/office/drawing/2014/main" id="{436652E1-0994-4AA8-B198-82C60C2130FA}"/>
              </a:ext>
            </a:extLst>
          </p:cNvPr>
          <p:cNvSpPr txBox="1"/>
          <p:nvPr/>
        </p:nvSpPr>
        <p:spPr>
          <a:xfrm>
            <a:off x="567964" y="381000"/>
            <a:ext cx="8100548" cy="707886"/>
          </a:xfrm>
          <a:prstGeom prst="rect">
            <a:avLst/>
          </a:prstGeom>
          <a:noFill/>
        </p:spPr>
        <p:txBody>
          <a:bodyPr wrap="square" rtlCol="0">
            <a:spAutoFit/>
          </a:bodyPr>
          <a:lstStyle/>
          <a:p>
            <a:r>
              <a:rPr lang="en-US" sz="4000" b="1" dirty="0">
                <a:solidFill>
                  <a:srgbClr val="FFFFFF"/>
                </a:solidFill>
                <a:latin typeface="+mj-lt"/>
                <a:ea typeface="+mj-ea"/>
                <a:cs typeface="+mj-cs"/>
              </a:rPr>
              <a:t>G</a:t>
            </a:r>
            <a:r>
              <a:rPr lang="en-US" sz="4000" b="1" kern="1200" dirty="0">
                <a:solidFill>
                  <a:srgbClr val="FFFFFF"/>
                </a:solidFill>
                <a:latin typeface="+mj-lt"/>
                <a:ea typeface="+mj-ea"/>
                <a:cs typeface="+mj-cs"/>
              </a:rPr>
              <a:t>reat variety of climate and geography</a:t>
            </a:r>
            <a:endParaRPr lang="en-US" sz="4000" dirty="0"/>
          </a:p>
        </p:txBody>
      </p:sp>
      <p:sp>
        <p:nvSpPr>
          <p:cNvPr id="3" name="TextBox 2">
            <a:extLst>
              <a:ext uri="{FF2B5EF4-FFF2-40B4-BE49-F238E27FC236}">
                <a16:creationId xmlns:a16="http://schemas.microsoft.com/office/drawing/2014/main" id="{052058F5-55E2-4421-B0DB-385F45A5D672}"/>
              </a:ext>
            </a:extLst>
          </p:cNvPr>
          <p:cNvSpPr txBox="1"/>
          <p:nvPr/>
        </p:nvSpPr>
        <p:spPr>
          <a:xfrm>
            <a:off x="567963" y="5549334"/>
            <a:ext cx="7804511" cy="584775"/>
          </a:xfrm>
          <a:prstGeom prst="rect">
            <a:avLst/>
          </a:prstGeom>
          <a:noFill/>
        </p:spPr>
        <p:txBody>
          <a:bodyPr wrap="square" rtlCol="0">
            <a:spAutoFit/>
          </a:bodyPr>
          <a:lstStyle/>
          <a:p>
            <a:r>
              <a:rPr lang="en-US" sz="3200" dirty="0"/>
              <a:t>But there are three distinct major regions …</a:t>
            </a:r>
          </a:p>
        </p:txBody>
      </p:sp>
    </p:spTree>
    <p:extLst>
      <p:ext uri="{BB962C8B-B14F-4D97-AF65-F5344CB8AC3E}">
        <p14:creationId xmlns:p14="http://schemas.microsoft.com/office/powerpoint/2010/main" val="3555670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TotalTime>
  <Words>856</Words>
  <Application>Microsoft Office PowerPoint</Application>
  <PresentationFormat>On-screen Show (4:3)</PresentationFormat>
  <Paragraphs>134</Paragraphs>
  <Slides>37</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          It’s Not All Hollywood: Geographical Diversity of California        It’s Not All Hollywood: Geographical Diversity of California! </vt:lpstr>
      <vt:lpstr>    Agenda   1. Warm-Up Conversations 2. Groups Share with class 3. Presentation: The diverse geography of California 4. Activity: Group Discussions and presentations.      </vt:lpstr>
      <vt:lpstr>               Warm-up questions   1. In your country, what types of geography can you find? 2. What is your favorite type of weather? 3. Do you prefer going to the mountains or to the beach (or other)? 4. What types of geography/places come to mind when you think of “California”?  </vt:lpstr>
      <vt:lpstr>Do you think of … Hollywood?</vt:lpstr>
      <vt:lpstr>Maybe you think of surfing … </vt:lpstr>
      <vt:lpstr>Or sunny skies every day … </vt:lpstr>
      <vt:lpstr>Skiing – Big Bear Lake – also California …</vt:lpstr>
      <vt:lpstr>Mohave Desert sand dunes – also California!</vt:lpstr>
      <vt:lpstr>You can travel to many different types of environment-- often with a quick drive!  </vt:lpstr>
      <vt:lpstr> Southern California   </vt:lpstr>
      <vt:lpstr>Southern California</vt:lpstr>
      <vt:lpstr>Central California</vt:lpstr>
      <vt:lpstr>Central California</vt:lpstr>
      <vt:lpstr>Northern California</vt:lpstr>
      <vt:lpstr>Northern California</vt:lpstr>
      <vt:lpstr>Places: Cities</vt:lpstr>
      <vt:lpstr>Farther afield:     Urban Communities      Carlsbad Premium Outlets </vt:lpstr>
      <vt:lpstr>Rural Communities</vt:lpstr>
      <vt:lpstr>Coastal Beachfront Communities</vt:lpstr>
      <vt:lpstr>Desert Communities</vt:lpstr>
      <vt:lpstr>Beaches also have different types: Sandy</vt:lpstr>
      <vt:lpstr>Rocky Coastline: Big Sur</vt:lpstr>
      <vt:lpstr>Activity Group research:</vt:lpstr>
      <vt:lpstr>More California Geography English Vocabulary!</vt:lpstr>
      <vt:lpstr>Caves and Coves  La Jolla</vt:lpstr>
      <vt:lpstr>Mt. Lassen Volcanic Park</vt:lpstr>
      <vt:lpstr>Mountain Peak: Mt. Whitney Highest elevation in California</vt:lpstr>
      <vt:lpstr>Desert Floor: Death Valley Lowest elevation in California</vt:lpstr>
      <vt:lpstr>State Parks</vt:lpstr>
      <vt:lpstr>   Forests: Sierra and Kings Canyon National Parks Giant Sequoia redwoods Largest trees in the world!  </vt:lpstr>
      <vt:lpstr>Freshwater Lake: Tahoe</vt:lpstr>
      <vt:lpstr>Salt Lake: Mono Lake  Tufa towers</vt:lpstr>
      <vt:lpstr>Yosemite: Waterfalls</vt:lpstr>
      <vt:lpstr>Farther afield:      Islands: Catalina     Carlsbad Premium Outlets </vt:lpstr>
      <vt:lpstr>Questions? </vt:lpstr>
      <vt:lpstr>Group discussion:</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Not All Hollywood: Geographical Diversity of California        It’s Not All Hollywood: Geographical Diversity of California!</dc:title>
  <dc:creator>Catherine Tapia</dc:creator>
  <cp:lastModifiedBy>Catherine Tapia</cp:lastModifiedBy>
  <cp:revision>23</cp:revision>
  <dcterms:created xsi:type="dcterms:W3CDTF">2021-03-08T00:29:58Z</dcterms:created>
  <dcterms:modified xsi:type="dcterms:W3CDTF">2022-03-11T00:33:47Z</dcterms:modified>
</cp:coreProperties>
</file>