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312" r:id="rId3"/>
    <p:sldId id="308" r:id="rId4"/>
    <p:sldId id="313" r:id="rId5"/>
    <p:sldId id="274" r:id="rId6"/>
    <p:sldId id="314" r:id="rId7"/>
    <p:sldId id="322" r:id="rId8"/>
    <p:sldId id="321" r:id="rId9"/>
    <p:sldId id="323" r:id="rId10"/>
    <p:sldId id="324" r:id="rId11"/>
    <p:sldId id="3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F42B3-9BF1-491E-A8A7-C48C2DC3C99A}" v="17" dt="2022-05-22T23:09:27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6" autoAdjust="0"/>
    <p:restoredTop sz="80242" autoAdjust="0"/>
  </p:normalViewPr>
  <p:slideViewPr>
    <p:cSldViewPr snapToGrid="0">
      <p:cViewPr>
        <p:scale>
          <a:sx n="75" d="100"/>
          <a:sy n="75" d="100"/>
        </p:scale>
        <p:origin x="237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Malfavon-Borja" userId="77253044-8bed-4662-8d35-2f666ab38f9b" providerId="ADAL" clId="{DE2F42B3-9BF1-491E-A8A7-C48C2DC3C99A}"/>
    <pc:docChg chg="undo custSel modSld">
      <pc:chgData name="Raymond Malfavon-Borja" userId="77253044-8bed-4662-8d35-2f666ab38f9b" providerId="ADAL" clId="{DE2F42B3-9BF1-491E-A8A7-C48C2DC3C99A}" dt="2022-05-22T23:12:05.291" v="189" actId="1076"/>
      <pc:docMkLst>
        <pc:docMk/>
      </pc:docMkLst>
      <pc:sldChg chg="addSp modSp mod">
        <pc:chgData name="Raymond Malfavon-Borja" userId="77253044-8bed-4662-8d35-2f666ab38f9b" providerId="ADAL" clId="{DE2F42B3-9BF1-491E-A8A7-C48C2DC3C99A}" dt="2022-05-22T23:12:05.291" v="189" actId="1076"/>
        <pc:sldMkLst>
          <pc:docMk/>
          <pc:sldMk cId="1239215492" sldId="272"/>
        </pc:sldMkLst>
        <pc:spChg chg="mod">
          <ac:chgData name="Raymond Malfavon-Borja" userId="77253044-8bed-4662-8d35-2f666ab38f9b" providerId="ADAL" clId="{DE2F42B3-9BF1-491E-A8A7-C48C2DC3C99A}" dt="2022-05-22T23:10:57.046" v="144" actId="113"/>
          <ac:spMkLst>
            <pc:docMk/>
            <pc:sldMk cId="1239215492" sldId="272"/>
            <ac:spMk id="3" creationId="{00000000-0000-0000-0000-000000000000}"/>
          </ac:spMkLst>
        </pc:spChg>
        <pc:spChg chg="add mod">
          <ac:chgData name="Raymond Malfavon-Borja" userId="77253044-8bed-4662-8d35-2f666ab38f9b" providerId="ADAL" clId="{DE2F42B3-9BF1-491E-A8A7-C48C2DC3C99A}" dt="2022-05-22T23:12:01.131" v="187" actId="1036"/>
          <ac:spMkLst>
            <pc:docMk/>
            <pc:sldMk cId="1239215492" sldId="272"/>
            <ac:spMk id="9" creationId="{52C3E6F9-9E5C-4F57-849C-51C627181B30}"/>
          </ac:spMkLst>
        </pc:spChg>
        <pc:picChg chg="mod">
          <ac:chgData name="Raymond Malfavon-Borja" userId="77253044-8bed-4662-8d35-2f666ab38f9b" providerId="ADAL" clId="{DE2F42B3-9BF1-491E-A8A7-C48C2DC3C99A}" dt="2022-05-22T23:12:05.291" v="189" actId="1076"/>
          <ac:picMkLst>
            <pc:docMk/>
            <pc:sldMk cId="1239215492" sldId="272"/>
            <ac:picMk id="20" creationId="{68BDC20F-EF9E-4867-9803-4B369B405191}"/>
          </ac:picMkLst>
        </pc:picChg>
        <pc:picChg chg="mod">
          <ac:chgData name="Raymond Malfavon-Borja" userId="77253044-8bed-4662-8d35-2f666ab38f9b" providerId="ADAL" clId="{DE2F42B3-9BF1-491E-A8A7-C48C2DC3C99A}" dt="2022-05-22T23:09:27.122" v="74" actId="1076"/>
          <ac:picMkLst>
            <pc:docMk/>
            <pc:sldMk cId="1239215492" sldId="272"/>
            <ac:picMk id="1028" creationId="{01B8D109-0D20-4408-9B7C-B55E67D81911}"/>
          </ac:picMkLst>
        </pc:picChg>
      </pc:sldChg>
      <pc:sldChg chg="modSp">
        <pc:chgData name="Raymond Malfavon-Borja" userId="77253044-8bed-4662-8d35-2f666ab38f9b" providerId="ADAL" clId="{DE2F42B3-9BF1-491E-A8A7-C48C2DC3C99A}" dt="2022-05-22T23:04:06.022" v="5" actId="20577"/>
        <pc:sldMkLst>
          <pc:docMk/>
          <pc:sldMk cId="3527524634" sldId="274"/>
        </pc:sldMkLst>
        <pc:spChg chg="mod">
          <ac:chgData name="Raymond Malfavon-Borja" userId="77253044-8bed-4662-8d35-2f666ab38f9b" providerId="ADAL" clId="{DE2F42B3-9BF1-491E-A8A7-C48C2DC3C99A}" dt="2022-05-22T23:04:01.912" v="1" actId="20577"/>
          <ac:spMkLst>
            <pc:docMk/>
            <pc:sldMk cId="3527524634" sldId="274"/>
            <ac:spMk id="12" creationId="{00000000-0000-0000-0000-000000000000}"/>
          </ac:spMkLst>
        </pc:spChg>
        <pc:spChg chg="mod">
          <ac:chgData name="Raymond Malfavon-Borja" userId="77253044-8bed-4662-8d35-2f666ab38f9b" providerId="ADAL" clId="{DE2F42B3-9BF1-491E-A8A7-C48C2DC3C99A}" dt="2022-05-22T23:04:04.047" v="3" actId="20577"/>
          <ac:spMkLst>
            <pc:docMk/>
            <pc:sldMk cId="3527524634" sldId="274"/>
            <ac:spMk id="13" creationId="{00000000-0000-0000-0000-000000000000}"/>
          </ac:spMkLst>
        </pc:spChg>
        <pc:spChg chg="mod">
          <ac:chgData name="Raymond Malfavon-Borja" userId="77253044-8bed-4662-8d35-2f666ab38f9b" providerId="ADAL" clId="{DE2F42B3-9BF1-491E-A8A7-C48C2DC3C99A}" dt="2022-05-22T23:04:06.022" v="5" actId="20577"/>
          <ac:spMkLst>
            <pc:docMk/>
            <pc:sldMk cId="3527524634" sldId="274"/>
            <ac:spMk id="14" creationId="{00000000-0000-0000-0000-000000000000}"/>
          </ac:spMkLst>
        </pc:spChg>
      </pc:sldChg>
      <pc:sldChg chg="addSp modSp mod">
        <pc:chgData name="Raymond Malfavon-Borja" userId="77253044-8bed-4662-8d35-2f666ab38f9b" providerId="ADAL" clId="{DE2F42B3-9BF1-491E-A8A7-C48C2DC3C99A}" dt="2022-05-22T23:06:49.382" v="28" actId="1076"/>
        <pc:sldMkLst>
          <pc:docMk/>
          <pc:sldMk cId="1113606849" sldId="324"/>
        </pc:sldMkLst>
        <pc:spChg chg="add mod">
          <ac:chgData name="Raymond Malfavon-Borja" userId="77253044-8bed-4662-8d35-2f666ab38f9b" providerId="ADAL" clId="{DE2F42B3-9BF1-491E-A8A7-C48C2DC3C99A}" dt="2022-05-22T23:05:31.292" v="19" actId="164"/>
          <ac:spMkLst>
            <pc:docMk/>
            <pc:sldMk cId="1113606849" sldId="324"/>
            <ac:spMk id="5" creationId="{D65F6E09-AFD0-4F74-996B-4F5F2FCC9C8B}"/>
          </ac:spMkLst>
        </pc:spChg>
        <pc:spChg chg="add mod">
          <ac:chgData name="Raymond Malfavon-Borja" userId="77253044-8bed-4662-8d35-2f666ab38f9b" providerId="ADAL" clId="{DE2F42B3-9BF1-491E-A8A7-C48C2DC3C99A}" dt="2022-05-22T23:06:11.917" v="22" actId="1035"/>
          <ac:spMkLst>
            <pc:docMk/>
            <pc:sldMk cId="1113606849" sldId="324"/>
            <ac:spMk id="6" creationId="{6DFBB295-E4E5-45AA-BE2C-FE07ADDDA140}"/>
          </ac:spMkLst>
        </pc:spChg>
        <pc:grpChg chg="add mod">
          <ac:chgData name="Raymond Malfavon-Borja" userId="77253044-8bed-4662-8d35-2f666ab38f9b" providerId="ADAL" clId="{DE2F42B3-9BF1-491E-A8A7-C48C2DC3C99A}" dt="2022-05-22T23:06:49.382" v="28" actId="1076"/>
          <ac:grpSpMkLst>
            <pc:docMk/>
            <pc:sldMk cId="1113606849" sldId="324"/>
            <ac:grpSpMk id="7" creationId="{9AD99509-43FC-488B-A08D-7F4FDEACC6E0}"/>
          </ac:grpSpMkLst>
        </pc:grpChg>
        <pc:picChg chg="mod">
          <ac:chgData name="Raymond Malfavon-Borja" userId="77253044-8bed-4662-8d35-2f666ab38f9b" providerId="ADAL" clId="{DE2F42B3-9BF1-491E-A8A7-C48C2DC3C99A}" dt="2022-05-22T23:06:34.312" v="26" actId="14100"/>
          <ac:picMkLst>
            <pc:docMk/>
            <pc:sldMk cId="1113606849" sldId="324"/>
            <ac:picMk id="2" creationId="{6CE6768B-1922-4856-ABA5-2BD6375C4EEF}"/>
          </ac:picMkLst>
        </pc:picChg>
        <pc:picChg chg="add mod modCrop">
          <ac:chgData name="Raymond Malfavon-Borja" userId="77253044-8bed-4662-8d35-2f666ab38f9b" providerId="ADAL" clId="{DE2F42B3-9BF1-491E-A8A7-C48C2DC3C99A}" dt="2022-05-22T23:06:19.641" v="23" actId="1582"/>
          <ac:picMkLst>
            <pc:docMk/>
            <pc:sldMk cId="1113606849" sldId="324"/>
            <ac:picMk id="4" creationId="{02C11D40-DEF9-450C-BB30-4254242937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8663E-57E9-4056-BAB5-780FB54015E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911C6-1262-4EE7-87A6-EDD5B579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11C6-1262-4EE7-87A6-EDD5B579A9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11C6-1262-4EE7-87A6-EDD5B579A9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4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11C6-1262-4EE7-87A6-EDD5B579A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https://www.salescoach.us/sales-qualifying-checklist/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11C6-1262-4EE7-87A6-EDD5B579A9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1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https://www.salescoach.us/sales-qualifying-checklist/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11C6-1262-4EE7-87A6-EDD5B579A9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11C6-1262-4EE7-87A6-EDD5B579A9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https://sites.duke.edu/dukeidlab/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11C6-1262-4EE7-87A6-EDD5B579A9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8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https://sites.duke.edu/dukeidlab/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11C6-1262-4EE7-87A6-EDD5B579A9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5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11C6-1262-4EE7-87A6-EDD5B579A9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64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11C6-1262-4EE7-87A6-EDD5B579A9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3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2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2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8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6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5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6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2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59BF8-BD69-4928-A9D2-A02823ECB43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C193-1320-4625-AFF4-057F615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duke.edu/dukeidlab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Winning Grad School">
            <a:extLst>
              <a:ext uri="{FF2B5EF4-FFF2-40B4-BE49-F238E27FC236}">
                <a16:creationId xmlns:a16="http://schemas.microsoft.com/office/drawing/2014/main" id="{336E82BE-92F7-4348-B02D-1FC9125C3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6" r="-1" b="-1"/>
          <a:stretch/>
        </p:blipFill>
        <p:spPr bwMode="auto">
          <a:xfrm>
            <a:off x="-13" y="-9121"/>
            <a:ext cx="8115287" cy="447081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40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60944"/>
            <a:ext cx="8115285" cy="2397055"/>
          </a:xfrm>
          <a:prstGeom prst="rect">
            <a:avLst/>
          </a:prstGeom>
          <a:gradFill>
            <a:gsLst>
              <a:gs pos="7000">
                <a:srgbClr val="000000">
                  <a:alpha val="49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6116" y="5281074"/>
            <a:ext cx="7563028" cy="7567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800" kern="1200" dirty="0">
                <a:solidFill>
                  <a:srgbClr val="FFFFFF"/>
                </a:solidFill>
                <a:ea typeface="+mj-ea"/>
                <a:cs typeface="+mj-cs"/>
              </a:rPr>
              <a:t>The Road to Graduate School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BDC20F-EF9E-4867-9803-4B369B405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79" y="5637427"/>
            <a:ext cx="1975505" cy="800881"/>
          </a:xfrm>
          <a:prstGeom prst="rect">
            <a:avLst/>
          </a:prstGeom>
        </p:spPr>
      </p:pic>
      <p:pic>
        <p:nvPicPr>
          <p:cNvPr id="1028" name="Picture 4" descr="OTRES logo">
            <a:extLst>
              <a:ext uri="{FF2B5EF4-FFF2-40B4-BE49-F238E27FC236}">
                <a16:creationId xmlns:a16="http://schemas.microsoft.com/office/drawing/2014/main" id="{01B8D109-0D20-4408-9B7C-B55E67D81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8888" r="11587" b="10160"/>
          <a:stretch/>
        </p:blipFill>
        <p:spPr bwMode="auto">
          <a:xfrm>
            <a:off x="8391396" y="5281074"/>
            <a:ext cx="1487620" cy="14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C3E6F9-9E5C-4F57-849C-51C627181B30}"/>
              </a:ext>
            </a:extLst>
          </p:cNvPr>
          <p:cNvSpPr/>
          <p:nvPr/>
        </p:nvSpPr>
        <p:spPr>
          <a:xfrm>
            <a:off x="8391396" y="279400"/>
            <a:ext cx="3524488" cy="47851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sz="6000" b="1" kern="1200" dirty="0">
                <a:ea typeface="+mj-ea"/>
                <a:cs typeface="+mj-cs"/>
              </a:rPr>
              <a:t>C</a:t>
            </a:r>
            <a:r>
              <a:rPr lang="en-US" sz="4800" kern="1200" dirty="0">
                <a:ea typeface="+mj-ea"/>
                <a:cs typeface="+mj-cs"/>
              </a:rPr>
              <a:t>enter for</a:t>
            </a:r>
          </a:p>
          <a:p>
            <a:pPr>
              <a:spcBef>
                <a:spcPct val="0"/>
              </a:spcBef>
            </a:pPr>
            <a:r>
              <a:rPr lang="en-US" sz="6000" b="1" kern="1200" dirty="0">
                <a:ea typeface="+mj-ea"/>
                <a:cs typeface="+mj-cs"/>
              </a:rPr>
              <a:t>T</a:t>
            </a:r>
            <a:r>
              <a:rPr lang="en-US" sz="4800" kern="1200" dirty="0">
                <a:ea typeface="+mj-ea"/>
                <a:cs typeface="+mj-cs"/>
              </a:rPr>
              <a:t>raining,</a:t>
            </a:r>
          </a:p>
          <a:p>
            <a:pPr>
              <a:spcBef>
                <a:spcPct val="0"/>
              </a:spcBef>
            </a:pPr>
            <a:r>
              <a:rPr lang="en-US" sz="6000" b="1" kern="1200" dirty="0">
                <a:ea typeface="+mj-ea"/>
                <a:cs typeface="+mj-cs"/>
              </a:rPr>
              <a:t>R</a:t>
            </a:r>
            <a:r>
              <a:rPr lang="en-US" sz="4800" kern="1200" dirty="0">
                <a:ea typeface="+mj-ea"/>
                <a:cs typeface="+mj-cs"/>
              </a:rPr>
              <a:t>esearch, &amp;</a:t>
            </a:r>
          </a:p>
          <a:p>
            <a:pPr>
              <a:spcBef>
                <a:spcPct val="0"/>
              </a:spcBef>
            </a:pPr>
            <a:r>
              <a:rPr lang="en-US" sz="6000" b="1" kern="1200" dirty="0">
                <a:ea typeface="+mj-ea"/>
                <a:cs typeface="+mj-cs"/>
              </a:rPr>
              <a:t>E</a:t>
            </a:r>
            <a:r>
              <a:rPr lang="en-US" sz="4800" kern="1200" dirty="0">
                <a:ea typeface="+mj-ea"/>
                <a:cs typeface="+mj-cs"/>
              </a:rPr>
              <a:t>ducational</a:t>
            </a:r>
          </a:p>
          <a:p>
            <a:pPr>
              <a:spcBef>
                <a:spcPct val="0"/>
              </a:spcBef>
            </a:pPr>
            <a:r>
              <a:rPr lang="en-US" sz="6000" b="1" kern="1200" dirty="0">
                <a:ea typeface="+mj-ea"/>
                <a:cs typeface="+mj-cs"/>
              </a:rPr>
              <a:t>E</a:t>
            </a:r>
            <a:r>
              <a:rPr lang="en-US" sz="4800" kern="1200" dirty="0">
                <a:ea typeface="+mj-ea"/>
                <a:cs typeface="+mj-cs"/>
              </a:rPr>
              <a:t>xcellence</a:t>
            </a:r>
          </a:p>
        </p:txBody>
      </p:sp>
    </p:spTree>
    <p:extLst>
      <p:ext uri="{BB962C8B-B14F-4D97-AF65-F5344CB8AC3E}">
        <p14:creationId xmlns:p14="http://schemas.microsoft.com/office/powerpoint/2010/main" val="123921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E6768B-1922-4856-ABA5-2BD6375C4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0926" r="28958" b="24815"/>
          <a:stretch/>
        </p:blipFill>
        <p:spPr>
          <a:xfrm>
            <a:off x="444153" y="506350"/>
            <a:ext cx="6297093" cy="441399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AD99509-43FC-488B-A08D-7F4FDEACC6E0}"/>
              </a:ext>
            </a:extLst>
          </p:cNvPr>
          <p:cNvGrpSpPr/>
          <p:nvPr/>
        </p:nvGrpSpPr>
        <p:grpSpPr>
          <a:xfrm>
            <a:off x="3823046" y="4038597"/>
            <a:ext cx="8011887" cy="2198915"/>
            <a:chOff x="3657599" y="3167741"/>
            <a:chExt cx="8011887" cy="219891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2C11D40-DEF9-450C-BB30-425424293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857" t="12699" r="16429" b="55238"/>
            <a:stretch/>
          </p:blipFill>
          <p:spPr>
            <a:xfrm>
              <a:off x="3657599" y="3167741"/>
              <a:ext cx="8011887" cy="219891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5F6E09-AFD0-4F74-996B-4F5F2FCC9C8B}"/>
                </a:ext>
              </a:extLst>
            </p:cNvPr>
            <p:cNvSpPr/>
            <p:nvPr/>
          </p:nvSpPr>
          <p:spPr>
            <a:xfrm>
              <a:off x="10853057" y="3276600"/>
              <a:ext cx="43542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FBB295-E4E5-45AA-BE2C-FE07ADDDA140}"/>
                </a:ext>
              </a:extLst>
            </p:cNvPr>
            <p:cNvSpPr/>
            <p:nvPr/>
          </p:nvSpPr>
          <p:spPr>
            <a:xfrm>
              <a:off x="9209314" y="4626428"/>
              <a:ext cx="2002972" cy="729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360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9968" y="224135"/>
            <a:ext cx="94520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/>
              <a:t>The Road to Graduate School…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E1206-30D0-438F-B578-F99D5C960B82}"/>
              </a:ext>
            </a:extLst>
          </p:cNvPr>
          <p:cNvSpPr txBox="1"/>
          <p:nvPr/>
        </p:nvSpPr>
        <p:spPr>
          <a:xfrm>
            <a:off x="192178" y="1326663"/>
            <a:ext cx="651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Where do we start?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105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33597" y="3800479"/>
            <a:ext cx="1512658" cy="2193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</a:rPr>
              <a:t>TIME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</a:rPr>
              <a:t>COST</a:t>
            </a:r>
            <a:endParaRPr lang="en-US" sz="48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9496944" y="4814952"/>
            <a:ext cx="2585964" cy="1569660"/>
            <a:chOff x="9496944" y="4814952"/>
            <a:chExt cx="2585964" cy="1569660"/>
          </a:xfrm>
        </p:grpSpPr>
        <p:sp>
          <p:nvSpPr>
            <p:cNvPr id="12" name="Rounded Rectangle 11"/>
            <p:cNvSpPr/>
            <p:nvPr/>
          </p:nvSpPr>
          <p:spPr>
            <a:xfrm>
              <a:off x="9509766" y="4822542"/>
              <a:ext cx="2560320" cy="155448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96944" y="4814952"/>
              <a:ext cx="258596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Financial </a:t>
              </a:r>
            </a:p>
            <a:p>
              <a:pPr algn="ctr"/>
              <a:r>
                <a:rPr lang="en-US" sz="4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Package</a:t>
              </a:r>
              <a:endParaRPr lang="en-US" sz="48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49430" y="2509736"/>
            <a:ext cx="5295806" cy="4056434"/>
            <a:chOff x="3449430" y="2509736"/>
            <a:chExt cx="5295806" cy="4056434"/>
          </a:xfrm>
        </p:grpSpPr>
        <p:sp>
          <p:nvSpPr>
            <p:cNvPr id="10" name="Rounded Rectangle 9"/>
            <p:cNvSpPr/>
            <p:nvPr/>
          </p:nvSpPr>
          <p:spPr>
            <a:xfrm>
              <a:off x="6916436" y="4414250"/>
              <a:ext cx="1828800" cy="914400"/>
            </a:xfrm>
            <a:prstGeom prst="roundRect">
              <a:avLst>
                <a:gd name="adj" fmla="val 11806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49430" y="4414250"/>
              <a:ext cx="1828800" cy="914400"/>
            </a:xfrm>
            <a:prstGeom prst="roundRect">
              <a:avLst>
                <a:gd name="adj" fmla="val 11806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38347" y="4363618"/>
              <a:ext cx="165096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Master’s </a:t>
              </a:r>
            </a:p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Degree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13130" y="4537953"/>
              <a:ext cx="103541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Ph.D.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284" y="2509736"/>
              <a:ext cx="5167432" cy="405643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492429" y="240904"/>
            <a:ext cx="92071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/>
              <a:t>What is Graduate School?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14" y="1182856"/>
            <a:ext cx="77725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Advanced academic training beyond the bachelor’s degree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Focus on a specific discipline/profession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29289" y="4063147"/>
            <a:ext cx="1180260" cy="1668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TIME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COST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84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0968" y="0"/>
            <a:ext cx="6712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739935" y="224135"/>
            <a:ext cx="67121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/>
              <a:t>Grad School Checklist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C39B04-9C78-45DA-A408-9A9FFF2A20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7" y="1023974"/>
            <a:ext cx="4631418" cy="34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6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A33424-45BD-456C-A64B-D885AD9F2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7" y="1023974"/>
            <a:ext cx="4631418" cy="3473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0968" y="0"/>
            <a:ext cx="6712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739935" y="224135"/>
            <a:ext cx="67121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/>
              <a:t>Grad School Checklist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2577" y="1200659"/>
            <a:ext cx="7568290" cy="4596446"/>
            <a:chOff x="771500" y="1286384"/>
            <a:chExt cx="7568290" cy="4596446"/>
          </a:xfrm>
        </p:grpSpPr>
        <p:sp>
          <p:nvSpPr>
            <p:cNvPr id="2" name="TextBox 1"/>
            <p:cNvSpPr txBox="1"/>
            <p:nvPr/>
          </p:nvSpPr>
          <p:spPr>
            <a:xfrm>
              <a:off x="771500" y="1415773"/>
              <a:ext cx="7568290" cy="4467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dirty="0"/>
                <a:t>  List of graduate schools you will apply to</a:t>
              </a:r>
            </a:p>
            <a:p>
              <a:pPr marL="742950" lvl="1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dirty="0"/>
                <a:t>  List of faculty that you want to work with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dirty="0"/>
                <a:t>  Take the Graduate Record Exam (GRE)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dirty="0"/>
                <a:t>  Letters of recommendation (2 - 3 faculty letter writers)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dirty="0"/>
                <a:t>  Statement of purpose/Personal statement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dirty="0"/>
                <a:t>  Diversity Statement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dirty="0"/>
                <a:t>  Curriculum vitae (CV)/Resume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dirty="0"/>
                <a:t>  Transcripts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1500" y="1286384"/>
              <a:ext cx="615874" cy="727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n-US" sz="2400" dirty="0"/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6441" y="1837897"/>
              <a:ext cx="615874" cy="727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n-US" sz="2400" dirty="0"/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500" y="2410718"/>
              <a:ext cx="615874" cy="727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n-US" sz="2400" dirty="0"/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1500" y="4591774"/>
              <a:ext cx="615874" cy="727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n-US" sz="2400" dirty="0"/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500" y="3507078"/>
              <a:ext cx="615874" cy="727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n-US" sz="2400" dirty="0"/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1500" y="4043339"/>
              <a:ext cx="615874" cy="727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n-US" sz="2400" dirty="0"/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500" y="2957869"/>
              <a:ext cx="615874" cy="727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n-US" sz="2400" dirty="0"/>
                <a:t>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B74B39-166F-4DD7-BE9B-1BE6F7A7F07D}"/>
              </a:ext>
            </a:extLst>
          </p:cNvPr>
          <p:cNvSpPr txBox="1"/>
          <p:nvPr/>
        </p:nvSpPr>
        <p:spPr>
          <a:xfrm>
            <a:off x="352577" y="5081684"/>
            <a:ext cx="615874" cy="727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SzPct val="150000"/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86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9968" y="224135"/>
            <a:ext cx="9452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/>
              <a:t>Graduate School Application Timeline</a:t>
            </a:r>
          </a:p>
        </p:txBody>
      </p:sp>
      <p:sp>
        <p:nvSpPr>
          <p:cNvPr id="12" name="Chevron 11"/>
          <p:cNvSpPr/>
          <p:nvPr/>
        </p:nvSpPr>
        <p:spPr>
          <a:xfrm>
            <a:off x="75816" y="1104716"/>
            <a:ext cx="4114800" cy="914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Summer 2022</a:t>
            </a:r>
          </a:p>
        </p:txBody>
      </p:sp>
      <p:sp>
        <p:nvSpPr>
          <p:cNvPr id="13" name="Chevron 12"/>
          <p:cNvSpPr/>
          <p:nvPr/>
        </p:nvSpPr>
        <p:spPr>
          <a:xfrm>
            <a:off x="4076484" y="1104716"/>
            <a:ext cx="4114800" cy="9144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Fall 2022</a:t>
            </a:r>
          </a:p>
        </p:txBody>
      </p:sp>
      <p:sp>
        <p:nvSpPr>
          <p:cNvPr id="14" name="Chevron 13"/>
          <p:cNvSpPr/>
          <p:nvPr/>
        </p:nvSpPr>
        <p:spPr>
          <a:xfrm>
            <a:off x="8008056" y="1104716"/>
            <a:ext cx="4114800" cy="91440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Spring 2023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96739" y="2228220"/>
            <a:ext cx="35743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Continue working with mentor and building up research experiences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Wait for acceptance letters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Visit graduate schools &amp; participate in interviews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acceptance offers with mentors &amp; OTRES staff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Accept/Decline accordingly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Graduate from CSUSM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6484" y="2228220"/>
            <a:ext cx="411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Continue gaining research experience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Connect with grad program advisors/coordinators &amp; secure application fee waivers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Formally request letters of recommendation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~2-3 months from application deadlines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Work with mentors &amp; OTRES staff to revise application materials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Apply to graduate schools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December deadlines are common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816" y="2228220"/>
            <a:ext cx="379579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Participate in summer research programs &amp; internships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Organize &amp; build grad school application materials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Secure letter writers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prospective grad school programs &amp; mentors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Prepare for &amp; successfully take GRE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Reach out to prospective grad mentors</a:t>
            </a:r>
          </a:p>
        </p:txBody>
      </p:sp>
    </p:spTree>
    <p:extLst>
      <p:ext uri="{BB962C8B-B14F-4D97-AF65-F5344CB8AC3E}">
        <p14:creationId xmlns:p14="http://schemas.microsoft.com/office/powerpoint/2010/main" val="35275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9968" y="224135"/>
            <a:ext cx="9452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/>
              <a:t>Where Are You Going For Grad School?  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D8F38476-D20F-48F7-9FFA-6D6787400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3" t="23815" r="36905" b="54851"/>
          <a:stretch/>
        </p:blipFill>
        <p:spPr>
          <a:xfrm>
            <a:off x="5407049" y="1159906"/>
            <a:ext cx="6468925" cy="24062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233CA8-CA6F-4E8D-BCE6-05A4AC149FDB}"/>
              </a:ext>
            </a:extLst>
          </p:cNvPr>
          <p:cNvGrpSpPr/>
          <p:nvPr/>
        </p:nvGrpSpPr>
        <p:grpSpPr>
          <a:xfrm>
            <a:off x="5407049" y="3735996"/>
            <a:ext cx="5539198" cy="1852314"/>
            <a:chOff x="5638798" y="1310504"/>
            <a:chExt cx="5388430" cy="1785602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88645AC6-04D2-409B-B3E7-8E2AFC512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929" t="24843" r="36874" b="54171"/>
            <a:stretch/>
          </p:blipFill>
          <p:spPr>
            <a:xfrm>
              <a:off x="5638798" y="1656863"/>
              <a:ext cx="5388430" cy="143924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9FC64D-7078-4A72-B6C6-4C92B0DCD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929" t="10159" r="36874" b="84790"/>
            <a:stretch/>
          </p:blipFill>
          <p:spPr>
            <a:xfrm>
              <a:off x="5638798" y="1310504"/>
              <a:ext cx="5388430" cy="34636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8B8BBED-431D-4D9D-86ED-F68783EC8B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46" t="30555" r="52291" b="58674"/>
          <a:stretch/>
        </p:blipFill>
        <p:spPr>
          <a:xfrm>
            <a:off x="5407049" y="5758173"/>
            <a:ext cx="3428571" cy="658133"/>
          </a:xfrm>
          <a:prstGeom prst="rect">
            <a:avLst/>
          </a:prstGeom>
        </p:spPr>
      </p:pic>
      <p:pic>
        <p:nvPicPr>
          <p:cNvPr id="2052" name="Picture 4" descr="IFLScience logo">
            <a:extLst>
              <a:ext uri="{FF2B5EF4-FFF2-40B4-BE49-F238E27FC236}">
                <a16:creationId xmlns:a16="http://schemas.microsoft.com/office/drawing/2014/main" id="{F7990B4D-6129-4A9E-B7D1-B0D49177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43" y="5588310"/>
            <a:ext cx="1196690" cy="117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952EE6-E298-46EE-B666-8F1577187ACA}"/>
              </a:ext>
            </a:extLst>
          </p:cNvPr>
          <p:cNvSpPr txBox="1"/>
          <p:nvPr/>
        </p:nvSpPr>
        <p:spPr>
          <a:xfrm>
            <a:off x="192178" y="1326663"/>
            <a:ext cx="49316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Focus on faculty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Authors from research articles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Researchers named in research blogs, news sites, and podcasts</a:t>
            </a:r>
          </a:p>
        </p:txBody>
      </p:sp>
    </p:spTree>
    <p:extLst>
      <p:ext uri="{BB962C8B-B14F-4D97-AF65-F5344CB8AC3E}">
        <p14:creationId xmlns:p14="http://schemas.microsoft.com/office/powerpoint/2010/main" val="136235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9968" y="224135"/>
            <a:ext cx="9452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/>
              <a:t>Where Are You Going For Grad School?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178" y="1326663"/>
            <a:ext cx="49316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Focus on faculty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Authors from research articles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Researchers named in research blogs, news sites, and podcasts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Network at conferences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Attend talks and explore posters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Talk to faculty, current grads, and grad program advisors/coordinators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849F9-6056-4E7D-A6FE-8BFF10188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50" y="1326662"/>
            <a:ext cx="6566550" cy="492491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69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9968" y="224135"/>
            <a:ext cx="9452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/>
              <a:t>Selecting Graduate Programs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3884D-F205-463A-8CD0-D7252633A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7" t="10926" r="20730" b="25018"/>
          <a:stretch/>
        </p:blipFill>
        <p:spPr>
          <a:xfrm>
            <a:off x="5123792" y="1178699"/>
            <a:ext cx="6693948" cy="396480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Texas A&amp;M University - Wikipedia">
            <a:extLst>
              <a:ext uri="{FF2B5EF4-FFF2-40B4-BE49-F238E27FC236}">
                <a16:creationId xmlns:a16="http://schemas.microsoft.com/office/drawing/2014/main" id="{33BA6095-3145-4853-9849-578755E3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71" y="532115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iversity of Utah, Utah USA | College and University Search">
            <a:extLst>
              <a:ext uri="{FF2B5EF4-FFF2-40B4-BE49-F238E27FC236}">
                <a16:creationId xmlns:a16="http://schemas.microsoft.com/office/drawing/2014/main" id="{2809CDF9-37AA-4219-BE38-55161EBB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15" y="5454882"/>
            <a:ext cx="1371600" cy="11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FA3E33-B4C0-473D-8D16-21EDDF85148E}"/>
              </a:ext>
            </a:extLst>
          </p:cNvPr>
          <p:cNvSpPr txBox="1"/>
          <p:nvPr/>
        </p:nvSpPr>
        <p:spPr>
          <a:xfrm>
            <a:off x="192178" y="1326663"/>
            <a:ext cx="465922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Ask your research mentor(s) and other mentors for suggestions and recommendations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Explore university/department websites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Identify faculty doing research you are interested in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Explore </a:t>
            </a:r>
            <a:r>
              <a:rPr lang="en-US" sz="2400" b="1" dirty="0"/>
              <a:t>tangential interests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Prospective grad program must have 2+ faculty with tangential research interests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4104" name="Picture 8" descr="University of California, Davis - Wikipedia">
            <a:extLst>
              <a:ext uri="{FF2B5EF4-FFF2-40B4-BE49-F238E27FC236}">
                <a16:creationId xmlns:a16="http://schemas.microsoft.com/office/drawing/2014/main" id="{201F4D89-F4F1-4CB0-B259-9EEF28AC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59" y="532115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University of Washington - Wikipedia">
            <a:extLst>
              <a:ext uri="{FF2B5EF4-FFF2-40B4-BE49-F238E27FC236}">
                <a16:creationId xmlns:a16="http://schemas.microsoft.com/office/drawing/2014/main" id="{4654F8B7-7C66-40ED-A86A-D7868928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904" y="532115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0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9968" y="224135"/>
            <a:ext cx="9452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/>
              <a:t>Other Early Considerations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A3E33-B4C0-473D-8D16-21EDDF85148E}"/>
              </a:ext>
            </a:extLst>
          </p:cNvPr>
          <p:cNvSpPr txBox="1"/>
          <p:nvPr/>
        </p:nvSpPr>
        <p:spPr>
          <a:xfrm>
            <a:off x="192178" y="1326663"/>
            <a:ext cx="65134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Campus climate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Graduate student organizations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Equity/Community centers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Graduate student-specific support services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Grad student housing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University-specific graduate funding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Example: University of Utah McNair graduate fellowship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Grad health/wellness services</a:t>
            </a:r>
            <a:endParaRPr lang="en-US" sz="2400" b="1" dirty="0"/>
          </a:p>
        </p:txBody>
      </p:sp>
      <p:pic>
        <p:nvPicPr>
          <p:cNvPr id="5122" name="Picture 2" descr="Get Connected to the Markaz | The Markaz: Resource Center">
            <a:extLst>
              <a:ext uri="{FF2B5EF4-FFF2-40B4-BE49-F238E27FC236}">
                <a16:creationId xmlns:a16="http://schemas.microsoft.com/office/drawing/2014/main" id="{94F0A5CB-4AFA-45E1-99D0-DFD6E8CB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51487"/>
            <a:ext cx="2743200" cy="18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nding Community at Stanford - Stanford University">
            <a:extLst>
              <a:ext uri="{FF2B5EF4-FFF2-40B4-BE49-F238E27FC236}">
                <a16:creationId xmlns:a16="http://schemas.microsoft.com/office/drawing/2014/main" id="{21C47A8A-A165-4550-A312-702B7FBBA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99" y="2964989"/>
            <a:ext cx="2743200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cognizing Stanford's Native communities: International Day of World's  Indigenous People | The Stanford Daily">
            <a:extLst>
              <a:ext uri="{FF2B5EF4-FFF2-40B4-BE49-F238E27FC236}">
                <a16:creationId xmlns:a16="http://schemas.microsoft.com/office/drawing/2014/main" id="{35FE687C-F98E-4301-A129-A6823E44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33902"/>
            <a:ext cx="2743200" cy="15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6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6903</TotalTime>
  <Words>458</Words>
  <Application>Microsoft Office PowerPoint</Application>
  <PresentationFormat>Widescreen</PresentationFormat>
  <Paragraphs>102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 San Marcos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Malfavon-Borja</dc:creator>
  <cp:lastModifiedBy>Raymond Malfavon-Borja</cp:lastModifiedBy>
  <cp:revision>374</cp:revision>
  <dcterms:created xsi:type="dcterms:W3CDTF">2018-07-24T20:10:13Z</dcterms:created>
  <dcterms:modified xsi:type="dcterms:W3CDTF">2022-05-22T23:12:07Z</dcterms:modified>
</cp:coreProperties>
</file>