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  <p:sldId id="278" r:id="rId22"/>
    <p:sldId id="281" r:id="rId23"/>
    <p:sldId id="283" r:id="rId24"/>
    <p:sldId id="285" r:id="rId25"/>
    <p:sldId id="287" r:id="rId26"/>
    <p:sldId id="289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06T18:26:58.78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 1 192 0 0,'-5'6'392'0'0,"3"0"-124"0"0,-3-2-92 0 0,0 3-68 0 0,1-3-52 0 0,1 0-28 0 0,1-2-16 0 0,0 2-24 0 0,-1 1-76 0 0,3-3-80 0 0,0 0-68 0 0,0 2-140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06T18:26:59.3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1 372 0 0,'0'12'667'0'0,"4"-14"-1394"0"0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294FE-CA08-4246-BED7-25A201721A4D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30D4B-D739-4D9D-9E5E-2DA736DA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Written and has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30D4B-D739-4D9D-9E5E-2DA736DA3A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6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Work On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30D4B-D739-4D9D-9E5E-2DA736DA3A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8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DF1C-3116-832C-BEB1-5BD732261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6CBAB-1793-D181-57E3-5678F3B44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E3737-CF91-2A2E-1F44-4EA3553C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F8C5-E925-4020-8E12-758A64FEDD9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48531-0102-8ADD-1A1E-1D410F47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1929E-F7FD-CF17-048C-76D37048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CE3-E5C1-4235-AB22-55713B9BC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97C73-C103-29A7-2F93-168B8E23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6B831-0575-82F9-FB21-1A4026757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84054-9552-97E0-1AC9-5BC4AF96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F8C5-E925-4020-8E12-758A64FEDD9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19ECB-A8A4-A8C3-B342-8C7E1F9B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E5929-F9B5-E4BE-EE67-CF6747D9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CE3-E5C1-4235-AB22-55713B9BC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4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5DB78-B372-4B68-6E1D-F2DC84A69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A64C3-5754-9017-FFA8-BE3301C32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C015A-37B5-A51D-C91A-29C552A7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F8C5-E925-4020-8E12-758A64FEDD9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372C7-5117-0920-B7A8-75AE24E8A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2524E-A3C2-9B57-5934-5044C1CA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CE3-E5C1-4235-AB22-55713B9BC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8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1372-28AC-5231-33ED-EFE99BB8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577F9-A5B9-5501-8568-0E85D858A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68077-B5EB-2DBF-D687-8A97DF1A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F8C5-E925-4020-8E12-758A64FEDD9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9ADB7-599B-FBAF-04EE-918DFE59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5F847-0356-6A85-9291-E6D957C8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CE3-E5C1-4235-AB22-55713B9BC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C2EB-6B4B-D584-28EE-B3783DB0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CA2A8-F08D-1C70-D27E-DF62A7986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93DB0-E40B-F157-92CE-E8E5F56C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F8C5-E925-4020-8E12-758A64FEDD9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4EBD1-48CF-BB0E-98EF-1A3494A4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B8173-1499-6E0C-2129-441E8382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CE3-E5C1-4235-AB22-55713B9BC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3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323C9-9A6E-BAA4-7463-4A76F0B7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3A5E-F0A1-798A-7747-90D2466E0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857D3-FABA-47A8-183D-ED8EEDAFF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88538-D109-602E-75DC-82DE1F95F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F8C5-E925-4020-8E12-758A64FEDD9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5B36D-9FEF-BEDA-D9B2-AF9D4022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7976F-194E-71B4-3D33-2A8D88C0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CE3-E5C1-4235-AB22-55713B9BC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5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AC10-A77E-DEEB-A432-17412FBE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8EC22-1209-775A-2E6A-AF5BA9193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22CCF-9A21-1E4A-DA1E-74E942AFE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47201-C641-5302-5EFF-4D1E1A16FE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BF4B8-81E7-BEF2-560F-DA22EEEA6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1D6DC4-40AC-4ACD-5177-A481A9CE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F8C5-E925-4020-8E12-758A64FEDD9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CB682A-27AA-8867-A106-1F8E4FD7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72AAD8-413C-94A9-F3AB-2A149D36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CE3-E5C1-4235-AB22-55713B9BC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1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4280-492F-6697-8425-AD4AD289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D04B2-2CC2-2B61-425C-BFC34766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F8C5-E925-4020-8E12-758A64FEDD9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EE004-7C84-92C7-36C4-05BE5173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12BD1-31E9-B59B-106D-9F52DC2F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CE3-E5C1-4235-AB22-55713B9BC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5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70EF2-EE77-DF57-F40D-55B077AA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F8C5-E925-4020-8E12-758A64FEDD9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1C6783-B82A-80E1-E5EC-50F6CC08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A643E-B67F-D885-0D40-9AC26B56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CE3-E5C1-4235-AB22-55713B9BC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C953-0A8B-2AD9-C67C-FD996110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F27EF-0698-55C6-7DDC-FD3EEDC4D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2CC6E-D5C1-2C12-C456-FE73B9F3F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D9252-7C86-9A32-B655-72F8AA13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F8C5-E925-4020-8E12-758A64FEDD9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A8657-85D5-5C60-D219-2BE81D3A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A3FF-B4CE-F07E-72DA-412955FD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CE3-E5C1-4235-AB22-55713B9BC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3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143F-31F0-CD72-F12E-270E465F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8C257-5431-D9A6-7E29-4303017F0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C81C8-03EF-31A6-1ACD-1EC4317FD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72BD5-DBE5-5C6A-C897-CCD4821D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F8C5-E925-4020-8E12-758A64FEDD9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9064F-2CCE-2ADF-39C4-6F20A8E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BDF53-EC42-8929-0700-25137F86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ACE3-E5C1-4235-AB22-55713B9BC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9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E1F17-375F-EAA0-E042-ED308537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6A4D9-ECCC-3BDC-D6AE-80F9E28A3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2B71F-42E6-5A33-ECBE-D5EFD8D53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0F8C5-E925-4020-8E12-758A64FEDD9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FE743-DECF-7CE5-67BB-A7E731B28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4626A-369E-FB85-F134-EA380E91A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ACE3-E5C1-4235-AB22-55713B9BC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25.png"/><Relationship Id="rId4" Type="http://schemas.openxmlformats.org/officeDocument/2006/relationships/customXml" Target="../ink/ink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1627-F9CC-716A-21BF-5DAE7C9BF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12F11-4CA5-3154-F8F3-BF4948B1B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583163E0-D7B2-2F2B-541B-EFFE9E08D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E29032-9509-3816-D7B3-B791B1BF0AFF}"/>
              </a:ext>
            </a:extLst>
          </p:cNvPr>
          <p:cNvSpPr txBox="1"/>
          <p:nvPr/>
        </p:nvSpPr>
        <p:spPr>
          <a:xfrm>
            <a:off x="2478505" y="1500555"/>
            <a:ext cx="7234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+mj-lt"/>
                <a:ea typeface="Cambria" panose="02040503050406030204" pitchFamily="18" charset="0"/>
              </a:rPr>
              <a:t>Quantitative Reasoning</a:t>
            </a:r>
          </a:p>
          <a:p>
            <a:pPr algn="ctr"/>
            <a:r>
              <a:rPr lang="en-US" sz="5000" b="1" dirty="0">
                <a:latin typeface="+mj-lt"/>
                <a:ea typeface="Cambria" panose="02040503050406030204" pitchFamily="18" charset="0"/>
              </a:rPr>
              <a:t>&amp; Math Review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89128-1998-E702-EA0D-D8DB8D6C2D5D}"/>
              </a:ext>
            </a:extLst>
          </p:cNvPr>
          <p:cNvSpPr txBox="1"/>
          <p:nvPr/>
        </p:nvSpPr>
        <p:spPr>
          <a:xfrm>
            <a:off x="4632158" y="5349875"/>
            <a:ext cx="2927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By Enrique Garcia</a:t>
            </a:r>
          </a:p>
        </p:txBody>
      </p:sp>
    </p:spTree>
    <p:extLst>
      <p:ext uri="{BB962C8B-B14F-4D97-AF65-F5344CB8AC3E}">
        <p14:creationId xmlns:p14="http://schemas.microsoft.com/office/powerpoint/2010/main" val="181281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Virtual Backgrounds | University Communications | CSUSM">
            <a:extLst>
              <a:ext uri="{FF2B5EF4-FFF2-40B4-BE49-F238E27FC236}">
                <a16:creationId xmlns:a16="http://schemas.microsoft.com/office/drawing/2014/main" id="{5C23D7C7-4BE2-994B-B76B-F5274599D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47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718AC-CD33-E668-4C8C-571CAA09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Numeric Entry </a:t>
            </a:r>
            <a:br>
              <a:rPr lang="en-US" sz="2800"/>
            </a:br>
            <a:endParaRPr lang="en-US" sz="2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E22D-33DD-D720-758F-47E652381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These questions are as follows,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62AB2E-B5A9-B802-0EB6-0106AF2994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22" t="34000" r="55375" b="48979"/>
          <a:stretch/>
        </p:blipFill>
        <p:spPr>
          <a:xfrm>
            <a:off x="4898966" y="3429000"/>
            <a:ext cx="6921940" cy="2137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8B0292-3B66-8507-FDC6-6EE3B74DE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27" t="31141" r="55536" b="49999"/>
          <a:stretch/>
        </p:blipFill>
        <p:spPr>
          <a:xfrm>
            <a:off x="4898965" y="1082351"/>
            <a:ext cx="6849531" cy="22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07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A4A23DF6-BB43-C65D-1821-8B6C1B325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C6BB7-80EA-4C35-E53B-549A7538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459" y="2766218"/>
            <a:ext cx="647108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Calm Math Review before the 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242200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irtual Backgrounds | University Communications | CSUSM">
            <a:extLst>
              <a:ext uri="{FF2B5EF4-FFF2-40B4-BE49-F238E27FC236}">
                <a16:creationId xmlns:a16="http://schemas.microsoft.com/office/drawing/2014/main" id="{675DC694-AD1D-532A-4D52-C939629A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F51D60-2B0C-452B-F3F2-F6BEC805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Integers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91358-CBFE-1AF0-4EF7-39B5095EDB5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Quick Facts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d>
                  </m:oMath>
                </a14:m>
                <a:endParaRPr lang="en-US" sz="1800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d>
                  </m:oMath>
                </a14:m>
                <a:endParaRPr lang="en-US" sz="1800" b="0" dirty="0">
                  <a:ea typeface="Cambria Math" panose="020405030504060302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=(−)</m:t>
                    </m:r>
                  </m:oMath>
                </a14:m>
                <a:endParaRPr lang="en-US" sz="200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000" dirty="0"/>
              </a:p>
              <a:p>
                <a:r>
                  <a:rPr lang="en-US" sz="2000" dirty="0"/>
                  <a:t>Least Common Multiple</a:t>
                </a:r>
              </a:p>
              <a:p>
                <a:pPr lvl="1"/>
                <a:r>
                  <a:rPr lang="en-US" sz="1600" dirty="0"/>
                  <a:t>Two nonzero integers </a:t>
                </a:r>
                <a:r>
                  <a:rPr lang="en-US" sz="1600" i="1" dirty="0"/>
                  <a:t>c </a:t>
                </a:r>
                <a:r>
                  <a:rPr lang="en-US" sz="1600" dirty="0"/>
                  <a:t>and </a:t>
                </a:r>
                <a:r>
                  <a:rPr lang="en-US" sz="1600" i="1" dirty="0"/>
                  <a:t>d</a:t>
                </a:r>
                <a:r>
                  <a:rPr lang="en-US" sz="1600" dirty="0"/>
                  <a:t> is the least positive integer that is a multiple of both </a:t>
                </a:r>
                <a:r>
                  <a:rPr lang="en-US" sz="1600" i="1" dirty="0"/>
                  <a:t>c </a:t>
                </a:r>
                <a:r>
                  <a:rPr lang="en-US" sz="1600" dirty="0"/>
                  <a:t>and </a:t>
                </a:r>
                <a:r>
                  <a:rPr lang="en-US" sz="1600" i="1" dirty="0"/>
                  <a:t>d</a:t>
                </a:r>
                <a:r>
                  <a:rPr lang="en-US" sz="1600" dirty="0"/>
                  <a:t> </a:t>
                </a:r>
              </a:p>
              <a:p>
                <a:pPr lvl="1"/>
                <a:endParaRPr lang="en-US" sz="1600" dirty="0"/>
              </a:p>
              <a:p>
                <a:pPr lvl="1"/>
                <a:endParaRPr lang="en-US" sz="1600" dirty="0"/>
              </a:p>
              <a:p>
                <a:r>
                  <a:rPr lang="en-US" sz="2000" dirty="0"/>
                  <a:t>Greatest Common Divisor</a:t>
                </a:r>
              </a:p>
              <a:p>
                <a:pPr lvl="1"/>
                <a:r>
                  <a:rPr lang="en-US" sz="1600" dirty="0"/>
                  <a:t>Two nonzero integers </a:t>
                </a:r>
                <a:r>
                  <a:rPr lang="en-US" sz="1600" i="1" dirty="0"/>
                  <a:t>c </a:t>
                </a:r>
                <a:r>
                  <a:rPr lang="en-US" sz="1600" dirty="0"/>
                  <a:t>and </a:t>
                </a:r>
                <a:r>
                  <a:rPr lang="en-US" sz="1600" i="1" dirty="0"/>
                  <a:t>d </a:t>
                </a:r>
                <a:r>
                  <a:rPr lang="en-US" sz="1600" dirty="0"/>
                  <a:t>is the greatest positive integer that is a divisor of both  </a:t>
                </a:r>
                <a:r>
                  <a:rPr lang="en-US" sz="1600" i="1" dirty="0"/>
                  <a:t>c </a:t>
                </a:r>
                <a:r>
                  <a:rPr lang="en-US" sz="1600" dirty="0"/>
                  <a:t>and </a:t>
                </a:r>
                <a:r>
                  <a:rPr lang="en-US" sz="1600" i="1" dirty="0"/>
                  <a:t>d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91358-CBFE-1AF0-4EF7-39B5095EDB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059" t="-1401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614FA-124F-BCC1-BB4A-02710DB006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Quotient and Remainders</a:t>
            </a:r>
          </a:p>
          <a:p>
            <a:pPr lvl="1"/>
            <a:r>
              <a:rPr lang="en-US" sz="1600" dirty="0"/>
              <a:t>When you divide integers </a:t>
            </a:r>
            <a:r>
              <a:rPr lang="en-US" sz="1600" i="1" dirty="0"/>
              <a:t>c </a:t>
            </a:r>
            <a:r>
              <a:rPr lang="en-US" sz="1600" dirty="0"/>
              <a:t>and </a:t>
            </a:r>
            <a:r>
              <a:rPr lang="en-US" sz="1600" i="1" dirty="0"/>
              <a:t>d</a:t>
            </a:r>
            <a:r>
              <a:rPr lang="en-US" sz="1600" dirty="0"/>
              <a:t>, it can be represented as a decimal or a fraction, however you can also represent it with only integers.</a:t>
            </a:r>
          </a:p>
          <a:p>
            <a:pPr lvl="1"/>
            <a:endParaRPr lang="en-US" sz="1600" dirty="0"/>
          </a:p>
          <a:p>
            <a:r>
              <a:rPr lang="en-US" sz="2000" dirty="0"/>
              <a:t>Even and Odd Integers</a:t>
            </a:r>
          </a:p>
          <a:p>
            <a:pPr lvl="1"/>
            <a:r>
              <a:rPr lang="en-US" sz="1600" dirty="0"/>
              <a:t>If it divides by 2, it’s even.</a:t>
            </a:r>
          </a:p>
          <a:p>
            <a:pPr lvl="1"/>
            <a:endParaRPr lang="en-US" sz="1600" dirty="0"/>
          </a:p>
          <a:p>
            <a:r>
              <a:rPr lang="en-US" sz="2000" dirty="0"/>
              <a:t>Prime Numbers</a:t>
            </a:r>
          </a:p>
          <a:p>
            <a:pPr lvl="1"/>
            <a:r>
              <a:rPr lang="en-US" sz="1600" dirty="0"/>
              <a:t>An integer greater than 1 that has only two positive divisors which are 1 and itself. </a:t>
            </a:r>
          </a:p>
          <a:p>
            <a:pPr lvl="1"/>
            <a:r>
              <a:rPr lang="en-US" sz="1600" dirty="0"/>
              <a:t>Note, every integer greater than 1 is either prime or can be uniquely expressed with a product of prime numbers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9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rtual Backgrounds | University Communications | CSUSM">
            <a:extLst>
              <a:ext uri="{FF2B5EF4-FFF2-40B4-BE49-F238E27FC236}">
                <a16:creationId xmlns:a16="http://schemas.microsoft.com/office/drawing/2014/main" id="{007DE6DF-2ABD-819D-4D67-5A236C92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F8345B-1877-0736-A6BC-E96FDE8D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B3DB94-B3E9-FFC4-2EF2-F0D8BC83ECC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000" b="0" i="1" dirty="0">
                    <a:ea typeface="Cambria Math" panose="02040503050406030204" pitchFamily="18" charset="0"/>
                  </a:rPr>
                  <a:t>c </a:t>
                </a:r>
                <a:r>
                  <a:rPr lang="en-US" sz="2000" b="0" dirty="0">
                    <a:ea typeface="Cambria Math" panose="02040503050406030204" pitchFamily="18" charset="0"/>
                  </a:rPr>
                  <a:t>is the numerator</a:t>
                </a:r>
                <a:endParaRPr lang="en-US" sz="200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000" i="1" dirty="0">
                    <a:ea typeface="Cambria Math" panose="02040503050406030204" pitchFamily="18" charset="0"/>
                  </a:rPr>
                  <a:t>d </a:t>
                </a:r>
                <a:r>
                  <a:rPr lang="en-US" sz="2000" dirty="0">
                    <a:ea typeface="Cambria Math" panose="02040503050406030204" pitchFamily="18" charset="0"/>
                  </a:rPr>
                  <a:t>is the denominator</a:t>
                </a:r>
              </a:p>
              <a:p>
                <a:pPr lvl="1"/>
                <a:endParaRPr lang="en-US" sz="2000" b="0" i="1" dirty="0"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ea typeface="Cambria Math" panose="02040503050406030204" pitchFamily="18" charset="0"/>
                  </a:rPr>
                  <a:t>Adding and Subtracting </a:t>
                </a:r>
              </a:p>
              <a:p>
                <a:pPr lvl="1"/>
                <a:r>
                  <a:rPr lang="en-US" sz="2000" dirty="0">
                    <a:ea typeface="Cambria Math" panose="02040503050406030204" pitchFamily="18" charset="0"/>
                  </a:rPr>
                  <a:t>Denominators must be the same</a:t>
                </a:r>
              </a:p>
              <a:p>
                <a:pPr marL="457200" lvl="1" indent="0">
                  <a:buNone/>
                </a:pPr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b="0" dirty="0">
                    <a:ea typeface="Cambria Math" panose="02040503050406030204" pitchFamily="18" charset="0"/>
                  </a:rPr>
                  <a:t>Multiplying and Dividing </a:t>
                </a:r>
              </a:p>
              <a:p>
                <a:pPr lvl="1"/>
                <a:r>
                  <a:rPr lang="en-US" sz="1600" dirty="0">
                    <a:ea typeface="Cambria Math" panose="02040503050406030204" pitchFamily="18" charset="0"/>
                  </a:rPr>
                  <a:t>Multiply numerators together and multiply both denominators together.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B3DB94-B3E9-FFC4-2EF2-F0D8BC83EC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059" t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CE026-B286-6E31-C095-8D4D746F1E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>
                <a:ea typeface="Cambria Math" panose="02040503050406030204" pitchFamily="18" charset="0"/>
              </a:rPr>
              <a:t>Mixed Numbers</a:t>
            </a:r>
          </a:p>
          <a:p>
            <a:pPr lvl="1"/>
            <a:r>
              <a:rPr lang="en-US" sz="1600" dirty="0">
                <a:ea typeface="Cambria Math" panose="02040503050406030204" pitchFamily="18" charset="0"/>
              </a:rPr>
              <a:t>These consists of an integer part and a fraction part</a:t>
            </a:r>
          </a:p>
          <a:p>
            <a:pPr lvl="1"/>
            <a:endParaRPr lang="en-US" sz="1600" dirty="0">
              <a:ea typeface="Cambria Math" panose="02040503050406030204" pitchFamily="18" charset="0"/>
            </a:endParaRPr>
          </a:p>
          <a:p>
            <a:pPr lvl="1"/>
            <a:endParaRPr lang="en-US" sz="1600" dirty="0">
              <a:ea typeface="Cambria Math" panose="02040503050406030204" pitchFamily="18" charset="0"/>
            </a:endParaRPr>
          </a:p>
          <a:p>
            <a:r>
              <a:rPr lang="en-US" sz="2000" b="0" dirty="0">
                <a:ea typeface="Cambria Math" panose="02040503050406030204" pitchFamily="18" charset="0"/>
              </a:rPr>
              <a:t>Fractional Expressions</a:t>
            </a:r>
          </a:p>
          <a:p>
            <a:pPr lvl="1"/>
            <a:r>
              <a:rPr lang="en-US" sz="1600" dirty="0">
                <a:ea typeface="Cambria Math" panose="02040503050406030204" pitchFamily="18" charset="0"/>
              </a:rPr>
              <a:t>Similar to regular fractions, but </a:t>
            </a:r>
            <a:r>
              <a:rPr lang="en-US" sz="1600" i="1" dirty="0">
                <a:ea typeface="Cambria Math" panose="02040503050406030204" pitchFamily="18" charset="0"/>
              </a:rPr>
              <a:t>c </a:t>
            </a:r>
            <a:r>
              <a:rPr lang="en-US" sz="1600" dirty="0">
                <a:ea typeface="Cambria Math" panose="02040503050406030204" pitchFamily="18" charset="0"/>
              </a:rPr>
              <a:t>and </a:t>
            </a:r>
            <a:r>
              <a:rPr lang="en-US" sz="1600" i="1" dirty="0">
                <a:ea typeface="Cambria Math" panose="02040503050406030204" pitchFamily="18" charset="0"/>
              </a:rPr>
              <a:t>d </a:t>
            </a:r>
            <a:r>
              <a:rPr lang="en-US" sz="1600" dirty="0">
                <a:ea typeface="Cambria Math" panose="02040503050406030204" pitchFamily="18" charset="0"/>
              </a:rPr>
              <a:t>are not integers</a:t>
            </a:r>
          </a:p>
          <a:p>
            <a:pPr lvl="1"/>
            <a:endParaRPr lang="en-US" sz="1600" b="0" dirty="0">
              <a:ea typeface="Cambria Math" panose="02040503050406030204" pitchFamily="18" charset="0"/>
            </a:endParaRPr>
          </a:p>
          <a:p>
            <a:pPr lvl="1"/>
            <a:endParaRPr lang="en-US" sz="1600" b="0" dirty="0">
              <a:ea typeface="Cambria Math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8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rtual Backgrounds | University Communications | CSUSM">
            <a:extLst>
              <a:ext uri="{FF2B5EF4-FFF2-40B4-BE49-F238E27FC236}">
                <a16:creationId xmlns:a16="http://schemas.microsoft.com/office/drawing/2014/main" id="{EBC0A6CF-3719-81B4-E79C-168FD15F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D0557-10CB-906F-0EEC-9D13A4AA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Exponents and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81179-CEF9-4683-0A52-BE0DAF0FA83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Base and Exponent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:r>
                  <a:rPr lang="en-US" i="1" dirty="0"/>
                  <a:t>x </a:t>
                </a:r>
                <a:r>
                  <a:rPr lang="en-US" dirty="0"/>
                  <a:t>is the base and </a:t>
                </a:r>
                <a:r>
                  <a:rPr lang="en-US" i="1" dirty="0"/>
                  <a:t>n </a:t>
                </a:r>
                <a:r>
                  <a:rPr lang="en-US" dirty="0"/>
                  <a:t>is the exponent</a:t>
                </a:r>
              </a:p>
              <a:p>
                <a:endParaRPr lang="en-US" dirty="0"/>
              </a:p>
              <a:p>
                <a:r>
                  <a:rPr lang="en-US" dirty="0"/>
                  <a:t>Squaring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81179-CEF9-4683-0A52-BE0DAF0FA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118" t="-2241" r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6DF76-ED43-61EB-A632-CE20B80FD76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Square Root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Nth</a:t>
                </a:r>
                <a:r>
                  <a:rPr lang="en-US" dirty="0"/>
                  <a:t> Rooting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6DF76-ED43-61EB-A632-CE20B80FD7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441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Virtual Backgrounds | University Communications | CSUSM">
            <a:extLst>
              <a:ext uri="{FF2B5EF4-FFF2-40B4-BE49-F238E27FC236}">
                <a16:creationId xmlns:a16="http://schemas.microsoft.com/office/drawing/2014/main" id="{3BA0B6C4-82E8-6B4F-AC34-05FA053AC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86EB72-FAE9-DE2B-4205-50167396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Decimals, Percent, and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AAED41-46B9-C0A1-944C-51C012B7B9C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Place Values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Ratio</a:t>
                </a:r>
              </a:p>
              <a:p>
                <a:pPr lvl="1"/>
                <a:r>
                  <a:rPr lang="en-US" sz="2000" dirty="0"/>
                  <a:t>Ratio of one quantity to another is an expression of their relative sizes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AAED41-46B9-C0A1-944C-51C012B7B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64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D8B7670-C216-0ACB-6D00-42D4E503DE9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/>
                  <a:t>Percent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 err="1"/>
                  <a:t>Percents</a:t>
                </a:r>
                <a:r>
                  <a:rPr lang="en-US" sz="2000" dirty="0"/>
                  <a:t> are ratios that are often used to represent parts of a whole, where the whole is 100%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 err="1"/>
                  <a:t>Percents</a:t>
                </a:r>
                <a:r>
                  <a:rPr lang="en-US" sz="2000" dirty="0"/>
                  <a:t> greater than 100%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sz="1600" dirty="0"/>
                  <a:t>More than whole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2000" dirty="0"/>
                  <a:t>Percent Change</a:t>
                </a:r>
              </a:p>
              <a:p>
                <a:pPr lvl="2">
                  <a:lnSpc>
                    <a:spcPct val="1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𝑖𝑛𝑐𝑟𝑒𝑎𝑠𝑒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</m:den>
                    </m:f>
                  </m:oMath>
                </a14:m>
                <a:endParaRPr lang="en-US" sz="1600" dirty="0"/>
              </a:p>
              <a:p>
                <a:pPr lvl="2">
                  <a:lnSpc>
                    <a:spcPct val="1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𝑑𝑒𝑐𝑟𝑒𝑎𝑠𝑒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</m:den>
                    </m:f>
                  </m:oMath>
                </a14:m>
                <a:endParaRPr lang="en-US" sz="16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D8B7670-C216-0ACB-6D00-42D4E503D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647" t="-1120" r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9DE9753-77CD-A977-740B-8CD9FAD7D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27" t="39298" r="57500" b="32631"/>
          <a:stretch/>
        </p:blipFill>
        <p:spPr>
          <a:xfrm>
            <a:off x="1327484" y="2257925"/>
            <a:ext cx="4203032" cy="19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4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irtual Backgrounds | University Communications | CSUSM">
            <a:extLst>
              <a:ext uri="{FF2B5EF4-FFF2-40B4-BE49-F238E27FC236}">
                <a16:creationId xmlns:a16="http://schemas.microsoft.com/office/drawing/2014/main" id="{4AE747AC-1DF9-526E-FF6A-ECC96B992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1A390-4AA7-101B-6044-B99938FE8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5000"/>
          </a:blip>
          <a:srcRect l="4474" t="47720" r="56052" b="38245"/>
          <a:stretch/>
        </p:blipFill>
        <p:spPr>
          <a:xfrm>
            <a:off x="1022684" y="4539915"/>
            <a:ext cx="4812631" cy="962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3951E-DBEB-6E15-AEEA-BC63001B5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656E6-C67C-F106-61FE-95F7F92ACD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Real Numbers consist of all rational and irrational numbers</a:t>
            </a:r>
          </a:p>
          <a:p>
            <a:pPr lvl="1"/>
            <a:r>
              <a:rPr lang="en-US" sz="2000" dirty="0"/>
              <a:t>Integers</a:t>
            </a:r>
          </a:p>
          <a:p>
            <a:pPr lvl="1"/>
            <a:r>
              <a:rPr lang="en-US" sz="2000" dirty="0"/>
              <a:t>Fractions</a:t>
            </a:r>
          </a:p>
          <a:p>
            <a:pPr lvl="1"/>
            <a:r>
              <a:rPr lang="en-US" sz="2000" dirty="0"/>
              <a:t>Decimals</a:t>
            </a:r>
          </a:p>
          <a:p>
            <a:pPr lvl="1"/>
            <a:endParaRPr lang="en-US" dirty="0"/>
          </a:p>
          <a:p>
            <a:r>
              <a:rPr lang="en-US" sz="2400" dirty="0"/>
              <a:t>Real Number Line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98E4078-1AA7-19DB-8452-E0FE2E79FC3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sz="2400" dirty="0"/>
                  <a:t>Greater than, Less than, or Equal to</a:t>
                </a:r>
              </a:p>
              <a:p>
                <a:pPr lvl="1"/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are real numbers</a:t>
                </a:r>
              </a:p>
              <a:p>
                <a:pPr lvl="1"/>
                <a:r>
                  <a:rPr lang="en-US" sz="2000" dirty="0"/>
                  <a:t>x is less than y 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600" dirty="0"/>
              </a:p>
              <a:p>
                <a:pPr lvl="1"/>
                <a:r>
                  <a:rPr lang="en-US" sz="2000" dirty="0"/>
                  <a:t>x is greater than y 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x is equal to y 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400" dirty="0"/>
                  <a:t>Absolute Value</a:t>
                </a:r>
              </a:p>
              <a:p>
                <a:pPr lvl="1"/>
                <a:r>
                  <a:rPr lang="en-US" dirty="0"/>
                  <a:t>Where x is a real number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whether x is positive or negative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98E4078-1AA7-19DB-8452-E0FE2E79FC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64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741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8FE97C3C-E9D1-C79C-AB3D-93C3FD378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0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DFC5C3-F257-446D-D546-FC61C046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199755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rtual Backgrounds | University Communications | CSUSM">
            <a:extLst>
              <a:ext uri="{FF2B5EF4-FFF2-40B4-BE49-F238E27FC236}">
                <a16:creationId xmlns:a16="http://schemas.microsoft.com/office/drawing/2014/main" id="{7B642DBA-EBA0-F7BD-7614-C7C44DD20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771AF3-541E-3366-35BC-17523479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293"/>
            <a:ext cx="5257800" cy="152784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/>
              <a:t>Quantity A</a:t>
            </a:r>
            <a:br>
              <a:rPr lang="en-US" dirty="0"/>
            </a:br>
            <a:r>
              <a:rPr lang="en-US" b="1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574FBC-2498-DC91-FB48-8A8871C9BB86}"/>
                  </a:ext>
                </a:extLst>
              </p:cNvPr>
              <p:cNvSpPr txBox="1"/>
              <p:nvPr/>
            </p:nvSpPr>
            <p:spPr>
              <a:xfrm>
                <a:off x="6096000" y="429293"/>
                <a:ext cx="5257800" cy="1388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+mj-lt"/>
                  </a:rPr>
                  <a:t>Quantity 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𝟓𝟓</m:t>
                          </m:r>
                        </m:e>
                      </m:rad>
                    </m:oMath>
                  </m:oMathPara>
                </a14:m>
                <a:endParaRPr lang="en-US" sz="36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574FBC-2498-DC91-FB48-8A8871C9B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9293"/>
                <a:ext cx="5257800" cy="1388778"/>
              </a:xfrm>
              <a:prstGeom prst="rect">
                <a:avLst/>
              </a:prstGeom>
              <a:blipFill>
                <a:blip r:embed="rId4"/>
                <a:stretch>
                  <a:fillRect t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8F21F03-D157-FC4F-8370-E26934BC70BE}"/>
              </a:ext>
            </a:extLst>
          </p:cNvPr>
          <p:cNvSpPr txBox="1"/>
          <p:nvPr/>
        </p:nvSpPr>
        <p:spPr>
          <a:xfrm>
            <a:off x="838201" y="2277979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000" dirty="0"/>
              <a:t>Quantity A is Greater</a:t>
            </a:r>
          </a:p>
          <a:p>
            <a:pPr marL="514350" indent="-514350">
              <a:buFont typeface="+mj-lt"/>
              <a:buAutoNum type="alphaUcPeriod"/>
            </a:pPr>
            <a:endParaRPr lang="en-US" sz="3000" dirty="0"/>
          </a:p>
          <a:p>
            <a:pPr marL="514350" indent="-514350">
              <a:buFont typeface="+mj-lt"/>
              <a:buAutoNum type="alphaUcPeriod"/>
            </a:pPr>
            <a:r>
              <a:rPr lang="en-US" sz="3000" dirty="0"/>
              <a:t>Quantity B is Greater</a:t>
            </a:r>
          </a:p>
          <a:p>
            <a:pPr marL="514350" indent="-514350">
              <a:buFont typeface="+mj-lt"/>
              <a:buAutoNum type="alphaUcPeriod"/>
            </a:pPr>
            <a:endParaRPr lang="en-US" sz="3000" dirty="0"/>
          </a:p>
          <a:p>
            <a:pPr marL="514350" indent="-514350">
              <a:buFont typeface="+mj-lt"/>
              <a:buAutoNum type="alphaUcPeriod"/>
            </a:pPr>
            <a:r>
              <a:rPr lang="en-US" sz="3000" dirty="0"/>
              <a:t>Two Quantities are Equal</a:t>
            </a:r>
          </a:p>
          <a:p>
            <a:pPr marL="514350" indent="-514350">
              <a:buFont typeface="+mj-lt"/>
              <a:buAutoNum type="alphaUcPeriod"/>
            </a:pPr>
            <a:endParaRPr lang="en-US" sz="3000" dirty="0"/>
          </a:p>
          <a:p>
            <a:pPr marL="514350" indent="-514350">
              <a:buFont typeface="+mj-lt"/>
              <a:buAutoNum type="alphaUcPeriod"/>
            </a:pPr>
            <a:r>
              <a:rPr lang="en-US" sz="3000" dirty="0"/>
              <a:t>The relationship cannot be determined from the information given</a:t>
            </a:r>
          </a:p>
        </p:txBody>
      </p:sp>
    </p:spTree>
    <p:extLst>
      <p:ext uri="{BB962C8B-B14F-4D97-AF65-F5344CB8AC3E}">
        <p14:creationId xmlns:p14="http://schemas.microsoft.com/office/powerpoint/2010/main" val="3410608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rtual Backgrounds | University Communications | CSUSM">
            <a:extLst>
              <a:ext uri="{FF2B5EF4-FFF2-40B4-BE49-F238E27FC236}">
                <a16:creationId xmlns:a16="http://schemas.microsoft.com/office/drawing/2014/main" id="{0F26898A-3DF3-9596-B6D4-52A7063E0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E06A4-255A-2D1F-5AD6-04251A92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Assume that y is greater than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45EC4-B3E5-558E-F787-BDB53A786D2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257800" cy="160337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400" b="1" dirty="0"/>
                  <a:t>Quantity A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45EC4-B3E5-558E-F787-BDB53A786D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257800" cy="1603375"/>
              </a:xfrm>
              <a:blipFill>
                <a:blip r:embed="rId4"/>
                <a:stretch>
                  <a:fillRect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F18C88E-E77D-FEFF-CAD5-2864B5B2F364}"/>
              </a:ext>
            </a:extLst>
          </p:cNvPr>
          <p:cNvSpPr txBox="1"/>
          <p:nvPr/>
        </p:nvSpPr>
        <p:spPr>
          <a:xfrm>
            <a:off x="6096000" y="1825625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Quantity B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235AE-394D-BF64-482F-3D48497933F2}"/>
              </a:ext>
            </a:extLst>
          </p:cNvPr>
          <p:cNvSpPr txBox="1"/>
          <p:nvPr/>
        </p:nvSpPr>
        <p:spPr>
          <a:xfrm>
            <a:off x="838200" y="3593432"/>
            <a:ext cx="1051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Quantity A is Greater</a:t>
            </a:r>
          </a:p>
          <a:p>
            <a:pPr marL="342900" indent="-342900">
              <a:buFont typeface="+mj-lt"/>
              <a:buAutoNum type="alphaUcPeriod"/>
            </a:pPr>
            <a:endParaRPr lang="en-US" sz="2800" dirty="0"/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Quantity B is Greater</a:t>
            </a:r>
          </a:p>
          <a:p>
            <a:pPr marL="342900" indent="-342900">
              <a:buFont typeface="+mj-lt"/>
              <a:buAutoNum type="alphaUcPeriod"/>
            </a:pPr>
            <a:endParaRPr lang="en-US" sz="2800" dirty="0"/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The data provided isn’t enough to determine the answer</a:t>
            </a:r>
          </a:p>
          <a:p>
            <a:pPr marL="342900" indent="-342900">
              <a:buFont typeface="+mj-lt"/>
              <a:buAutoNum type="alphaUcPeriod"/>
            </a:pPr>
            <a:endParaRPr lang="en-US" sz="2800" dirty="0"/>
          </a:p>
          <a:p>
            <a:pPr marL="342900" indent="-342900">
              <a:buFont typeface="+mj-lt"/>
              <a:buAutoNum type="alphaUcPeriod"/>
            </a:pPr>
            <a:r>
              <a:rPr lang="en-US" sz="2800" dirty="0"/>
              <a:t>Both quantities given are equal</a:t>
            </a:r>
          </a:p>
        </p:txBody>
      </p:sp>
    </p:spTree>
    <p:extLst>
      <p:ext uri="{BB962C8B-B14F-4D97-AF65-F5344CB8AC3E}">
        <p14:creationId xmlns:p14="http://schemas.microsoft.com/office/powerpoint/2010/main" val="405609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rtual Backgrounds | University Communications | CSUSM">
            <a:extLst>
              <a:ext uri="{FF2B5EF4-FFF2-40B4-BE49-F238E27FC236}">
                <a16:creationId xmlns:a16="http://schemas.microsoft.com/office/drawing/2014/main" id="{1CD16DE3-0BFB-E005-B655-3C169A9B4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4D57DD-B77C-750B-60DD-C314131F8B1E}"/>
              </a:ext>
            </a:extLst>
          </p:cNvPr>
          <p:cNvSpPr txBox="1"/>
          <p:nvPr/>
        </p:nvSpPr>
        <p:spPr>
          <a:xfrm>
            <a:off x="786063" y="609600"/>
            <a:ext cx="481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Quantitative</a:t>
            </a:r>
            <a:r>
              <a:rPr lang="en-US" sz="3600" dirty="0">
                <a:latin typeface="+mj-lt"/>
              </a:rPr>
              <a:t>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D8BCDD-0C8D-A79B-5E67-4CA20B667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531"/>
            <a:ext cx="10515600" cy="4351338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dirty="0"/>
              <a:t>The GRE will be assessing your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Basic Mathematical Skills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Understanding of Elementary Mathematical Concepts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Ability to reason quantitatively and to model and solve problems with quantitative methods</a:t>
            </a:r>
          </a:p>
        </p:txBody>
      </p:sp>
    </p:spTree>
    <p:extLst>
      <p:ext uri="{BB962C8B-B14F-4D97-AF65-F5344CB8AC3E}">
        <p14:creationId xmlns:p14="http://schemas.microsoft.com/office/powerpoint/2010/main" val="792489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rtual Backgrounds | University Communications | CSUSM">
            <a:extLst>
              <a:ext uri="{FF2B5EF4-FFF2-40B4-BE49-F238E27FC236}">
                <a16:creationId xmlns:a16="http://schemas.microsoft.com/office/drawing/2014/main" id="{B9FF3175-40C3-B176-D63C-25A8AE5CB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DF3881-47C0-D6F7-678F-1C239166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1"/>
            <a:ext cx="5257800" cy="13858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 dirty="0"/>
              <a:t>Quantity A</a:t>
            </a:r>
            <a:br>
              <a:rPr lang="en-US" sz="3000" b="1" dirty="0"/>
            </a:br>
            <a:r>
              <a:rPr lang="en-US" sz="3000" b="1" dirty="0"/>
              <a:t>The square root of 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12800-1231-F506-B94D-4EEC912B2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2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Quantity A is Greater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Quantity B is Greater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Two Quantities are Equal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The relationship cannot be determined from the information given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B33C4-A2D1-AF12-A955-0756C93F9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02432"/>
            <a:ext cx="5181600" cy="119062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>
                <a:latin typeface="+mj-lt"/>
              </a:rPr>
              <a:t>Quantity B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>
                <a:latin typeface="+mj-lt"/>
              </a:rPr>
              <a:t>The greatest prime factor of 30</a:t>
            </a:r>
          </a:p>
        </p:txBody>
      </p:sp>
    </p:spTree>
    <p:extLst>
      <p:ext uri="{BB962C8B-B14F-4D97-AF65-F5344CB8AC3E}">
        <p14:creationId xmlns:p14="http://schemas.microsoft.com/office/powerpoint/2010/main" val="2479439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irtual Backgrounds | University Communications | CSUSM">
            <a:extLst>
              <a:ext uri="{FF2B5EF4-FFF2-40B4-BE49-F238E27FC236}">
                <a16:creationId xmlns:a16="http://schemas.microsoft.com/office/drawing/2014/main" id="{ED22B8A0-D655-B0ED-F912-134A77610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CE08B1-90A4-B245-58F4-9EED4819F28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870117"/>
              </a:xfrm>
            </p:spPr>
            <p:txBody>
              <a:bodyPr>
                <a:normAutofit/>
              </a:bodyPr>
              <a:lstStyle/>
              <a:p>
                <a:r>
                  <a:rPr lang="en-US" sz="3000" b="1" dirty="0"/>
                  <a:t>Neither x nor y is equal to 0 and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CE08B1-90A4-B245-58F4-9EED4819F2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870117"/>
              </a:xfrm>
              <a:blipFill>
                <a:blip r:embed="rId3"/>
                <a:stretch>
                  <a:fillRect l="-1391" b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9A16A-7990-9ECB-9EF2-D182E1A80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312277"/>
            <a:ext cx="5181600" cy="16033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+mj-lt"/>
              </a:rPr>
              <a:t>Quantity A</a:t>
            </a:r>
          </a:p>
          <a:p>
            <a:pPr marL="0" indent="0" algn="ctr">
              <a:buNone/>
            </a:pPr>
            <a:r>
              <a:rPr lang="en-US" b="1" dirty="0">
                <a:latin typeface="+mj-lt"/>
              </a:rPr>
              <a:t>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F5CEA-120D-64E6-D511-82E918150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2278"/>
            <a:ext cx="5181600" cy="16033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Quantity B</a:t>
            </a:r>
          </a:p>
          <a:p>
            <a:pPr marL="0" indent="0" algn="ctr">
              <a:buNone/>
            </a:pPr>
            <a:r>
              <a:rPr lang="en-US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748690-C61A-7F5D-2122-A43C7485CC24}"/>
              </a:ext>
            </a:extLst>
          </p:cNvPr>
          <p:cNvSpPr txBox="1"/>
          <p:nvPr/>
        </p:nvSpPr>
        <p:spPr>
          <a:xfrm>
            <a:off x="838200" y="2847472"/>
            <a:ext cx="1051559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Quantity A is Greater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Quantity B is Greater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Two Quantities are Equal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The relationship cannot be determined from the information given</a:t>
            </a:r>
          </a:p>
        </p:txBody>
      </p:sp>
    </p:spTree>
    <p:extLst>
      <p:ext uri="{BB962C8B-B14F-4D97-AF65-F5344CB8AC3E}">
        <p14:creationId xmlns:p14="http://schemas.microsoft.com/office/powerpoint/2010/main" val="1717826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rtual Backgrounds | University Communications | CSUSM">
            <a:extLst>
              <a:ext uri="{FF2B5EF4-FFF2-40B4-BE49-F238E27FC236}">
                <a16:creationId xmlns:a16="http://schemas.microsoft.com/office/drawing/2014/main" id="{DD53B98F-B201-2192-0FF2-8B49D179C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3580A6-3828-6389-AAED-7DD7F1A458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3580A6-3828-6389-AAED-7DD7F1A45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DD8816-95CC-A30E-76BA-642E8BAD83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62790" y="1690688"/>
                <a:ext cx="5181600" cy="4351338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n-US" b="0" dirty="0"/>
                  <a:t>11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arenR"/>
                </a:pPr>
                <a:endParaRPr lang="en-US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/>
                  <a:t>17.5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US" dirty="0"/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305</m:t>
                        </m:r>
                      </m:e>
                    </m:ra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arenR"/>
                </a:pPr>
                <a:endParaRPr lang="en-US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/>
                  <a:t>11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arenR"/>
                </a:pPr>
                <a:endParaRPr lang="en-US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dirty="0"/>
                  <a:t>25.0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DD8816-95CC-A30E-76BA-642E8BAD83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62790" y="1690688"/>
                <a:ext cx="5181600" cy="4351338"/>
              </a:xfrm>
              <a:blipFill>
                <a:blip r:embed="rId4"/>
                <a:stretch>
                  <a:fillRect l="-2471" t="-266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963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rtual Backgrounds | University Communications | CSUSM">
            <a:extLst>
              <a:ext uri="{FF2B5EF4-FFF2-40B4-BE49-F238E27FC236}">
                <a16:creationId xmlns:a16="http://schemas.microsoft.com/office/drawing/2014/main" id="{6CD99DEA-DD96-3EA8-447C-C103670F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4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A07D67-C83D-E0F8-3FA1-E9DA2F7A6E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532314"/>
                <a:ext cx="10515600" cy="1649412"/>
              </a:xfrm>
            </p:spPr>
            <p:txBody>
              <a:bodyPr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400" b="1" dirty="0"/>
                  <a:t>What 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3400" b="1" i="1" smtClean="0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400" b="1" dirty="0"/>
                  <a:t>? </a:t>
                </a:r>
                <a:br>
                  <a:rPr lang="en-US" sz="3400" b="1" dirty="0"/>
                </a:br>
                <a:r>
                  <a:rPr lang="en-US" sz="2000" b="1" dirty="0"/>
                  <a:t>Select all that apply.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A07D67-C83D-E0F8-3FA1-E9DA2F7A6E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532314"/>
                <a:ext cx="10515600" cy="1649412"/>
              </a:xfrm>
              <a:blipFill>
                <a:blip r:embed="rId3"/>
                <a:stretch>
                  <a:fillRect b="-4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90D848C-2015-3993-0580-6583E045AA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315452" y="2181726"/>
                <a:ext cx="5181600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84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arenR"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90D848C-2015-3993-0580-6583E045A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15452" y="2181726"/>
                <a:ext cx="5181600" cy="435133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215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rtual Backgrounds | University Communications | CSUSM">
            <a:extLst>
              <a:ext uri="{FF2B5EF4-FFF2-40B4-BE49-F238E27FC236}">
                <a16:creationId xmlns:a16="http://schemas.microsoft.com/office/drawing/2014/main" id="{D836A35A-70EA-029A-C642-75ADBACB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621B0-5C48-79FA-AC8C-FEC838A1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19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/>
              <a:t>If 10 is 2% of z, what is 50% of z?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EB3A4-4679-7C3D-EBB5-B2EF53A31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90688"/>
            <a:ext cx="5181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0.1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5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250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500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1851614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rtual Backgrounds | University Communications | CSUSM">
            <a:extLst>
              <a:ext uri="{FF2B5EF4-FFF2-40B4-BE49-F238E27FC236}">
                <a16:creationId xmlns:a16="http://schemas.microsoft.com/office/drawing/2014/main" id="{C933F337-B18E-DAD2-D6ED-D9E51AC32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9F7156-F7CB-B3A5-C290-21D3CE86666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9836" y="381167"/>
                <a:ext cx="10000247" cy="2153485"/>
              </a:xfrm>
            </p:spPr>
            <p:txBody>
              <a:bodyPr>
                <a:normAutofit fontScale="90000"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600" b="1" dirty="0"/>
                  <a:t>A sequence is defined by the following formula:</a:t>
                </a:r>
                <a:br>
                  <a:rPr lang="en-US" sz="3600" b="1" dirty="0"/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br>
                  <a:rPr lang="en-US" sz="3600" b="1" dirty="0"/>
                </a:br>
                <a:r>
                  <a:rPr lang="en-US" sz="3600" b="1" dirty="0"/>
                  <a:t>What is the 4</a:t>
                </a:r>
                <a:r>
                  <a:rPr lang="en-US" sz="3600" b="1" baseline="30000" dirty="0"/>
                  <a:t>th</a:t>
                </a:r>
                <a:r>
                  <a:rPr lang="en-US" sz="3600" b="1" dirty="0"/>
                  <a:t> element of this sequence?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9F7156-F7CB-B3A5-C290-21D3CE8666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9836" y="381167"/>
                <a:ext cx="10000247" cy="2153485"/>
              </a:xfrm>
              <a:blipFill>
                <a:blip r:embed="rId3"/>
                <a:stretch>
                  <a:fillRect t="-1133" b="-6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9D13B3-8C55-DF10-44E4-D0F41FBAC994}"/>
                  </a:ext>
                </a:extLst>
              </p14:cNvPr>
              <p14:cNvContentPartPr/>
              <p14:nvPr/>
            </p14:nvContentPartPr>
            <p14:xfrm>
              <a:off x="2457503" y="771760"/>
              <a:ext cx="11160" cy="18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9D13B3-8C55-DF10-44E4-D0F41FBAC9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1503" y="736120"/>
                <a:ext cx="828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1874A9-14B7-5B90-EF5C-CAEE784D9B85}"/>
                  </a:ext>
                </a:extLst>
              </p14:cNvPr>
              <p14:cNvContentPartPr/>
              <p14:nvPr/>
            </p14:nvContentPartPr>
            <p14:xfrm>
              <a:off x="2470823" y="762760"/>
              <a:ext cx="2160" cy="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1874A9-14B7-5B90-EF5C-CAEE784D9B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35183" y="727120"/>
                <a:ext cx="7380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9087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rtual Backgrounds | University Communications | CSUSM">
            <a:extLst>
              <a:ext uri="{FF2B5EF4-FFF2-40B4-BE49-F238E27FC236}">
                <a16:creationId xmlns:a16="http://schemas.microsoft.com/office/drawing/2014/main" id="{31E5E9BE-205D-DB12-F4B0-507D84211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E24BD-413B-749E-CE12-CE8DE571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24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One pen costs $0.25 and one marker costs $0.35. At those prices, what is the total cost</a:t>
            </a:r>
            <a:br>
              <a:rPr lang="en-US" b="1" dirty="0"/>
            </a:br>
            <a:r>
              <a:rPr lang="en-US" b="1" dirty="0"/>
              <a:t>of 18 pens and 100 markers?</a:t>
            </a:r>
          </a:p>
        </p:txBody>
      </p:sp>
    </p:spTree>
    <p:extLst>
      <p:ext uri="{BB962C8B-B14F-4D97-AF65-F5344CB8AC3E}">
        <p14:creationId xmlns:p14="http://schemas.microsoft.com/office/powerpoint/2010/main" val="2482618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rtual Backgrounds | University Communications | CSUSM">
            <a:extLst>
              <a:ext uri="{FF2B5EF4-FFF2-40B4-BE49-F238E27FC236}">
                <a16:creationId xmlns:a16="http://schemas.microsoft.com/office/drawing/2014/main" id="{47D57515-5CEC-D1CE-4CD7-21679ECD8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A2A3E3-46D9-69D3-0D16-9631F24C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000" b="1" dirty="0"/>
              <a:t>At company Y, the ratio of the number of female employees to the number of male employees is 3 to 2. If there are 150 Female employees at the company, how many male employees are there?</a:t>
            </a:r>
          </a:p>
        </p:txBody>
      </p:sp>
    </p:spTree>
    <p:extLst>
      <p:ext uri="{BB962C8B-B14F-4D97-AF65-F5344CB8AC3E}">
        <p14:creationId xmlns:p14="http://schemas.microsoft.com/office/powerpoint/2010/main" val="63011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rtual Backgrounds | University Communications | CSUSM">
            <a:extLst>
              <a:ext uri="{FF2B5EF4-FFF2-40B4-BE49-F238E27FC236}">
                <a16:creationId xmlns:a16="http://schemas.microsoft.com/office/drawing/2014/main" id="{86C21C38-3586-CDE1-A429-0455A9C2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4D57DD-B77C-750B-60DD-C314131F8B1E}"/>
              </a:ext>
            </a:extLst>
          </p:cNvPr>
          <p:cNvSpPr txBox="1"/>
          <p:nvPr/>
        </p:nvSpPr>
        <p:spPr>
          <a:xfrm>
            <a:off x="786063" y="609600"/>
            <a:ext cx="481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Quantitative</a:t>
            </a:r>
            <a:r>
              <a:rPr lang="en-US" sz="3600" dirty="0">
                <a:latin typeface="+mj-lt"/>
              </a:rPr>
              <a:t>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D8BCDD-0C8D-A79B-5E67-4CA20B667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5531"/>
            <a:ext cx="10515600" cy="4351338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sz="2800" dirty="0"/>
              <a:t>These would be divided into four topics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Arithmetic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Algebra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Geometry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202788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rtual Backgrounds | University Communications | CSUSM">
            <a:extLst>
              <a:ext uri="{FF2B5EF4-FFF2-40B4-BE49-F238E27FC236}">
                <a16:creationId xmlns:a16="http://schemas.microsoft.com/office/drawing/2014/main" id="{331B1C1F-F3FA-8CD3-E029-8FAADB20D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EFB655-E2A7-16A7-9496-1D6432DD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72B07-0C0B-5627-1BEB-F0DCDF4B6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assume,</a:t>
            </a:r>
          </a:p>
          <a:p>
            <a:pPr lvl="1"/>
            <a:r>
              <a:rPr lang="en-US" dirty="0"/>
              <a:t>All numbers are real numbers</a:t>
            </a:r>
          </a:p>
          <a:p>
            <a:pPr lvl="1"/>
            <a:r>
              <a:rPr lang="en-US" dirty="0"/>
              <a:t>All figures are assumed to lie in a plane unless otherwise stated</a:t>
            </a:r>
          </a:p>
          <a:p>
            <a:pPr lvl="1"/>
            <a:r>
              <a:rPr lang="en-US" dirty="0"/>
              <a:t>Geometric figures such as lines, circles, triangles, and quadrilaterals </a:t>
            </a:r>
            <a:r>
              <a:rPr lang="en-US" b="1" dirty="0"/>
              <a:t>are not necessarily </a:t>
            </a:r>
            <a:r>
              <a:rPr lang="en-US" dirty="0"/>
              <a:t>drawn to scale.  </a:t>
            </a:r>
          </a:p>
          <a:p>
            <a:pPr lvl="2"/>
            <a:r>
              <a:rPr lang="en-US" dirty="0"/>
              <a:t>Lines clearly drawn straight are actually straight.</a:t>
            </a:r>
          </a:p>
          <a:p>
            <a:pPr lvl="2"/>
            <a:r>
              <a:rPr lang="en-US" dirty="0"/>
              <a:t>Points on a line are in the order as shown</a:t>
            </a:r>
          </a:p>
          <a:p>
            <a:pPr lvl="2"/>
            <a:r>
              <a:rPr lang="en-US" dirty="0"/>
              <a:t>Geometric objects are relatively in the positions they are shown. </a:t>
            </a:r>
          </a:p>
          <a:p>
            <a:pPr lvl="2"/>
            <a:r>
              <a:rPr lang="en-US" dirty="0"/>
              <a:t>Coordinate Systems are drawn to scale</a:t>
            </a:r>
          </a:p>
          <a:p>
            <a:pPr lvl="2"/>
            <a:r>
              <a:rPr lang="en-US" dirty="0"/>
              <a:t>Graphical data presentations, such as bar graphs, circle graphs, and line graphs are drawn to scale. </a:t>
            </a:r>
          </a:p>
        </p:txBody>
      </p:sp>
    </p:spTree>
    <p:extLst>
      <p:ext uri="{BB962C8B-B14F-4D97-AF65-F5344CB8AC3E}">
        <p14:creationId xmlns:p14="http://schemas.microsoft.com/office/powerpoint/2010/main" val="42719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rtual Backgrounds | University Communications | CSUSM">
            <a:extLst>
              <a:ext uri="{FF2B5EF4-FFF2-40B4-BE49-F238E27FC236}">
                <a16:creationId xmlns:a16="http://schemas.microsoft.com/office/drawing/2014/main" id="{4EB4410D-F5D8-5B04-57C4-4FF0A5DD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EBCBF-844C-8BA6-971E-9482EC29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BAB77-71CC-C57B-8C40-28FE35494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Quantitative Comparison Questions</a:t>
            </a:r>
          </a:p>
          <a:p>
            <a:pPr>
              <a:lnSpc>
                <a:spcPct val="150000"/>
              </a:lnSpc>
            </a:pPr>
            <a:r>
              <a:rPr lang="en-US" dirty="0"/>
              <a:t>Multiple Choice Questions (Select One)</a:t>
            </a:r>
          </a:p>
          <a:p>
            <a:pPr>
              <a:lnSpc>
                <a:spcPct val="150000"/>
              </a:lnSpc>
            </a:pPr>
            <a:r>
              <a:rPr lang="en-US" dirty="0"/>
              <a:t>Multiple Choice Questions (Select all that apply)</a:t>
            </a:r>
          </a:p>
          <a:p>
            <a:pPr>
              <a:lnSpc>
                <a:spcPct val="150000"/>
              </a:lnSpc>
            </a:pPr>
            <a:r>
              <a:rPr lang="en-US" dirty="0"/>
              <a:t>Numeric Entry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7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rtual Backgrounds | University Communications | CSUSM">
            <a:extLst>
              <a:ext uri="{FF2B5EF4-FFF2-40B4-BE49-F238E27FC236}">
                <a16:creationId xmlns:a16="http://schemas.microsoft.com/office/drawing/2014/main" id="{3B8835F8-21D7-7D7C-80FD-BB30C80E2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BCEFF8-C46B-8239-0756-A7CCC544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/>
              <a:t>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167DC-5EE0-B4D6-1278-9B150A396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Properties and Types Integers,</a:t>
            </a:r>
          </a:p>
          <a:p>
            <a:pPr lvl="2"/>
            <a:r>
              <a:rPr lang="en-US" dirty="0"/>
              <a:t>Divisibility </a:t>
            </a:r>
          </a:p>
          <a:p>
            <a:pPr lvl="2"/>
            <a:r>
              <a:rPr lang="en-US" dirty="0"/>
              <a:t>Factorization</a:t>
            </a:r>
          </a:p>
          <a:p>
            <a:pPr lvl="2"/>
            <a:r>
              <a:rPr lang="en-US" dirty="0"/>
              <a:t>Prime Numbers</a:t>
            </a:r>
          </a:p>
          <a:p>
            <a:pPr lvl="2"/>
            <a:r>
              <a:rPr lang="en-US" dirty="0"/>
              <a:t>Remainders</a:t>
            </a:r>
          </a:p>
          <a:p>
            <a:pPr lvl="2"/>
            <a:r>
              <a:rPr lang="en-US" dirty="0"/>
              <a:t>Odd and Even Integers</a:t>
            </a:r>
          </a:p>
          <a:p>
            <a:pPr lvl="1"/>
            <a:r>
              <a:rPr lang="en-US" dirty="0"/>
              <a:t>Arithmetic Operations, Exponents and Roots</a:t>
            </a:r>
          </a:p>
          <a:p>
            <a:pPr lvl="1"/>
            <a:r>
              <a:rPr lang="en-US" dirty="0"/>
              <a:t>Concepts</a:t>
            </a:r>
          </a:p>
          <a:p>
            <a:pPr lvl="2"/>
            <a:r>
              <a:rPr lang="en-US" dirty="0"/>
              <a:t>Estimation</a:t>
            </a:r>
          </a:p>
          <a:p>
            <a:pPr lvl="2"/>
            <a:r>
              <a:rPr lang="en-US" dirty="0"/>
              <a:t>Percent, Ratios, and Decimals</a:t>
            </a:r>
          </a:p>
          <a:p>
            <a:pPr lvl="2"/>
            <a:r>
              <a:rPr lang="en-US" dirty="0"/>
              <a:t>Rate</a:t>
            </a:r>
          </a:p>
          <a:p>
            <a:pPr lvl="2"/>
            <a:r>
              <a:rPr lang="en-US" dirty="0"/>
              <a:t>Absolute value</a:t>
            </a:r>
          </a:p>
          <a:p>
            <a:pPr lvl="2"/>
            <a:r>
              <a:rPr lang="en-US" dirty="0"/>
              <a:t>The Number line</a:t>
            </a:r>
          </a:p>
          <a:p>
            <a:pPr lvl="2"/>
            <a:r>
              <a:rPr lang="en-US" dirty="0"/>
              <a:t>Sequences of Numbers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35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Virtual Backgrounds | University Communications | CSUSM">
            <a:extLst>
              <a:ext uri="{FF2B5EF4-FFF2-40B4-BE49-F238E27FC236}">
                <a16:creationId xmlns:a16="http://schemas.microsoft.com/office/drawing/2014/main" id="{86582889-38F8-24AB-3991-1787177C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37800-2474-CAB9-6DAB-D8488565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800"/>
              <a:t>Comparison Questions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7FE57-58C3-AF58-1CB7-BD092ACB6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The usual format of the questions are as follows</a:t>
            </a:r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B095663-5977-EF7A-2CE7-1A0505882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4" t="16608" r="56448" b="42976"/>
          <a:stretch/>
        </p:blipFill>
        <p:spPr>
          <a:xfrm>
            <a:off x="5034935" y="1426546"/>
            <a:ext cx="6785971" cy="41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4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Virtual Backgrounds | University Communications | CSUSM">
            <a:extLst>
              <a:ext uri="{FF2B5EF4-FFF2-40B4-BE49-F238E27FC236}">
                <a16:creationId xmlns:a16="http://schemas.microsoft.com/office/drawing/2014/main" id="{BEB1533E-A41F-4A54-95D9-5EB01EB6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DF588-9927-049F-5227-163CA1E8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latin typeface="+mj-lt"/>
                <a:ea typeface="+mj-ea"/>
                <a:cs typeface="+mj-cs"/>
              </a:rPr>
              <a:t>Multiple Choice (Select One)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08809-187E-F19D-FB69-0D35DCAB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kern="1200">
                <a:latin typeface="+mn-lt"/>
                <a:ea typeface="+mn-ea"/>
                <a:cs typeface="+mn-cs"/>
              </a:rPr>
              <a:t>These questions are as follows,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61591-BDB2-F98E-0423-879B2E13A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06" t="31429" r="55230" b="45306"/>
          <a:stretch/>
        </p:blipFill>
        <p:spPr>
          <a:xfrm>
            <a:off x="4901184" y="1942071"/>
            <a:ext cx="6922008" cy="30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03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Virtual Backgrounds | University Communications | CSUSM">
            <a:extLst>
              <a:ext uri="{FF2B5EF4-FFF2-40B4-BE49-F238E27FC236}">
                <a16:creationId xmlns:a16="http://schemas.microsoft.com/office/drawing/2014/main" id="{4265AACB-E8E5-1F5C-2DB9-4AAB3F698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6D408-740A-7064-E950-1679D3C7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>
                <a:latin typeface="+mj-lt"/>
                <a:ea typeface="+mj-ea"/>
                <a:cs typeface="+mj-cs"/>
              </a:rPr>
              <a:t>Multiple Choice (Select all that apply)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A50CB-CF7B-FFAE-DB0B-37A205816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kern="1200" dirty="0">
                <a:latin typeface="+mn-lt"/>
                <a:ea typeface="+mn-ea"/>
                <a:cs typeface="+mn-cs"/>
              </a:rPr>
              <a:t>These questions are as follows,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8FFB6-EC9A-4BB5-E7A1-BE572D5337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61" t="23367" r="56285" b="57305"/>
          <a:stretch/>
        </p:blipFill>
        <p:spPr>
          <a:xfrm>
            <a:off x="4898967" y="2223231"/>
            <a:ext cx="6921940" cy="25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9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939</Words>
  <Application>Microsoft Office PowerPoint</Application>
  <PresentationFormat>Widescreen</PresentationFormat>
  <Paragraphs>214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Important Notes</vt:lpstr>
      <vt:lpstr>Types of Questions</vt:lpstr>
      <vt:lpstr>Arithmetic</vt:lpstr>
      <vt:lpstr>Comparison Questions</vt:lpstr>
      <vt:lpstr>Multiple Choice (Select One)</vt:lpstr>
      <vt:lpstr>Multiple Choice (Select all that apply)</vt:lpstr>
      <vt:lpstr>Numeric Entry  </vt:lpstr>
      <vt:lpstr>Calm Math Review before the Practice Questions</vt:lpstr>
      <vt:lpstr>Integers </vt:lpstr>
      <vt:lpstr>Fractions</vt:lpstr>
      <vt:lpstr>Exponents and Roots</vt:lpstr>
      <vt:lpstr>Decimals, Percent, and Ratios</vt:lpstr>
      <vt:lpstr>Real Numbers</vt:lpstr>
      <vt:lpstr>Practice Questions</vt:lpstr>
      <vt:lpstr>Quantity A 9</vt:lpstr>
      <vt:lpstr>Assume that y is greater than 3</vt:lpstr>
      <vt:lpstr>Quantity A The square root of 30</vt:lpstr>
      <vt:lpstr>Neither x nor y is equal to 0 and xy=4y/x</vt:lpstr>
      <vt:lpstr>√180+√125</vt:lpstr>
      <vt:lpstr>What is equivalent to (1/5)/(4/15)?  Select all that apply.</vt:lpstr>
      <vt:lpstr>If 10 is 2% of z, what is 50% of z?</vt:lpstr>
      <vt:lpstr>A sequence is defined by the following formula: s_n=3∗s_(n-1)+5 s_1=12 What is the 4th element of this sequence?</vt:lpstr>
      <vt:lpstr>One pen costs $0.25 and one marker costs $0.35. At those prices, what is the total cost of 18 pens and 100 markers?</vt:lpstr>
      <vt:lpstr>At company Y, the ratio of the number of female employees to the number of male employees is 3 to 2. If there are 150 Female employees at the company, how many male employees are there?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Enrique Garcia</dc:creator>
  <cp:lastModifiedBy>Enrique Garcia</cp:lastModifiedBy>
  <cp:revision>5</cp:revision>
  <dcterms:created xsi:type="dcterms:W3CDTF">2022-05-31T00:31:07Z</dcterms:created>
  <dcterms:modified xsi:type="dcterms:W3CDTF">2022-06-06T18:55:00Z</dcterms:modified>
</cp:coreProperties>
</file>