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65" r:id="rId5"/>
    <p:sldId id="267" r:id="rId6"/>
    <p:sldId id="266" r:id="rId7"/>
    <p:sldId id="281" r:id="rId8"/>
    <p:sldId id="303" r:id="rId9"/>
    <p:sldId id="259" r:id="rId10"/>
    <p:sldId id="268" r:id="rId11"/>
    <p:sldId id="269" r:id="rId12"/>
    <p:sldId id="270" r:id="rId13"/>
    <p:sldId id="271" r:id="rId14"/>
    <p:sldId id="272" r:id="rId15"/>
    <p:sldId id="282" r:id="rId16"/>
    <p:sldId id="302" r:id="rId17"/>
    <p:sldId id="260" r:id="rId18"/>
    <p:sldId id="273" r:id="rId19"/>
    <p:sldId id="274" r:id="rId20"/>
    <p:sldId id="276" r:id="rId21"/>
    <p:sldId id="275" r:id="rId22"/>
    <p:sldId id="301" r:id="rId23"/>
    <p:sldId id="261" r:id="rId24"/>
    <p:sldId id="277" r:id="rId25"/>
    <p:sldId id="278" r:id="rId26"/>
    <p:sldId id="280" r:id="rId27"/>
    <p:sldId id="279" r:id="rId28"/>
    <p:sldId id="300" r:id="rId29"/>
    <p:sldId id="262" r:id="rId30"/>
    <p:sldId id="283" r:id="rId31"/>
    <p:sldId id="284" r:id="rId32"/>
    <p:sldId id="285" r:id="rId33"/>
    <p:sldId id="286" r:id="rId34"/>
    <p:sldId id="287" r:id="rId35"/>
    <p:sldId id="299" r:id="rId36"/>
    <p:sldId id="263" r:id="rId37"/>
    <p:sldId id="288" r:id="rId38"/>
    <p:sldId id="289" r:id="rId39"/>
    <p:sldId id="290" r:id="rId40"/>
    <p:sldId id="291" r:id="rId41"/>
    <p:sldId id="292" r:id="rId42"/>
    <p:sldId id="298" r:id="rId43"/>
    <p:sldId id="264" r:id="rId44"/>
    <p:sldId id="293" r:id="rId45"/>
    <p:sldId id="294" r:id="rId46"/>
    <p:sldId id="295" r:id="rId47"/>
    <p:sldId id="296" r:id="rId48"/>
    <p:sldId id="29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77722F-416E-41F7-8061-E129CA232A60}" type="datetimeFigureOut">
              <a:rPr lang="en-US" smtClean="0"/>
              <a:pPr/>
              <a:t>7/5/2016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FDB4A-683B-4E47-AAF4-103BF69227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2</a:t>
            </a:fld>
            <a:endParaRPr lang="en-US"/>
          </a:p>
        </p:txBody>
      </p:sp>
      <p:pic>
        <p:nvPicPr>
          <p:cNvPr id="6" name="Picture 5"/>
          <p:cNvPicPr/>
          <p:nvPr/>
        </p:nvPicPr>
        <p:blipFill>
          <a:blip r:embed="rId3"/>
          <a:srcRect/>
          <a:stretch>
            <a:fillRect/>
          </a:stretch>
        </p:blipFill>
        <p:spPr bwMode="auto">
          <a:xfrm>
            <a:off x="990600" y="4419600"/>
            <a:ext cx="4953000" cy="4038600"/>
          </a:xfrm>
          <a:prstGeom prst="rect">
            <a:avLst/>
          </a:prstGeom>
          <a:noFill/>
          <a:ln w="9525">
            <a:noFill/>
            <a:miter lim="800000"/>
            <a:headEnd/>
            <a:tailEnd/>
          </a:ln>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CFDB4A-683B-4E47-AAF4-103BF69227B3}"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445C73-DAFC-4B21-9B85-BA35FA8E7AA7}"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477A4-A14C-4F21-B9CB-03C19AD3D3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45C73-DAFC-4B21-9B85-BA35FA8E7AA7}"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477A4-A14C-4F21-B9CB-03C19AD3D3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45C73-DAFC-4B21-9B85-BA35FA8E7AA7}"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477A4-A14C-4F21-B9CB-03C19AD3D3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45C73-DAFC-4B21-9B85-BA35FA8E7AA7}"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477A4-A14C-4F21-B9CB-03C19AD3D3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45C73-DAFC-4B21-9B85-BA35FA8E7AA7}"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477A4-A14C-4F21-B9CB-03C19AD3D3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445C73-DAFC-4B21-9B85-BA35FA8E7AA7}"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477A4-A14C-4F21-B9CB-03C19AD3D3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445C73-DAFC-4B21-9B85-BA35FA8E7AA7}" type="datetimeFigureOut">
              <a:rPr lang="en-US" smtClean="0"/>
              <a:pPr/>
              <a:t>7/5/2016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477A4-A14C-4F21-B9CB-03C19AD3D3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445C73-DAFC-4B21-9B85-BA35FA8E7AA7}" type="datetimeFigureOut">
              <a:rPr lang="en-US" smtClean="0"/>
              <a:pPr/>
              <a:t>7/5/2016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477A4-A14C-4F21-B9CB-03C19AD3D3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45C73-DAFC-4B21-9B85-BA35FA8E7AA7}" type="datetimeFigureOut">
              <a:rPr lang="en-US" smtClean="0"/>
              <a:pPr/>
              <a:t>7/5/2016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477A4-A14C-4F21-B9CB-03C19AD3D3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45C73-DAFC-4B21-9B85-BA35FA8E7AA7}"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477A4-A14C-4F21-B9CB-03C19AD3D3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45C73-DAFC-4B21-9B85-BA35FA8E7AA7}"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477A4-A14C-4F21-B9CB-03C19AD3D3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45C73-DAFC-4B21-9B85-BA35FA8E7AA7}" type="datetimeFigureOut">
              <a:rPr lang="en-US" smtClean="0"/>
              <a:pPr/>
              <a:t>7/5/2016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477A4-A14C-4F21-B9CB-03C19AD3D34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ncbi.nlm.nih.gov/pubmed/19017911" TargetMode="External"/><Relationship Id="rId7" Type="http://schemas.openxmlformats.org/officeDocument/2006/relationships/hyperlink" Target="https://nccih.nih.gov/health/ginkgo/ataglance.htm" TargetMode="External"/><Relationship Id="rId2" Type="http://schemas.openxmlformats.org/officeDocument/2006/relationships/hyperlink" Target="http://www.ncbi.nlm.nih.gov/pubmed/20168306" TargetMode="External"/><Relationship Id="rId1" Type="http://schemas.openxmlformats.org/officeDocument/2006/relationships/slideLayout" Target="../slideLayouts/slideLayout2.xml"/><Relationship Id="rId6" Type="http://schemas.openxmlformats.org/officeDocument/2006/relationships/hyperlink" Target="http://ntp.niehs.nih.gov/ntp/htdocs/LT_rpts/TR578_508.pdf" TargetMode="External"/><Relationship Id="rId5" Type="http://schemas.openxmlformats.org/officeDocument/2006/relationships/hyperlink" Target="http://www.ncbi.nlm.nih.gov/pubmed/12186600" TargetMode="External"/><Relationship Id="rId4" Type="http://schemas.openxmlformats.org/officeDocument/2006/relationships/hyperlink" Target="http://www.ncbi.nlm.nih.gov/pubmed/20040554"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cbi.nlm.nih.gov/pubmed/18484782" TargetMode="External"/><Relationship Id="rId2" Type="http://schemas.openxmlformats.org/officeDocument/2006/relationships/hyperlink" Target="http://www.cancer.gov/cancertopics/factsheet/prevention/te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fda.gov/Food/ResourcesForYou/Consumers/ucm085482.htm" TargetMode="External"/><Relationship Id="rId2" Type="http://schemas.openxmlformats.org/officeDocument/2006/relationships/hyperlink" Target="https://nccih.nih.gov/news/alerts/kav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k8-4FJvQe6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ncbi.nlm.nih.gov/pubmed/11939866" TargetMode="External"/><Relationship Id="rId2" Type="http://schemas.openxmlformats.org/officeDocument/2006/relationships/hyperlink" Target="http://www.ncbi.nlm.nih.gov/pubmed/12490687" TargetMode="External"/><Relationship Id="rId1" Type="http://schemas.openxmlformats.org/officeDocument/2006/relationships/slideLayout" Target="../slideLayouts/slideLayout2.xml"/><Relationship Id="rId5" Type="http://schemas.openxmlformats.org/officeDocument/2006/relationships/hyperlink" Target="http://www.ncbi.nlm.nih.gov/pubmed/21632064" TargetMode="External"/><Relationship Id="rId4" Type="http://schemas.openxmlformats.org/officeDocument/2006/relationships/hyperlink" Target="https://nccih.nih.gov/health/stjohnswort/sjw-and-depression.ht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ods.od.nih.gov/factsheets/valeria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ncbi.nlm.nih.gov/pubmed/17325296" TargetMode="External"/><Relationship Id="rId2" Type="http://schemas.openxmlformats.org/officeDocument/2006/relationships/hyperlink" Target="http://www.ncbi.nlm.nih.gov/pubmed/11089496" TargetMode="External"/><Relationship Id="rId1" Type="http://schemas.openxmlformats.org/officeDocument/2006/relationships/slideLayout" Target="../slideLayouts/slideLayout2.xml"/><Relationship Id="rId4" Type="http://schemas.openxmlformats.org/officeDocument/2006/relationships/hyperlink" Target="http://www.cancer.gov/cancertopics/factsheet/Prevention/garlic-and-cancer-preventio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b="1" dirty="0" smtClean="0"/>
              <a:t>The Use of Botanicals in Integrative Healthcare</a:t>
            </a:r>
            <a:endParaRPr lang="en-US" b="1" dirty="0"/>
          </a:p>
        </p:txBody>
      </p:sp>
      <p:sp>
        <p:nvSpPr>
          <p:cNvPr id="10" name="Subtitle 9"/>
          <p:cNvSpPr>
            <a:spLocks noGrp="1"/>
          </p:cNvSpPr>
          <p:nvPr>
            <p:ph type="subTitle" idx="1"/>
          </p:nvPr>
        </p:nvSpPr>
        <p:spPr/>
        <p:txBody>
          <a:bodyPr/>
          <a:lstStyle/>
          <a:p>
            <a:r>
              <a:rPr lang="en-US" dirty="0" err="1" smtClean="0"/>
              <a:t>Linnea</a:t>
            </a:r>
            <a:r>
              <a:rPr lang="en-US" dirty="0" smtClean="0"/>
              <a:t> M. </a:t>
            </a:r>
            <a:r>
              <a:rPr lang="en-US" dirty="0" err="1" smtClean="0"/>
              <a:t>Axman</a:t>
            </a:r>
            <a:endParaRPr lang="en-US" dirty="0" smtClean="0"/>
          </a:p>
          <a:p>
            <a:r>
              <a:rPr lang="en-US" dirty="0" smtClean="0"/>
              <a:t>NURS 604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Ginko</a:t>
            </a:r>
            <a:endParaRPr lang="en-US" b="1" dirty="0"/>
          </a:p>
        </p:txBody>
      </p:sp>
      <p:pic>
        <p:nvPicPr>
          <p:cNvPr id="6" name="Content Placeholder 5" descr="GINKGOBAUM-2.jpg"/>
          <p:cNvPicPr>
            <a:picLocks noGrp="1" noChangeAspect="1"/>
          </p:cNvPicPr>
          <p:nvPr>
            <p:ph sz="half" idx="1"/>
          </p:nvPr>
        </p:nvPicPr>
        <p:blipFill>
          <a:blip r:embed="rId2" cstate="print"/>
          <a:stretch>
            <a:fillRect/>
          </a:stretch>
        </p:blipFill>
        <p:spPr>
          <a:xfrm>
            <a:off x="914400" y="1295400"/>
            <a:ext cx="2669497" cy="3661024"/>
          </a:xfrm>
        </p:spPr>
      </p:pic>
      <p:sp>
        <p:nvSpPr>
          <p:cNvPr id="4" name="Content Placeholder 3"/>
          <p:cNvSpPr>
            <a:spLocks noGrp="1"/>
          </p:cNvSpPr>
          <p:nvPr>
            <p:ph sz="half" idx="2"/>
          </p:nvPr>
        </p:nvSpPr>
        <p:spPr>
          <a:xfrm>
            <a:off x="4267200" y="1447800"/>
            <a:ext cx="4419600" cy="5105400"/>
          </a:xfrm>
        </p:spPr>
        <p:txBody>
          <a:bodyPr>
            <a:normAutofit/>
          </a:bodyPr>
          <a:lstStyle/>
          <a:p>
            <a:r>
              <a:rPr lang="en-US" dirty="0" smtClean="0"/>
              <a:t>Historically, ginkgo leaf extract has been used to treat asthma, bronchitis, fatigue, and tinnitus (ringing or roaring sounds in the ears). </a:t>
            </a:r>
          </a:p>
          <a:p>
            <a:endParaRPr lang="en-US" dirty="0"/>
          </a:p>
        </p:txBody>
      </p:sp>
      <p:sp>
        <p:nvSpPr>
          <p:cNvPr id="5" name="TextBox 4"/>
          <p:cNvSpPr txBox="1"/>
          <p:nvPr/>
        </p:nvSpPr>
        <p:spPr>
          <a:xfrm>
            <a:off x="457200" y="5103674"/>
            <a:ext cx="3810000" cy="1754326"/>
          </a:xfrm>
          <a:prstGeom prst="rect">
            <a:avLst/>
          </a:prstGeom>
          <a:noFill/>
        </p:spPr>
        <p:txBody>
          <a:bodyPr wrap="square" rtlCol="0">
            <a:spAutoFit/>
          </a:bodyPr>
          <a:lstStyle/>
          <a:p>
            <a:r>
              <a:rPr lang="en-US" dirty="0" smtClean="0"/>
              <a:t>By EecherplazGinkgo06.jpg: </a:t>
            </a:r>
            <a:r>
              <a:rPr lang="en-US" dirty="0" err="1" smtClean="0"/>
              <a:t>Cayambederivative</a:t>
            </a:r>
            <a:r>
              <a:rPr lang="en-US" dirty="0" smtClean="0"/>
              <a:t> work: </a:t>
            </a:r>
            <a:r>
              <a:rPr lang="en-US" dirty="0" err="1" smtClean="0"/>
              <a:t>Ginkgotree</a:t>
            </a:r>
            <a:r>
              <a:rPr lang="en-US" dirty="0" smtClean="0"/>
              <a:t> (talk) - EecherplazGinkgo06.jpg, CC BY-SA 3.0, https://commons.wikimedia.org/w/index.php?curid=16362112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err="1" smtClean="0"/>
              <a:t>Ginko</a:t>
            </a:r>
            <a:endParaRPr lang="en-US" b="1" dirty="0"/>
          </a:p>
        </p:txBody>
      </p:sp>
      <p:sp>
        <p:nvSpPr>
          <p:cNvPr id="6" name="Content Placeholder 5"/>
          <p:cNvSpPr>
            <a:spLocks noGrp="1"/>
          </p:cNvSpPr>
          <p:nvPr>
            <p:ph idx="1"/>
          </p:nvPr>
        </p:nvSpPr>
        <p:spPr>
          <a:xfrm>
            <a:off x="457200" y="1600200"/>
            <a:ext cx="8229600" cy="4724400"/>
          </a:xfrm>
        </p:spPr>
        <p:txBody>
          <a:bodyPr>
            <a:normAutofit fontScale="92500" lnSpcReduction="20000"/>
          </a:bodyPr>
          <a:lstStyle/>
          <a:p>
            <a:r>
              <a:rPr lang="en-US" sz="3000" dirty="0" smtClean="0"/>
              <a:t>Today, folk uses include attempts to improve memory; to treat or help prevent Alzheimer’s disease and other types of dementia; to decrease intermittent </a:t>
            </a:r>
            <a:r>
              <a:rPr lang="en-US" sz="3000" dirty="0" err="1" smtClean="0"/>
              <a:t>claudication</a:t>
            </a:r>
            <a:r>
              <a:rPr lang="en-US" sz="3000" dirty="0" smtClean="0"/>
              <a:t>; and to treat sexual dysfunction, multiple sclerosis, tinnitus, and other health conditions.</a:t>
            </a:r>
          </a:p>
          <a:p>
            <a:endParaRPr lang="en-US" sz="3000" dirty="0" smtClean="0"/>
          </a:p>
          <a:p>
            <a:r>
              <a:rPr lang="en-US" sz="3000" dirty="0" smtClean="0"/>
              <a:t>Extracts are usually taken from the ginkgo leaf and are used to make tablets, capsules, or teas.</a:t>
            </a:r>
          </a:p>
          <a:p>
            <a:endParaRPr lang="en-US" sz="3000" dirty="0" smtClean="0"/>
          </a:p>
          <a:p>
            <a:r>
              <a:rPr lang="en-US" sz="3000" dirty="0" smtClean="0"/>
              <a:t>Occasionally, ginkgo extracts are used in skin products.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Ginko</a:t>
            </a:r>
            <a:r>
              <a:rPr lang="en-US" b="1" dirty="0" smtClean="0"/>
              <a:t>: What the Evidence Shows</a:t>
            </a:r>
            <a:endParaRPr lang="en-US" b="1"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a:buNone/>
            </a:pPr>
            <a:r>
              <a:rPr lang="en-US" sz="2800" b="1" dirty="0" smtClean="0"/>
              <a:t>According to NCCIH:</a:t>
            </a:r>
          </a:p>
          <a:p>
            <a:r>
              <a:rPr lang="en-US" sz="2800" dirty="0" smtClean="0"/>
              <a:t>Numerous studies of ginkgo have been done for a variety of conditions. Among the most widely researched are dementia, memory impairment, intermittent </a:t>
            </a:r>
            <a:r>
              <a:rPr lang="en-US" sz="2800" dirty="0" err="1" smtClean="0"/>
              <a:t>claudication</a:t>
            </a:r>
            <a:r>
              <a:rPr lang="en-US" sz="2800" dirty="0" smtClean="0"/>
              <a:t>, and tinnitus.</a:t>
            </a:r>
          </a:p>
          <a:p>
            <a:endParaRPr lang="en-US" sz="2800" dirty="0" smtClean="0"/>
          </a:p>
          <a:p>
            <a:r>
              <a:rPr lang="en-US" sz="2800" dirty="0" smtClean="0"/>
              <a:t>Some smaller studies of ginkgo for memory enhancement have had promising results, but a trial sponsored by the National Institute on Aging of more than 200 healthy adults over age 60 found that ginkgo taken for 6 weeks did not improve memory.</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the Evidence Shows</a:t>
            </a:r>
            <a:endParaRPr lang="en-US" b="1" dirty="0"/>
          </a:p>
        </p:txBody>
      </p:sp>
      <p:sp>
        <p:nvSpPr>
          <p:cNvPr id="3" name="Content Placeholder 2"/>
          <p:cNvSpPr>
            <a:spLocks noGrp="1"/>
          </p:cNvSpPr>
          <p:nvPr>
            <p:ph idx="1"/>
          </p:nvPr>
        </p:nvSpPr>
        <p:spPr/>
        <p:txBody>
          <a:bodyPr/>
          <a:lstStyle/>
          <a:p>
            <a:r>
              <a:rPr lang="en-US" dirty="0" smtClean="0"/>
              <a:t>Overall, the evidence on ginkgo for symptoms of intermittent </a:t>
            </a:r>
            <a:r>
              <a:rPr lang="en-US" dirty="0" err="1" smtClean="0"/>
              <a:t>claudication</a:t>
            </a:r>
            <a:r>
              <a:rPr lang="en-US" dirty="0" smtClean="0"/>
              <a:t> has not yet shown a significant benefit for this condition, although several small studies have found modest improvements. </a:t>
            </a:r>
          </a:p>
          <a:p>
            <a:r>
              <a:rPr lang="en-US" dirty="0" smtClean="0"/>
              <a:t>There is conflicting evidence on the efficacy of ginkgo for tinnitus.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Side Effects and Cautions</a:t>
            </a:r>
            <a:endParaRPr lang="en-US" b="1"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Side effects may include headache, nausea, gastrointestinal upset, diarrhea, dizziness, or allergic skin reactions. More severe allergic reactions have occasionally been reported.</a:t>
            </a:r>
          </a:p>
          <a:p>
            <a:r>
              <a:rPr lang="en-US" dirty="0" smtClean="0"/>
              <a:t>There are some data to suggest that ginkgo can increase bleeding risk.</a:t>
            </a:r>
          </a:p>
          <a:p>
            <a:r>
              <a:rPr lang="en-US" dirty="0" smtClean="0"/>
              <a:t>Fresh (raw) ginkgo seeds contain large amounts of a chemical called </a:t>
            </a:r>
            <a:r>
              <a:rPr lang="en-US" dirty="0" err="1" smtClean="0"/>
              <a:t>ginkgotoxin</a:t>
            </a:r>
            <a:r>
              <a:rPr lang="en-US" dirty="0" smtClean="0"/>
              <a:t>, which can cause serious adverse reactions—even seizures and death. Roasted seeds can also be dangerous. </a:t>
            </a:r>
          </a:p>
          <a:p>
            <a:r>
              <a:rPr lang="en-US" dirty="0" smtClean="0"/>
              <a:t>Products made from standardized ginkgo leaf extracts contain little </a:t>
            </a:r>
            <a:r>
              <a:rPr lang="en-US" dirty="0" err="1" smtClean="0"/>
              <a:t>ginkgotoxin</a:t>
            </a:r>
            <a:r>
              <a:rPr lang="en-US" dirty="0" smtClean="0"/>
              <a:t> and appear to be safe when used orally and appropriately.</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Ginko</a:t>
            </a:r>
            <a:r>
              <a:rPr lang="en-US" dirty="0" smtClean="0"/>
              <a:t> References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Brinkley TE, </a:t>
            </a:r>
            <a:r>
              <a:rPr lang="en-US" dirty="0" err="1" smtClean="0"/>
              <a:t>Lovato</a:t>
            </a:r>
            <a:r>
              <a:rPr lang="en-US" dirty="0" smtClean="0"/>
              <a:t> JF, Arnold AM, et al. </a:t>
            </a:r>
            <a:r>
              <a:rPr lang="en-US" dirty="0" smtClean="0">
                <a:hlinkClick r:id="rId2"/>
              </a:rPr>
              <a:t>Effect of </a:t>
            </a:r>
            <a:r>
              <a:rPr lang="en-US" i="1" dirty="0" smtClean="0">
                <a:hlinkClick r:id="rId2"/>
              </a:rPr>
              <a:t>Ginkgo </a:t>
            </a:r>
            <a:r>
              <a:rPr lang="en-US" i="1" dirty="0" err="1" smtClean="0">
                <a:hlinkClick r:id="rId2"/>
              </a:rPr>
              <a:t>biloba</a:t>
            </a:r>
            <a:r>
              <a:rPr lang="en-US" dirty="0" smtClean="0">
                <a:hlinkClick r:id="rId2"/>
              </a:rPr>
              <a:t> on blood pressure and incidence of hypertension in elderly men and women.</a:t>
            </a:r>
            <a:r>
              <a:rPr lang="en-US" dirty="0" smtClean="0"/>
              <a:t> </a:t>
            </a:r>
            <a:r>
              <a:rPr lang="en-US" i="1" dirty="0" smtClean="0"/>
              <a:t>American Journal of Hypertension</a:t>
            </a:r>
            <a:r>
              <a:rPr lang="en-US" dirty="0" smtClean="0"/>
              <a:t>. 2010;23(5):528–533.</a:t>
            </a:r>
          </a:p>
          <a:p>
            <a:r>
              <a:rPr lang="en-US" dirty="0" err="1" smtClean="0"/>
              <a:t>DeKosky</a:t>
            </a:r>
            <a:r>
              <a:rPr lang="en-US" dirty="0" smtClean="0"/>
              <a:t> ST, Williamson JD, Fitzpatrick AL, et al. </a:t>
            </a:r>
            <a:r>
              <a:rPr lang="en-US" i="1" dirty="0" smtClean="0">
                <a:hlinkClick r:id="rId3"/>
              </a:rPr>
              <a:t>Ginkgo </a:t>
            </a:r>
            <a:r>
              <a:rPr lang="en-US" i="1" dirty="0" err="1" smtClean="0">
                <a:hlinkClick r:id="rId3"/>
              </a:rPr>
              <a:t>biloba</a:t>
            </a:r>
            <a:r>
              <a:rPr lang="en-US" dirty="0" smtClean="0">
                <a:hlinkClick r:id="rId3"/>
              </a:rPr>
              <a:t> for prevention of dementia: a randomized controlled trial.</a:t>
            </a:r>
            <a:r>
              <a:rPr lang="en-US" dirty="0" smtClean="0"/>
              <a:t> </a:t>
            </a:r>
            <a:r>
              <a:rPr lang="en-US" i="1" dirty="0" smtClean="0"/>
              <a:t>Journal of the American Medical Association</a:t>
            </a:r>
            <a:r>
              <a:rPr lang="en-US" dirty="0" smtClean="0"/>
              <a:t>. 2008;300(19):2253–2262.</a:t>
            </a:r>
          </a:p>
          <a:p>
            <a:r>
              <a:rPr lang="en-US" dirty="0" smtClean="0"/>
              <a:t>Ginkgo. Natural Medicines Comprehensive Database Web site. Accessed at www.naturaldatabase.com on August 20, 2009.</a:t>
            </a:r>
          </a:p>
          <a:p>
            <a:r>
              <a:rPr lang="en-US" dirty="0" smtClean="0"/>
              <a:t>Ginkgo (</a:t>
            </a:r>
            <a:r>
              <a:rPr lang="en-US" i="1" dirty="0" smtClean="0"/>
              <a:t>Ginkgo </a:t>
            </a:r>
            <a:r>
              <a:rPr lang="en-US" i="1" dirty="0" err="1" smtClean="0"/>
              <a:t>biloba</a:t>
            </a:r>
            <a:r>
              <a:rPr lang="en-US" dirty="0" smtClean="0"/>
              <a:t> L.). Natural Standard Database Web site. Accessed at www.naturalstandard.com on August 20, 2009.</a:t>
            </a:r>
          </a:p>
          <a:p>
            <a:r>
              <a:rPr lang="en-US" i="1" dirty="0" smtClean="0"/>
              <a:t>Ginkgo </a:t>
            </a:r>
            <a:r>
              <a:rPr lang="en-US" i="1" dirty="0" err="1" smtClean="0"/>
              <a:t>biloba</a:t>
            </a:r>
            <a:r>
              <a:rPr lang="en-US" dirty="0" smtClean="0"/>
              <a:t> leaf extract. In: Blumenthal M, Goldberg A, </a:t>
            </a:r>
            <a:r>
              <a:rPr lang="en-US" dirty="0" err="1" smtClean="0"/>
              <a:t>Brinckman</a:t>
            </a:r>
            <a:r>
              <a:rPr lang="en-US" dirty="0" smtClean="0"/>
              <a:t> J, eds. </a:t>
            </a:r>
            <a:r>
              <a:rPr lang="en-US" i="1" dirty="0" smtClean="0"/>
              <a:t>Herbal Medicine: Expanded Commission E Monographs</a:t>
            </a:r>
            <a:r>
              <a:rPr lang="en-US" dirty="0" smtClean="0"/>
              <a:t>. Newton, MA: Lippincott Williams &amp; Wilkins; 2000:359–366.</a:t>
            </a:r>
          </a:p>
          <a:p>
            <a:r>
              <a:rPr lang="en-US" dirty="0" err="1" smtClean="0"/>
              <a:t>Snitz</a:t>
            </a:r>
            <a:r>
              <a:rPr lang="en-US" dirty="0" smtClean="0"/>
              <a:t> BE, O'Meara ES, Carlson MC, et al. </a:t>
            </a:r>
            <a:r>
              <a:rPr lang="en-US" i="1" dirty="0" smtClean="0">
                <a:hlinkClick r:id="rId4"/>
              </a:rPr>
              <a:t>Ginkgo </a:t>
            </a:r>
            <a:r>
              <a:rPr lang="en-US" i="1" dirty="0" err="1" smtClean="0">
                <a:hlinkClick r:id="rId4"/>
              </a:rPr>
              <a:t>biloba</a:t>
            </a:r>
            <a:r>
              <a:rPr lang="en-US" dirty="0" smtClean="0">
                <a:hlinkClick r:id="rId4"/>
              </a:rPr>
              <a:t> for preventing cognitive decline in older adults: a randomized trial.</a:t>
            </a:r>
            <a:r>
              <a:rPr lang="en-US" dirty="0" smtClean="0"/>
              <a:t> </a:t>
            </a:r>
            <a:r>
              <a:rPr lang="en-US" i="1" dirty="0" smtClean="0"/>
              <a:t>Journal of the American Medical Association</a:t>
            </a:r>
            <a:r>
              <a:rPr lang="en-US" dirty="0" smtClean="0"/>
              <a:t>. 2009;302(24):2663–2670.</a:t>
            </a:r>
          </a:p>
          <a:p>
            <a:r>
              <a:rPr lang="en-US" dirty="0" smtClean="0"/>
              <a:t>Solomon PR, Adams F, Silver A, et al. </a:t>
            </a:r>
            <a:r>
              <a:rPr lang="en-US" dirty="0" smtClean="0">
                <a:hlinkClick r:id="rId5"/>
              </a:rPr>
              <a:t>Ginkgo for memory enhancement: a randomized controlled trial.</a:t>
            </a:r>
            <a:r>
              <a:rPr lang="en-US" dirty="0" smtClean="0"/>
              <a:t> </a:t>
            </a:r>
            <a:r>
              <a:rPr lang="en-US" i="1" dirty="0" smtClean="0"/>
              <a:t>Journal of the American Medical Association</a:t>
            </a:r>
            <a:r>
              <a:rPr lang="en-US" dirty="0" smtClean="0"/>
              <a:t>. 2002;288(7):835–840.</a:t>
            </a:r>
          </a:p>
          <a:p>
            <a:r>
              <a:rPr lang="en-US" dirty="0" err="1" smtClean="0"/>
              <a:t>Strømgaard</a:t>
            </a:r>
            <a:r>
              <a:rPr lang="en-US" dirty="0" smtClean="0"/>
              <a:t> K, </a:t>
            </a:r>
            <a:r>
              <a:rPr lang="en-US" dirty="0" err="1" smtClean="0"/>
              <a:t>Vogensen</a:t>
            </a:r>
            <a:r>
              <a:rPr lang="en-US" dirty="0" smtClean="0"/>
              <a:t> SB, Nakanishi K. </a:t>
            </a:r>
            <a:r>
              <a:rPr lang="en-US" i="1" dirty="0" smtClean="0"/>
              <a:t>Ginkgo </a:t>
            </a:r>
            <a:r>
              <a:rPr lang="en-US" i="1" dirty="0" err="1" smtClean="0"/>
              <a:t>biloba</a:t>
            </a:r>
            <a:r>
              <a:rPr lang="en-US" dirty="0" smtClean="0"/>
              <a:t>. In: Coates P, Blackman M, </a:t>
            </a:r>
            <a:r>
              <a:rPr lang="en-US" dirty="0" err="1" smtClean="0"/>
              <a:t>Cragg</a:t>
            </a:r>
            <a:r>
              <a:rPr lang="en-US" dirty="0" smtClean="0"/>
              <a:t> G, et al., eds. </a:t>
            </a:r>
            <a:r>
              <a:rPr lang="en-US" i="1" dirty="0" smtClean="0"/>
              <a:t>Encyclopedia of Dietary Supplements</a:t>
            </a:r>
            <a:r>
              <a:rPr lang="en-US" dirty="0" smtClean="0"/>
              <a:t>. New York, NY: Marcel Dekker; 2005:249–257.</a:t>
            </a:r>
          </a:p>
          <a:p>
            <a:r>
              <a:rPr lang="en-US" dirty="0" smtClean="0"/>
              <a:t>National Toxicology Program. </a:t>
            </a:r>
            <a:r>
              <a:rPr lang="en-US" dirty="0" smtClean="0">
                <a:hlinkClick r:id="rId6"/>
              </a:rPr>
              <a:t>NTP technical report on the toxicology and carcinogenesis studies of </a:t>
            </a:r>
            <a:r>
              <a:rPr lang="en-US" i="1" dirty="0" smtClean="0">
                <a:hlinkClick r:id="rId6"/>
              </a:rPr>
              <a:t>Ginkgo </a:t>
            </a:r>
            <a:r>
              <a:rPr lang="en-US" i="1" dirty="0" err="1" smtClean="0">
                <a:hlinkClick r:id="rId6"/>
              </a:rPr>
              <a:t>biloba</a:t>
            </a:r>
            <a:r>
              <a:rPr lang="en-US" dirty="0" smtClean="0">
                <a:hlinkClick r:id="rId6"/>
              </a:rPr>
              <a:t> extract (CAS No. 90045–36–6) in F344/N rats and B6C3F1/N mice (</a:t>
            </a:r>
            <a:r>
              <a:rPr lang="en-US" dirty="0" err="1" smtClean="0">
                <a:hlinkClick r:id="rId6"/>
              </a:rPr>
              <a:t>gavage</a:t>
            </a:r>
            <a:r>
              <a:rPr lang="en-US" dirty="0" smtClean="0">
                <a:hlinkClick r:id="rId6"/>
              </a:rPr>
              <a:t> studies)</a:t>
            </a:r>
            <a:r>
              <a:rPr lang="en-US" dirty="0" smtClean="0"/>
              <a:t> (4.3MB </a:t>
            </a:r>
            <a:r>
              <a:rPr lang="en-US" dirty="0" smtClean="0">
                <a:hlinkClick r:id="rId7"/>
              </a:rPr>
              <a:t>PDF</a:t>
            </a:r>
            <a:r>
              <a:rPr lang="en-US" dirty="0" smtClean="0"/>
              <a:t>). Research Triangle Park, NC: National Toxicology Program; 2013. NIH Publication No. 13–5920.</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Goldenseal</a:t>
            </a:r>
            <a:br>
              <a:rPr lang="en-US" b="1" dirty="0" smtClean="0"/>
            </a:br>
            <a:r>
              <a:rPr lang="en-US" sz="2800" b="1" dirty="0" smtClean="0"/>
              <a:t>(</a:t>
            </a:r>
            <a:r>
              <a:rPr lang="en-US" sz="2800" i="1" dirty="0" err="1" smtClean="0"/>
              <a:t>Hydrastis</a:t>
            </a:r>
            <a:r>
              <a:rPr lang="en-US" sz="2800" i="1" dirty="0" smtClean="0"/>
              <a:t> </a:t>
            </a:r>
            <a:r>
              <a:rPr lang="en-US" sz="2800" i="1" dirty="0" err="1" smtClean="0"/>
              <a:t>canadensis</a:t>
            </a:r>
            <a:r>
              <a:rPr lang="en-US" sz="2800" i="1" dirty="0" smtClean="0"/>
              <a:t> L</a:t>
            </a:r>
            <a:r>
              <a:rPr lang="en-US" sz="2800" dirty="0" smtClean="0"/>
              <a:t>)</a:t>
            </a:r>
            <a:endParaRPr lang="en-US" sz="2800" b="1" dirty="0"/>
          </a:p>
        </p:txBody>
      </p:sp>
      <p:sp>
        <p:nvSpPr>
          <p:cNvPr id="3" name="Content Placeholder 2"/>
          <p:cNvSpPr>
            <a:spLocks noGrp="1"/>
          </p:cNvSpPr>
          <p:nvPr>
            <p:ph sz="half" idx="1"/>
          </p:nvPr>
        </p:nvSpPr>
        <p:spPr>
          <a:xfrm>
            <a:off x="457200" y="1600200"/>
            <a:ext cx="4038600" cy="4572000"/>
          </a:xfrm>
        </p:spPr>
        <p:txBody>
          <a:bodyPr>
            <a:normAutofit fontScale="92500" lnSpcReduction="10000"/>
          </a:bodyPr>
          <a:lstStyle/>
          <a:p>
            <a:r>
              <a:rPr lang="en-US" dirty="0" smtClean="0"/>
              <a:t>Goldenseal is a plant that grows wild in parts of the United States.</a:t>
            </a:r>
          </a:p>
          <a:p>
            <a:r>
              <a:rPr lang="en-US" dirty="0" smtClean="0"/>
              <a:t>It is grown commercially, especially in the Blue Ridge Mountains. </a:t>
            </a:r>
          </a:p>
          <a:p>
            <a:r>
              <a:rPr lang="en-US" dirty="0" smtClean="0"/>
              <a:t>Historically, Native Americans have used goldenseal for various health conditions such as skin diseases, ulcers, and gonorrhea.</a:t>
            </a:r>
          </a:p>
          <a:p>
            <a:endParaRPr lang="en-US" dirty="0"/>
          </a:p>
        </p:txBody>
      </p:sp>
      <p:pic>
        <p:nvPicPr>
          <p:cNvPr id="5" name="Content Placeholder 4" descr="goldenseal.jpg"/>
          <p:cNvPicPr>
            <a:picLocks noGrp="1" noChangeAspect="1"/>
          </p:cNvPicPr>
          <p:nvPr>
            <p:ph sz="half" idx="2"/>
          </p:nvPr>
        </p:nvPicPr>
        <p:blipFill>
          <a:blip r:embed="rId2" cstate="print"/>
          <a:stretch>
            <a:fillRect/>
          </a:stretch>
        </p:blipFill>
        <p:spPr>
          <a:xfrm>
            <a:off x="5334000" y="1600200"/>
            <a:ext cx="2543175" cy="3810000"/>
          </a:xfrm>
        </p:spPr>
      </p:pic>
      <p:sp>
        <p:nvSpPr>
          <p:cNvPr id="6" name="TextBox 5"/>
          <p:cNvSpPr txBox="1"/>
          <p:nvPr/>
        </p:nvSpPr>
        <p:spPr>
          <a:xfrm>
            <a:off x="5257800" y="5715000"/>
            <a:ext cx="3124200" cy="923330"/>
          </a:xfrm>
          <a:prstGeom prst="rect">
            <a:avLst/>
          </a:prstGeom>
          <a:noFill/>
        </p:spPr>
        <p:txBody>
          <a:bodyPr wrap="square" rtlCol="0">
            <a:spAutoFit/>
          </a:bodyPr>
          <a:lstStyle/>
          <a:p>
            <a:r>
              <a:rPr lang="en-US" dirty="0" smtClean="0"/>
              <a:t>© Stephen Foster</a:t>
            </a:r>
          </a:p>
          <a:p>
            <a:r>
              <a:rPr lang="en-US" dirty="0" smtClean="0"/>
              <a:t>https://nccih.nih.gov/health/goldenseal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Goldenseal</a:t>
            </a:r>
            <a:endParaRPr lang="en-US" b="1" dirty="0"/>
          </a:p>
        </p:txBody>
      </p:sp>
      <p:sp>
        <p:nvSpPr>
          <p:cNvPr id="5" name="Content Placeholder 4"/>
          <p:cNvSpPr>
            <a:spLocks noGrp="1"/>
          </p:cNvSpPr>
          <p:nvPr>
            <p:ph idx="1"/>
          </p:nvPr>
        </p:nvSpPr>
        <p:spPr>
          <a:xfrm>
            <a:off x="304800" y="1143000"/>
            <a:ext cx="8382000" cy="5715000"/>
          </a:xfrm>
        </p:spPr>
        <p:txBody>
          <a:bodyPr>
            <a:normAutofit/>
          </a:bodyPr>
          <a:lstStyle/>
          <a:p>
            <a:r>
              <a:rPr lang="en-US" sz="2800" dirty="0" smtClean="0"/>
              <a:t>Currently, folk or traditional uses of goldenseal include colds and other respiratory tract infections, infectious diarrhea, eye infections, </a:t>
            </a:r>
            <a:r>
              <a:rPr lang="en-US" sz="2800" dirty="0" err="1" smtClean="0"/>
              <a:t>vaginitis</a:t>
            </a:r>
            <a:r>
              <a:rPr lang="en-US" sz="2800" dirty="0" smtClean="0"/>
              <a:t> (inflammation or infection of the vagina), and occasionally, cancer. </a:t>
            </a:r>
          </a:p>
          <a:p>
            <a:r>
              <a:rPr lang="en-US" sz="2800" dirty="0" smtClean="0"/>
              <a:t>It is also applied to wounds and canker sores and is used as a mouthwash for sore gums, mouth, and throat.</a:t>
            </a:r>
          </a:p>
          <a:p>
            <a:r>
              <a:rPr lang="en-US" sz="2800" dirty="0" smtClean="0"/>
              <a:t>The underground stems or roots of goldenseal are dried and used to make teas, liquid extracts, and solid extracts that may be made into tablets and capsules.</a:t>
            </a:r>
          </a:p>
          <a:p>
            <a:r>
              <a:rPr lang="en-US" sz="2800" dirty="0" smtClean="0"/>
              <a:t>Goldenseal is often combined with </a:t>
            </a:r>
            <a:r>
              <a:rPr lang="en-US" sz="2800" dirty="0" err="1" smtClean="0"/>
              <a:t>echinacea</a:t>
            </a:r>
            <a:r>
              <a:rPr lang="en-US" sz="2800" dirty="0" smtClean="0"/>
              <a:t> in preparations that are intended to be used for colds.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the Evidence Shows</a:t>
            </a:r>
            <a:endParaRPr lang="en-US" b="1" dirty="0"/>
          </a:p>
        </p:txBody>
      </p:sp>
      <p:sp>
        <p:nvSpPr>
          <p:cNvPr id="3" name="Content Placeholder 2"/>
          <p:cNvSpPr>
            <a:spLocks noGrp="1"/>
          </p:cNvSpPr>
          <p:nvPr>
            <p:ph idx="1"/>
          </p:nvPr>
        </p:nvSpPr>
        <p:spPr/>
        <p:txBody>
          <a:bodyPr/>
          <a:lstStyle/>
          <a:p>
            <a:pPr>
              <a:buNone/>
            </a:pPr>
            <a:r>
              <a:rPr lang="en-US" b="1" dirty="0" smtClean="0"/>
              <a:t>According to NCCIH:</a:t>
            </a:r>
          </a:p>
          <a:p>
            <a:r>
              <a:rPr lang="en-US" dirty="0" smtClean="0"/>
              <a:t>Few studies have been published on goldenseal’s safety and effectiveness, and there is little scientific evidence to support using it for any health problem.</a:t>
            </a:r>
          </a:p>
          <a:p>
            <a:r>
              <a:rPr lang="en-US" dirty="0" smtClean="0"/>
              <a:t>NCCIH is funding research on goldenseal, including studies of antibacterial mechanisms and potential cholesterol-lowering effects.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t>Potential for Interactions</a:t>
            </a:r>
            <a:endParaRPr lang="en-US" sz="4000" b="1" dirty="0"/>
          </a:p>
        </p:txBody>
      </p:sp>
      <p:sp>
        <p:nvSpPr>
          <p:cNvPr id="7" name="Text Placeholder 6"/>
          <p:cNvSpPr>
            <a:spLocks noGrp="1"/>
          </p:cNvSpPr>
          <p:nvPr>
            <p:ph type="body" idx="1"/>
          </p:nvPr>
        </p:nvSpPr>
        <p:spPr>
          <a:xfrm>
            <a:off x="381000" y="1295400"/>
            <a:ext cx="4040188" cy="639762"/>
          </a:xfrm>
        </p:spPr>
        <p:txBody>
          <a:bodyPr>
            <a:normAutofit/>
          </a:bodyPr>
          <a:lstStyle/>
          <a:p>
            <a:r>
              <a:rPr lang="en-US" sz="2800" dirty="0" smtClean="0"/>
              <a:t>Botanicals</a:t>
            </a:r>
            <a:endParaRPr lang="en-US" sz="2800" dirty="0"/>
          </a:p>
        </p:txBody>
      </p:sp>
      <p:sp>
        <p:nvSpPr>
          <p:cNvPr id="6" name="Content Placeholder 5"/>
          <p:cNvSpPr>
            <a:spLocks noGrp="1"/>
          </p:cNvSpPr>
          <p:nvPr>
            <p:ph sz="half" idx="2"/>
          </p:nvPr>
        </p:nvSpPr>
        <p:spPr>
          <a:xfrm>
            <a:off x="381000" y="1981200"/>
            <a:ext cx="4116388" cy="4144963"/>
          </a:xfrm>
        </p:spPr>
        <p:txBody>
          <a:bodyPr>
            <a:normAutofit/>
          </a:bodyPr>
          <a:lstStyle/>
          <a:p>
            <a:r>
              <a:rPr lang="en-US" sz="2800" dirty="0" smtClean="0"/>
              <a:t>Garlic </a:t>
            </a:r>
          </a:p>
          <a:p>
            <a:r>
              <a:rPr lang="en-US" sz="2800" dirty="0" smtClean="0"/>
              <a:t>Ginkgo</a:t>
            </a:r>
          </a:p>
          <a:p>
            <a:r>
              <a:rPr lang="en-US" sz="2800" dirty="0" smtClean="0"/>
              <a:t>Golden seal</a:t>
            </a:r>
          </a:p>
          <a:p>
            <a:r>
              <a:rPr lang="en-US" sz="2800" dirty="0" smtClean="0"/>
              <a:t>Green tea</a:t>
            </a:r>
          </a:p>
          <a:p>
            <a:r>
              <a:rPr lang="en-US" sz="2800" dirty="0" smtClean="0"/>
              <a:t>Kava</a:t>
            </a:r>
          </a:p>
          <a:p>
            <a:r>
              <a:rPr lang="en-US" sz="2800" dirty="0" smtClean="0"/>
              <a:t>St John's </a:t>
            </a:r>
            <a:r>
              <a:rPr lang="en-US" sz="2800" dirty="0" err="1" smtClean="0"/>
              <a:t>wort</a:t>
            </a:r>
            <a:endParaRPr lang="en-US" sz="2800" dirty="0" smtClean="0"/>
          </a:p>
          <a:p>
            <a:r>
              <a:rPr lang="en-US" sz="2800" dirty="0" smtClean="0"/>
              <a:t>Valerian</a:t>
            </a:r>
          </a:p>
          <a:p>
            <a:endParaRPr lang="en-US" b="1" dirty="0" smtClean="0"/>
          </a:p>
          <a:p>
            <a:endParaRPr lang="en-US" dirty="0" smtClean="0"/>
          </a:p>
          <a:p>
            <a:endParaRPr lang="en-US" dirty="0"/>
          </a:p>
        </p:txBody>
      </p:sp>
      <p:sp>
        <p:nvSpPr>
          <p:cNvPr id="8" name="Text Placeholder 7"/>
          <p:cNvSpPr>
            <a:spLocks noGrp="1"/>
          </p:cNvSpPr>
          <p:nvPr>
            <p:ph type="body" sz="quarter" idx="3"/>
          </p:nvPr>
        </p:nvSpPr>
        <p:spPr>
          <a:xfrm>
            <a:off x="4495800" y="1295400"/>
            <a:ext cx="4041775" cy="639762"/>
          </a:xfrm>
        </p:spPr>
        <p:txBody>
          <a:bodyPr>
            <a:normAutofit/>
          </a:bodyPr>
          <a:lstStyle/>
          <a:p>
            <a:r>
              <a:rPr lang="en-US" sz="2800" dirty="0" smtClean="0"/>
              <a:t>Pharmaceuticals</a:t>
            </a:r>
            <a:endParaRPr lang="en-US" sz="2800" dirty="0"/>
          </a:p>
        </p:txBody>
      </p:sp>
      <p:sp>
        <p:nvSpPr>
          <p:cNvPr id="9" name="Content Placeholder 8"/>
          <p:cNvSpPr>
            <a:spLocks noGrp="1"/>
          </p:cNvSpPr>
          <p:nvPr>
            <p:ph sz="quarter" idx="4"/>
          </p:nvPr>
        </p:nvSpPr>
        <p:spPr>
          <a:xfrm>
            <a:off x="4645025" y="2174875"/>
            <a:ext cx="4041775" cy="3159125"/>
          </a:xfrm>
        </p:spPr>
        <p:txBody>
          <a:bodyPr>
            <a:normAutofit/>
          </a:bodyPr>
          <a:lstStyle/>
          <a:p>
            <a:r>
              <a:rPr lang="en-US" sz="2800" b="1" dirty="0" smtClean="0"/>
              <a:t>Anti </a:t>
            </a:r>
            <a:r>
              <a:rPr lang="en-US" sz="2800" b="1" dirty="0" err="1" smtClean="0"/>
              <a:t>thrombotics</a:t>
            </a:r>
            <a:endParaRPr lang="en-US" sz="2800" b="1" dirty="0" smtClean="0"/>
          </a:p>
          <a:p>
            <a:r>
              <a:rPr lang="en-US" sz="2800" dirty="0" smtClean="0"/>
              <a:t>Sedatives</a:t>
            </a:r>
          </a:p>
          <a:p>
            <a:r>
              <a:rPr lang="en-US" sz="2800" dirty="0" smtClean="0"/>
              <a:t>Antidepressants</a:t>
            </a:r>
          </a:p>
          <a:p>
            <a:r>
              <a:rPr lang="en-US" sz="2800" dirty="0" smtClean="0"/>
              <a:t>Anti diabetics</a:t>
            </a:r>
          </a:p>
          <a:p>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Side Effects and Cautions</a:t>
            </a:r>
            <a:endParaRPr lang="en-US" b="1" dirty="0"/>
          </a:p>
        </p:txBody>
      </p:sp>
      <p:sp>
        <p:nvSpPr>
          <p:cNvPr id="3" name="Content Placeholder 2"/>
          <p:cNvSpPr>
            <a:spLocks noGrp="1"/>
          </p:cNvSpPr>
          <p:nvPr>
            <p:ph idx="1"/>
          </p:nvPr>
        </p:nvSpPr>
        <p:spPr/>
        <p:txBody>
          <a:bodyPr>
            <a:normAutofit lnSpcReduction="10000"/>
          </a:bodyPr>
          <a:lstStyle/>
          <a:p>
            <a:r>
              <a:rPr lang="en-US" dirty="0" smtClean="0"/>
              <a:t>Rare side effects may include nausea and vomiting.</a:t>
            </a:r>
          </a:p>
          <a:p>
            <a:r>
              <a:rPr lang="en-US" dirty="0" smtClean="0"/>
              <a:t>Women who are pregnant or breastfeeding should avoid using goldenseal. </a:t>
            </a:r>
            <a:r>
              <a:rPr lang="en-US" dirty="0" err="1" smtClean="0"/>
              <a:t>Berberine</a:t>
            </a:r>
            <a:r>
              <a:rPr lang="en-US" dirty="0" smtClean="0"/>
              <a:t>, a chemical in goldenseal, can cause or worsen jaundice in newborns and could lead to a life-threatening problem called </a:t>
            </a:r>
            <a:r>
              <a:rPr lang="en-US" dirty="0" err="1" smtClean="0"/>
              <a:t>kernicterus</a:t>
            </a:r>
            <a:r>
              <a:rPr lang="en-US" dirty="0" smtClean="0"/>
              <a:t>.</a:t>
            </a:r>
          </a:p>
          <a:p>
            <a:r>
              <a:rPr lang="en-US" dirty="0" smtClean="0"/>
              <a:t>Goldenseal should not be given to infants and young children.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Goldenseal References</a:t>
            </a:r>
            <a:endParaRPr lang="en-US" dirty="0"/>
          </a:p>
        </p:txBody>
      </p:sp>
      <p:sp>
        <p:nvSpPr>
          <p:cNvPr id="3" name="Content Placeholder 2"/>
          <p:cNvSpPr>
            <a:spLocks noGrp="1"/>
          </p:cNvSpPr>
          <p:nvPr>
            <p:ph idx="1"/>
          </p:nvPr>
        </p:nvSpPr>
        <p:spPr/>
        <p:txBody>
          <a:bodyPr>
            <a:normAutofit/>
          </a:bodyPr>
          <a:lstStyle/>
          <a:p>
            <a:r>
              <a:rPr lang="en-US" sz="2200" dirty="0" smtClean="0"/>
              <a:t>Goldenseal. Natural Medicines Comprehensive Database Web site. Accessed at www.naturaldatabase.com on July 21, 2009.</a:t>
            </a:r>
          </a:p>
          <a:p>
            <a:r>
              <a:rPr lang="en-US" sz="2200" dirty="0" smtClean="0"/>
              <a:t>Goldenseal (</a:t>
            </a:r>
            <a:r>
              <a:rPr lang="en-US" sz="2200" i="1" dirty="0" err="1" smtClean="0"/>
              <a:t>Hydrastis</a:t>
            </a:r>
            <a:r>
              <a:rPr lang="en-US" sz="2200" i="1" dirty="0" smtClean="0"/>
              <a:t> </a:t>
            </a:r>
            <a:r>
              <a:rPr lang="en-US" sz="2200" i="1" dirty="0" err="1" smtClean="0"/>
              <a:t>canadensis</a:t>
            </a:r>
            <a:r>
              <a:rPr lang="en-US" sz="2200" dirty="0" smtClean="0"/>
              <a:t> L.), </a:t>
            </a:r>
            <a:r>
              <a:rPr lang="en-US" sz="2200" dirty="0" err="1" smtClean="0"/>
              <a:t>Berberine</a:t>
            </a:r>
            <a:r>
              <a:rPr lang="en-US" sz="2200" dirty="0" smtClean="0"/>
              <a:t>. Natural Standard Database Web site. Accessed at www.naturalstandard.com on July 14, 2009.</a:t>
            </a:r>
          </a:p>
          <a:p>
            <a:r>
              <a:rPr lang="en-US" sz="2200" dirty="0" smtClean="0"/>
              <a:t>McKenna DJ, </a:t>
            </a:r>
            <a:r>
              <a:rPr lang="en-US" sz="2200" dirty="0" err="1" smtClean="0"/>
              <a:t>Plotnikoff</a:t>
            </a:r>
            <a:r>
              <a:rPr lang="en-US" sz="2200" dirty="0" smtClean="0"/>
              <a:t> GA. Goldenseal (</a:t>
            </a:r>
            <a:r>
              <a:rPr lang="en-US" sz="2200" i="1" dirty="0" err="1" smtClean="0"/>
              <a:t>Hydrastis</a:t>
            </a:r>
            <a:r>
              <a:rPr lang="en-US" sz="2200" i="1" dirty="0" smtClean="0"/>
              <a:t> </a:t>
            </a:r>
            <a:r>
              <a:rPr lang="en-US" sz="2200" i="1" dirty="0" err="1" smtClean="0"/>
              <a:t>canadensis</a:t>
            </a:r>
            <a:r>
              <a:rPr lang="en-US" sz="2200" dirty="0" smtClean="0"/>
              <a:t>). In: Coates P, Blackman M, </a:t>
            </a:r>
            <a:r>
              <a:rPr lang="en-US" sz="2200" dirty="0" err="1" smtClean="0"/>
              <a:t>Cragg</a:t>
            </a:r>
            <a:r>
              <a:rPr lang="en-US" sz="2200" dirty="0" smtClean="0"/>
              <a:t> G, et al., eds. </a:t>
            </a:r>
            <a:r>
              <a:rPr lang="en-US" sz="2200" i="1" dirty="0" smtClean="0"/>
              <a:t>Encyclopedia of Dietary Supplements</a:t>
            </a:r>
            <a:r>
              <a:rPr lang="en-US" sz="2200" dirty="0" smtClean="0"/>
              <a:t>. New York, NY: Marcel Dekker; 2005:297–308.</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Green Tea</a:t>
            </a:r>
            <a:br>
              <a:rPr lang="en-US" b="1" dirty="0" smtClean="0"/>
            </a:br>
            <a:r>
              <a:rPr lang="en-US" sz="3100" dirty="0" smtClean="0"/>
              <a:t>(</a:t>
            </a:r>
            <a:r>
              <a:rPr lang="en-US" sz="3100" i="1" dirty="0" smtClean="0"/>
              <a:t>Camellia </a:t>
            </a:r>
            <a:r>
              <a:rPr lang="en-US" sz="3100" i="1" dirty="0" err="1" smtClean="0"/>
              <a:t>sinensis</a:t>
            </a:r>
            <a:r>
              <a:rPr lang="en-US" sz="3100" i="1" dirty="0" smtClean="0"/>
              <a:t>)</a:t>
            </a:r>
            <a:r>
              <a:rPr lang="en-US" sz="3100" dirty="0" smtClean="0"/>
              <a:t> </a:t>
            </a:r>
            <a:endParaRPr lang="en-US" sz="3100" b="1" dirty="0"/>
          </a:p>
        </p:txBody>
      </p:sp>
      <p:pic>
        <p:nvPicPr>
          <p:cNvPr id="5" name="Content Placeholder 4" descr="green_tea.jpg"/>
          <p:cNvPicPr>
            <a:picLocks noGrp="1" noChangeAspect="1"/>
          </p:cNvPicPr>
          <p:nvPr>
            <p:ph sz="half" idx="1"/>
          </p:nvPr>
        </p:nvPicPr>
        <p:blipFill>
          <a:blip r:embed="rId2" cstate="print"/>
          <a:stretch>
            <a:fillRect/>
          </a:stretch>
        </p:blipFill>
        <p:spPr>
          <a:xfrm>
            <a:off x="1143000" y="1600200"/>
            <a:ext cx="2229612" cy="3352800"/>
          </a:xfrm>
        </p:spPr>
      </p:pic>
      <p:sp>
        <p:nvSpPr>
          <p:cNvPr id="4" name="Content Placeholder 3"/>
          <p:cNvSpPr>
            <a:spLocks noGrp="1"/>
          </p:cNvSpPr>
          <p:nvPr>
            <p:ph sz="half" idx="2"/>
          </p:nvPr>
        </p:nvSpPr>
        <p:spPr>
          <a:xfrm>
            <a:off x="4648200" y="1600200"/>
            <a:ext cx="4038600" cy="5029200"/>
          </a:xfrm>
        </p:spPr>
        <p:txBody>
          <a:bodyPr>
            <a:noAutofit/>
          </a:bodyPr>
          <a:lstStyle/>
          <a:p>
            <a:r>
              <a:rPr lang="en-US" dirty="0" smtClean="0"/>
              <a:t>All types of tea (green, black, and oolong) are produced from the </a:t>
            </a:r>
            <a:r>
              <a:rPr lang="en-US" i="1" dirty="0" smtClean="0"/>
              <a:t>Camellia </a:t>
            </a:r>
            <a:r>
              <a:rPr lang="en-US" i="1" dirty="0" err="1" smtClean="0"/>
              <a:t>sinensis</a:t>
            </a:r>
            <a:r>
              <a:rPr lang="en-US" dirty="0" smtClean="0"/>
              <a:t> plant using different methods. </a:t>
            </a:r>
          </a:p>
          <a:p>
            <a:r>
              <a:rPr lang="en-US" dirty="0" smtClean="0"/>
              <a:t>Fresh leaves from the plant are steamed to produce green tea.</a:t>
            </a:r>
          </a:p>
        </p:txBody>
      </p:sp>
      <p:sp>
        <p:nvSpPr>
          <p:cNvPr id="6" name="TextBox 5"/>
          <p:cNvSpPr txBox="1"/>
          <p:nvPr/>
        </p:nvSpPr>
        <p:spPr>
          <a:xfrm>
            <a:off x="990600" y="5257800"/>
            <a:ext cx="2514600" cy="923330"/>
          </a:xfrm>
          <a:prstGeom prst="rect">
            <a:avLst/>
          </a:prstGeom>
          <a:noFill/>
        </p:spPr>
        <p:txBody>
          <a:bodyPr wrap="square" rtlCol="0">
            <a:spAutoFit/>
          </a:bodyPr>
          <a:lstStyle/>
          <a:p>
            <a:r>
              <a:rPr lang="en-US" dirty="0" smtClean="0"/>
              <a:t>© Stephen Foster</a:t>
            </a:r>
          </a:p>
          <a:p>
            <a:r>
              <a:rPr lang="en-US" dirty="0" smtClean="0"/>
              <a:t>https://nccih.nih.gov/health/greentea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Green Tea</a:t>
            </a:r>
            <a:endParaRPr lang="en-US" b="1" dirty="0"/>
          </a:p>
        </p:txBody>
      </p:sp>
      <p:sp>
        <p:nvSpPr>
          <p:cNvPr id="6" name="Content Placeholder 5"/>
          <p:cNvSpPr>
            <a:spLocks noGrp="1"/>
          </p:cNvSpPr>
          <p:nvPr>
            <p:ph idx="1"/>
          </p:nvPr>
        </p:nvSpPr>
        <p:spPr/>
        <p:txBody>
          <a:bodyPr>
            <a:normAutofit fontScale="92500" lnSpcReduction="10000"/>
          </a:bodyPr>
          <a:lstStyle/>
          <a:p>
            <a:r>
              <a:rPr lang="en-US" dirty="0" smtClean="0"/>
              <a:t>Green tea is usually brewed and drunk as a beverage. Green tea extracts can be taken in capsules and are sometimes used in skin products.</a:t>
            </a:r>
          </a:p>
          <a:p>
            <a:r>
              <a:rPr lang="en-US" dirty="0" smtClean="0"/>
              <a:t>Green tea and green tea extracts, such as its component EGCG, have traditionally been used to prevent and treat a variety of cancers, including breast, stomach, and skin cancers, and for mental alertness, weight loss, lowering cholesterol levels, and protecting skin from sun damage.</a:t>
            </a:r>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Green Tea: What the Evidence Shows</a:t>
            </a:r>
            <a:endParaRPr lang="en-US" b="1" dirty="0"/>
          </a:p>
        </p:txBody>
      </p:sp>
      <p:sp>
        <p:nvSpPr>
          <p:cNvPr id="3" name="Content Placeholder 2"/>
          <p:cNvSpPr>
            <a:spLocks noGrp="1"/>
          </p:cNvSpPr>
          <p:nvPr>
            <p:ph idx="1"/>
          </p:nvPr>
        </p:nvSpPr>
        <p:spPr>
          <a:xfrm>
            <a:off x="457200" y="1600200"/>
            <a:ext cx="8382000" cy="5105400"/>
          </a:xfrm>
        </p:spPr>
        <p:txBody>
          <a:bodyPr>
            <a:normAutofit fontScale="85000" lnSpcReduction="20000"/>
          </a:bodyPr>
          <a:lstStyle/>
          <a:p>
            <a:pPr>
              <a:buNone/>
            </a:pPr>
            <a:r>
              <a:rPr lang="en-US" b="1" dirty="0" smtClean="0"/>
              <a:t>According to NCCIH: </a:t>
            </a:r>
          </a:p>
          <a:p>
            <a:r>
              <a:rPr lang="en-US" dirty="0" smtClean="0"/>
              <a:t>Laboratory studies suggest that green tea may help protect against or slow the growth of certain cancers, but studies in people have shown mixed results.</a:t>
            </a:r>
          </a:p>
          <a:p>
            <a:r>
              <a:rPr lang="en-US" dirty="0" smtClean="0"/>
              <a:t>Some evidence suggests that the use of green tea preparations improves mental alertness, most likely because of its caffeine content. </a:t>
            </a:r>
          </a:p>
          <a:p>
            <a:r>
              <a:rPr lang="en-US" dirty="0" smtClean="0"/>
              <a:t>There are not enough reliable data to determine whether green tea can aid in weight loss, lower blood cholesterol levels, or protect the skin from sun damage.</a:t>
            </a:r>
          </a:p>
          <a:p>
            <a:r>
              <a:rPr lang="en-US" dirty="0" smtClean="0"/>
              <a:t>NCCIH supports studies to learn more about the components in green tea and their effects on conditions such as cancer, diabetes, and heart disease.</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Side Effects and Cautions</a:t>
            </a:r>
            <a:endParaRPr lang="en-US" b="1"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There have been some case reports of liver problems.</a:t>
            </a:r>
          </a:p>
          <a:p>
            <a:r>
              <a:rPr lang="en-US" dirty="0" smtClean="0"/>
              <a:t>Concentrated green tea extracts should be taken with food and discontinued if jaundice or other symptoms of liver trouble.</a:t>
            </a:r>
          </a:p>
          <a:p>
            <a:r>
              <a:rPr lang="en-US" dirty="0" smtClean="0"/>
              <a:t>Green tea and green tea extracts contain caffeine, which can cause insomnia, anxiety, irritability, upset stomach, nausea, diarrhea, or frequent urination in some people.</a:t>
            </a:r>
          </a:p>
          <a:p>
            <a:r>
              <a:rPr lang="en-US" dirty="0" smtClean="0"/>
              <a:t>Green tea contains small amounts of vitamin K, which can make anticoagulant drugs, such as </a:t>
            </a:r>
            <a:r>
              <a:rPr lang="en-US" dirty="0" err="1" smtClean="0"/>
              <a:t>warfarin</a:t>
            </a:r>
            <a:r>
              <a:rPr lang="en-US" dirty="0" smtClean="0"/>
              <a:t>, less effective.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a:t>
            </a:r>
            <a:r>
              <a:rPr lang="en-US" dirty="0" smtClean="0"/>
              <a:t>T</a:t>
            </a:r>
            <a:r>
              <a:rPr lang="en-US" dirty="0" smtClean="0"/>
              <a:t>ea 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Green tea. Natural Medicines Comprehensive Database Web site. Accessed at www.naturaldatabase.com on July 8, 2009.</a:t>
            </a:r>
          </a:p>
          <a:p>
            <a:r>
              <a:rPr lang="en-US" dirty="0" smtClean="0"/>
              <a:t>Green tea (</a:t>
            </a:r>
            <a:r>
              <a:rPr lang="en-US" i="1" dirty="0" smtClean="0"/>
              <a:t>Camellia </a:t>
            </a:r>
            <a:r>
              <a:rPr lang="en-US" i="1" dirty="0" err="1" smtClean="0"/>
              <a:t>sinensis</a:t>
            </a:r>
            <a:r>
              <a:rPr lang="en-US" dirty="0" smtClean="0"/>
              <a:t>). Natural Standard Database Web site. Accessed at www.naturalstandard.com on July 8, 2009.</a:t>
            </a:r>
          </a:p>
          <a:p>
            <a:r>
              <a:rPr lang="en-US" dirty="0" smtClean="0"/>
              <a:t>National Cancer Institute. </a:t>
            </a:r>
            <a:r>
              <a:rPr lang="en-US" i="1" dirty="0" smtClean="0"/>
              <a:t>Tea and Cancer Prevention</a:t>
            </a:r>
            <a:r>
              <a:rPr lang="en-US" dirty="0" smtClean="0"/>
              <a:t>. Strengths and Limits of the Evidence. National Cancer Institute Web site. Accessed at </a:t>
            </a:r>
            <a:r>
              <a:rPr lang="en-US" dirty="0" smtClean="0">
                <a:hlinkClick r:id="rId2"/>
              </a:rPr>
              <a:t>www.cancer.gov/cancertopics/factsheet/prevention/tea</a:t>
            </a:r>
            <a:r>
              <a:rPr lang="en-US" dirty="0" smtClean="0"/>
              <a:t> on June 3, 2010.</a:t>
            </a:r>
          </a:p>
          <a:p>
            <a:r>
              <a:rPr lang="en-US" dirty="0" err="1" smtClean="0"/>
              <a:t>Sarma</a:t>
            </a:r>
            <a:r>
              <a:rPr lang="en-US" dirty="0" smtClean="0"/>
              <a:t> DN, Barrett ML, Chavez ML, et al. </a:t>
            </a:r>
            <a:r>
              <a:rPr lang="en-US" dirty="0" smtClean="0">
                <a:hlinkClick r:id="rId3"/>
              </a:rPr>
              <a:t>Safety of green tea extracts: a systematic review by the US Pharmacopeia.</a:t>
            </a:r>
            <a:r>
              <a:rPr lang="en-US" dirty="0" smtClean="0"/>
              <a:t> </a:t>
            </a:r>
            <a:r>
              <a:rPr lang="en-US" i="1" dirty="0" smtClean="0"/>
              <a:t>Drug Safety</a:t>
            </a:r>
            <a:r>
              <a:rPr lang="en-US" dirty="0" smtClean="0"/>
              <a:t>. 2008;31(6):469–484.</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Kava</a:t>
            </a:r>
            <a:endParaRPr lang="en-US" b="1" dirty="0"/>
          </a:p>
        </p:txBody>
      </p:sp>
      <p:sp>
        <p:nvSpPr>
          <p:cNvPr id="3" name="Content Placeholder 2"/>
          <p:cNvSpPr>
            <a:spLocks noGrp="1"/>
          </p:cNvSpPr>
          <p:nvPr>
            <p:ph sz="half" idx="1"/>
          </p:nvPr>
        </p:nvSpPr>
        <p:spPr>
          <a:xfrm>
            <a:off x="304800" y="1295400"/>
            <a:ext cx="4343400" cy="5181600"/>
          </a:xfrm>
        </p:spPr>
        <p:txBody>
          <a:bodyPr>
            <a:normAutofit fontScale="92500" lnSpcReduction="10000"/>
          </a:bodyPr>
          <a:lstStyle/>
          <a:p>
            <a:r>
              <a:rPr lang="en-US" dirty="0" smtClean="0"/>
              <a:t>Kava is native to the islands of the South Pacific and is a member of the pepper family.</a:t>
            </a:r>
          </a:p>
          <a:p>
            <a:r>
              <a:rPr lang="en-US" dirty="0" smtClean="0"/>
              <a:t>Kava has been used as a ceremonial beverage in the South Pacific for centuries.</a:t>
            </a:r>
          </a:p>
          <a:p>
            <a:r>
              <a:rPr lang="en-US" dirty="0" smtClean="0"/>
              <a:t>The root and rhizome (underground stem) of kava are used to prepare beverages, extracts, capsules, tablets, and topical solutions.</a:t>
            </a:r>
          </a:p>
          <a:p>
            <a:endParaRPr lang="en-US" dirty="0"/>
          </a:p>
        </p:txBody>
      </p:sp>
      <p:pic>
        <p:nvPicPr>
          <p:cNvPr id="5" name="Content Placeholder 4" descr="kava.jpg"/>
          <p:cNvPicPr>
            <a:picLocks noGrp="1" noChangeAspect="1"/>
          </p:cNvPicPr>
          <p:nvPr>
            <p:ph sz="half" idx="2"/>
          </p:nvPr>
        </p:nvPicPr>
        <p:blipFill>
          <a:blip r:embed="rId3" cstate="print"/>
          <a:stretch>
            <a:fillRect/>
          </a:stretch>
        </p:blipFill>
        <p:spPr>
          <a:xfrm>
            <a:off x="5486400" y="1600200"/>
            <a:ext cx="2476500" cy="3810000"/>
          </a:xfrm>
        </p:spPr>
      </p:pic>
      <p:sp>
        <p:nvSpPr>
          <p:cNvPr id="7" name="TextBox 6"/>
          <p:cNvSpPr txBox="1"/>
          <p:nvPr/>
        </p:nvSpPr>
        <p:spPr>
          <a:xfrm>
            <a:off x="5486400" y="5638800"/>
            <a:ext cx="2590800" cy="923330"/>
          </a:xfrm>
          <a:prstGeom prst="rect">
            <a:avLst/>
          </a:prstGeom>
          <a:noFill/>
        </p:spPr>
        <p:txBody>
          <a:bodyPr wrap="square" rtlCol="0">
            <a:spAutoFit/>
          </a:bodyPr>
          <a:lstStyle/>
          <a:p>
            <a:r>
              <a:rPr lang="en-US" dirty="0" smtClean="0"/>
              <a:t>© Stephen Foster</a:t>
            </a:r>
          </a:p>
          <a:p>
            <a:r>
              <a:rPr lang="en-US" dirty="0" smtClean="0"/>
              <a:t>https://nccih.nih.gov/health/kava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b="1" dirty="0" smtClean="0"/>
              <a:t>Garlic</a:t>
            </a:r>
            <a:br>
              <a:rPr lang="en-US" b="1" dirty="0" smtClean="0"/>
            </a:br>
            <a:r>
              <a:rPr lang="en-US" sz="3100" b="1" dirty="0" smtClean="0"/>
              <a:t>(</a:t>
            </a:r>
            <a:r>
              <a:rPr lang="en-US" sz="3100" dirty="0" err="1" smtClean="0"/>
              <a:t>Allium</a:t>
            </a:r>
            <a:r>
              <a:rPr lang="en-US" sz="3100" dirty="0" smtClean="0"/>
              <a:t> </a:t>
            </a:r>
            <a:r>
              <a:rPr lang="en-US" sz="3100" dirty="0" err="1" smtClean="0"/>
              <a:t>sativum</a:t>
            </a:r>
            <a:r>
              <a:rPr lang="en-US" sz="3100" dirty="0" smtClean="0"/>
              <a:t>)</a:t>
            </a:r>
            <a:endParaRPr lang="en-US" sz="3100" dirty="0"/>
          </a:p>
        </p:txBody>
      </p:sp>
      <p:sp>
        <p:nvSpPr>
          <p:cNvPr id="10" name="Content Placeholder 9"/>
          <p:cNvSpPr>
            <a:spLocks noGrp="1"/>
          </p:cNvSpPr>
          <p:nvPr>
            <p:ph sz="half" idx="1"/>
          </p:nvPr>
        </p:nvSpPr>
        <p:spPr/>
        <p:txBody>
          <a:bodyPr/>
          <a:lstStyle/>
          <a:p>
            <a:r>
              <a:rPr lang="en-US" dirty="0" smtClean="0"/>
              <a:t>Garlic is the edible bulb from a plant in the lily family</a:t>
            </a:r>
          </a:p>
          <a:p>
            <a:r>
              <a:rPr lang="en-US" dirty="0" smtClean="0"/>
              <a:t>Most common folk or traditional uses as a </a:t>
            </a:r>
            <a:r>
              <a:rPr lang="en-US" i="1" dirty="0" smtClean="0"/>
              <a:t>dietary supplement</a:t>
            </a:r>
            <a:r>
              <a:rPr lang="en-US" dirty="0" smtClean="0"/>
              <a:t> are for high cholesterol, heart disease, and high blood pressure. </a:t>
            </a:r>
            <a:endParaRPr lang="en-US" dirty="0"/>
          </a:p>
        </p:txBody>
      </p:sp>
      <p:pic>
        <p:nvPicPr>
          <p:cNvPr id="12" name="Content Placeholder 11" descr="garlic.jpg"/>
          <p:cNvPicPr>
            <a:picLocks noGrp="1" noChangeAspect="1"/>
          </p:cNvPicPr>
          <p:nvPr>
            <p:ph sz="half" idx="2"/>
          </p:nvPr>
        </p:nvPicPr>
        <p:blipFill>
          <a:blip r:embed="rId2" cstate="print"/>
          <a:stretch>
            <a:fillRect/>
          </a:stretch>
        </p:blipFill>
        <p:spPr>
          <a:xfrm>
            <a:off x="5334000" y="1752600"/>
            <a:ext cx="2920206" cy="2920206"/>
          </a:xfrm>
        </p:spPr>
      </p:pic>
      <p:sp>
        <p:nvSpPr>
          <p:cNvPr id="13" name="TextBox 12"/>
          <p:cNvSpPr txBox="1"/>
          <p:nvPr/>
        </p:nvSpPr>
        <p:spPr>
          <a:xfrm>
            <a:off x="5181600" y="4876800"/>
            <a:ext cx="3429000" cy="923330"/>
          </a:xfrm>
          <a:prstGeom prst="rect">
            <a:avLst/>
          </a:prstGeom>
          <a:noFill/>
        </p:spPr>
        <p:txBody>
          <a:bodyPr wrap="square" rtlCol="0">
            <a:spAutoFit/>
          </a:bodyPr>
          <a:lstStyle/>
          <a:p>
            <a:r>
              <a:rPr lang="en-US" dirty="0" smtClean="0"/>
              <a:t>© Stephen Foster</a:t>
            </a:r>
          </a:p>
          <a:p>
            <a:r>
              <a:rPr lang="en-US" dirty="0" smtClean="0"/>
              <a:t>https://nccih.nih.gov/health/garlic/ataglance.htm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Kava</a:t>
            </a:r>
            <a:endParaRPr lang="en-US" b="1" dirty="0"/>
          </a:p>
        </p:txBody>
      </p:sp>
      <p:sp>
        <p:nvSpPr>
          <p:cNvPr id="5" name="Content Placeholder 4"/>
          <p:cNvSpPr>
            <a:spLocks noGrp="1"/>
          </p:cNvSpPr>
          <p:nvPr>
            <p:ph idx="1"/>
          </p:nvPr>
        </p:nvSpPr>
        <p:spPr/>
        <p:txBody>
          <a:bodyPr>
            <a:normAutofit/>
          </a:bodyPr>
          <a:lstStyle/>
          <a:p>
            <a:r>
              <a:rPr lang="en-US" sz="2800" dirty="0" smtClean="0"/>
              <a:t>Historically, kava was used for insomnia and to fight fatigue, and to treat asthma and urinary tract infections. It also had a topical use as a numbing agent. </a:t>
            </a:r>
          </a:p>
          <a:p>
            <a:pPr>
              <a:buNone/>
            </a:pPr>
            <a:endParaRPr lang="en-US" sz="2800" dirty="0" smtClean="0"/>
          </a:p>
          <a:p>
            <a:r>
              <a:rPr lang="en-US" sz="2800" dirty="0" smtClean="0"/>
              <a:t>More recent folk or traditional uses include anxiety, insomnia, and menopausal symptoms.</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Kava: What the Evidence Shows</a:t>
            </a:r>
            <a:endParaRPr lang="en-US" b="1" dirty="0"/>
          </a:p>
        </p:txBody>
      </p:sp>
      <p:sp>
        <p:nvSpPr>
          <p:cNvPr id="3" name="Content Placeholder 2"/>
          <p:cNvSpPr>
            <a:spLocks noGrp="1"/>
          </p:cNvSpPr>
          <p:nvPr>
            <p:ph idx="1"/>
          </p:nvPr>
        </p:nvSpPr>
        <p:spPr/>
        <p:txBody>
          <a:bodyPr/>
          <a:lstStyle/>
          <a:p>
            <a:r>
              <a:rPr lang="en-US" dirty="0" smtClean="0"/>
              <a:t>Kava may be beneficial for the management of anxiety.</a:t>
            </a:r>
          </a:p>
          <a:p>
            <a:r>
              <a:rPr lang="en-US" dirty="0" smtClean="0"/>
              <a:t>NCCIH-funded studies on kava were suspended after the FDA issued a warning about the link to severe liver damage.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Side Effects and Cautions</a:t>
            </a:r>
            <a:endParaRPr lang="en-US" b="1"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Kava may cause drowsiness.</a:t>
            </a:r>
          </a:p>
          <a:p>
            <a:r>
              <a:rPr lang="en-US" dirty="0" smtClean="0"/>
              <a:t>Several cases of </a:t>
            </a:r>
            <a:r>
              <a:rPr lang="en-US" dirty="0" err="1" smtClean="0"/>
              <a:t>dystonia</a:t>
            </a:r>
            <a:r>
              <a:rPr lang="en-US" dirty="0" smtClean="0"/>
              <a:t> (abnormal muscle spasm or involuntary muscle movements) have been reported.</a:t>
            </a:r>
          </a:p>
          <a:p>
            <a:r>
              <a:rPr lang="en-US" dirty="0" smtClean="0"/>
              <a:t>Long-term and/or heavy use of kava may result in scaly, yellowed skin.</a:t>
            </a:r>
          </a:p>
          <a:p>
            <a:r>
              <a:rPr lang="en-US" dirty="0" smtClean="0"/>
              <a:t>Kava has been reported to cause severe liver damage including liver failure.</a:t>
            </a:r>
          </a:p>
          <a:p>
            <a:r>
              <a:rPr lang="en-US" dirty="0" smtClean="0"/>
              <a:t>Kava may interact with drugs used for Parkinson’s disease.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Kava References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Kava. Natural Medicines Comprehensive Database Web site. Accessed at www.naturaldatabase.com on July 14, 2009.</a:t>
            </a:r>
          </a:p>
          <a:p>
            <a:r>
              <a:rPr lang="en-US" dirty="0" smtClean="0"/>
              <a:t>Kava (</a:t>
            </a:r>
            <a:r>
              <a:rPr lang="en-US" i="1" dirty="0" smtClean="0"/>
              <a:t>Piper </a:t>
            </a:r>
            <a:r>
              <a:rPr lang="en-US" i="1" dirty="0" err="1" smtClean="0"/>
              <a:t>methysticum</a:t>
            </a:r>
            <a:r>
              <a:rPr lang="en-US" dirty="0" smtClean="0"/>
              <a:t> G. </a:t>
            </a:r>
            <a:r>
              <a:rPr lang="en-US" dirty="0" err="1" smtClean="0"/>
              <a:t>Forst</a:t>
            </a:r>
            <a:r>
              <a:rPr lang="en-US" dirty="0" smtClean="0"/>
              <a:t>). Natural Standard Database Web site. Accessed at www.naturalstandard.com on July 14, 2009.</a:t>
            </a:r>
          </a:p>
          <a:p>
            <a:r>
              <a:rPr lang="en-US" dirty="0" smtClean="0"/>
              <a:t>Kava </a:t>
            </a:r>
            <a:r>
              <a:rPr lang="en-US" dirty="0" err="1" smtClean="0"/>
              <a:t>kava</a:t>
            </a:r>
            <a:r>
              <a:rPr lang="en-US" dirty="0" smtClean="0"/>
              <a:t> rhizome (root). In: Blumenthal M, Goldberg A, </a:t>
            </a:r>
            <a:r>
              <a:rPr lang="en-US" dirty="0" err="1" smtClean="0"/>
              <a:t>Brinckman</a:t>
            </a:r>
            <a:r>
              <a:rPr lang="en-US" dirty="0" smtClean="0"/>
              <a:t> J, eds. </a:t>
            </a:r>
            <a:r>
              <a:rPr lang="en-US" i="1" dirty="0" smtClean="0"/>
              <a:t>Herbal Medicine: Expanded Commission E Monographs</a:t>
            </a:r>
            <a:r>
              <a:rPr lang="en-US" dirty="0" smtClean="0"/>
              <a:t>. Newton, MA: Lippincott Williams &amp; Wilkins; 2000:221–225.</a:t>
            </a:r>
          </a:p>
          <a:p>
            <a:r>
              <a:rPr lang="en-US" dirty="0" smtClean="0"/>
              <a:t>Musser SM. Kava (</a:t>
            </a:r>
            <a:r>
              <a:rPr lang="en-US" i="1" dirty="0" smtClean="0"/>
              <a:t>Piper </a:t>
            </a:r>
            <a:r>
              <a:rPr lang="en-US" i="1" dirty="0" err="1" smtClean="0"/>
              <a:t>methysticum</a:t>
            </a:r>
            <a:r>
              <a:rPr lang="en-US" dirty="0" smtClean="0"/>
              <a:t>). In: Coates P, Blackman M, </a:t>
            </a:r>
            <a:r>
              <a:rPr lang="en-US" dirty="0" err="1" smtClean="0"/>
              <a:t>Cragg</a:t>
            </a:r>
            <a:r>
              <a:rPr lang="en-US" dirty="0" smtClean="0"/>
              <a:t> G, et al., eds. </a:t>
            </a:r>
            <a:r>
              <a:rPr lang="en-US" i="1" dirty="0" smtClean="0"/>
              <a:t>Encyclopedia of Dietary Supplements</a:t>
            </a:r>
            <a:r>
              <a:rPr lang="en-US" dirty="0" smtClean="0"/>
              <a:t>. New York, NY. Marcel Dekker; 2005:373–380.</a:t>
            </a:r>
          </a:p>
          <a:p>
            <a:r>
              <a:rPr lang="en-US" dirty="0" smtClean="0"/>
              <a:t>National Center for Complementary and Integrative Health. </a:t>
            </a:r>
            <a:r>
              <a:rPr lang="en-US" i="1" dirty="0" smtClean="0"/>
              <a:t>Kava Linked to Liver Damage.</a:t>
            </a:r>
            <a:r>
              <a:rPr lang="en-US" dirty="0" smtClean="0"/>
              <a:t> Consumer Advisory. National Center for Complementary and Integrative Health Web site. Accessed at </a:t>
            </a:r>
            <a:r>
              <a:rPr lang="en-US" dirty="0" smtClean="0">
                <a:hlinkClick r:id="rId2"/>
              </a:rPr>
              <a:t>nccih.nih.gov/news/alerts/kava/</a:t>
            </a:r>
            <a:r>
              <a:rPr lang="en-US" dirty="0" smtClean="0"/>
              <a:t> on June 3, 2010.</a:t>
            </a:r>
          </a:p>
          <a:p>
            <a:r>
              <a:rPr lang="en-US" dirty="0" smtClean="0"/>
              <a:t>U.S. Food and Drug Administration. </a:t>
            </a:r>
            <a:r>
              <a:rPr lang="en-US" i="1" dirty="0" smtClean="0"/>
              <a:t>Consumer Advisory: Kava-Containing Dietary Supplements May Be Associated With Severe Liver Injury.</a:t>
            </a:r>
            <a:r>
              <a:rPr lang="en-US" dirty="0" smtClean="0"/>
              <a:t> U.S. Food and Drug Administration Web site. Accessed at </a:t>
            </a:r>
            <a:r>
              <a:rPr lang="en-US" dirty="0" smtClean="0">
                <a:hlinkClick r:id="rId3"/>
              </a:rPr>
              <a:t>www.fda.gov/Food/ResourcesForYou/Consumers/ucm085482.htm</a:t>
            </a:r>
            <a:r>
              <a:rPr lang="en-US" dirty="0" smtClean="0"/>
              <a:t> on June 3, 2010.</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St. John’s </a:t>
            </a:r>
            <a:r>
              <a:rPr lang="en-US" b="1" dirty="0" err="1" smtClean="0"/>
              <a:t>Wort</a:t>
            </a:r>
            <a:r>
              <a:rPr lang="en-US" b="1" dirty="0" smtClean="0"/>
              <a:t> (Herb)</a:t>
            </a:r>
            <a:br>
              <a:rPr lang="en-US" b="1" dirty="0" smtClean="0"/>
            </a:br>
            <a:r>
              <a:rPr lang="en-US" sz="3100" dirty="0" smtClean="0"/>
              <a:t>(</a:t>
            </a:r>
            <a:r>
              <a:rPr lang="en-US" sz="3100" i="1" dirty="0" err="1" smtClean="0"/>
              <a:t>Hypericum</a:t>
            </a:r>
            <a:r>
              <a:rPr lang="en-US" sz="3100" i="1" dirty="0" smtClean="0"/>
              <a:t> </a:t>
            </a:r>
            <a:r>
              <a:rPr lang="en-US" sz="3100" i="1" dirty="0" err="1" smtClean="0"/>
              <a:t>perforatum</a:t>
            </a:r>
            <a:r>
              <a:rPr lang="en-US" sz="3100" i="1" dirty="0" smtClean="0"/>
              <a:t>)</a:t>
            </a:r>
            <a:r>
              <a:rPr lang="en-US" dirty="0" smtClean="0"/>
              <a:t/>
            </a:r>
            <a:br>
              <a:rPr lang="en-US" dirty="0" smtClean="0"/>
            </a:br>
            <a:endParaRPr lang="en-US" b="1" dirty="0"/>
          </a:p>
        </p:txBody>
      </p:sp>
      <p:pic>
        <p:nvPicPr>
          <p:cNvPr id="5" name="Content Placeholder 4" descr="Saint Johns Wort.jpg"/>
          <p:cNvPicPr>
            <a:picLocks noGrp="1" noChangeAspect="1"/>
          </p:cNvPicPr>
          <p:nvPr>
            <p:ph sz="half" idx="1"/>
          </p:nvPr>
        </p:nvPicPr>
        <p:blipFill>
          <a:blip r:embed="rId2" cstate="print"/>
          <a:stretch>
            <a:fillRect/>
          </a:stretch>
        </p:blipFill>
        <p:spPr>
          <a:xfrm>
            <a:off x="838200" y="1828800"/>
            <a:ext cx="2979208" cy="2234406"/>
          </a:xfrm>
        </p:spPr>
      </p:pic>
      <p:sp>
        <p:nvSpPr>
          <p:cNvPr id="4" name="Content Placeholder 3"/>
          <p:cNvSpPr>
            <a:spLocks noGrp="1"/>
          </p:cNvSpPr>
          <p:nvPr>
            <p:ph sz="half" idx="2"/>
          </p:nvPr>
        </p:nvSpPr>
        <p:spPr/>
        <p:txBody>
          <a:bodyPr/>
          <a:lstStyle/>
          <a:p>
            <a:r>
              <a:rPr lang="en-US" dirty="0" smtClean="0"/>
              <a:t>Refers to John the Baptist, as the plant blooms around the time of the feast of St. John the Baptist in late June.</a:t>
            </a:r>
          </a:p>
          <a:p>
            <a:r>
              <a:rPr lang="en-US" dirty="0" smtClean="0"/>
              <a:t>Has been used for centuries to treat mental disorders and nerve pain.</a:t>
            </a:r>
            <a:endParaRPr lang="en-US" dirty="0"/>
          </a:p>
        </p:txBody>
      </p:sp>
      <p:sp>
        <p:nvSpPr>
          <p:cNvPr id="6" name="TextBox 5"/>
          <p:cNvSpPr txBox="1"/>
          <p:nvPr/>
        </p:nvSpPr>
        <p:spPr>
          <a:xfrm>
            <a:off x="762000" y="4419600"/>
            <a:ext cx="2971800" cy="923330"/>
          </a:xfrm>
          <a:prstGeom prst="rect">
            <a:avLst/>
          </a:prstGeom>
          <a:noFill/>
        </p:spPr>
        <p:txBody>
          <a:bodyPr wrap="square" rtlCol="0">
            <a:spAutoFit/>
          </a:bodyPr>
          <a:lstStyle/>
          <a:p>
            <a:r>
              <a:rPr lang="en-US" dirty="0" smtClean="0"/>
              <a:t>© Stephen Foster</a:t>
            </a:r>
          </a:p>
          <a:p>
            <a:r>
              <a:rPr lang="en-US" dirty="0" smtClean="0"/>
              <a:t>https://nccih.nih.gov/health/stjohnswort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St. John’s </a:t>
            </a:r>
            <a:r>
              <a:rPr lang="en-US" b="1" dirty="0" err="1" smtClean="0"/>
              <a:t>Wort</a:t>
            </a:r>
            <a:endParaRPr lang="en-US" b="1" dirty="0"/>
          </a:p>
        </p:txBody>
      </p:sp>
      <p:sp>
        <p:nvSpPr>
          <p:cNvPr id="6" name="Content Placeholder 5"/>
          <p:cNvSpPr>
            <a:spLocks noGrp="1"/>
          </p:cNvSpPr>
          <p:nvPr>
            <p:ph idx="1"/>
          </p:nvPr>
        </p:nvSpPr>
        <p:spPr>
          <a:xfrm>
            <a:off x="457200" y="1524000"/>
            <a:ext cx="8229600" cy="4525963"/>
          </a:xfrm>
        </p:spPr>
        <p:txBody>
          <a:bodyPr>
            <a:normAutofit fontScale="92500" lnSpcReduction="20000"/>
          </a:bodyPr>
          <a:lstStyle/>
          <a:p>
            <a:r>
              <a:rPr lang="en-US" dirty="0" smtClean="0"/>
              <a:t>St. John’s </a:t>
            </a:r>
            <a:r>
              <a:rPr lang="en-US" dirty="0" err="1" smtClean="0"/>
              <a:t>wort</a:t>
            </a:r>
            <a:r>
              <a:rPr lang="en-US" dirty="0" smtClean="0"/>
              <a:t> has also been used for malaria, as a sedative, and as a balm for wounds, burns, and insect bites. </a:t>
            </a:r>
          </a:p>
          <a:p>
            <a:r>
              <a:rPr lang="en-US" dirty="0" smtClean="0"/>
              <a:t>Today, St. John’s </a:t>
            </a:r>
            <a:r>
              <a:rPr lang="en-US" dirty="0" err="1" smtClean="0"/>
              <a:t>wort</a:t>
            </a:r>
            <a:r>
              <a:rPr lang="en-US" dirty="0" smtClean="0"/>
              <a:t> is used as a folk or traditional remedy for depression, anxiety, and/or sleep disorders.</a:t>
            </a:r>
          </a:p>
          <a:p>
            <a:r>
              <a:rPr lang="en-US" dirty="0" smtClean="0"/>
              <a:t>The flowering tops of St. John’s </a:t>
            </a:r>
            <a:r>
              <a:rPr lang="en-US" dirty="0" err="1" smtClean="0"/>
              <a:t>wort</a:t>
            </a:r>
            <a:r>
              <a:rPr lang="en-US" dirty="0" smtClean="0"/>
              <a:t> are used to prepare teas, tablets, and capsules containing concentrated extracts. </a:t>
            </a:r>
          </a:p>
          <a:p>
            <a:r>
              <a:rPr lang="en-US" dirty="0" smtClean="0"/>
              <a:t>Liquid extracts and topical preparations are also used.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 John’s </a:t>
            </a:r>
            <a:r>
              <a:rPr lang="en-US" b="1" dirty="0" err="1" smtClean="0"/>
              <a:t>Wort</a:t>
            </a:r>
            <a:r>
              <a:rPr lang="en-US" b="1" dirty="0" smtClean="0"/>
              <a:t>: Evidence </a:t>
            </a:r>
            <a:endParaRPr lang="en-US" b="1" dirty="0"/>
          </a:p>
        </p:txBody>
      </p:sp>
      <p:sp>
        <p:nvSpPr>
          <p:cNvPr id="3" name="Content Placeholder 2"/>
          <p:cNvSpPr>
            <a:spLocks noGrp="1"/>
          </p:cNvSpPr>
          <p:nvPr>
            <p:ph idx="1"/>
          </p:nvPr>
        </p:nvSpPr>
        <p:spPr>
          <a:xfrm>
            <a:off x="304800" y="1447800"/>
            <a:ext cx="8458200" cy="5029200"/>
          </a:xfrm>
        </p:spPr>
        <p:txBody>
          <a:bodyPr>
            <a:normAutofit fontScale="92500" lnSpcReduction="10000"/>
          </a:bodyPr>
          <a:lstStyle/>
          <a:p>
            <a:pPr>
              <a:buNone/>
            </a:pPr>
            <a:r>
              <a:rPr lang="en-US" b="1" dirty="0" smtClean="0"/>
              <a:t>According to NCCIH:</a:t>
            </a:r>
          </a:p>
          <a:p>
            <a:r>
              <a:rPr lang="en-US" dirty="0" smtClean="0"/>
              <a:t>Although some studies of St. John’s </a:t>
            </a:r>
            <a:r>
              <a:rPr lang="en-US" dirty="0" err="1" smtClean="0"/>
              <a:t>wort</a:t>
            </a:r>
            <a:r>
              <a:rPr lang="en-US" dirty="0" smtClean="0"/>
              <a:t> have reported benefits for depression, others have not. </a:t>
            </a:r>
          </a:p>
          <a:p>
            <a:r>
              <a:rPr lang="en-US" dirty="0" smtClean="0"/>
              <a:t>A large study sponsored by NCCIH found that the </a:t>
            </a:r>
            <a:r>
              <a:rPr lang="en-US" i="1" dirty="0" smtClean="0"/>
              <a:t>herb</a:t>
            </a:r>
            <a:r>
              <a:rPr lang="en-US" dirty="0" smtClean="0"/>
              <a:t> was no more effective than placebo in treating major depression of moderate severity.</a:t>
            </a:r>
          </a:p>
          <a:p>
            <a:r>
              <a:rPr lang="en-US" dirty="0" smtClean="0"/>
              <a:t>A study co-funded by NCCIH and the National Institute of Mental Health found that neither St. John’s </a:t>
            </a:r>
            <a:r>
              <a:rPr lang="en-US" dirty="0" err="1" smtClean="0"/>
              <a:t>wort</a:t>
            </a:r>
            <a:r>
              <a:rPr lang="en-US" dirty="0" smtClean="0"/>
              <a:t> nor a standard antidepressant medication relieved symptoms of minor depression better than a placebo.</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Garlic</a:t>
            </a:r>
            <a:endParaRPr lang="en-US" b="1" dirty="0"/>
          </a:p>
        </p:txBody>
      </p:sp>
      <p:sp>
        <p:nvSpPr>
          <p:cNvPr id="6" name="Content Placeholder 5"/>
          <p:cNvSpPr>
            <a:spLocks noGrp="1"/>
          </p:cNvSpPr>
          <p:nvPr>
            <p:ph idx="1"/>
          </p:nvPr>
        </p:nvSpPr>
        <p:spPr/>
        <p:txBody>
          <a:bodyPr/>
          <a:lstStyle/>
          <a:p>
            <a:r>
              <a:rPr lang="en-US" dirty="0" smtClean="0"/>
              <a:t>Other folk or traditional uses include prevention of certain types of cancer, including stomach and colon cancers. </a:t>
            </a:r>
          </a:p>
          <a:p>
            <a:pPr>
              <a:buNone/>
            </a:pPr>
            <a:endParaRPr lang="en-US" dirty="0" smtClean="0"/>
          </a:p>
          <a:p>
            <a:r>
              <a:rPr lang="en-US" dirty="0" smtClean="0"/>
              <a:t>Garlic cloves can be eaten raw or cooked. They may also be dried or powdered and used in tablets and capsules. Raw garlic cloves can be used to make oils and liquid extracts.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Interactions</a:t>
            </a:r>
            <a:endParaRPr lang="en-US" b="1" dirty="0"/>
          </a:p>
        </p:txBody>
      </p:sp>
      <p:sp>
        <p:nvSpPr>
          <p:cNvPr id="3" name="Content Placeholder 2"/>
          <p:cNvSpPr>
            <a:spLocks noGrp="1"/>
          </p:cNvSpPr>
          <p:nvPr>
            <p:ph idx="1"/>
          </p:nvPr>
        </p:nvSpPr>
        <p:spPr>
          <a:xfrm>
            <a:off x="381000" y="1371600"/>
            <a:ext cx="8305800" cy="4953000"/>
          </a:xfrm>
        </p:spPr>
        <p:txBody>
          <a:bodyPr>
            <a:normAutofit fontScale="85000" lnSpcReduction="20000"/>
          </a:bodyPr>
          <a:lstStyle/>
          <a:p>
            <a:r>
              <a:rPr lang="en-US" dirty="0" smtClean="0"/>
              <a:t>Research has shown that St. John’s </a:t>
            </a:r>
            <a:r>
              <a:rPr lang="en-US" dirty="0" err="1" smtClean="0"/>
              <a:t>wort</a:t>
            </a:r>
            <a:r>
              <a:rPr lang="en-US" dirty="0" smtClean="0"/>
              <a:t> interacts with many medications in ways that can interfere with their intended effects. Examples of medications that can be affected include: </a:t>
            </a:r>
          </a:p>
          <a:p>
            <a:pPr lvl="1"/>
            <a:r>
              <a:rPr lang="en-US" dirty="0" smtClean="0"/>
              <a:t>Antidepressants</a:t>
            </a:r>
          </a:p>
          <a:p>
            <a:pPr lvl="1"/>
            <a:r>
              <a:rPr lang="en-US" dirty="0" smtClean="0"/>
              <a:t>Birth control pills</a:t>
            </a:r>
          </a:p>
          <a:p>
            <a:pPr lvl="1"/>
            <a:r>
              <a:rPr lang="en-US" dirty="0" smtClean="0"/>
              <a:t>Cyclosporine</a:t>
            </a:r>
          </a:p>
          <a:p>
            <a:pPr lvl="1"/>
            <a:r>
              <a:rPr lang="en-US" dirty="0" err="1" smtClean="0"/>
              <a:t>Digoxin</a:t>
            </a:r>
            <a:endParaRPr lang="en-US" dirty="0" smtClean="0"/>
          </a:p>
          <a:p>
            <a:pPr lvl="1"/>
            <a:r>
              <a:rPr lang="en-US" dirty="0" err="1" smtClean="0"/>
              <a:t>Indinavir</a:t>
            </a:r>
            <a:r>
              <a:rPr lang="en-US" dirty="0" smtClean="0"/>
              <a:t> and possibly other drugs used to control HIV infection</a:t>
            </a:r>
          </a:p>
          <a:p>
            <a:pPr lvl="1"/>
            <a:r>
              <a:rPr lang="en-US" dirty="0" err="1" smtClean="0"/>
              <a:t>Irinotecan</a:t>
            </a:r>
            <a:r>
              <a:rPr lang="en-US" dirty="0" smtClean="0"/>
              <a:t> and possibly other drugs used to treat cancer</a:t>
            </a:r>
          </a:p>
          <a:p>
            <a:pPr lvl="1"/>
            <a:r>
              <a:rPr lang="en-US" dirty="0" smtClean="0"/>
              <a:t>Seizure-control drugs, such as </a:t>
            </a:r>
            <a:r>
              <a:rPr lang="en-US" dirty="0" err="1" smtClean="0"/>
              <a:t>phenytoin</a:t>
            </a:r>
            <a:r>
              <a:rPr lang="en-US" dirty="0" smtClean="0"/>
              <a:t> and </a:t>
            </a:r>
            <a:r>
              <a:rPr lang="en-US" dirty="0" err="1" smtClean="0"/>
              <a:t>phenobarbital</a:t>
            </a:r>
            <a:endParaRPr lang="en-US" dirty="0" smtClean="0"/>
          </a:p>
          <a:p>
            <a:pPr lvl="1"/>
            <a:r>
              <a:rPr lang="en-US" dirty="0" err="1" smtClean="0"/>
              <a:t>Warfarin</a:t>
            </a:r>
            <a:r>
              <a:rPr lang="en-US" dirty="0" smtClean="0"/>
              <a:t> and related anticoagulants.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Side Effects and Cautions</a:t>
            </a:r>
            <a:endParaRPr lang="en-US" b="1"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May cause increased sensitivity to sunlight.</a:t>
            </a:r>
          </a:p>
          <a:p>
            <a:r>
              <a:rPr lang="en-US" dirty="0" smtClean="0"/>
              <a:t>Other side effects can include:</a:t>
            </a:r>
          </a:p>
          <a:p>
            <a:pPr lvl="1"/>
            <a:r>
              <a:rPr lang="en-US" dirty="0" smtClean="0"/>
              <a:t> anxiety, dry mouth, dizziness, gastrointestinal symptoms, fatigue, headache, or sexual dysfunction.</a:t>
            </a:r>
          </a:p>
          <a:p>
            <a:r>
              <a:rPr lang="en-US" dirty="0" smtClean="0"/>
              <a:t>Taking St. John’s </a:t>
            </a:r>
            <a:r>
              <a:rPr lang="en-US" dirty="0" err="1" smtClean="0"/>
              <a:t>wort</a:t>
            </a:r>
            <a:r>
              <a:rPr lang="en-US" dirty="0" smtClean="0"/>
              <a:t> with certain antidepressants may lead to increased serotonin-related side effects, which may be potentially serious.</a:t>
            </a:r>
          </a:p>
          <a:p>
            <a:r>
              <a:rPr lang="en-US" dirty="0" smtClean="0"/>
              <a:t>Play:</a:t>
            </a:r>
          </a:p>
          <a:p>
            <a:r>
              <a:rPr lang="en-US" dirty="0" smtClean="0">
                <a:hlinkClick r:id="rId2"/>
              </a:rPr>
              <a:t>https://www.youtube.com/watch?v=k8-4FJvQe6s</a:t>
            </a: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John’s </a:t>
            </a:r>
            <a:r>
              <a:rPr lang="en-US" dirty="0" err="1" smtClean="0"/>
              <a:t>Wort</a:t>
            </a:r>
            <a:r>
              <a:rPr lang="en-US" dirty="0" smtClean="0"/>
              <a:t> References</a:t>
            </a:r>
            <a:endParaRPr lang="en-US" dirty="0"/>
          </a:p>
        </p:txBody>
      </p:sp>
      <p:sp>
        <p:nvSpPr>
          <p:cNvPr id="3" name="Content Placeholder 2"/>
          <p:cNvSpPr>
            <a:spLocks noGrp="1"/>
          </p:cNvSpPr>
          <p:nvPr>
            <p:ph idx="1"/>
          </p:nvPr>
        </p:nvSpPr>
        <p:spPr/>
        <p:txBody>
          <a:bodyPr>
            <a:normAutofit fontScale="40000" lnSpcReduction="20000"/>
          </a:bodyPr>
          <a:lstStyle/>
          <a:p>
            <a:r>
              <a:rPr lang="en-US" sz="4300" dirty="0" smtClean="0"/>
              <a:t>De </a:t>
            </a:r>
            <a:r>
              <a:rPr lang="en-US" sz="4300" dirty="0" err="1" smtClean="0"/>
              <a:t>Smet</a:t>
            </a:r>
            <a:r>
              <a:rPr lang="en-US" sz="4300" dirty="0" smtClean="0"/>
              <a:t> PA. </a:t>
            </a:r>
            <a:r>
              <a:rPr lang="en-US" sz="4300" dirty="0" smtClean="0">
                <a:hlinkClick r:id="rId2"/>
              </a:rPr>
              <a:t>Herbal remedies.</a:t>
            </a:r>
            <a:r>
              <a:rPr lang="en-US" sz="4300" dirty="0" smtClean="0"/>
              <a:t> </a:t>
            </a:r>
            <a:r>
              <a:rPr lang="en-US" sz="4300" i="1" dirty="0" smtClean="0"/>
              <a:t>New England Journal of Medicine</a:t>
            </a:r>
            <a:r>
              <a:rPr lang="en-US" sz="4300" dirty="0" smtClean="0"/>
              <a:t>. 2002;347(25):2046–2056.</a:t>
            </a:r>
          </a:p>
          <a:p>
            <a:r>
              <a:rPr lang="en-US" sz="4300" dirty="0" err="1" smtClean="0"/>
              <a:t>Hypericum</a:t>
            </a:r>
            <a:r>
              <a:rPr lang="en-US" sz="4300" dirty="0" smtClean="0"/>
              <a:t> Depression Trial Study Group. </a:t>
            </a:r>
            <a:r>
              <a:rPr lang="en-US" sz="4300" dirty="0" smtClean="0">
                <a:hlinkClick r:id="rId3"/>
              </a:rPr>
              <a:t>Effect of </a:t>
            </a:r>
            <a:r>
              <a:rPr lang="en-US" sz="4300" i="1" dirty="0" err="1" smtClean="0">
                <a:hlinkClick r:id="rId3"/>
              </a:rPr>
              <a:t>Hypericum</a:t>
            </a:r>
            <a:r>
              <a:rPr lang="en-US" sz="4300" i="1" dirty="0" smtClean="0">
                <a:hlinkClick r:id="rId3"/>
              </a:rPr>
              <a:t> </a:t>
            </a:r>
            <a:r>
              <a:rPr lang="en-US" sz="4300" i="1" dirty="0" err="1" smtClean="0">
                <a:hlinkClick r:id="rId3"/>
              </a:rPr>
              <a:t>perforatum</a:t>
            </a:r>
            <a:r>
              <a:rPr lang="en-US" sz="4300" dirty="0" smtClean="0">
                <a:hlinkClick r:id="rId3"/>
              </a:rPr>
              <a:t> (St. John's </a:t>
            </a:r>
            <a:r>
              <a:rPr lang="en-US" sz="4300" dirty="0" err="1" smtClean="0">
                <a:hlinkClick r:id="rId3"/>
              </a:rPr>
              <a:t>wort</a:t>
            </a:r>
            <a:r>
              <a:rPr lang="en-US" sz="4300" dirty="0" smtClean="0">
                <a:hlinkClick r:id="rId3"/>
              </a:rPr>
              <a:t>) in major depressive disorder: a randomized controlled trial.</a:t>
            </a:r>
            <a:r>
              <a:rPr lang="en-US" sz="4300" dirty="0" smtClean="0"/>
              <a:t> </a:t>
            </a:r>
            <a:r>
              <a:rPr lang="en-US" sz="4300" i="1" dirty="0" smtClean="0"/>
              <a:t>Journal of the American Medical Association</a:t>
            </a:r>
            <a:r>
              <a:rPr lang="en-US" sz="4300" dirty="0" smtClean="0"/>
              <a:t>. 2002;287(14):1807–1814.</a:t>
            </a:r>
          </a:p>
          <a:p>
            <a:r>
              <a:rPr lang="en-US" sz="4300" dirty="0" smtClean="0"/>
              <a:t>National Center for Complementary and Integrative Health. </a:t>
            </a:r>
            <a:r>
              <a:rPr lang="en-US" sz="4300" i="1" dirty="0" smtClean="0"/>
              <a:t>St. John's </a:t>
            </a:r>
            <a:r>
              <a:rPr lang="en-US" sz="4300" i="1" dirty="0" err="1" smtClean="0"/>
              <a:t>Wort</a:t>
            </a:r>
            <a:r>
              <a:rPr lang="en-US" sz="4300" i="1" dirty="0" smtClean="0"/>
              <a:t> and Depression.</a:t>
            </a:r>
            <a:r>
              <a:rPr lang="en-US" sz="4300" dirty="0" smtClean="0"/>
              <a:t> National Center for Complementary and Integrative Health Web site. Accessed at </a:t>
            </a:r>
            <a:r>
              <a:rPr lang="en-US" sz="4300" dirty="0" smtClean="0">
                <a:hlinkClick r:id="rId4"/>
              </a:rPr>
              <a:t>nccih.nih.gov/health/</a:t>
            </a:r>
            <a:r>
              <a:rPr lang="en-US" sz="4300" dirty="0" err="1" smtClean="0">
                <a:hlinkClick r:id="rId4"/>
              </a:rPr>
              <a:t>stjohnswort</a:t>
            </a:r>
            <a:r>
              <a:rPr lang="en-US" sz="4300" dirty="0" smtClean="0">
                <a:hlinkClick r:id="rId4"/>
              </a:rPr>
              <a:t>/sjw-and-depression.htm</a:t>
            </a:r>
            <a:r>
              <a:rPr lang="en-US" sz="4300" dirty="0" smtClean="0"/>
              <a:t> on June 3, 2010.</a:t>
            </a:r>
          </a:p>
          <a:p>
            <a:r>
              <a:rPr lang="en-US" sz="4300" dirty="0" err="1" smtClean="0"/>
              <a:t>Rapaport</a:t>
            </a:r>
            <a:r>
              <a:rPr lang="en-US" sz="4300" dirty="0" smtClean="0"/>
              <a:t> MH, Nierenberg AA, Howland R, et al. </a:t>
            </a:r>
            <a:r>
              <a:rPr lang="en-US" sz="4300" dirty="0" smtClean="0">
                <a:hlinkClick r:id="rId5"/>
              </a:rPr>
              <a:t>The treatment of minor depression with St. John's </a:t>
            </a:r>
            <a:r>
              <a:rPr lang="en-US" sz="4300" dirty="0" err="1" smtClean="0">
                <a:hlinkClick r:id="rId5"/>
              </a:rPr>
              <a:t>wort</a:t>
            </a:r>
            <a:r>
              <a:rPr lang="en-US" sz="4300" dirty="0" smtClean="0">
                <a:hlinkClick r:id="rId5"/>
              </a:rPr>
              <a:t> or </a:t>
            </a:r>
            <a:r>
              <a:rPr lang="en-US" sz="4300" dirty="0" err="1" smtClean="0">
                <a:hlinkClick r:id="rId5"/>
              </a:rPr>
              <a:t>citalopram</a:t>
            </a:r>
            <a:r>
              <a:rPr lang="en-US" sz="4300" dirty="0" smtClean="0">
                <a:hlinkClick r:id="rId5"/>
              </a:rPr>
              <a:t>: Failure to show benefit over placebo.</a:t>
            </a:r>
            <a:r>
              <a:rPr lang="en-US" sz="4300" dirty="0" smtClean="0"/>
              <a:t> </a:t>
            </a:r>
            <a:r>
              <a:rPr lang="en-US" sz="4300" i="1" dirty="0" smtClean="0"/>
              <a:t>Journal of Psychiatric Research.</a:t>
            </a:r>
            <a:r>
              <a:rPr lang="en-US" sz="4300" dirty="0" smtClean="0"/>
              <a:t> 2011;45:931–941.</a:t>
            </a:r>
          </a:p>
          <a:p>
            <a:r>
              <a:rPr lang="en-US" sz="4300" dirty="0" smtClean="0"/>
              <a:t>St. John's </a:t>
            </a:r>
            <a:r>
              <a:rPr lang="en-US" sz="4300" dirty="0" err="1" smtClean="0"/>
              <a:t>wort</a:t>
            </a:r>
            <a:r>
              <a:rPr lang="en-US" sz="4300" dirty="0" smtClean="0"/>
              <a:t>. In: Blumenthal M, Goldberg A, </a:t>
            </a:r>
            <a:r>
              <a:rPr lang="en-US" sz="4300" dirty="0" err="1" smtClean="0"/>
              <a:t>Brinckman</a:t>
            </a:r>
            <a:r>
              <a:rPr lang="en-US" sz="4300" dirty="0" smtClean="0"/>
              <a:t> J, eds. </a:t>
            </a:r>
            <a:r>
              <a:rPr lang="en-US" sz="4300" i="1" dirty="0" smtClean="0"/>
              <a:t>Herbal Medicine: Expanded Commission E Monographs.</a:t>
            </a:r>
            <a:r>
              <a:rPr lang="en-US" sz="4300" dirty="0" smtClean="0"/>
              <a:t> Newton, MA: Lippincott Williams &amp; Wilkins; 2000:359–366.</a:t>
            </a:r>
          </a:p>
          <a:p>
            <a:r>
              <a:rPr lang="en-US" sz="4300" dirty="0" smtClean="0"/>
              <a:t>St. John's </a:t>
            </a:r>
            <a:r>
              <a:rPr lang="en-US" sz="4300" dirty="0" err="1" smtClean="0"/>
              <a:t>wort</a:t>
            </a:r>
            <a:r>
              <a:rPr lang="en-US" sz="4300" dirty="0" smtClean="0"/>
              <a:t>. Natural Medicines Comprehensive Database Web site. Accessed at www.naturaldatabase.com on February 15, 2010.</a:t>
            </a:r>
          </a:p>
          <a:p>
            <a:r>
              <a:rPr lang="en-US" sz="4300" dirty="0" smtClean="0"/>
              <a:t>St. John's </a:t>
            </a:r>
            <a:r>
              <a:rPr lang="en-US" sz="4300" dirty="0" err="1" smtClean="0"/>
              <a:t>wort</a:t>
            </a:r>
            <a:r>
              <a:rPr lang="en-US" sz="4300" dirty="0" smtClean="0"/>
              <a:t> (</a:t>
            </a:r>
            <a:r>
              <a:rPr lang="en-US" sz="4300" i="1" dirty="0" err="1" smtClean="0"/>
              <a:t>Hypericum</a:t>
            </a:r>
            <a:r>
              <a:rPr lang="en-US" sz="4300" i="1" dirty="0" smtClean="0"/>
              <a:t> </a:t>
            </a:r>
            <a:r>
              <a:rPr lang="en-US" sz="4300" i="1" dirty="0" err="1" smtClean="0"/>
              <a:t>perforatum</a:t>
            </a:r>
            <a:r>
              <a:rPr lang="en-US" sz="4300" dirty="0" smtClean="0"/>
              <a:t> L.). Natural Standard Database Web site. Accessed at www.naturalstandard.com on February 15, 2010.</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err="1" smtClean="0"/>
              <a:t>Valarian</a:t>
            </a:r>
            <a:r>
              <a:rPr lang="en-US" b="1" dirty="0" smtClean="0"/>
              <a:t/>
            </a:r>
            <a:br>
              <a:rPr lang="en-US" b="1" dirty="0" smtClean="0"/>
            </a:br>
            <a:r>
              <a:rPr lang="en-US" sz="3100" dirty="0" smtClean="0"/>
              <a:t>(</a:t>
            </a:r>
            <a:r>
              <a:rPr lang="en-US" sz="3100" i="1" dirty="0" err="1" smtClean="0"/>
              <a:t>Valeriana</a:t>
            </a:r>
            <a:r>
              <a:rPr lang="en-US" sz="3100" i="1" dirty="0" smtClean="0"/>
              <a:t> </a:t>
            </a:r>
            <a:r>
              <a:rPr lang="en-US" sz="3100" i="1" dirty="0" err="1" smtClean="0"/>
              <a:t>officinalis</a:t>
            </a:r>
            <a:r>
              <a:rPr lang="en-US" sz="3100" i="1" dirty="0" smtClean="0"/>
              <a:t>)</a:t>
            </a:r>
            <a:r>
              <a:rPr lang="en-US" dirty="0" smtClean="0"/>
              <a:t/>
            </a:r>
            <a:br>
              <a:rPr lang="en-US" dirty="0" smtClean="0"/>
            </a:b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Valerian is a plant native to Europe and Asia; it is also found in North America. </a:t>
            </a:r>
          </a:p>
          <a:p>
            <a:r>
              <a:rPr lang="en-US" dirty="0" smtClean="0"/>
              <a:t>Valerian has been used as a medicinal </a:t>
            </a:r>
            <a:r>
              <a:rPr lang="en-US" i="1" dirty="0" smtClean="0"/>
              <a:t>herb</a:t>
            </a:r>
            <a:r>
              <a:rPr lang="en-US" dirty="0" smtClean="0"/>
              <a:t> since at least the time of ancient Greece and Rome. Its therapeutic uses were described by Hippocrates, and in the 2nd century, Galen prescribed valerian for insomnia. </a:t>
            </a:r>
            <a:endParaRPr lang="en-US" dirty="0"/>
          </a:p>
        </p:txBody>
      </p:sp>
      <p:pic>
        <p:nvPicPr>
          <p:cNvPr id="5" name="Content Placeholder 4" descr="valerian.jpg"/>
          <p:cNvPicPr>
            <a:picLocks noGrp="1" noChangeAspect="1"/>
          </p:cNvPicPr>
          <p:nvPr>
            <p:ph sz="half" idx="2"/>
          </p:nvPr>
        </p:nvPicPr>
        <p:blipFill>
          <a:blip r:embed="rId2" cstate="print"/>
          <a:stretch>
            <a:fillRect/>
          </a:stretch>
        </p:blipFill>
        <p:spPr>
          <a:xfrm>
            <a:off x="4876800" y="1676400"/>
            <a:ext cx="3810000" cy="2533650"/>
          </a:xfrm>
        </p:spPr>
      </p:pic>
      <p:sp>
        <p:nvSpPr>
          <p:cNvPr id="6" name="TextBox 5"/>
          <p:cNvSpPr txBox="1"/>
          <p:nvPr/>
        </p:nvSpPr>
        <p:spPr>
          <a:xfrm>
            <a:off x="4876800" y="4648200"/>
            <a:ext cx="3733800" cy="646331"/>
          </a:xfrm>
          <a:prstGeom prst="rect">
            <a:avLst/>
          </a:prstGeom>
          <a:noFill/>
        </p:spPr>
        <p:txBody>
          <a:bodyPr wrap="square" rtlCol="0">
            <a:spAutoFit/>
          </a:bodyPr>
          <a:lstStyle/>
          <a:p>
            <a:r>
              <a:rPr lang="en-US" dirty="0" smtClean="0"/>
              <a:t>© Stephen Foster</a:t>
            </a:r>
          </a:p>
          <a:p>
            <a:r>
              <a:rPr lang="en-US" dirty="0" smtClean="0"/>
              <a:t>https://nccih.nih.gov/health/valerian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Valerian</a:t>
            </a:r>
            <a:endParaRPr lang="en-US" b="1" dirty="0"/>
          </a:p>
        </p:txBody>
      </p:sp>
      <p:sp>
        <p:nvSpPr>
          <p:cNvPr id="6" name="Content Placeholder 5"/>
          <p:cNvSpPr>
            <a:spLocks noGrp="1"/>
          </p:cNvSpPr>
          <p:nvPr>
            <p:ph idx="1"/>
          </p:nvPr>
        </p:nvSpPr>
        <p:spPr/>
        <p:txBody>
          <a:bodyPr/>
          <a:lstStyle/>
          <a:p>
            <a:r>
              <a:rPr lang="en-US" dirty="0" smtClean="0"/>
              <a:t>Today, valerian is used as a traditional remedy for sleep disorders and anxiety, as well as headaches, depression, irregular heartbeat, and trembling.</a:t>
            </a:r>
          </a:p>
          <a:p>
            <a:r>
              <a:rPr lang="en-US" dirty="0" smtClean="0"/>
              <a:t>The roots and rhizomes (underground stems) of valerian are typically used to make supplements, including capsules, tablets, and liquid extracts, as well as teas.</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Valerian</a:t>
            </a:r>
            <a:endParaRPr lang="en-US" b="1" dirty="0"/>
          </a:p>
        </p:txBody>
      </p:sp>
      <p:sp>
        <p:nvSpPr>
          <p:cNvPr id="3" name="Content Placeholder 2"/>
          <p:cNvSpPr>
            <a:spLocks noGrp="1"/>
          </p:cNvSpPr>
          <p:nvPr>
            <p:ph idx="1"/>
          </p:nvPr>
        </p:nvSpPr>
        <p:spPr>
          <a:xfrm>
            <a:off x="381000" y="1371600"/>
            <a:ext cx="8458200" cy="5029200"/>
          </a:xfrm>
        </p:spPr>
        <p:txBody>
          <a:bodyPr>
            <a:normAutofit fontScale="85000" lnSpcReduction="20000"/>
          </a:bodyPr>
          <a:lstStyle/>
          <a:p>
            <a:pPr>
              <a:buNone/>
            </a:pPr>
            <a:r>
              <a:rPr lang="en-US" b="1" dirty="0" smtClean="0"/>
              <a:t>According to NCCIH:</a:t>
            </a:r>
          </a:p>
          <a:p>
            <a:r>
              <a:rPr lang="en-US" dirty="0" smtClean="0"/>
              <a:t>Research suggests that valerian may be helpful for insomnia, but there is not enough evidence from well-designed studies to confirm this.</a:t>
            </a:r>
          </a:p>
          <a:p>
            <a:r>
              <a:rPr lang="en-US" dirty="0" smtClean="0"/>
              <a:t>There is not enough scientific evidence to determine whether valerian works for other conditions, such as anxiety or depression.</a:t>
            </a:r>
          </a:p>
          <a:p>
            <a:r>
              <a:rPr lang="en-US" dirty="0" smtClean="0"/>
              <a:t>NCCIH-funded research on valerian includes studies on the herb’s effects on sleep in healthy older adults and in people with Parkinson’s disease. </a:t>
            </a:r>
          </a:p>
          <a:p>
            <a:r>
              <a:rPr lang="en-US" dirty="0" smtClean="0"/>
              <a:t>NCCIH-funded researchers are also studying the potential of valerian and other herbal products to relieve menopausal symptoms.</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Side Effects and Cautions</a:t>
            </a:r>
            <a:endParaRPr lang="en-US" b="1" dirty="0"/>
          </a:p>
        </p:txBody>
      </p:sp>
      <p:sp>
        <p:nvSpPr>
          <p:cNvPr id="3" name="Content Placeholder 2"/>
          <p:cNvSpPr>
            <a:spLocks noGrp="1"/>
          </p:cNvSpPr>
          <p:nvPr>
            <p:ph idx="1"/>
          </p:nvPr>
        </p:nvSpPr>
        <p:spPr/>
        <p:txBody>
          <a:bodyPr/>
          <a:lstStyle/>
          <a:p>
            <a:r>
              <a:rPr lang="en-US" dirty="0" smtClean="0"/>
              <a:t>Studies suggest that valerian is generally safe to use for short periods of time (for example, 4 to 6 weeks).</a:t>
            </a:r>
          </a:p>
          <a:p>
            <a:r>
              <a:rPr lang="en-US" dirty="0" smtClean="0"/>
              <a:t>No information is available about the long-term safety of valerian.</a:t>
            </a:r>
          </a:p>
          <a:p>
            <a:r>
              <a:rPr lang="en-US" dirty="0" smtClean="0"/>
              <a:t>Valerian can cause mild side effects such as tiredness the morning after its use, headaches, dizziness, and upset stomach.</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Valerian References</a:t>
            </a:r>
            <a:endParaRPr lang="en-US" b="1" dirty="0"/>
          </a:p>
        </p:txBody>
      </p:sp>
      <p:sp>
        <p:nvSpPr>
          <p:cNvPr id="3" name="Content Placeholder 2"/>
          <p:cNvSpPr>
            <a:spLocks noGrp="1"/>
          </p:cNvSpPr>
          <p:nvPr>
            <p:ph idx="1"/>
          </p:nvPr>
        </p:nvSpPr>
        <p:spPr/>
        <p:txBody>
          <a:bodyPr>
            <a:normAutofit fontScale="62500" lnSpcReduction="20000"/>
          </a:bodyPr>
          <a:lstStyle/>
          <a:p>
            <a:r>
              <a:rPr lang="en-US" dirty="0" err="1" smtClean="0"/>
              <a:t>Awang</a:t>
            </a:r>
            <a:r>
              <a:rPr lang="en-US" dirty="0" smtClean="0"/>
              <a:t> DVC, Leung AY. Valerian. In: Coates P, Blackman M, </a:t>
            </a:r>
            <a:r>
              <a:rPr lang="en-US" dirty="0" err="1" smtClean="0"/>
              <a:t>Cragg</a:t>
            </a:r>
            <a:r>
              <a:rPr lang="en-US" dirty="0" smtClean="0"/>
              <a:t> G, et al., eds. </a:t>
            </a:r>
            <a:r>
              <a:rPr lang="en-US" i="1" dirty="0" smtClean="0"/>
              <a:t>Encyclopedia of Dietary Supplements</a:t>
            </a:r>
            <a:r>
              <a:rPr lang="en-US" dirty="0" smtClean="0"/>
              <a:t>. New York, NY: Marcel Dekker; 2005:687–700.</a:t>
            </a:r>
          </a:p>
          <a:p>
            <a:r>
              <a:rPr lang="en-US" dirty="0" smtClean="0"/>
              <a:t>Office of Dietary Supplements and National Center for Complementary and Alternative Medicine. </a:t>
            </a:r>
            <a:r>
              <a:rPr lang="en-US" i="1" dirty="0" smtClean="0"/>
              <a:t>Questions and Answers About Valerian for Insomnia and Other Sleep Disorders.</a:t>
            </a:r>
            <a:r>
              <a:rPr lang="en-US" dirty="0" smtClean="0"/>
              <a:t> Office of Dietary Supplements Web site. Accessed at </a:t>
            </a:r>
            <a:r>
              <a:rPr lang="en-US" dirty="0" smtClean="0">
                <a:hlinkClick r:id="rId2"/>
              </a:rPr>
              <a:t>ods.od.nih.gov/factsheets/valerian/</a:t>
            </a:r>
            <a:r>
              <a:rPr lang="en-US" dirty="0" smtClean="0"/>
              <a:t> on June 3, 2010.</a:t>
            </a:r>
          </a:p>
          <a:p>
            <a:r>
              <a:rPr lang="en-US" dirty="0" smtClean="0"/>
              <a:t>Valerian. Natural Medicines Comprehensive Database Web site. Accessed at www.naturaldatabase.com on August 11, 2009.</a:t>
            </a:r>
          </a:p>
          <a:p>
            <a:r>
              <a:rPr lang="en-US" dirty="0" smtClean="0"/>
              <a:t>Valerian (</a:t>
            </a:r>
            <a:r>
              <a:rPr lang="en-US" i="1" dirty="0" err="1" smtClean="0"/>
              <a:t>Valeriana</a:t>
            </a:r>
            <a:r>
              <a:rPr lang="en-US" i="1" dirty="0" smtClean="0"/>
              <a:t> </a:t>
            </a:r>
            <a:r>
              <a:rPr lang="en-US" i="1" dirty="0" err="1" smtClean="0"/>
              <a:t>officinalis</a:t>
            </a:r>
            <a:r>
              <a:rPr lang="en-US" dirty="0" smtClean="0"/>
              <a:t> L.). Natural Standard Database Web site. Accessed at www.naturalstandard.com on August 4, 2009.</a:t>
            </a:r>
          </a:p>
          <a:p>
            <a:r>
              <a:rPr lang="en-US" dirty="0" smtClean="0"/>
              <a:t>Valerian root (</a:t>
            </a:r>
            <a:r>
              <a:rPr lang="en-US" i="1" dirty="0" err="1" smtClean="0"/>
              <a:t>Valeriana</a:t>
            </a:r>
            <a:r>
              <a:rPr lang="en-US" i="1" dirty="0" smtClean="0"/>
              <a:t> </a:t>
            </a:r>
            <a:r>
              <a:rPr lang="en-US" i="1" dirty="0" err="1" smtClean="0"/>
              <a:t>officinalis</a:t>
            </a:r>
            <a:r>
              <a:rPr lang="en-US" dirty="0" smtClean="0"/>
              <a:t>). In: Blumenthal M, Goldberg A, </a:t>
            </a:r>
            <a:r>
              <a:rPr lang="en-US" dirty="0" err="1" smtClean="0"/>
              <a:t>Brinckman</a:t>
            </a:r>
            <a:r>
              <a:rPr lang="en-US" dirty="0" smtClean="0"/>
              <a:t> J, eds. </a:t>
            </a:r>
            <a:r>
              <a:rPr lang="en-US" i="1" dirty="0" smtClean="0"/>
              <a:t>Herbal Medicine: Expanded Commission E Monographs.</a:t>
            </a:r>
            <a:r>
              <a:rPr lang="en-US" dirty="0" smtClean="0"/>
              <a:t> Newton, MA: Lippincott Williams &amp; Wilkins; 2000:394–400.</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Side Effects and Cautions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Side effects include breath and body odor, heartburn, upset stomach, and allergic reactions. These side effects are more common with raw garlic.</a:t>
            </a:r>
          </a:p>
          <a:p>
            <a:r>
              <a:rPr lang="en-US" dirty="0" smtClean="0"/>
              <a:t>Garlic can thin the blood (reduce the ability of blood to clot) in a manner similar to aspirin. </a:t>
            </a:r>
          </a:p>
          <a:p>
            <a:r>
              <a:rPr lang="en-US" dirty="0" smtClean="0"/>
              <a:t>Garlic has been found to interfere with the effectiveness of </a:t>
            </a:r>
            <a:r>
              <a:rPr lang="en-US" dirty="0" err="1" smtClean="0"/>
              <a:t>saquinavir</a:t>
            </a:r>
            <a:r>
              <a:rPr lang="en-US" dirty="0" smtClean="0"/>
              <a:t>, a drug used to treat HIV infection. </a:t>
            </a:r>
          </a:p>
          <a:p>
            <a:r>
              <a:rPr lang="en-US" dirty="0" smtClean="0"/>
              <a:t>Garlic’s effect on other drugs has not been well studied.</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Garlic: What the Evidence Says</a:t>
            </a:r>
            <a:endParaRPr lang="en-US" b="1" dirty="0"/>
          </a:p>
        </p:txBody>
      </p:sp>
      <p:sp>
        <p:nvSpPr>
          <p:cNvPr id="3" name="Content Placeholder 2"/>
          <p:cNvSpPr>
            <a:spLocks noGrp="1"/>
          </p:cNvSpPr>
          <p:nvPr>
            <p:ph idx="1"/>
          </p:nvPr>
        </p:nvSpPr>
        <p:spPr>
          <a:xfrm>
            <a:off x="457200" y="1295400"/>
            <a:ext cx="8229600" cy="5181600"/>
          </a:xfrm>
        </p:spPr>
        <p:txBody>
          <a:bodyPr>
            <a:noAutofit/>
          </a:bodyPr>
          <a:lstStyle/>
          <a:p>
            <a:pPr>
              <a:buNone/>
            </a:pPr>
            <a:r>
              <a:rPr lang="en-US" sz="2800" b="1" dirty="0" smtClean="0"/>
              <a:t>According to NCCIH:</a:t>
            </a:r>
          </a:p>
          <a:p>
            <a:r>
              <a:rPr lang="en-US" sz="2600" dirty="0" smtClean="0"/>
              <a:t>Preliminary research suggests that taking garlic may slow the development of atherosclerosis (hardening of the arteries), a condition that can lead to heart disease or stroke.</a:t>
            </a:r>
          </a:p>
          <a:p>
            <a:r>
              <a:rPr lang="en-US" sz="2600" dirty="0" smtClean="0"/>
              <a:t>Evidence suggests that taking garlic may slightly lower blood pressure, particularly in people with high blood pressure.</a:t>
            </a:r>
          </a:p>
          <a:p>
            <a:r>
              <a:rPr lang="en-US" sz="2600" dirty="0" smtClean="0"/>
              <a:t>Some evidence indicates that taking garlic can slightly lower blood cholesterol levels; studies have shown positive effects for short-term (1 to 3 months) use.  A recent NCCIH-funded study found no effect on cholesterol levels.</a:t>
            </a:r>
            <a:endParaRPr lang="en-US"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Garlic References</a:t>
            </a:r>
            <a:endParaRPr lang="en-US" dirty="0"/>
          </a:p>
        </p:txBody>
      </p:sp>
      <p:sp>
        <p:nvSpPr>
          <p:cNvPr id="3" name="Content Placeholder 2"/>
          <p:cNvSpPr>
            <a:spLocks noGrp="1"/>
          </p:cNvSpPr>
          <p:nvPr>
            <p:ph idx="1"/>
          </p:nvPr>
        </p:nvSpPr>
        <p:spPr/>
        <p:txBody>
          <a:bodyPr>
            <a:noAutofit/>
          </a:bodyPr>
          <a:lstStyle/>
          <a:p>
            <a:r>
              <a:rPr lang="en-US" sz="1600" dirty="0" smtClean="0"/>
              <a:t>Agency for Healthcare Research and Quality. </a:t>
            </a:r>
            <a:r>
              <a:rPr lang="en-US" sz="1600" i="1" dirty="0" smtClean="0">
                <a:hlinkClick r:id="rId2"/>
              </a:rPr>
              <a:t>Garlic: Effects on Cardiovascular Risks and Disease, Protective Effects Against Cancer, and Clinical Adverse Effects</a:t>
            </a:r>
            <a:r>
              <a:rPr lang="en-US" sz="1600" dirty="0" smtClean="0"/>
              <a:t>. Evidence Report/Technology Assessment no. 20. Rockville, MD: Agency for Healthcare Research and Quality; 2000. AHRQ publication no. 01-E023.</a:t>
            </a:r>
          </a:p>
          <a:p>
            <a:r>
              <a:rPr lang="en-US" sz="1600" dirty="0" smtClean="0"/>
              <a:t>Gardner CD, Lawson LD, Block E, et al. </a:t>
            </a:r>
            <a:r>
              <a:rPr lang="en-US" sz="1600" dirty="0" smtClean="0">
                <a:hlinkClick r:id="rId3"/>
              </a:rPr>
              <a:t>Effect of raw garlic vs. commercial garlic supplements on plasma lipid concentrations in adults with moderate hypercholesterolemia: a randomized clinical trial.</a:t>
            </a:r>
            <a:r>
              <a:rPr lang="en-US" sz="1600" dirty="0" smtClean="0"/>
              <a:t> </a:t>
            </a:r>
            <a:r>
              <a:rPr lang="en-US" sz="1600" i="1" dirty="0" smtClean="0"/>
              <a:t>Archives of Internal Medicine</a:t>
            </a:r>
            <a:r>
              <a:rPr lang="en-US" sz="1600" dirty="0" smtClean="0"/>
              <a:t>. 2007;167(4):346–353.</a:t>
            </a:r>
          </a:p>
          <a:p>
            <a:r>
              <a:rPr lang="en-US" sz="1600" dirty="0" smtClean="0"/>
              <a:t>Garlic. In: Blumenthal M, Goldberg A, </a:t>
            </a:r>
            <a:r>
              <a:rPr lang="en-US" sz="1600" dirty="0" err="1" smtClean="0"/>
              <a:t>Brinckman</a:t>
            </a:r>
            <a:r>
              <a:rPr lang="en-US" sz="1600" dirty="0" smtClean="0"/>
              <a:t> J, eds. </a:t>
            </a:r>
            <a:r>
              <a:rPr lang="en-US" sz="1600" i="1" dirty="0" smtClean="0"/>
              <a:t>Herbal Medicine: Expanded Commission E Monographs</a:t>
            </a:r>
            <a:r>
              <a:rPr lang="en-US" sz="1600" dirty="0" smtClean="0"/>
              <a:t>. Newton, MA: Lippincott Williams &amp; Wilkins; 2000:139–148.</a:t>
            </a:r>
          </a:p>
          <a:p>
            <a:r>
              <a:rPr lang="en-US" sz="1600" dirty="0" smtClean="0"/>
              <a:t>Garlic. Natural Medicines Comprehensive Database Web site. Accessed at www.naturaldatabase.com on June 16, 2009.</a:t>
            </a:r>
          </a:p>
          <a:p>
            <a:r>
              <a:rPr lang="en-US" sz="1600" dirty="0" smtClean="0"/>
              <a:t>Garlic (</a:t>
            </a:r>
            <a:r>
              <a:rPr lang="en-US" sz="1600" i="1" dirty="0" err="1" smtClean="0"/>
              <a:t>Allium</a:t>
            </a:r>
            <a:r>
              <a:rPr lang="en-US" sz="1600" i="1" dirty="0" smtClean="0"/>
              <a:t> </a:t>
            </a:r>
            <a:r>
              <a:rPr lang="en-US" sz="1600" i="1" dirty="0" err="1" smtClean="0"/>
              <a:t>sativum</a:t>
            </a:r>
            <a:r>
              <a:rPr lang="en-US" sz="1600" dirty="0" smtClean="0"/>
              <a:t> L.). Natural Standard Database Web site. Accessed at www.naturalstandard.com on June 16, 2009.</a:t>
            </a:r>
          </a:p>
          <a:p>
            <a:r>
              <a:rPr lang="en-US" sz="1600" dirty="0" smtClean="0"/>
              <a:t>Milner JA. Garlic (</a:t>
            </a:r>
            <a:r>
              <a:rPr lang="en-US" sz="1600" i="1" dirty="0" err="1" smtClean="0"/>
              <a:t>Allium</a:t>
            </a:r>
            <a:r>
              <a:rPr lang="en-US" sz="1600" i="1" dirty="0" smtClean="0"/>
              <a:t> </a:t>
            </a:r>
            <a:r>
              <a:rPr lang="en-US" sz="1600" i="1" dirty="0" err="1" smtClean="0"/>
              <a:t>sativum</a:t>
            </a:r>
            <a:r>
              <a:rPr lang="en-US" sz="1600" dirty="0" smtClean="0"/>
              <a:t>). In: Coates P, Blackman M, </a:t>
            </a:r>
            <a:r>
              <a:rPr lang="en-US" sz="1600" dirty="0" err="1" smtClean="0"/>
              <a:t>Cragg</a:t>
            </a:r>
            <a:r>
              <a:rPr lang="en-US" sz="1600" dirty="0" smtClean="0"/>
              <a:t> G, et al., eds. </a:t>
            </a:r>
            <a:r>
              <a:rPr lang="en-US" sz="1600" i="1" dirty="0" smtClean="0"/>
              <a:t>Encyclopedia of Dietary Supplements</a:t>
            </a:r>
            <a:r>
              <a:rPr lang="en-US" sz="1600" dirty="0" smtClean="0"/>
              <a:t>. New York: NY: Marcel Dekker; 2005:229–240.</a:t>
            </a:r>
          </a:p>
          <a:p>
            <a:r>
              <a:rPr lang="en-US" sz="1600" dirty="0" smtClean="0"/>
              <a:t>National Cancer Institute. </a:t>
            </a:r>
            <a:r>
              <a:rPr lang="en-US" sz="1600" i="1" dirty="0" smtClean="0"/>
              <a:t>Garlic and Cancer Prevention</a:t>
            </a:r>
            <a:r>
              <a:rPr lang="en-US" sz="1600" dirty="0" smtClean="0"/>
              <a:t>. National Cancer Institute Web site. Accessed at </a:t>
            </a:r>
            <a:r>
              <a:rPr lang="en-US" sz="1600" dirty="0" smtClean="0">
                <a:hlinkClick r:id="rId4"/>
              </a:rPr>
              <a:t>www.cancer.gov/cancertopics/factsheet/Prevention/garlic-and-cancer-prevention</a:t>
            </a:r>
            <a:r>
              <a:rPr lang="en-US" sz="1600" dirty="0" smtClean="0"/>
              <a:t> on June 3, 2010.</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Ginko</a:t>
            </a:r>
            <a:r>
              <a:rPr lang="en-US" b="1" dirty="0" smtClean="0"/>
              <a:t>  </a:t>
            </a:r>
            <a:r>
              <a:rPr lang="en-US" sz="3100" dirty="0" smtClean="0"/>
              <a:t>(</a:t>
            </a:r>
            <a:r>
              <a:rPr lang="en-US" sz="3100" i="1" dirty="0" err="1" smtClean="0"/>
              <a:t>Ginko</a:t>
            </a:r>
            <a:r>
              <a:rPr lang="en-US" sz="3100" i="1" dirty="0" smtClean="0"/>
              <a:t> </a:t>
            </a:r>
            <a:r>
              <a:rPr lang="en-US" sz="3100" i="1" dirty="0" err="1" smtClean="0"/>
              <a:t>biloba</a:t>
            </a:r>
            <a:r>
              <a:rPr lang="en-US" sz="3100" dirty="0" smtClean="0"/>
              <a:t>)</a:t>
            </a:r>
            <a:r>
              <a:rPr lang="en-US" b="1" dirty="0" smtClean="0"/>
              <a:t/>
            </a:r>
            <a:br>
              <a:rPr lang="en-US" b="1" dirty="0" smtClean="0"/>
            </a:br>
            <a:r>
              <a:rPr lang="en-US" sz="2200" dirty="0" smtClean="0"/>
              <a:t>Also known as fossil tree, maidenhair tree, Japanese silver apricot, </a:t>
            </a:r>
            <a:r>
              <a:rPr lang="en-US" sz="2200" dirty="0" err="1" smtClean="0"/>
              <a:t>baiguo</a:t>
            </a:r>
            <a:r>
              <a:rPr lang="en-US" sz="2200" dirty="0" smtClean="0"/>
              <a:t>, </a:t>
            </a:r>
            <a:r>
              <a:rPr lang="en-US" sz="2200" dirty="0" err="1" smtClean="0"/>
              <a:t>bai</a:t>
            </a:r>
            <a:r>
              <a:rPr lang="en-US" sz="2200" dirty="0" smtClean="0"/>
              <a:t> </a:t>
            </a:r>
            <a:r>
              <a:rPr lang="en-US" sz="2200" dirty="0" err="1" smtClean="0"/>
              <a:t>guo</a:t>
            </a:r>
            <a:r>
              <a:rPr lang="en-US" sz="2200" dirty="0" smtClean="0"/>
              <a:t> ye, </a:t>
            </a:r>
            <a:r>
              <a:rPr lang="en-US" sz="2200" dirty="0" err="1" smtClean="0"/>
              <a:t>kew</a:t>
            </a:r>
            <a:r>
              <a:rPr lang="en-US" sz="2200" dirty="0" smtClean="0"/>
              <a:t> tree, </a:t>
            </a:r>
            <a:r>
              <a:rPr lang="en-US" sz="2200" dirty="0" err="1" smtClean="0"/>
              <a:t>yinhsing</a:t>
            </a:r>
            <a:r>
              <a:rPr lang="en-US" sz="2200" dirty="0" smtClean="0"/>
              <a:t> (yin-</a:t>
            </a:r>
            <a:r>
              <a:rPr lang="en-US" sz="2200" dirty="0" err="1" smtClean="0"/>
              <a:t>hsing</a:t>
            </a:r>
            <a:r>
              <a:rPr lang="en-US" sz="2200" dirty="0" smtClean="0"/>
              <a:t>)</a:t>
            </a:r>
            <a:endParaRPr lang="en-US" sz="2200" b="1" dirty="0"/>
          </a:p>
        </p:txBody>
      </p:sp>
      <p:pic>
        <p:nvPicPr>
          <p:cNvPr id="5" name="Content Placeholder 4" descr="ginkgo.jpg"/>
          <p:cNvPicPr>
            <a:picLocks noGrp="1" noChangeAspect="1"/>
          </p:cNvPicPr>
          <p:nvPr>
            <p:ph sz="half" idx="1"/>
          </p:nvPr>
        </p:nvPicPr>
        <p:blipFill>
          <a:blip r:embed="rId2" cstate="print"/>
          <a:stretch>
            <a:fillRect/>
          </a:stretch>
        </p:blipFill>
        <p:spPr>
          <a:xfrm>
            <a:off x="838200" y="1752600"/>
            <a:ext cx="2944019" cy="2944019"/>
          </a:xfrm>
        </p:spPr>
      </p:pic>
      <p:sp>
        <p:nvSpPr>
          <p:cNvPr id="4" name="Content Placeholder 3"/>
          <p:cNvSpPr>
            <a:spLocks noGrp="1"/>
          </p:cNvSpPr>
          <p:nvPr>
            <p:ph sz="half" idx="2"/>
          </p:nvPr>
        </p:nvSpPr>
        <p:spPr/>
        <p:txBody>
          <a:bodyPr>
            <a:normAutofit lnSpcReduction="10000"/>
          </a:bodyPr>
          <a:lstStyle/>
          <a:p>
            <a:r>
              <a:rPr lang="en-US" dirty="0" smtClean="0"/>
              <a:t>The ginkgo tree is one of the oldest types of trees in the world.</a:t>
            </a:r>
          </a:p>
          <a:p>
            <a:r>
              <a:rPr lang="en-US" dirty="0" smtClean="0"/>
              <a:t>Extracts from ginkgo leaves are used to make tablets, capsules, or teas. </a:t>
            </a:r>
          </a:p>
          <a:p>
            <a:r>
              <a:rPr lang="en-US" dirty="0" smtClean="0"/>
              <a:t>Ginkgo leaf extract has a variety of folk or traditional uses for health purposes.</a:t>
            </a:r>
            <a:endParaRPr lang="en-US" dirty="0"/>
          </a:p>
        </p:txBody>
      </p:sp>
      <p:sp>
        <p:nvSpPr>
          <p:cNvPr id="7" name="TextBox 6"/>
          <p:cNvSpPr txBox="1"/>
          <p:nvPr/>
        </p:nvSpPr>
        <p:spPr>
          <a:xfrm>
            <a:off x="990600" y="4953000"/>
            <a:ext cx="2971800" cy="923330"/>
          </a:xfrm>
          <a:prstGeom prst="rect">
            <a:avLst/>
          </a:prstGeom>
          <a:noFill/>
        </p:spPr>
        <p:txBody>
          <a:bodyPr wrap="square" rtlCol="0">
            <a:spAutoFit/>
          </a:bodyPr>
          <a:lstStyle/>
          <a:p>
            <a:r>
              <a:rPr lang="en-US" dirty="0" smtClean="0"/>
              <a:t>© Stephen Foster</a:t>
            </a:r>
          </a:p>
          <a:p>
            <a:r>
              <a:rPr lang="en-US" dirty="0" smtClean="0"/>
              <a:t>https://nccih.nih.gov/health/ginkgo</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1536</Words>
  <Application>Microsoft Office PowerPoint</Application>
  <PresentationFormat>On-screen Show (4:3)</PresentationFormat>
  <Paragraphs>224</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The Use of Botanicals in Integrative Healthcare</vt:lpstr>
      <vt:lpstr>Potential for Interactions</vt:lpstr>
      <vt:lpstr>Garlic (Allium sativum)</vt:lpstr>
      <vt:lpstr>Garlic</vt:lpstr>
      <vt:lpstr>Side Effects and Cautions</vt:lpstr>
      <vt:lpstr>Garlic: What the Evidence Says</vt:lpstr>
      <vt:lpstr>Slide 7</vt:lpstr>
      <vt:lpstr>Garlic References</vt:lpstr>
      <vt:lpstr>Ginko  (Ginko biloba) Also known as fossil tree, maidenhair tree, Japanese silver apricot, baiguo, bai guo ye, kew tree, yinhsing (yin-hsing)</vt:lpstr>
      <vt:lpstr>Ginko</vt:lpstr>
      <vt:lpstr>Ginko</vt:lpstr>
      <vt:lpstr>Ginko: What the Evidence Shows</vt:lpstr>
      <vt:lpstr>What the Evidence Shows</vt:lpstr>
      <vt:lpstr>Side Effects and Cautions</vt:lpstr>
      <vt:lpstr>Slide 15</vt:lpstr>
      <vt:lpstr>Ginko References</vt:lpstr>
      <vt:lpstr>Goldenseal (Hydrastis canadensis L)</vt:lpstr>
      <vt:lpstr>Goldenseal</vt:lpstr>
      <vt:lpstr>What the Evidence Shows</vt:lpstr>
      <vt:lpstr>Slide 20</vt:lpstr>
      <vt:lpstr>Side Effects and Cautions</vt:lpstr>
      <vt:lpstr>Goldenseal References</vt:lpstr>
      <vt:lpstr>Green Tea (Camellia sinensis) </vt:lpstr>
      <vt:lpstr>Green Tea</vt:lpstr>
      <vt:lpstr>Green Tea: What the Evidence Shows</vt:lpstr>
      <vt:lpstr>Slide 26</vt:lpstr>
      <vt:lpstr>Side Effects and Cautions</vt:lpstr>
      <vt:lpstr>Green Tea References</vt:lpstr>
      <vt:lpstr>Kava</vt:lpstr>
      <vt:lpstr>Kava</vt:lpstr>
      <vt:lpstr>Kava: What the Evidence Shows</vt:lpstr>
      <vt:lpstr>Side Effects and Cautions</vt:lpstr>
      <vt:lpstr>Slide 33</vt:lpstr>
      <vt:lpstr>Slide 34</vt:lpstr>
      <vt:lpstr>Kava References</vt:lpstr>
      <vt:lpstr> St. John’s Wort (Herb) (Hypericum perforatum) </vt:lpstr>
      <vt:lpstr>St. John’s Wort</vt:lpstr>
      <vt:lpstr>St. John’s Wort: Evidence </vt:lpstr>
      <vt:lpstr>Slide 39</vt:lpstr>
      <vt:lpstr>Interactions</vt:lpstr>
      <vt:lpstr>Side Effects and Cautions</vt:lpstr>
      <vt:lpstr>St. John’s Wort References</vt:lpstr>
      <vt:lpstr> Valarian (Valeriana officinalis) </vt:lpstr>
      <vt:lpstr>Valerian</vt:lpstr>
      <vt:lpstr>Valerian</vt:lpstr>
      <vt:lpstr>Slide 46</vt:lpstr>
      <vt:lpstr>Side Effects and Cautions</vt:lpstr>
      <vt:lpstr>Valerian References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Linnea</dc:creator>
  <cp:lastModifiedBy>Linnea</cp:lastModifiedBy>
  <cp:revision>26</cp:revision>
  <dcterms:created xsi:type="dcterms:W3CDTF">2016-07-04T16:21:29Z</dcterms:created>
  <dcterms:modified xsi:type="dcterms:W3CDTF">2016-07-05T23:39:25Z</dcterms:modified>
</cp:coreProperties>
</file>