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27"/>
  </p:notesMasterIdLst>
  <p:handoutMasterIdLst>
    <p:handoutMasterId r:id="rId28"/>
  </p:handoutMasterIdLst>
  <p:sldIdLst>
    <p:sldId id="256" r:id="rId2"/>
    <p:sldId id="291" r:id="rId3"/>
    <p:sldId id="258" r:id="rId4"/>
    <p:sldId id="281" r:id="rId5"/>
    <p:sldId id="257" r:id="rId6"/>
    <p:sldId id="259" r:id="rId7"/>
    <p:sldId id="292" r:id="rId8"/>
    <p:sldId id="294" r:id="rId9"/>
    <p:sldId id="295" r:id="rId10"/>
    <p:sldId id="297" r:id="rId11"/>
    <p:sldId id="260" r:id="rId12"/>
    <p:sldId id="261" r:id="rId13"/>
    <p:sldId id="263" r:id="rId14"/>
    <p:sldId id="266" r:id="rId15"/>
    <p:sldId id="276" r:id="rId16"/>
    <p:sldId id="290" r:id="rId17"/>
    <p:sldId id="298" r:id="rId18"/>
    <p:sldId id="267" r:id="rId19"/>
    <p:sldId id="279" r:id="rId20"/>
    <p:sldId id="277" r:id="rId21"/>
    <p:sldId id="278" r:id="rId22"/>
    <p:sldId id="283" r:id="rId23"/>
    <p:sldId id="280" r:id="rId24"/>
    <p:sldId id="293" r:id="rId25"/>
    <p:sldId id="27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clrMru>
    <a:srgbClr val="A3CB5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67" autoAdjust="0"/>
    <p:restoredTop sz="94660"/>
  </p:normalViewPr>
  <p:slideViewPr>
    <p:cSldViewPr snapToGrid="0" snapToObjects="1">
      <p:cViewPr>
        <p:scale>
          <a:sx n="100" d="100"/>
          <a:sy n="100" d="100"/>
        </p:scale>
        <p:origin x="-808"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3D999A8-BF93-934F-8E57-3A6F9C834D9C}" type="datetimeFigureOut">
              <a:rPr lang="en-US" smtClean="0"/>
              <a:pPr/>
              <a:t>8/26/14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5614D3-CB9E-8E42-94E0-BAF666A3040C}" type="slidenum">
              <a:rPr lang="en-US" smtClean="0"/>
              <a:pPr/>
              <a:t>‹#›</a:t>
            </a:fld>
            <a:endParaRPr lang="en-US"/>
          </a:p>
        </p:txBody>
      </p:sp>
    </p:spTree>
    <p:extLst>
      <p:ext uri="{BB962C8B-B14F-4D97-AF65-F5344CB8AC3E}">
        <p14:creationId xmlns:p14="http://schemas.microsoft.com/office/powerpoint/2010/main" val="3078027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AE49E3-F136-E748-8C6F-7139A56D7078}" type="datetimeFigureOut">
              <a:rPr lang="en-US" smtClean="0"/>
              <a:t>8/26/14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5331F0-2F3A-DA44-8F36-7B9722B6D14F}" type="slidenum">
              <a:rPr lang="en-US" smtClean="0"/>
              <a:t>‹#›</a:t>
            </a:fld>
            <a:endParaRPr lang="en-US"/>
          </a:p>
        </p:txBody>
      </p:sp>
    </p:spTree>
    <p:extLst>
      <p:ext uri="{BB962C8B-B14F-4D97-AF65-F5344CB8AC3E}">
        <p14:creationId xmlns:p14="http://schemas.microsoft.com/office/powerpoint/2010/main" val="17403125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2013-14 survey indicated that Mondays were preferable because</a:t>
            </a:r>
            <a:r>
              <a:rPr lang="en-US" baseline="0" dirty="0" smtClean="0"/>
              <a:t> they had the weekend to get coursework assignments completed and were too tired by Friday to completely engage. Many teachers plan on Fridays and there are football games, etc. that would be hard </a:t>
            </a:r>
            <a:r>
              <a:rPr lang="en-US" baseline="0" smtClean="0"/>
              <a:t>to miss. </a:t>
            </a:r>
            <a:endParaRPr lang="en-US"/>
          </a:p>
        </p:txBody>
      </p:sp>
      <p:sp>
        <p:nvSpPr>
          <p:cNvPr id="4" name="Slide Number Placeholder 3"/>
          <p:cNvSpPr>
            <a:spLocks noGrp="1"/>
          </p:cNvSpPr>
          <p:nvPr>
            <p:ph type="sldNum" sz="quarter" idx="10"/>
          </p:nvPr>
        </p:nvSpPr>
        <p:spPr/>
        <p:txBody>
          <a:bodyPr/>
          <a:lstStyle/>
          <a:p>
            <a:fld id="{D55331F0-2F3A-DA44-8F36-7B9722B6D14F}" type="slidenum">
              <a:rPr lang="en-US" smtClean="0"/>
              <a:t>7</a:t>
            </a:fld>
            <a:endParaRPr lang="en-US"/>
          </a:p>
        </p:txBody>
      </p:sp>
    </p:spTree>
    <p:extLst>
      <p:ext uri="{BB962C8B-B14F-4D97-AF65-F5344CB8AC3E}">
        <p14:creationId xmlns:p14="http://schemas.microsoft.com/office/powerpoint/2010/main" val="308639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a:t>
            </a:r>
            <a:r>
              <a:rPr lang="en-US" baseline="0" dirty="0" smtClean="0"/>
              <a:t> to offer an example of each model. </a:t>
            </a:r>
            <a:endParaRPr lang="en-US" dirty="0"/>
          </a:p>
        </p:txBody>
      </p:sp>
      <p:sp>
        <p:nvSpPr>
          <p:cNvPr id="4" name="Slide Number Placeholder 3"/>
          <p:cNvSpPr>
            <a:spLocks noGrp="1"/>
          </p:cNvSpPr>
          <p:nvPr>
            <p:ph type="sldNum" sz="quarter" idx="10"/>
          </p:nvPr>
        </p:nvSpPr>
        <p:spPr/>
        <p:txBody>
          <a:bodyPr/>
          <a:lstStyle/>
          <a:p>
            <a:fld id="{D55331F0-2F3A-DA44-8F36-7B9722B6D14F}" type="slidenum">
              <a:rPr lang="en-US" smtClean="0"/>
              <a:t>20</a:t>
            </a:fld>
            <a:endParaRPr lang="en-US"/>
          </a:p>
        </p:txBody>
      </p:sp>
    </p:spTree>
    <p:extLst>
      <p:ext uri="{BB962C8B-B14F-4D97-AF65-F5344CB8AC3E}">
        <p14:creationId xmlns:p14="http://schemas.microsoft.com/office/powerpoint/2010/main" val="1170468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August 26, 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August 26,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August 26,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August 26,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August 26, 2014</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August 26,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August 26, 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August 26, 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August 26, 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August 26,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August 26,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August 26, 2014</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susm.edu/educati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199" y="571500"/>
            <a:ext cx="8107523" cy="5410200"/>
          </a:xfrm>
        </p:spPr>
        <p:txBody>
          <a:bodyPr/>
          <a:lstStyle/>
          <a:p>
            <a:r>
              <a:rPr lang="en-US" sz="3600" dirty="0" smtClean="0"/>
              <a:t>California State University San Marcos</a:t>
            </a:r>
            <a:br>
              <a:rPr lang="en-US" sz="3600" dirty="0" smtClean="0"/>
            </a:br>
            <a:r>
              <a:rPr lang="en-US" sz="3600" dirty="0" smtClean="0"/>
              <a:t/>
            </a:r>
            <a:br>
              <a:rPr lang="en-US" sz="3600" dirty="0" smtClean="0"/>
            </a:br>
            <a:r>
              <a:rPr lang="en-US" sz="3600" dirty="0" smtClean="0"/>
              <a:t>Single Subject </a:t>
            </a:r>
            <a:br>
              <a:rPr lang="en-US" sz="3600" dirty="0" smtClean="0"/>
            </a:br>
            <a:r>
              <a:rPr lang="en-US" sz="3600" dirty="0" smtClean="0"/>
              <a:t>Credential Program</a:t>
            </a:r>
            <a:endParaRPr lang="en-US" sz="3600" dirty="0"/>
          </a:p>
        </p:txBody>
      </p:sp>
      <p:sp>
        <p:nvSpPr>
          <p:cNvPr id="3" name="Subtitle 2"/>
          <p:cNvSpPr>
            <a:spLocks noGrp="1"/>
          </p:cNvSpPr>
          <p:nvPr>
            <p:ph type="subTitle" idx="1"/>
          </p:nvPr>
        </p:nvSpPr>
        <p:spPr>
          <a:xfrm>
            <a:off x="457200" y="4940300"/>
            <a:ext cx="6858000" cy="1308100"/>
          </a:xfrm>
        </p:spPr>
        <p:txBody>
          <a:bodyPr>
            <a:normAutofit/>
          </a:bodyPr>
          <a:lstStyle/>
          <a:p>
            <a:r>
              <a:rPr lang="en-US" dirty="0" smtClean="0"/>
              <a:t>Initial Clinical Practice and Co</a:t>
            </a:r>
            <a:r>
              <a:rPr lang="en-US" smtClean="0"/>
              <a:t>-teaching Meeting </a:t>
            </a:r>
            <a:r>
              <a:rPr lang="en-US" dirty="0" smtClean="0"/>
              <a:t>for cooperating teachers and teacher candidates</a:t>
            </a:r>
            <a:endParaRPr lang="en-US" dirty="0"/>
          </a:p>
        </p:txBody>
      </p:sp>
    </p:spTree>
    <p:extLst>
      <p:ext uri="{BB962C8B-B14F-4D97-AF65-F5344CB8AC3E}">
        <p14:creationId xmlns:p14="http://schemas.microsoft.com/office/powerpoint/2010/main" val="3671941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CT expectations #2</a:t>
            </a:r>
            <a:endParaRPr lang="en-US" dirty="0"/>
          </a:p>
        </p:txBody>
      </p:sp>
      <p:sp>
        <p:nvSpPr>
          <p:cNvPr id="3" name="Content Placeholder 2"/>
          <p:cNvSpPr>
            <a:spLocks noGrp="1"/>
          </p:cNvSpPr>
          <p:nvPr>
            <p:ph idx="1"/>
          </p:nvPr>
        </p:nvSpPr>
        <p:spPr>
          <a:xfrm>
            <a:off x="457200" y="1524318"/>
            <a:ext cx="7620000" cy="4373563"/>
          </a:xfrm>
        </p:spPr>
        <p:txBody>
          <a:bodyPr>
            <a:normAutofit fontScale="92500" lnSpcReduction="20000"/>
          </a:bodyPr>
          <a:lstStyle/>
          <a:p>
            <a:endParaRPr lang="en-US" dirty="0" smtClean="0"/>
          </a:p>
          <a:p>
            <a:r>
              <a:rPr lang="en-US" dirty="0" smtClean="0"/>
              <a:t>Attend an introductory meeting with the TC,OSL and US</a:t>
            </a:r>
          </a:p>
          <a:p>
            <a:r>
              <a:rPr lang="en-US" dirty="0" smtClean="0"/>
              <a:t>Review co-teaching roles</a:t>
            </a:r>
          </a:p>
          <a:p>
            <a:r>
              <a:rPr lang="en-US" dirty="0" smtClean="0"/>
              <a:t>Explain to the candidate how your department plans, uses state content and common core standards </a:t>
            </a:r>
          </a:p>
          <a:p>
            <a:r>
              <a:rPr lang="en-US" dirty="0" smtClean="0"/>
              <a:t>‘Insist’ that they start ‘instructing’ and interacting with students immediately</a:t>
            </a:r>
          </a:p>
          <a:p>
            <a:r>
              <a:rPr lang="en-US" dirty="0" smtClean="0"/>
              <a:t>Have TC attend all meetings and join you in your other assignments such as duty</a:t>
            </a:r>
          </a:p>
          <a:p>
            <a:r>
              <a:rPr lang="en-US" dirty="0" smtClean="0"/>
              <a:t>Email the CT log (see forms page) on the first Friday of each month to the US and OSL</a:t>
            </a:r>
          </a:p>
          <a:p>
            <a:r>
              <a:rPr lang="en-US" dirty="0" smtClean="0"/>
              <a:t>Check out the TPE (teacher performance expectations) requirements (see log)</a:t>
            </a:r>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7"/>
            <a:ext cx="5791200" cy="2804441"/>
          </a:xfrm>
        </p:spPr>
        <p:txBody>
          <a:bodyPr>
            <a:normAutofit fontScale="90000"/>
          </a:bodyPr>
          <a:lstStyle/>
          <a:p>
            <a:r>
              <a:rPr lang="en-US" dirty="0" smtClean="0"/>
              <a:t>Focus on Digital Age Teachers and Learners</a:t>
            </a:r>
            <a:br>
              <a:rPr lang="en-US" dirty="0" smtClean="0"/>
            </a:br>
            <a:r>
              <a:rPr lang="en-US" dirty="0" smtClean="0"/>
              <a:t/>
            </a:r>
            <a:br>
              <a:rPr lang="en-US" dirty="0" smtClean="0"/>
            </a:br>
            <a:r>
              <a:rPr lang="en-US" sz="2700" i="1" dirty="0" smtClean="0"/>
              <a:t>Grown Up Digi</a:t>
            </a:r>
            <a:r>
              <a:rPr lang="en-US" sz="2700" dirty="0" smtClean="0"/>
              <a:t>tal</a:t>
            </a:r>
            <a:br>
              <a:rPr lang="en-US" sz="2700" dirty="0" smtClean="0"/>
            </a:br>
            <a:r>
              <a:rPr lang="en-US" sz="2700" dirty="0" err="1" smtClean="0"/>
              <a:t>Tapscott</a:t>
            </a:r>
            <a:r>
              <a:rPr lang="en-US" sz="2700" dirty="0" smtClean="0"/>
              <a:t> (2009)</a:t>
            </a: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28442818"/>
              </p:ext>
            </p:extLst>
          </p:nvPr>
        </p:nvGraphicFramePr>
        <p:xfrm>
          <a:off x="452308" y="3436923"/>
          <a:ext cx="7624893" cy="2011680"/>
        </p:xfrm>
        <a:graphic>
          <a:graphicData uri="http://schemas.openxmlformats.org/drawingml/2006/table">
            <a:tbl>
              <a:tblPr firstRow="1" bandRow="1">
                <a:tableStyleId>{5C22544A-7EE6-4342-B048-85BDC9FD1C3A}</a:tableStyleId>
              </a:tblPr>
              <a:tblGrid>
                <a:gridCol w="3814893"/>
                <a:gridCol w="3810000"/>
              </a:tblGrid>
              <a:tr h="370840">
                <a:tc>
                  <a:txBody>
                    <a:bodyPr/>
                    <a:lstStyle/>
                    <a:p>
                      <a:r>
                        <a:rPr lang="en-US" sz="2400" dirty="0" smtClean="0"/>
                        <a:t>Broadcast</a:t>
                      </a:r>
                      <a:r>
                        <a:rPr lang="en-US" sz="2400" baseline="0" dirty="0" smtClean="0"/>
                        <a:t> Learning</a:t>
                      </a:r>
                      <a:endParaRPr lang="en-US" sz="2400" dirty="0"/>
                    </a:p>
                  </a:txBody>
                  <a:tcPr/>
                </a:tc>
                <a:tc>
                  <a:txBody>
                    <a:bodyPr/>
                    <a:lstStyle/>
                    <a:p>
                      <a:r>
                        <a:rPr lang="en-US" sz="2400" dirty="0" smtClean="0"/>
                        <a:t>Interactive Learning</a:t>
                      </a:r>
                      <a:endParaRPr lang="en-US" sz="2400" dirty="0"/>
                    </a:p>
                  </a:txBody>
                  <a:tcPr/>
                </a:tc>
              </a:tr>
              <a:tr h="370840">
                <a:tc>
                  <a:txBody>
                    <a:bodyPr/>
                    <a:lstStyle/>
                    <a:p>
                      <a:r>
                        <a:rPr lang="en-US" sz="2400" dirty="0" smtClean="0"/>
                        <a:t>Teacher centered</a:t>
                      </a:r>
                    </a:p>
                    <a:p>
                      <a:r>
                        <a:rPr lang="en-US" sz="2400" dirty="0" smtClean="0"/>
                        <a:t>Individualistic</a:t>
                      </a:r>
                    </a:p>
                    <a:p>
                      <a:r>
                        <a:rPr lang="en-US" sz="2400" dirty="0" smtClean="0"/>
                        <a:t>Traditional delivery</a:t>
                      </a:r>
                    </a:p>
                    <a:p>
                      <a:endParaRPr lang="en-US" sz="2400" dirty="0"/>
                    </a:p>
                  </a:txBody>
                  <a:tcPr/>
                </a:tc>
                <a:tc>
                  <a:txBody>
                    <a:bodyPr/>
                    <a:lstStyle/>
                    <a:p>
                      <a:r>
                        <a:rPr lang="en-US" sz="2400" dirty="0" smtClean="0"/>
                        <a:t>Learner-centered</a:t>
                      </a:r>
                    </a:p>
                    <a:p>
                      <a:r>
                        <a:rPr lang="en-US" sz="2400" dirty="0" smtClean="0"/>
                        <a:t>Collaborative </a:t>
                      </a:r>
                    </a:p>
                    <a:p>
                      <a:r>
                        <a:rPr lang="en-US" sz="2400" dirty="0" smtClean="0"/>
                        <a:t>Constructivist</a:t>
                      </a:r>
                      <a:endParaRPr lang="en-US" sz="2400" dirty="0"/>
                    </a:p>
                  </a:txBody>
                  <a:tcPr/>
                </a:tc>
              </a:tr>
            </a:tbl>
          </a:graphicData>
        </a:graphic>
      </p:graphicFrame>
    </p:spTree>
    <p:extLst>
      <p:ext uri="{BB962C8B-B14F-4D97-AF65-F5344CB8AC3E}">
        <p14:creationId xmlns:p14="http://schemas.microsoft.com/office/powerpoint/2010/main" val="366742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Focus on Social Justice</a:t>
            </a:r>
            <a:endParaRPr lang="en-US" dirty="0"/>
          </a:p>
        </p:txBody>
      </p:sp>
      <p:sp>
        <p:nvSpPr>
          <p:cNvPr id="3" name="Content Placeholder 2"/>
          <p:cNvSpPr>
            <a:spLocks noGrp="1"/>
          </p:cNvSpPr>
          <p:nvPr>
            <p:ph idx="1"/>
          </p:nvPr>
        </p:nvSpPr>
        <p:spPr/>
        <p:txBody>
          <a:bodyPr/>
          <a:lstStyle/>
          <a:p>
            <a:r>
              <a:rPr lang="en-US" sz="2800" dirty="0" smtClean="0"/>
              <a:t>Differentiation</a:t>
            </a:r>
          </a:p>
          <a:p>
            <a:r>
              <a:rPr lang="en-US" sz="2800" dirty="0" smtClean="0"/>
              <a:t>English Learners</a:t>
            </a:r>
          </a:p>
          <a:p>
            <a:r>
              <a:rPr lang="en-US" sz="2800" dirty="0" smtClean="0"/>
              <a:t>Special Needs students</a:t>
            </a:r>
          </a:p>
          <a:p>
            <a:r>
              <a:rPr lang="en-US" sz="2800" dirty="0" smtClean="0"/>
              <a:t>Equity and Access</a:t>
            </a:r>
            <a:endParaRPr lang="en-US" sz="2800" dirty="0"/>
          </a:p>
        </p:txBody>
      </p:sp>
    </p:spTree>
    <p:extLst>
      <p:ext uri="{BB962C8B-B14F-4D97-AF65-F5344CB8AC3E}">
        <p14:creationId xmlns:p14="http://schemas.microsoft.com/office/powerpoint/2010/main" val="1705142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Co-Teaching in Clinical Practice</a:t>
            </a:r>
            <a:endParaRPr lang="en-US" dirty="0"/>
          </a:p>
        </p:txBody>
      </p:sp>
      <p:pic>
        <p:nvPicPr>
          <p:cNvPr id="4" name="Content Placeholder 3"/>
          <p:cNvPicPr>
            <a:picLocks noGrp="1" noChangeAspect="1"/>
          </p:cNvPicPr>
          <p:nvPr>
            <p:ph idx="1"/>
          </p:nvPr>
        </p:nvPicPr>
        <p:blipFill>
          <a:blip r:embed="rId2" cstate="print"/>
          <a:srcRect l="-39847" r="-39847"/>
          <a:stretch>
            <a:fillRect/>
          </a:stretch>
        </p:blipFill>
        <p:spPr>
          <a:xfrm>
            <a:off x="457200" y="1752600"/>
            <a:ext cx="7620000" cy="4373563"/>
          </a:xfrm>
        </p:spPr>
      </p:pic>
    </p:spTree>
    <p:extLst>
      <p:ext uri="{BB962C8B-B14F-4D97-AF65-F5344CB8AC3E}">
        <p14:creationId xmlns:p14="http://schemas.microsoft.com/office/powerpoint/2010/main" val="2588402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Villa, Thousand, and </a:t>
            </a:r>
            <a:r>
              <a:rPr lang="en-US" dirty="0" err="1" smtClean="0"/>
              <a:t>Nevin</a:t>
            </a:r>
            <a:r>
              <a:rPr lang="en-US" dirty="0" smtClean="0"/>
              <a:t> (2013)</a:t>
            </a:r>
            <a:endParaRPr lang="en-US" dirty="0"/>
          </a:p>
        </p:txBody>
      </p:sp>
      <p:sp>
        <p:nvSpPr>
          <p:cNvPr id="3" name="Content Placeholder 2"/>
          <p:cNvSpPr>
            <a:spLocks noGrp="1"/>
          </p:cNvSpPr>
          <p:nvPr>
            <p:ph idx="1"/>
          </p:nvPr>
        </p:nvSpPr>
        <p:spPr/>
        <p:txBody>
          <a:bodyPr>
            <a:normAutofit/>
          </a:bodyPr>
          <a:lstStyle/>
          <a:p>
            <a:r>
              <a:rPr lang="en-US" sz="2400" dirty="0" smtClean="0"/>
              <a:t>Co</a:t>
            </a:r>
            <a:r>
              <a:rPr lang="en-US" sz="2400" dirty="0"/>
              <a:t>-teaching is two or more people (i.e., cooperating teacher and credential candidate) sharing responsibility in planning for, teaching, and assessing the students assigned to them for instruction. In a co-teaching clinical practice approach, a cooperating teacher and credential candidate have an ongoing partnership in planning for and practicing four co-teaching approaches to collaboratively teach all students throughout the clinical experience </a:t>
            </a:r>
          </a:p>
        </p:txBody>
      </p:sp>
    </p:spTree>
    <p:extLst>
      <p:ext uri="{BB962C8B-B14F-4D97-AF65-F5344CB8AC3E}">
        <p14:creationId xmlns:p14="http://schemas.microsoft.com/office/powerpoint/2010/main" val="2007525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co-teach in clinical practice?</a:t>
            </a:r>
            <a:br>
              <a:rPr lang="en-US" dirty="0"/>
            </a:br>
            <a:endParaRPr lang="en-US" dirty="0"/>
          </a:p>
        </p:txBody>
      </p:sp>
      <p:sp>
        <p:nvSpPr>
          <p:cNvPr id="3" name="Content Placeholder 2"/>
          <p:cNvSpPr>
            <a:spLocks noGrp="1"/>
          </p:cNvSpPr>
          <p:nvPr>
            <p:ph idx="1"/>
          </p:nvPr>
        </p:nvSpPr>
        <p:spPr/>
        <p:txBody>
          <a:bodyPr>
            <a:normAutofit/>
          </a:bodyPr>
          <a:lstStyle/>
          <a:p>
            <a:pPr marL="457200" indent="-457200">
              <a:buAutoNum type="arabicPeriod"/>
            </a:pPr>
            <a:r>
              <a:rPr lang="en-US" sz="2400" dirty="0" smtClean="0"/>
              <a:t>Improved student achievement…..the </a:t>
            </a:r>
            <a:r>
              <a:rPr lang="en-US" sz="2400" dirty="0" smtClean="0">
                <a:solidFill>
                  <a:srgbClr val="000090"/>
                </a:solidFill>
              </a:rPr>
              <a:t>stakes</a:t>
            </a:r>
            <a:r>
              <a:rPr lang="en-US" sz="2400" dirty="0" smtClean="0"/>
              <a:t> are high</a:t>
            </a:r>
          </a:p>
          <a:p>
            <a:pPr marL="457200" indent="-457200">
              <a:buAutoNum type="arabicPeriod"/>
            </a:pPr>
            <a:r>
              <a:rPr lang="en-US" sz="2400" dirty="0" smtClean="0"/>
              <a:t>Improved teacher preparation….</a:t>
            </a:r>
            <a:r>
              <a:rPr lang="en-US" sz="2400" dirty="0" smtClean="0">
                <a:solidFill>
                  <a:srgbClr val="000090"/>
                </a:solidFill>
              </a:rPr>
              <a:t>scaffolding</a:t>
            </a:r>
            <a:r>
              <a:rPr lang="en-US" sz="2400" dirty="0" smtClean="0">
                <a:solidFill>
                  <a:srgbClr val="3366FF"/>
                </a:solidFill>
              </a:rPr>
              <a:t> </a:t>
            </a:r>
            <a:r>
              <a:rPr lang="en-US" sz="2400" dirty="0" smtClean="0"/>
              <a:t>and training the brains of beginning teachers</a:t>
            </a:r>
          </a:p>
          <a:p>
            <a:pPr marL="457200" indent="-457200">
              <a:buAutoNum type="arabicPeriod"/>
            </a:pPr>
            <a:r>
              <a:rPr lang="en-US" sz="2400" dirty="0" smtClean="0">
                <a:solidFill>
                  <a:srgbClr val="000090"/>
                </a:solidFill>
              </a:rPr>
              <a:t>Collaboration</a:t>
            </a:r>
            <a:r>
              <a:rPr lang="en-US" sz="2400" dirty="0" smtClean="0"/>
              <a:t> is crucial to the changing culture of education…</a:t>
            </a:r>
            <a:r>
              <a:rPr lang="en-US" sz="2400" dirty="0" smtClean="0">
                <a:solidFill>
                  <a:srgbClr val="000090"/>
                </a:solidFill>
              </a:rPr>
              <a:t>isolation</a:t>
            </a:r>
            <a:r>
              <a:rPr lang="en-US" sz="2400" dirty="0" smtClean="0"/>
              <a:t> is not the most effective process in a constantly changing environment</a:t>
            </a:r>
          </a:p>
          <a:p>
            <a:pPr marL="457200" indent="-457200">
              <a:buAutoNum type="arabicPeriod"/>
            </a:pPr>
            <a:r>
              <a:rPr lang="en-US" sz="2400" dirty="0" smtClean="0">
                <a:solidFill>
                  <a:srgbClr val="0000FF"/>
                </a:solidFill>
              </a:rPr>
              <a:t>Increased confidence and competence </a:t>
            </a:r>
            <a:r>
              <a:rPr lang="en-US" sz="2400" dirty="0" smtClean="0"/>
              <a:t>building to solo teaching</a:t>
            </a:r>
            <a:endParaRPr lang="en-US" sz="2400" dirty="0"/>
          </a:p>
        </p:txBody>
      </p:sp>
    </p:spTree>
    <p:extLst>
      <p:ext uri="{BB962C8B-B14F-4D97-AF65-F5344CB8AC3E}">
        <p14:creationId xmlns:p14="http://schemas.microsoft.com/office/powerpoint/2010/main" val="2181989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Review: Themes </a:t>
            </a:r>
            <a:r>
              <a:rPr lang="en-US" dirty="0"/>
              <a:t>from CSUSM co-teaching pilot research</a:t>
            </a:r>
          </a:p>
        </p:txBody>
      </p:sp>
      <p:sp>
        <p:nvSpPr>
          <p:cNvPr id="3" name="Content Placeholder 2"/>
          <p:cNvSpPr>
            <a:spLocks noGrp="1"/>
          </p:cNvSpPr>
          <p:nvPr>
            <p:ph idx="1"/>
          </p:nvPr>
        </p:nvSpPr>
        <p:spPr/>
        <p:txBody>
          <a:bodyPr/>
          <a:lstStyle/>
          <a:p>
            <a:r>
              <a:rPr lang="en-US" i="1" dirty="0"/>
              <a:t>Results are from small focus group interviews with a total of 30 teacher candidates and 41 cooperating teachers. </a:t>
            </a:r>
          </a:p>
          <a:p>
            <a:pPr marL="342900" indent="-342900">
              <a:buFont typeface="Arial"/>
              <a:buChar char="•"/>
            </a:pPr>
            <a:r>
              <a:rPr lang="en-US" dirty="0"/>
              <a:t>Increased Teacher Candidate competence </a:t>
            </a:r>
          </a:p>
          <a:p>
            <a:pPr marL="342900" indent="-342900">
              <a:buFont typeface="Arial"/>
              <a:buChar char="•"/>
            </a:pPr>
            <a:r>
              <a:rPr lang="en-US" dirty="0"/>
              <a:t>Increased Teacher Candidate confidence</a:t>
            </a:r>
          </a:p>
          <a:p>
            <a:pPr marL="342900" indent="-342900">
              <a:buFont typeface="Arial"/>
              <a:buChar char="•"/>
            </a:pPr>
            <a:r>
              <a:rPr lang="en-US" dirty="0"/>
              <a:t>Increased opportunities for Teacher Candidate and Cooperating Teacher to actively participate and contribute</a:t>
            </a:r>
          </a:p>
          <a:p>
            <a:pPr marL="342900" indent="-342900">
              <a:buFont typeface="Arial"/>
              <a:buChar char="•"/>
            </a:pPr>
            <a:r>
              <a:rPr lang="en-US" dirty="0"/>
              <a:t>Overall, stronger teaching to support student learning</a:t>
            </a:r>
          </a:p>
          <a:p>
            <a:pPr marL="342900" indent="-342900">
              <a:buFont typeface="Arial"/>
              <a:buChar char="•"/>
            </a:pPr>
            <a:r>
              <a:rPr lang="en-US" dirty="0"/>
              <a:t>Increased ability to differentiate</a:t>
            </a:r>
          </a:p>
          <a:p>
            <a:endParaRPr lang="en-US" dirty="0"/>
          </a:p>
        </p:txBody>
      </p:sp>
    </p:spTree>
    <p:extLst>
      <p:ext uri="{BB962C8B-B14F-4D97-AF65-F5344CB8AC3E}">
        <p14:creationId xmlns:p14="http://schemas.microsoft.com/office/powerpoint/2010/main" val="304308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year cumulative Data (St. Cloud)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51211921"/>
              </p:ext>
            </p:extLst>
          </p:nvPr>
        </p:nvGraphicFramePr>
        <p:xfrm>
          <a:off x="254000" y="1752600"/>
          <a:ext cx="8636001" cy="3931920"/>
        </p:xfrm>
        <a:graphic>
          <a:graphicData uri="http://schemas.openxmlformats.org/drawingml/2006/table">
            <a:tbl>
              <a:tblPr firstRow="1" bandRow="1">
                <a:tableStyleId>{5C22544A-7EE6-4342-B048-85BDC9FD1C3A}</a:tableStyleId>
              </a:tblPr>
              <a:tblGrid>
                <a:gridCol w="1193800"/>
                <a:gridCol w="1016000"/>
                <a:gridCol w="1066800"/>
                <a:gridCol w="1117600"/>
                <a:gridCol w="1130300"/>
                <a:gridCol w="1054100"/>
                <a:gridCol w="990600"/>
                <a:gridCol w="1066801"/>
              </a:tblGrid>
              <a:tr h="370840">
                <a:tc>
                  <a:txBody>
                    <a:bodyPr/>
                    <a:lstStyle/>
                    <a:p>
                      <a:r>
                        <a:rPr lang="en-US" dirty="0" smtClean="0">
                          <a:solidFill>
                            <a:srgbClr val="FF0000"/>
                          </a:solidFill>
                        </a:rPr>
                        <a:t>MCA</a:t>
                      </a:r>
                      <a:r>
                        <a:rPr lang="en-US" baseline="0" dirty="0" smtClean="0">
                          <a:solidFill>
                            <a:srgbClr val="FF0000"/>
                          </a:solidFill>
                        </a:rPr>
                        <a:t> Reading</a:t>
                      </a:r>
                      <a:endParaRPr lang="en-US" dirty="0">
                        <a:solidFill>
                          <a:srgbClr val="FF0000"/>
                        </a:solidFill>
                      </a:endParaRPr>
                    </a:p>
                  </a:txBody>
                  <a:tcPr/>
                </a:tc>
                <a:tc>
                  <a:txBody>
                    <a:bodyPr/>
                    <a:lstStyle/>
                    <a:p>
                      <a:r>
                        <a:rPr lang="en-US" sz="1600" dirty="0" smtClean="0"/>
                        <a:t>Co-taught TC</a:t>
                      </a:r>
                      <a:endParaRPr lang="en-US" sz="1600" dirty="0"/>
                    </a:p>
                  </a:txBody>
                  <a:tcPr/>
                </a:tc>
                <a:tc>
                  <a:txBody>
                    <a:bodyPr/>
                    <a:lstStyle/>
                    <a:p>
                      <a:r>
                        <a:rPr lang="en-US" sz="1600" dirty="0" smtClean="0"/>
                        <a:t>One teacher</a:t>
                      </a:r>
                      <a:endParaRPr lang="en-US" sz="1600" dirty="0"/>
                    </a:p>
                  </a:txBody>
                  <a:tcPr/>
                </a:tc>
                <a:tc>
                  <a:txBody>
                    <a:bodyPr/>
                    <a:lstStyle/>
                    <a:p>
                      <a:r>
                        <a:rPr lang="en-US" sz="1600" dirty="0" smtClean="0"/>
                        <a:t>Non-co-teaching</a:t>
                      </a:r>
                      <a:r>
                        <a:rPr lang="en-US" sz="1600" baseline="0" dirty="0" smtClean="0"/>
                        <a:t> TC</a:t>
                      </a:r>
                      <a:endParaRPr lang="en-US" sz="1600" dirty="0"/>
                    </a:p>
                  </a:txBody>
                  <a:tcPr/>
                </a:tc>
                <a:tc>
                  <a:txBody>
                    <a:bodyPr/>
                    <a:lstStyle/>
                    <a:p>
                      <a:r>
                        <a:rPr lang="en-US" dirty="0" smtClean="0">
                          <a:solidFill>
                            <a:srgbClr val="FF0000"/>
                          </a:solidFill>
                        </a:rPr>
                        <a:t>MCA Math</a:t>
                      </a:r>
                      <a:endParaRPr lang="en-US" dirty="0">
                        <a:solidFill>
                          <a:srgbClr val="FF0000"/>
                        </a:solidFill>
                      </a:endParaRPr>
                    </a:p>
                  </a:txBody>
                  <a:tcPr/>
                </a:tc>
                <a:tc>
                  <a:txBody>
                    <a:bodyPr/>
                    <a:lstStyle/>
                    <a:p>
                      <a:r>
                        <a:rPr lang="en-US" sz="1600" dirty="0" smtClean="0"/>
                        <a:t>Co-taught</a:t>
                      </a:r>
                      <a:r>
                        <a:rPr lang="en-US" sz="1600" baseline="0" dirty="0" smtClean="0"/>
                        <a:t> TC</a:t>
                      </a:r>
                      <a:endParaRPr lang="en-US" sz="1600" dirty="0"/>
                    </a:p>
                  </a:txBody>
                  <a:tcPr/>
                </a:tc>
                <a:tc>
                  <a:txBody>
                    <a:bodyPr/>
                    <a:lstStyle/>
                    <a:p>
                      <a:r>
                        <a:rPr lang="en-US" sz="1600" dirty="0" smtClean="0"/>
                        <a:t>One Teacher</a:t>
                      </a:r>
                      <a:endParaRPr lang="en-US" sz="1600" dirty="0"/>
                    </a:p>
                  </a:txBody>
                  <a:tcPr/>
                </a:tc>
                <a:tc>
                  <a:txBody>
                    <a:bodyPr/>
                    <a:lstStyle/>
                    <a:p>
                      <a:r>
                        <a:rPr lang="en-US" sz="1600" dirty="0" smtClean="0"/>
                        <a:t>Non co-teaching TC</a:t>
                      </a:r>
                      <a:endParaRPr lang="en-US" sz="1600" dirty="0"/>
                    </a:p>
                  </a:txBody>
                  <a:tcPr/>
                </a:tc>
              </a:tr>
              <a:tr h="370840">
                <a:tc>
                  <a:txBody>
                    <a:bodyPr/>
                    <a:lstStyle/>
                    <a:p>
                      <a:r>
                        <a:rPr lang="en-US" dirty="0" smtClean="0">
                          <a:solidFill>
                            <a:srgbClr val="FF0000"/>
                          </a:solidFill>
                        </a:rPr>
                        <a:t>Overall 4 year cum.</a:t>
                      </a:r>
                      <a:endParaRPr lang="en-US" dirty="0">
                        <a:solidFill>
                          <a:srgbClr val="FF0000"/>
                        </a:solidFill>
                      </a:endParaRPr>
                    </a:p>
                  </a:txBody>
                  <a:tcPr/>
                </a:tc>
                <a:tc>
                  <a:txBody>
                    <a:bodyPr/>
                    <a:lstStyle/>
                    <a:p>
                      <a:r>
                        <a:rPr lang="en-US" dirty="0" smtClean="0"/>
                        <a:t>78.8%</a:t>
                      </a:r>
                    </a:p>
                    <a:p>
                      <a:r>
                        <a:rPr lang="en-US" dirty="0" smtClean="0"/>
                        <a:t>N=1461</a:t>
                      </a:r>
                      <a:endParaRPr lang="en-US" dirty="0"/>
                    </a:p>
                  </a:txBody>
                  <a:tcPr/>
                </a:tc>
                <a:tc>
                  <a:txBody>
                    <a:bodyPr/>
                    <a:lstStyle/>
                    <a:p>
                      <a:r>
                        <a:rPr lang="en-US" dirty="0" smtClean="0"/>
                        <a:t>67.2%</a:t>
                      </a:r>
                    </a:p>
                    <a:p>
                      <a:r>
                        <a:rPr lang="en-US" dirty="0" smtClean="0"/>
                        <a:t>N=6403</a:t>
                      </a:r>
                      <a:endParaRPr lang="en-US" dirty="0"/>
                    </a:p>
                  </a:txBody>
                  <a:tcPr/>
                </a:tc>
                <a:tc>
                  <a:txBody>
                    <a:bodyPr/>
                    <a:lstStyle/>
                    <a:p>
                      <a:r>
                        <a:rPr lang="en-US" dirty="0" smtClean="0"/>
                        <a:t>64%</a:t>
                      </a:r>
                    </a:p>
                    <a:p>
                      <a:r>
                        <a:rPr lang="en-US" dirty="0" smtClean="0"/>
                        <a:t>N=572</a:t>
                      </a:r>
                      <a:endParaRPr lang="en-US" dirty="0"/>
                    </a:p>
                  </a:txBody>
                  <a:tcPr/>
                </a:tc>
                <a:tc>
                  <a:txBody>
                    <a:bodyPr/>
                    <a:lstStyle/>
                    <a:p>
                      <a:r>
                        <a:rPr lang="en-US" dirty="0" smtClean="0">
                          <a:solidFill>
                            <a:srgbClr val="FF0000"/>
                          </a:solidFill>
                        </a:rPr>
                        <a:t>Overall 4 year cum</a:t>
                      </a:r>
                      <a:endParaRPr lang="en-US" dirty="0">
                        <a:solidFill>
                          <a:srgbClr val="FF0000"/>
                        </a:solidFill>
                      </a:endParaRPr>
                    </a:p>
                  </a:txBody>
                  <a:tcPr/>
                </a:tc>
                <a:tc>
                  <a:txBody>
                    <a:bodyPr/>
                    <a:lstStyle/>
                    <a:p>
                      <a:r>
                        <a:rPr lang="en-US" dirty="0" smtClean="0"/>
                        <a:t>72.9%</a:t>
                      </a:r>
                    </a:p>
                    <a:p>
                      <a:r>
                        <a:rPr lang="en-US" dirty="0" smtClean="0"/>
                        <a:t>N=1519</a:t>
                      </a:r>
                      <a:endParaRPr lang="en-US" dirty="0"/>
                    </a:p>
                  </a:txBody>
                  <a:tcPr/>
                </a:tc>
                <a:tc>
                  <a:txBody>
                    <a:bodyPr/>
                    <a:lstStyle/>
                    <a:p>
                      <a:r>
                        <a:rPr lang="en-US" dirty="0" smtClean="0"/>
                        <a:t>63.7%</a:t>
                      </a:r>
                    </a:p>
                    <a:p>
                      <a:r>
                        <a:rPr lang="en-US" dirty="0" smtClean="0"/>
                        <a:t>N=6467</a:t>
                      </a:r>
                      <a:endParaRPr lang="en-US" dirty="0"/>
                    </a:p>
                  </a:txBody>
                  <a:tcPr/>
                </a:tc>
                <a:tc>
                  <a:txBody>
                    <a:bodyPr/>
                    <a:lstStyle/>
                    <a:p>
                      <a:r>
                        <a:rPr lang="en-US" dirty="0" smtClean="0"/>
                        <a:t>63%</a:t>
                      </a:r>
                    </a:p>
                    <a:p>
                      <a:r>
                        <a:rPr lang="en-US" dirty="0" smtClean="0"/>
                        <a:t>N=597</a:t>
                      </a:r>
                      <a:endParaRPr lang="en-US" dirty="0"/>
                    </a:p>
                  </a:txBody>
                  <a:tcPr/>
                </a:tc>
              </a:tr>
              <a:tr h="370840">
                <a:tc>
                  <a:txBody>
                    <a:bodyPr/>
                    <a:lstStyle/>
                    <a:p>
                      <a:r>
                        <a:rPr lang="en-US" dirty="0" smtClean="0">
                          <a:solidFill>
                            <a:srgbClr val="FF0000"/>
                          </a:solidFill>
                        </a:rPr>
                        <a:t>Free</a:t>
                      </a:r>
                      <a:r>
                        <a:rPr lang="en-US" baseline="0" dirty="0" smtClean="0">
                          <a:solidFill>
                            <a:srgbClr val="FF0000"/>
                          </a:solidFill>
                        </a:rPr>
                        <a:t> &amp; reduced lunch</a:t>
                      </a:r>
                      <a:endParaRPr lang="en-US" dirty="0">
                        <a:solidFill>
                          <a:srgbClr val="FF0000"/>
                        </a:solidFill>
                      </a:endParaRPr>
                    </a:p>
                  </a:txBody>
                  <a:tcPr/>
                </a:tc>
                <a:tc>
                  <a:txBody>
                    <a:bodyPr/>
                    <a:lstStyle/>
                    <a:p>
                      <a:r>
                        <a:rPr lang="en-US" dirty="0" smtClean="0"/>
                        <a:t>65%</a:t>
                      </a:r>
                    </a:p>
                    <a:p>
                      <a:r>
                        <a:rPr lang="en-US" dirty="0" smtClean="0"/>
                        <a:t>N=477</a:t>
                      </a:r>
                      <a:endParaRPr lang="en-US" dirty="0"/>
                    </a:p>
                  </a:txBody>
                  <a:tcPr/>
                </a:tc>
                <a:tc>
                  <a:txBody>
                    <a:bodyPr/>
                    <a:lstStyle/>
                    <a:p>
                      <a:r>
                        <a:rPr lang="en-US" dirty="0" smtClean="0"/>
                        <a:t>53.1%</a:t>
                      </a:r>
                    </a:p>
                    <a:p>
                      <a:r>
                        <a:rPr lang="en-US" dirty="0" smtClean="0"/>
                        <a:t>N=2684</a:t>
                      </a:r>
                      <a:endParaRPr lang="en-US" dirty="0"/>
                    </a:p>
                  </a:txBody>
                  <a:tcPr/>
                </a:tc>
                <a:tc>
                  <a:txBody>
                    <a:bodyPr/>
                    <a:lstStyle/>
                    <a:p>
                      <a:r>
                        <a:rPr lang="en-US" dirty="0" smtClean="0"/>
                        <a:t>49.5%</a:t>
                      </a:r>
                    </a:p>
                    <a:p>
                      <a:r>
                        <a:rPr lang="en-US" dirty="0" smtClean="0"/>
                        <a:t>N=222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Free</a:t>
                      </a:r>
                      <a:r>
                        <a:rPr lang="en-US" baseline="0" dirty="0" smtClean="0">
                          <a:solidFill>
                            <a:srgbClr val="FF0000"/>
                          </a:solidFill>
                        </a:rPr>
                        <a:t> &amp; reduced lunch</a:t>
                      </a:r>
                      <a:endParaRPr lang="en-US" dirty="0" smtClean="0">
                        <a:solidFill>
                          <a:srgbClr val="FF0000"/>
                        </a:solidFill>
                      </a:endParaRPr>
                    </a:p>
                    <a:p>
                      <a:endParaRPr lang="en-US" dirty="0">
                        <a:solidFill>
                          <a:srgbClr val="FF0000"/>
                        </a:solidFill>
                      </a:endParaRPr>
                    </a:p>
                  </a:txBody>
                  <a:tcPr/>
                </a:tc>
                <a:tc>
                  <a:txBody>
                    <a:bodyPr/>
                    <a:lstStyle/>
                    <a:p>
                      <a:r>
                        <a:rPr lang="en-US" dirty="0" smtClean="0"/>
                        <a:t>54.2%</a:t>
                      </a:r>
                    </a:p>
                    <a:p>
                      <a:r>
                        <a:rPr lang="en-US" dirty="0" smtClean="0"/>
                        <a:t>N=513</a:t>
                      </a:r>
                      <a:endParaRPr lang="en-US" dirty="0"/>
                    </a:p>
                  </a:txBody>
                  <a:tcPr/>
                </a:tc>
                <a:tc>
                  <a:txBody>
                    <a:bodyPr/>
                    <a:lstStyle/>
                    <a:p>
                      <a:r>
                        <a:rPr lang="en-US" dirty="0" smtClean="0"/>
                        <a:t>47.3 %</a:t>
                      </a:r>
                    </a:p>
                    <a:p>
                      <a:r>
                        <a:rPr lang="en-US" dirty="0" smtClean="0"/>
                        <a:t>N=277</a:t>
                      </a:r>
                      <a:endParaRPr lang="en-US" dirty="0"/>
                    </a:p>
                  </a:txBody>
                  <a:tcPr/>
                </a:tc>
                <a:tc>
                  <a:txBody>
                    <a:bodyPr/>
                    <a:lstStyle/>
                    <a:p>
                      <a:r>
                        <a:rPr lang="en-US" dirty="0" smtClean="0"/>
                        <a:t>45.7%</a:t>
                      </a:r>
                    </a:p>
                    <a:p>
                      <a:r>
                        <a:rPr lang="en-US" dirty="0" smtClean="0"/>
                        <a:t>N=23</a:t>
                      </a:r>
                      <a:endParaRPr lang="en-US" dirty="0"/>
                    </a:p>
                  </a:txBody>
                  <a:tcPr/>
                </a:tc>
              </a:tr>
              <a:tr h="370840">
                <a:tc>
                  <a:txBody>
                    <a:bodyPr/>
                    <a:lstStyle/>
                    <a:p>
                      <a:r>
                        <a:rPr lang="en-US" dirty="0" smtClean="0">
                          <a:solidFill>
                            <a:srgbClr val="FF0000"/>
                          </a:solidFill>
                        </a:rPr>
                        <a:t>Sped.</a:t>
                      </a:r>
                      <a:endParaRPr lang="en-US" dirty="0">
                        <a:solidFill>
                          <a:srgbClr val="FF0000"/>
                        </a:solidFill>
                      </a:endParaRPr>
                    </a:p>
                  </a:txBody>
                  <a:tcPr/>
                </a:tc>
                <a:tc>
                  <a:txBody>
                    <a:bodyPr/>
                    <a:lstStyle/>
                    <a:p>
                      <a:r>
                        <a:rPr lang="en-US" dirty="0" smtClean="0"/>
                        <a:t>74.4%</a:t>
                      </a:r>
                    </a:p>
                    <a:p>
                      <a:r>
                        <a:rPr lang="en-US" dirty="0" smtClean="0"/>
                        <a:t>N=433</a:t>
                      </a:r>
                      <a:endParaRPr lang="en-US" dirty="0"/>
                    </a:p>
                  </a:txBody>
                  <a:tcPr/>
                </a:tc>
                <a:tc>
                  <a:txBody>
                    <a:bodyPr/>
                    <a:lstStyle/>
                    <a:p>
                      <a:r>
                        <a:rPr lang="en-US" dirty="0" smtClean="0"/>
                        <a:t>52.9%</a:t>
                      </a:r>
                    </a:p>
                    <a:p>
                      <a:r>
                        <a:rPr lang="en-US" dirty="0" smtClean="0"/>
                        <a:t>N=1945</a:t>
                      </a:r>
                      <a:endParaRPr lang="en-US" dirty="0"/>
                    </a:p>
                  </a:txBody>
                  <a:tcPr/>
                </a:tc>
                <a:tc>
                  <a:txBody>
                    <a:bodyPr/>
                    <a:lstStyle/>
                    <a:p>
                      <a:r>
                        <a:rPr lang="en-US" dirty="0" smtClean="0"/>
                        <a:t>46.4%</a:t>
                      </a:r>
                    </a:p>
                    <a:p>
                      <a:r>
                        <a:rPr lang="en-US" dirty="0" smtClean="0"/>
                        <a:t>N=179</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Sped.</a:t>
                      </a:r>
                    </a:p>
                    <a:p>
                      <a:endParaRPr lang="en-US" dirty="0">
                        <a:solidFill>
                          <a:srgbClr val="FF0000"/>
                        </a:solidFill>
                      </a:endParaRPr>
                    </a:p>
                  </a:txBody>
                  <a:tcPr/>
                </a:tc>
                <a:tc>
                  <a:txBody>
                    <a:bodyPr/>
                    <a:lstStyle/>
                    <a:p>
                      <a:r>
                        <a:rPr lang="en-US" dirty="0" smtClean="0"/>
                        <a:t>72%</a:t>
                      </a:r>
                    </a:p>
                    <a:p>
                      <a:r>
                        <a:rPr lang="en-US" dirty="0" smtClean="0"/>
                        <a:t>N=472</a:t>
                      </a:r>
                      <a:endParaRPr lang="en-US" dirty="0"/>
                    </a:p>
                  </a:txBody>
                  <a:tcPr/>
                </a:tc>
                <a:tc>
                  <a:txBody>
                    <a:bodyPr/>
                    <a:lstStyle/>
                    <a:p>
                      <a:r>
                        <a:rPr lang="en-US" dirty="0" smtClean="0"/>
                        <a:t>54.7%</a:t>
                      </a:r>
                    </a:p>
                    <a:p>
                      <a:r>
                        <a:rPr lang="en-US" dirty="0" smtClean="0"/>
                        <a:t>N=190</a:t>
                      </a:r>
                      <a:endParaRPr lang="en-US" dirty="0"/>
                    </a:p>
                  </a:txBody>
                  <a:tcPr/>
                </a:tc>
                <a:tc>
                  <a:txBody>
                    <a:bodyPr/>
                    <a:lstStyle/>
                    <a:p>
                      <a:r>
                        <a:rPr lang="en-US" dirty="0" smtClean="0"/>
                        <a:t>48.9%</a:t>
                      </a:r>
                    </a:p>
                    <a:p>
                      <a:r>
                        <a:rPr lang="en-US" dirty="0" smtClean="0"/>
                        <a:t>N=18</a:t>
                      </a:r>
                      <a:endParaRPr lang="en-US" dirty="0"/>
                    </a:p>
                  </a:txBody>
                  <a:tcPr/>
                </a:tc>
              </a:tr>
              <a:tr h="370840">
                <a:tc>
                  <a:txBody>
                    <a:bodyPr/>
                    <a:lstStyle/>
                    <a:p>
                      <a:r>
                        <a:rPr lang="en-US" dirty="0" smtClean="0">
                          <a:solidFill>
                            <a:srgbClr val="FF0000"/>
                          </a:solidFill>
                        </a:rPr>
                        <a:t>ELL</a:t>
                      </a:r>
                      <a:endParaRPr lang="en-US" dirty="0">
                        <a:solidFill>
                          <a:srgbClr val="FF0000"/>
                        </a:solidFill>
                      </a:endParaRPr>
                    </a:p>
                  </a:txBody>
                  <a:tcPr/>
                </a:tc>
                <a:tc>
                  <a:txBody>
                    <a:bodyPr/>
                    <a:lstStyle/>
                    <a:p>
                      <a:r>
                        <a:rPr lang="en-US" dirty="0" smtClean="0"/>
                        <a:t>44.7%</a:t>
                      </a:r>
                    </a:p>
                    <a:p>
                      <a:r>
                        <a:rPr lang="en-US" dirty="0" smtClean="0"/>
                        <a:t>N</a:t>
                      </a:r>
                      <a:r>
                        <a:rPr lang="en-US" baseline="0" dirty="0" smtClean="0"/>
                        <a:t>=76</a:t>
                      </a:r>
                      <a:endParaRPr lang="en-US" dirty="0"/>
                    </a:p>
                  </a:txBody>
                  <a:tcPr/>
                </a:tc>
                <a:tc>
                  <a:txBody>
                    <a:bodyPr/>
                    <a:lstStyle/>
                    <a:p>
                      <a:r>
                        <a:rPr lang="en-US" dirty="0" smtClean="0"/>
                        <a:t>30.7%</a:t>
                      </a:r>
                    </a:p>
                    <a:p>
                      <a:r>
                        <a:rPr lang="en-US" dirty="0" smtClean="0"/>
                        <a:t>N=515</a:t>
                      </a:r>
                      <a:endParaRPr lang="en-US" dirty="0"/>
                    </a:p>
                  </a:txBody>
                  <a:tcPr/>
                </a:tc>
                <a:tc>
                  <a:txBody>
                    <a:bodyPr/>
                    <a:lstStyle/>
                    <a:p>
                      <a:r>
                        <a:rPr lang="en-US" dirty="0" smtClean="0"/>
                        <a:t>25.8%</a:t>
                      </a:r>
                    </a:p>
                    <a:p>
                      <a:r>
                        <a:rPr lang="en-US" dirty="0" smtClean="0"/>
                        <a:t>N=31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ELL</a:t>
                      </a:r>
                    </a:p>
                    <a:p>
                      <a:endParaRPr lang="en-US" dirty="0">
                        <a:solidFill>
                          <a:srgbClr val="FF0000"/>
                        </a:solidFill>
                      </a:endParaRPr>
                    </a:p>
                  </a:txBody>
                  <a:tcPr/>
                </a:tc>
                <a:tc>
                  <a:txBody>
                    <a:bodyPr/>
                    <a:lstStyle/>
                    <a:p>
                      <a:r>
                        <a:rPr lang="en-US" dirty="0" smtClean="0"/>
                        <a:t>30.5%</a:t>
                      </a:r>
                    </a:p>
                    <a:p>
                      <a:r>
                        <a:rPr lang="en-US" dirty="0" smtClean="0"/>
                        <a:t>N=118</a:t>
                      </a:r>
                      <a:endParaRPr lang="en-US" dirty="0"/>
                    </a:p>
                  </a:txBody>
                  <a:tcPr/>
                </a:tc>
                <a:tc>
                  <a:txBody>
                    <a:bodyPr/>
                    <a:lstStyle/>
                    <a:p>
                      <a:r>
                        <a:rPr lang="en-US" dirty="0" smtClean="0"/>
                        <a:t>28.8%</a:t>
                      </a:r>
                    </a:p>
                    <a:p>
                      <a:r>
                        <a:rPr lang="en-US" dirty="0" smtClean="0"/>
                        <a:t>N=671</a:t>
                      </a:r>
                      <a:endParaRPr lang="en-US" dirty="0"/>
                    </a:p>
                  </a:txBody>
                  <a:tcPr/>
                </a:tc>
                <a:tc>
                  <a:txBody>
                    <a:bodyPr/>
                    <a:lstStyle/>
                    <a:p>
                      <a:r>
                        <a:rPr lang="en-US" dirty="0" smtClean="0"/>
                        <a:t>26.8%</a:t>
                      </a:r>
                    </a:p>
                    <a:p>
                      <a:r>
                        <a:rPr lang="en-US" dirty="0" smtClean="0"/>
                        <a:t>N=41</a:t>
                      </a:r>
                      <a:endParaRPr lang="en-US" dirty="0"/>
                    </a:p>
                  </a:txBody>
                  <a:tcPr/>
                </a:tc>
              </a:tr>
            </a:tbl>
          </a:graphicData>
        </a:graphic>
      </p:graphicFrame>
    </p:spTree>
    <p:extLst>
      <p:ext uri="{BB962C8B-B14F-4D97-AF65-F5344CB8AC3E}">
        <p14:creationId xmlns:p14="http://schemas.microsoft.com/office/powerpoint/2010/main" val="1970371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solidFill>
                  <a:srgbClr val="660066"/>
                </a:solidFill>
              </a:rPr>
              <a:t>Increased sharing and exchange of knowledge </a:t>
            </a:r>
            <a:r>
              <a:rPr lang="en-US" dirty="0"/>
              <a:t>and skills through the processes of collaborative planning, problem solving, and co-teaching</a:t>
            </a:r>
          </a:p>
          <a:p>
            <a:pPr lvl="0"/>
            <a:r>
              <a:rPr lang="en-US" dirty="0">
                <a:solidFill>
                  <a:srgbClr val="660066"/>
                </a:solidFill>
              </a:rPr>
              <a:t>Professional development for b</a:t>
            </a:r>
            <a:r>
              <a:rPr lang="en-US" dirty="0"/>
              <a:t>oth cooperating teachers and credential candidates in a shared language and understanding of collaborative planning and teaching and methods for high quality co-planning and co-teaching</a:t>
            </a:r>
          </a:p>
          <a:p>
            <a:pPr lvl="0"/>
            <a:r>
              <a:rPr lang="en-US" dirty="0">
                <a:solidFill>
                  <a:srgbClr val="660066"/>
                </a:solidFill>
              </a:rPr>
              <a:t>More opportunity to differentiate</a:t>
            </a:r>
            <a:r>
              <a:rPr lang="en-US" dirty="0"/>
              <a:t> instruction to increase student access to and performance in the general education curriculum in mixed-ability classrooms, inclusive of English learners </a:t>
            </a:r>
          </a:p>
          <a:p>
            <a:pPr lvl="0"/>
            <a:r>
              <a:rPr lang="en-US" dirty="0">
                <a:solidFill>
                  <a:srgbClr val="660066"/>
                </a:solidFill>
              </a:rPr>
              <a:t>Increased probability of closing the achievement gap </a:t>
            </a:r>
            <a:r>
              <a:rPr lang="en-US" dirty="0"/>
              <a:t>and preventing special education referral by providing research-based instruction and intervention in a Response to Intervention co-teaching approach </a:t>
            </a:r>
          </a:p>
          <a:p>
            <a:r>
              <a:rPr lang="en-US" i="1" dirty="0"/>
              <a:t> </a:t>
            </a:r>
            <a:endParaRPr lang="en-US" dirty="0"/>
          </a:p>
          <a:p>
            <a:endParaRPr lang="en-US" dirty="0"/>
          </a:p>
        </p:txBody>
      </p:sp>
    </p:spTree>
    <p:extLst>
      <p:ext uri="{BB962C8B-B14F-4D97-AF65-F5344CB8AC3E}">
        <p14:creationId xmlns:p14="http://schemas.microsoft.com/office/powerpoint/2010/main" val="843626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 of Co-teaching</a:t>
            </a:r>
          </a:p>
        </p:txBody>
      </p:sp>
      <p:sp>
        <p:nvSpPr>
          <p:cNvPr id="3" name="Content Placeholder 2"/>
          <p:cNvSpPr>
            <a:spLocks noGrp="1"/>
          </p:cNvSpPr>
          <p:nvPr>
            <p:ph idx="1"/>
          </p:nvPr>
        </p:nvSpPr>
        <p:spPr/>
        <p:txBody>
          <a:bodyPr>
            <a:normAutofit fontScale="85000" lnSpcReduction="20000"/>
          </a:bodyPr>
          <a:lstStyle/>
          <a:p>
            <a:r>
              <a:rPr lang="en-US" dirty="0">
                <a:solidFill>
                  <a:srgbClr val="660066"/>
                </a:solidFill>
              </a:rPr>
              <a:t>Planning Time </a:t>
            </a:r>
            <a:r>
              <a:rPr lang="en-US" dirty="0"/>
              <a:t>– Initially, co-teaching necessarily involves more time for planning together. While building a working relationship, both teachers need time to voice their thoughts and ask one another questions to be sure the lesson preparation and delivery go smoothly. </a:t>
            </a:r>
          </a:p>
          <a:p>
            <a:r>
              <a:rPr lang="en-US" dirty="0">
                <a:solidFill>
                  <a:srgbClr val="660066"/>
                </a:solidFill>
              </a:rPr>
              <a:t>Reflection Time </a:t>
            </a:r>
            <a:r>
              <a:rPr lang="en-US" dirty="0"/>
              <a:t>- Since teaching is a recursive process – planning, delivery, reflection -- discussions of assessment and reflection are usually threaded throughout the planning conversations. However, once a routine and pattern emerge, the planning time usually is reduced. </a:t>
            </a:r>
          </a:p>
          <a:p>
            <a:pPr lvl="0"/>
            <a:r>
              <a:rPr lang="en-US" dirty="0">
                <a:solidFill>
                  <a:srgbClr val="660066"/>
                </a:solidFill>
              </a:rPr>
              <a:t>Preparation for Individual Teaching </a:t>
            </a:r>
            <a:r>
              <a:rPr lang="en-US" dirty="0"/>
              <a:t>– For Co-teaching in Clinical Practice, there is a gradual shift of lead responsibility for the planning from the Cooperating Teacher to the Teacher Candidate. In addition, the Teacher Candidate can do a few days or even a couple of weeks of solo teaching. </a:t>
            </a:r>
            <a:r>
              <a:rPr lang="en-US" i="1" dirty="0" smtClean="0">
                <a:solidFill>
                  <a:srgbClr val="3366FF"/>
                </a:solidFill>
              </a:rPr>
              <a:t>In CPII, TCs generally do several weeks of solo teaching after state required testing periods. </a:t>
            </a:r>
            <a:endParaRPr lang="en-US" i="1" dirty="0">
              <a:solidFill>
                <a:srgbClr val="3366FF"/>
              </a:solidFill>
            </a:endParaRPr>
          </a:p>
          <a:p>
            <a:pPr lvl="0"/>
            <a:r>
              <a:rPr lang="en-US" dirty="0">
                <a:solidFill>
                  <a:srgbClr val="660066"/>
                </a:solidFill>
              </a:rPr>
              <a:t>Relinquishing Control </a:t>
            </a:r>
            <a:r>
              <a:rPr lang="en-US" dirty="0"/>
              <a:t>– For some teachers, the idea of not being in complete control is a foreign notion. After all, one teacher per classroom most of the time is certainly the norm. For teachers who have difficulty relinquishing control, co-teaching is not likely a good option. </a:t>
            </a:r>
          </a:p>
          <a:p>
            <a:endParaRPr lang="en-US" dirty="0"/>
          </a:p>
        </p:txBody>
      </p:sp>
    </p:spTree>
    <p:extLst>
      <p:ext uri="{BB962C8B-B14F-4D97-AF65-F5344CB8AC3E}">
        <p14:creationId xmlns:p14="http://schemas.microsoft.com/office/powerpoint/2010/main" val="2353218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aim</a:t>
            </a:r>
            <a:endParaRPr lang="en-US" dirty="0"/>
          </a:p>
        </p:txBody>
      </p:sp>
      <p:sp>
        <p:nvSpPr>
          <p:cNvPr id="3" name="Content Placeholder 2"/>
          <p:cNvSpPr>
            <a:spLocks noGrp="1"/>
          </p:cNvSpPr>
          <p:nvPr>
            <p:ph idx="1"/>
          </p:nvPr>
        </p:nvSpPr>
        <p:spPr/>
        <p:txBody>
          <a:bodyPr/>
          <a:lstStyle/>
          <a:p>
            <a:r>
              <a:rPr lang="en-US" dirty="0"/>
              <a:t>Because teaching today is increasingly complex in a constantly changing digital, discovery, and political environment, our aim is to prepare the most effective teachers who can help to ensure access to learning, including college and career readiness, for all students. </a:t>
            </a:r>
          </a:p>
          <a:p>
            <a:r>
              <a:rPr lang="en-US" dirty="0"/>
              <a:t>To achieve this aim, we prepare teachers in a collaborative and supportive environment that helps them learn to navigate the complexities of the education profession.</a:t>
            </a:r>
          </a:p>
          <a:p>
            <a:endParaRPr lang="en-US" dirty="0"/>
          </a:p>
        </p:txBody>
      </p:sp>
    </p:spTree>
    <p:extLst>
      <p:ext uri="{BB962C8B-B14F-4D97-AF65-F5344CB8AC3E}">
        <p14:creationId xmlns:p14="http://schemas.microsoft.com/office/powerpoint/2010/main" val="11304742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Co-teaching models</a:t>
            </a:r>
            <a:endParaRPr lang="en-US" dirty="0"/>
          </a:p>
        </p:txBody>
      </p:sp>
      <p:sp>
        <p:nvSpPr>
          <p:cNvPr id="3" name="Content Placeholder 2"/>
          <p:cNvSpPr>
            <a:spLocks noGrp="1"/>
          </p:cNvSpPr>
          <p:nvPr>
            <p:ph idx="1"/>
          </p:nvPr>
        </p:nvSpPr>
        <p:spPr/>
        <p:txBody>
          <a:bodyPr>
            <a:normAutofit lnSpcReduction="10000"/>
          </a:bodyPr>
          <a:lstStyle/>
          <a:p>
            <a:pPr marL="342900" indent="-342900">
              <a:buFont typeface="Arial"/>
              <a:buChar char="•"/>
            </a:pPr>
            <a:r>
              <a:rPr lang="en-US" dirty="0" smtClean="0">
                <a:solidFill>
                  <a:srgbClr val="008000"/>
                </a:solidFill>
              </a:rPr>
              <a:t>Supportive</a:t>
            </a:r>
            <a:r>
              <a:rPr lang="en-US" dirty="0" smtClean="0"/>
              <a:t> - </a:t>
            </a:r>
            <a:r>
              <a:rPr lang="en-US" dirty="0"/>
              <a:t>Supportive co-teaching is when one teacher takes the lead instructional role and the other(s) rotates among the students providing support. </a:t>
            </a:r>
            <a:endParaRPr lang="en-US" dirty="0" smtClean="0"/>
          </a:p>
          <a:p>
            <a:pPr marL="342900" indent="-342900">
              <a:buFont typeface="Arial"/>
              <a:buChar char="•"/>
            </a:pPr>
            <a:r>
              <a:rPr lang="en-US" dirty="0" smtClean="0">
                <a:solidFill>
                  <a:srgbClr val="008000"/>
                </a:solidFill>
              </a:rPr>
              <a:t>Complementary</a:t>
            </a:r>
            <a:r>
              <a:rPr lang="en-US" dirty="0" smtClean="0"/>
              <a:t>-</a:t>
            </a:r>
            <a:r>
              <a:rPr lang="en-US" dirty="0"/>
              <a:t>Complementary co-teaching is when co-teachers do something to enhance the instruction provided by the other co-teacher(s</a:t>
            </a:r>
            <a:r>
              <a:rPr lang="en-US" dirty="0" smtClean="0"/>
              <a:t>)</a:t>
            </a:r>
          </a:p>
          <a:p>
            <a:pPr marL="342900" indent="-342900">
              <a:buFont typeface="Arial"/>
              <a:buChar char="•"/>
            </a:pPr>
            <a:r>
              <a:rPr lang="en-US" dirty="0" smtClean="0">
                <a:solidFill>
                  <a:srgbClr val="008000"/>
                </a:solidFill>
              </a:rPr>
              <a:t>Parallel </a:t>
            </a:r>
            <a:r>
              <a:rPr lang="en-US" dirty="0" smtClean="0"/>
              <a:t>- </a:t>
            </a:r>
            <a:r>
              <a:rPr lang="en-US" dirty="0"/>
              <a:t>Parallel co-teaching is when two or more people work with different groups of students in different sections of the classroom. </a:t>
            </a:r>
            <a:endParaRPr lang="en-US" dirty="0" smtClean="0"/>
          </a:p>
          <a:p>
            <a:pPr marL="342900" indent="-342900">
              <a:buFont typeface="Arial"/>
              <a:buChar char="•"/>
            </a:pPr>
            <a:r>
              <a:rPr lang="en-US" dirty="0" smtClean="0">
                <a:solidFill>
                  <a:srgbClr val="008000"/>
                </a:solidFill>
              </a:rPr>
              <a:t>Team</a:t>
            </a:r>
            <a:r>
              <a:rPr lang="en-US" dirty="0" smtClean="0"/>
              <a:t> - </a:t>
            </a:r>
            <a:r>
              <a:rPr lang="en-US" dirty="0"/>
              <a:t>Team co-teaching is when two or more people do what the traditional teacher has always done – plan, teach, assess, and assume responsibility for all of the students in the classroom. </a:t>
            </a:r>
          </a:p>
          <a:p>
            <a:pPr marL="342900" indent="-342900">
              <a:buFont typeface="Arial"/>
              <a:buChar char="•"/>
            </a:pPr>
            <a:endParaRPr lang="en-US" dirty="0"/>
          </a:p>
        </p:txBody>
      </p:sp>
    </p:spTree>
    <p:extLst>
      <p:ext uri="{BB962C8B-B14F-4D97-AF65-F5344CB8AC3E}">
        <p14:creationId xmlns:p14="http://schemas.microsoft.com/office/powerpoint/2010/main" val="973482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Prepare for a good experience</a:t>
            </a:r>
          </a:p>
        </p:txBody>
      </p:sp>
      <p:sp>
        <p:nvSpPr>
          <p:cNvPr id="3" name="Content Placeholder 2"/>
          <p:cNvSpPr>
            <a:spLocks noGrp="1"/>
          </p:cNvSpPr>
          <p:nvPr>
            <p:ph idx="1"/>
          </p:nvPr>
        </p:nvSpPr>
        <p:spPr/>
        <p:txBody>
          <a:bodyPr>
            <a:normAutofit lnSpcReduction="10000"/>
          </a:bodyPr>
          <a:lstStyle/>
          <a:p>
            <a:r>
              <a:rPr lang="en-US" dirty="0" smtClean="0">
                <a:solidFill>
                  <a:srgbClr val="0000FF"/>
                </a:solidFill>
              </a:rPr>
              <a:t>“Pre-Nuptial Conversation” Issues</a:t>
            </a:r>
            <a:r>
              <a:rPr lang="en-US" dirty="0" smtClean="0"/>
              <a:t> </a:t>
            </a:r>
            <a:r>
              <a:rPr lang="en-US" dirty="0"/>
              <a:t>for Discussion and </a:t>
            </a:r>
            <a:r>
              <a:rPr lang="en-US" dirty="0" smtClean="0"/>
              <a:t>Planning</a:t>
            </a:r>
          </a:p>
          <a:p>
            <a:endParaRPr lang="en-US" dirty="0" smtClean="0"/>
          </a:p>
          <a:p>
            <a:r>
              <a:rPr lang="en-US" dirty="0" smtClean="0">
                <a:solidFill>
                  <a:srgbClr val="0000FF"/>
                </a:solidFill>
              </a:rPr>
              <a:t>Clinical </a:t>
            </a:r>
            <a:r>
              <a:rPr lang="en-US" dirty="0">
                <a:solidFill>
                  <a:srgbClr val="0000FF"/>
                </a:solidFill>
              </a:rPr>
              <a:t>Practice Timeline </a:t>
            </a:r>
            <a:r>
              <a:rPr lang="en-US" dirty="0" smtClean="0"/>
              <a:t>for Primary Teaching Responsibility (handout)</a:t>
            </a:r>
            <a:endParaRPr lang="en-US" dirty="0"/>
          </a:p>
          <a:p>
            <a:endParaRPr lang="en-US" dirty="0"/>
          </a:p>
          <a:p>
            <a:r>
              <a:rPr lang="en-US" dirty="0">
                <a:solidFill>
                  <a:srgbClr val="0000FF"/>
                </a:solidFill>
              </a:rPr>
              <a:t>Time </a:t>
            </a:r>
            <a:r>
              <a:rPr lang="en-US" dirty="0" smtClean="0">
                <a:solidFill>
                  <a:srgbClr val="0000FF"/>
                </a:solidFill>
              </a:rPr>
              <a:t>Commitment </a:t>
            </a:r>
            <a:r>
              <a:rPr lang="en-US" dirty="0" smtClean="0"/>
              <a:t>necessary for co-planning and reflection conversations</a:t>
            </a:r>
            <a:endParaRPr lang="en-US" dirty="0">
              <a:solidFill>
                <a:srgbClr val="0000FF"/>
              </a:solidFill>
            </a:endParaRPr>
          </a:p>
          <a:p>
            <a:endParaRPr lang="en-US" dirty="0"/>
          </a:p>
          <a:p>
            <a:r>
              <a:rPr lang="en-US" dirty="0">
                <a:solidFill>
                  <a:srgbClr val="0000FF"/>
                </a:solidFill>
              </a:rPr>
              <a:t>Recursive Nature of Teaching </a:t>
            </a:r>
            <a:r>
              <a:rPr lang="en-US" dirty="0"/>
              <a:t>(</a:t>
            </a:r>
            <a:r>
              <a:rPr lang="en-US" dirty="0" smtClean="0"/>
              <a:t>University Supervisor </a:t>
            </a:r>
            <a:r>
              <a:rPr lang="en-US" dirty="0"/>
              <a:t>has </a:t>
            </a:r>
            <a:r>
              <a:rPr lang="en-US" dirty="0" smtClean="0"/>
              <a:t> 1 planning observation early in the semester </a:t>
            </a:r>
            <a:r>
              <a:rPr lang="en-US" dirty="0"/>
              <a:t>and </a:t>
            </a:r>
            <a:r>
              <a:rPr lang="en-US" dirty="0" smtClean="0"/>
              <a:t>3 </a:t>
            </a:r>
            <a:r>
              <a:rPr lang="en-US" dirty="0"/>
              <a:t>teaching </a:t>
            </a:r>
            <a:r>
              <a:rPr lang="en-US" dirty="0" smtClean="0"/>
              <a:t>observations)</a:t>
            </a:r>
            <a:endParaRPr lang="en-US" dirty="0"/>
          </a:p>
          <a:p>
            <a:endParaRPr lang="en-US" dirty="0"/>
          </a:p>
        </p:txBody>
      </p:sp>
    </p:spTree>
    <p:extLst>
      <p:ext uri="{BB962C8B-B14F-4D97-AF65-F5344CB8AC3E}">
        <p14:creationId xmlns:p14="http://schemas.microsoft.com/office/powerpoint/2010/main" val="2535621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Pre-nuptial conversation: Sample questions. </a:t>
            </a:r>
            <a:endParaRPr lang="en-US" sz="2400" dirty="0"/>
          </a:p>
        </p:txBody>
      </p:sp>
      <p:sp>
        <p:nvSpPr>
          <p:cNvPr id="3" name="Content Placeholder 2"/>
          <p:cNvSpPr>
            <a:spLocks noGrp="1"/>
          </p:cNvSpPr>
          <p:nvPr>
            <p:ph idx="1"/>
          </p:nvPr>
        </p:nvSpPr>
        <p:spPr/>
        <p:txBody>
          <a:bodyPr>
            <a:normAutofit fontScale="62500" lnSpcReduction="20000"/>
          </a:bodyPr>
          <a:lstStyle/>
          <a:p>
            <a:r>
              <a:rPr lang="en-US" dirty="0" smtClean="0"/>
              <a:t>Time for planning:</a:t>
            </a:r>
          </a:p>
          <a:p>
            <a:r>
              <a:rPr lang="en-US" dirty="0" smtClean="0">
                <a:solidFill>
                  <a:srgbClr val="008000"/>
                </a:solidFill>
              </a:rPr>
              <a:t>How much time do we need? (Suggestion: You will probably need more time initially than you think you might.)</a:t>
            </a:r>
          </a:p>
          <a:p>
            <a:r>
              <a:rPr lang="en-US" dirty="0" smtClean="0">
                <a:solidFill>
                  <a:srgbClr val="008000"/>
                </a:solidFill>
              </a:rPr>
              <a:t>When and where will we meet on a regular basis specifically for planning?</a:t>
            </a:r>
          </a:p>
          <a:p>
            <a:r>
              <a:rPr lang="en-US" dirty="0" smtClean="0"/>
              <a:t>Communication:</a:t>
            </a:r>
          </a:p>
          <a:p>
            <a:r>
              <a:rPr lang="en-US" dirty="0" smtClean="0">
                <a:solidFill>
                  <a:srgbClr val="008000"/>
                </a:solidFill>
              </a:rPr>
              <a:t>How will we ensure regular communication with each other?</a:t>
            </a:r>
          </a:p>
          <a:p>
            <a:r>
              <a:rPr lang="en-US" dirty="0" smtClean="0"/>
              <a:t>Instruction: </a:t>
            </a:r>
          </a:p>
          <a:p>
            <a:r>
              <a:rPr lang="en-US" dirty="0" smtClean="0">
                <a:solidFill>
                  <a:srgbClr val="008000"/>
                </a:solidFill>
              </a:rPr>
              <a:t>How will we share teaching responsibility this week?</a:t>
            </a:r>
          </a:p>
          <a:p>
            <a:r>
              <a:rPr lang="en-US" dirty="0" smtClean="0">
                <a:solidFill>
                  <a:srgbClr val="008000"/>
                </a:solidFill>
              </a:rPr>
              <a:t>How will the content be presented – will one person teach and the other arrange and facilitate?</a:t>
            </a:r>
          </a:p>
          <a:p>
            <a:r>
              <a:rPr lang="en-US" dirty="0" smtClean="0">
                <a:solidFill>
                  <a:srgbClr val="008000"/>
                </a:solidFill>
              </a:rPr>
              <a:t>How are we comfortable complementing and supplementing one another during instruction?</a:t>
            </a:r>
          </a:p>
          <a:p>
            <a:r>
              <a:rPr lang="en-US" dirty="0" smtClean="0"/>
              <a:t>Student Behavior:</a:t>
            </a:r>
          </a:p>
          <a:p>
            <a:r>
              <a:rPr lang="en-US" dirty="0" smtClean="0">
                <a:solidFill>
                  <a:srgbClr val="008000"/>
                </a:solidFill>
              </a:rPr>
              <a:t>If we could each have only three class rules, what would those be?</a:t>
            </a:r>
          </a:p>
          <a:p>
            <a:r>
              <a:rPr lang="en-US" dirty="0" smtClean="0">
                <a:solidFill>
                  <a:srgbClr val="008000"/>
                </a:solidFill>
              </a:rPr>
              <a:t>How will we be consistent in dealing with behavior?</a:t>
            </a:r>
          </a:p>
          <a:p>
            <a:endParaRPr lang="en-US" dirty="0">
              <a:solidFill>
                <a:srgbClr val="008000"/>
              </a:solidFill>
            </a:endParaRPr>
          </a:p>
          <a:p>
            <a:r>
              <a:rPr lang="en-US" sz="2900" dirty="0" smtClean="0">
                <a:solidFill>
                  <a:srgbClr val="FF0000"/>
                </a:solidFill>
              </a:rPr>
              <a:t>HAVE THIS CONVERSATION ASAP!</a:t>
            </a:r>
            <a:endParaRPr lang="en-US" sz="2900" dirty="0">
              <a:solidFill>
                <a:srgbClr val="FF0000"/>
              </a:solidFill>
            </a:endParaRPr>
          </a:p>
        </p:txBody>
      </p:sp>
    </p:spTree>
    <p:extLst>
      <p:ext uri="{BB962C8B-B14F-4D97-AF65-F5344CB8AC3E}">
        <p14:creationId xmlns:p14="http://schemas.microsoft.com/office/powerpoint/2010/main" val="23042721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In Clinical Practice (in brief)</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solidFill>
                  <a:srgbClr val="3366FF"/>
                </a:solidFill>
              </a:rPr>
              <a:t>University Supervisor </a:t>
            </a:r>
          </a:p>
          <a:p>
            <a:pPr marL="457200" indent="-457200">
              <a:buFont typeface="Arial"/>
              <a:buChar char="•"/>
            </a:pPr>
            <a:r>
              <a:rPr lang="en-US" dirty="0" smtClean="0"/>
              <a:t>Mentor and coach</a:t>
            </a:r>
          </a:p>
          <a:p>
            <a:pPr marL="457200" indent="-457200">
              <a:buFont typeface="Arial"/>
              <a:buChar char="•"/>
            </a:pPr>
            <a:r>
              <a:rPr lang="en-US" dirty="0" smtClean="0"/>
              <a:t>4 formal observations (1 planning, 3 teaching)</a:t>
            </a:r>
          </a:p>
          <a:p>
            <a:pPr marL="457200" indent="-457200">
              <a:buFont typeface="Arial"/>
              <a:buChar char="•"/>
            </a:pPr>
            <a:r>
              <a:rPr lang="en-US" dirty="0" smtClean="0"/>
              <a:t>Prepares final documents</a:t>
            </a:r>
          </a:p>
          <a:p>
            <a:r>
              <a:rPr lang="en-US" dirty="0" smtClean="0">
                <a:solidFill>
                  <a:srgbClr val="3366FF"/>
                </a:solidFill>
              </a:rPr>
              <a:t>On-Site Liaison</a:t>
            </a:r>
          </a:p>
          <a:p>
            <a:pPr marL="457200" indent="-457200">
              <a:buFont typeface="Arial"/>
              <a:buChar char="•"/>
            </a:pPr>
            <a:r>
              <a:rPr lang="en-US" dirty="0" smtClean="0"/>
              <a:t>Mentor and coach</a:t>
            </a:r>
          </a:p>
          <a:p>
            <a:pPr marL="457200" indent="-457200">
              <a:buFont typeface="Arial"/>
              <a:buChar char="•"/>
            </a:pPr>
            <a:r>
              <a:rPr lang="en-US" dirty="0" smtClean="0"/>
              <a:t>Site contact, sounding board, help in problem solving, reflection guide, etc.</a:t>
            </a:r>
          </a:p>
          <a:p>
            <a:pPr marL="457200" indent="-457200">
              <a:buFont typeface="Arial"/>
              <a:buChar char="•"/>
            </a:pPr>
            <a:r>
              <a:rPr lang="en-US" dirty="0" smtClean="0"/>
              <a:t>Plans opening and closing meetings and meets weekly with TCs</a:t>
            </a:r>
          </a:p>
          <a:p>
            <a:r>
              <a:rPr lang="en-US" dirty="0" smtClean="0">
                <a:solidFill>
                  <a:srgbClr val="3366FF"/>
                </a:solidFill>
              </a:rPr>
              <a:t>Cooperating Teacher</a:t>
            </a:r>
          </a:p>
          <a:p>
            <a:pPr marL="342900" indent="-342900">
              <a:buFont typeface="Arial"/>
              <a:buChar char="•"/>
            </a:pPr>
            <a:r>
              <a:rPr lang="en-US" dirty="0"/>
              <a:t>Daily role model and </a:t>
            </a:r>
            <a:r>
              <a:rPr lang="en-US" dirty="0" smtClean="0"/>
              <a:t>mentor</a:t>
            </a:r>
          </a:p>
          <a:p>
            <a:pPr marL="342900" indent="-342900">
              <a:buFont typeface="Arial"/>
              <a:buChar char="•"/>
            </a:pPr>
            <a:r>
              <a:rPr lang="en-US" dirty="0" smtClean="0"/>
              <a:t>Collaborates in co-planning and teaching</a:t>
            </a:r>
          </a:p>
          <a:p>
            <a:pPr marL="342900" indent="-342900">
              <a:buFont typeface="Arial"/>
              <a:buChar char="•"/>
            </a:pPr>
            <a:r>
              <a:rPr lang="en-US" dirty="0" smtClean="0"/>
              <a:t>Guides reflective conversations, offering formal and informal feedback</a:t>
            </a:r>
            <a:endParaRPr lang="en-US" dirty="0"/>
          </a:p>
          <a:p>
            <a:pPr marL="342900" indent="-342900">
              <a:buFont typeface="Arial"/>
              <a:buChar char="•"/>
            </a:pPr>
            <a:endParaRPr lang="en-US" dirty="0">
              <a:solidFill>
                <a:srgbClr val="3366FF"/>
              </a:solidFill>
            </a:endParaRPr>
          </a:p>
        </p:txBody>
      </p:sp>
    </p:spTree>
    <p:extLst>
      <p:ext uri="{BB962C8B-B14F-4D97-AF65-F5344CB8AC3E}">
        <p14:creationId xmlns:p14="http://schemas.microsoft.com/office/powerpoint/2010/main" val="439977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Co-teaching Reminders</a:t>
            </a:r>
            <a:endParaRPr lang="en-US" dirty="0"/>
          </a:p>
        </p:txBody>
      </p:sp>
      <p:sp>
        <p:nvSpPr>
          <p:cNvPr id="3" name="Content Placeholder 2"/>
          <p:cNvSpPr>
            <a:spLocks noGrp="1"/>
          </p:cNvSpPr>
          <p:nvPr>
            <p:ph idx="1"/>
          </p:nvPr>
        </p:nvSpPr>
        <p:spPr/>
        <p:txBody>
          <a:bodyPr>
            <a:normAutofit fontScale="92500" lnSpcReduction="10000"/>
          </a:bodyPr>
          <a:lstStyle/>
          <a:p>
            <a:pPr marL="342900" indent="-342900">
              <a:buFont typeface="Arial"/>
              <a:buChar char="•"/>
            </a:pPr>
            <a:r>
              <a:rPr lang="en-US" dirty="0" smtClean="0">
                <a:solidFill>
                  <a:srgbClr val="3366FF"/>
                </a:solidFill>
              </a:rPr>
              <a:t>Cooperating teachers: </a:t>
            </a:r>
            <a:r>
              <a:rPr lang="en-US" dirty="0" smtClean="0"/>
              <a:t>Introduce the teacher candidate as a co-teacher and be sure they have </a:t>
            </a:r>
            <a:r>
              <a:rPr lang="en-US" dirty="0" smtClean="0">
                <a:solidFill>
                  <a:srgbClr val="008000"/>
                </a:solidFill>
              </a:rPr>
              <a:t>supportive</a:t>
            </a:r>
            <a:r>
              <a:rPr lang="en-US" dirty="0" smtClean="0"/>
              <a:t> and </a:t>
            </a:r>
            <a:r>
              <a:rPr lang="en-US" dirty="0" smtClean="0">
                <a:solidFill>
                  <a:srgbClr val="008000"/>
                </a:solidFill>
              </a:rPr>
              <a:t>complementary </a:t>
            </a:r>
            <a:r>
              <a:rPr lang="en-US" dirty="0" smtClean="0"/>
              <a:t>roles in the lesson.</a:t>
            </a:r>
          </a:p>
          <a:p>
            <a:pPr marL="342900" indent="-342900">
              <a:buFont typeface="Arial"/>
              <a:buChar char="•"/>
            </a:pPr>
            <a:r>
              <a:rPr lang="en-US" dirty="0" smtClean="0">
                <a:solidFill>
                  <a:srgbClr val="3366FF"/>
                </a:solidFill>
              </a:rPr>
              <a:t>Teacher Candidates: </a:t>
            </a:r>
            <a:r>
              <a:rPr lang="en-US" dirty="0" smtClean="0"/>
              <a:t>Be proactive in the beginning of the semester. During planning, ask what you can do to </a:t>
            </a:r>
            <a:r>
              <a:rPr lang="en-US" dirty="0" smtClean="0">
                <a:solidFill>
                  <a:srgbClr val="008000"/>
                </a:solidFill>
              </a:rPr>
              <a:t>support</a:t>
            </a:r>
            <a:r>
              <a:rPr lang="en-US" dirty="0" smtClean="0"/>
              <a:t> and </a:t>
            </a:r>
            <a:r>
              <a:rPr lang="en-US" dirty="0" smtClean="0">
                <a:solidFill>
                  <a:srgbClr val="008000"/>
                </a:solidFill>
              </a:rPr>
              <a:t>complement</a:t>
            </a:r>
            <a:r>
              <a:rPr lang="en-US" dirty="0" smtClean="0"/>
              <a:t> the lesson. Do not sit in the back of the room. Observation of your CT is important, and you can observe while assisting students during independent practice and watching students to make sure they are “on task” during direct instruction. Act like a teacher. Stand at the door and greet students.</a:t>
            </a:r>
          </a:p>
          <a:p>
            <a:pPr marL="342900" indent="-342900">
              <a:buFont typeface="Arial"/>
              <a:buChar char="•"/>
            </a:pPr>
            <a:r>
              <a:rPr lang="en-US" dirty="0" smtClean="0"/>
              <a:t>Throughout the semester, candidates will have assignments that use the co-teaching tools (prenuptial conversation, lesson planning, reflection on co-teaching, etc.)</a:t>
            </a:r>
          </a:p>
          <a:p>
            <a:endParaRPr lang="en-US" dirty="0"/>
          </a:p>
          <a:p>
            <a:endParaRPr lang="en-US" dirty="0"/>
          </a:p>
        </p:txBody>
      </p:sp>
    </p:spTree>
    <p:extLst>
      <p:ext uri="{BB962C8B-B14F-4D97-AF65-F5344CB8AC3E}">
        <p14:creationId xmlns:p14="http://schemas.microsoft.com/office/powerpoint/2010/main" val="36461667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Co-Teaching Community Moodle</a:t>
            </a:r>
            <a:endParaRPr lang="en-US" dirty="0"/>
          </a:p>
        </p:txBody>
      </p:sp>
      <p:sp>
        <p:nvSpPr>
          <p:cNvPr id="3" name="Content Placeholder 2"/>
          <p:cNvSpPr>
            <a:spLocks noGrp="1"/>
          </p:cNvSpPr>
          <p:nvPr>
            <p:ph idx="1"/>
          </p:nvPr>
        </p:nvSpPr>
        <p:spPr/>
        <p:txBody>
          <a:bodyPr/>
          <a:lstStyle/>
          <a:p>
            <a:r>
              <a:rPr lang="en-US" dirty="0" smtClean="0">
                <a:hlinkClick r:id="rId2"/>
              </a:rPr>
              <a:t>http</a:t>
            </a:r>
            <a:r>
              <a:rPr lang="en-US" dirty="0">
                <a:hlinkClick r:id="rId2"/>
              </a:rPr>
              <a:t>://www.csusm.edu/education</a:t>
            </a:r>
            <a:r>
              <a:rPr lang="en-US" dirty="0" smtClean="0">
                <a:hlinkClick r:id="rId2"/>
              </a:rPr>
              <a:t>/</a:t>
            </a:r>
            <a:endParaRPr lang="en-US" dirty="0" smtClean="0"/>
          </a:p>
          <a:p>
            <a:endParaRPr lang="en-US" dirty="0"/>
          </a:p>
          <a:p>
            <a:endParaRPr lang="en-US" dirty="0"/>
          </a:p>
        </p:txBody>
      </p:sp>
    </p:spTree>
    <p:extLst>
      <p:ext uri="{BB962C8B-B14F-4D97-AF65-F5344CB8AC3E}">
        <p14:creationId xmlns:p14="http://schemas.microsoft.com/office/powerpoint/2010/main" val="4236679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on Clinical Practice</a:t>
            </a:r>
            <a:endParaRPr lang="en-US" dirty="0"/>
          </a:p>
        </p:txBody>
      </p:sp>
      <p:sp>
        <p:nvSpPr>
          <p:cNvPr id="3" name="Content Placeholder 2"/>
          <p:cNvSpPr>
            <a:spLocks noGrp="1"/>
          </p:cNvSpPr>
          <p:nvPr>
            <p:ph idx="1"/>
          </p:nvPr>
        </p:nvSpPr>
        <p:spPr/>
        <p:txBody>
          <a:bodyPr/>
          <a:lstStyle/>
          <a:p>
            <a:r>
              <a:rPr lang="en-US" dirty="0" smtClean="0"/>
              <a:t>(</a:t>
            </a:r>
            <a:r>
              <a:rPr lang="en-US" dirty="0"/>
              <a:t>NCATE) 2010 report, </a:t>
            </a:r>
            <a:r>
              <a:rPr lang="en-US" i="1" dirty="0"/>
              <a:t>Transforming Teacher Education Through Clinical Practice: A National Strategy to Prepare Effective </a:t>
            </a:r>
            <a:r>
              <a:rPr lang="en-US" i="1" dirty="0" smtClean="0"/>
              <a:t>Teachers</a:t>
            </a:r>
            <a:endParaRPr lang="en-US" dirty="0"/>
          </a:p>
          <a:p>
            <a:r>
              <a:rPr lang="en-US" dirty="0"/>
              <a:t>“To prepare effective teachers for 21</a:t>
            </a:r>
            <a:r>
              <a:rPr lang="en-US" baseline="30000" dirty="0"/>
              <a:t>st</a:t>
            </a:r>
            <a:r>
              <a:rPr lang="en-US" dirty="0"/>
              <a:t> century classrooms… to shift away from a norm which emphasizes academic preparation and coursework loosely linked to school-based experiences… and to move to programs that are fully grounded in clinical practice and interwoven with academic content and professional courses.” </a:t>
            </a:r>
            <a:endParaRPr lang="en-US" dirty="0" smtClean="0"/>
          </a:p>
          <a:p>
            <a:r>
              <a:rPr lang="en-US" dirty="0" smtClean="0">
                <a:solidFill>
                  <a:srgbClr val="FF6600"/>
                </a:solidFill>
              </a:rPr>
              <a:t>How is this description similar to and different from your own experiences and expectations?</a:t>
            </a:r>
            <a:endParaRPr lang="en-US" dirty="0">
              <a:solidFill>
                <a:srgbClr val="FF6600"/>
              </a:solidFill>
            </a:endParaRPr>
          </a:p>
        </p:txBody>
      </p:sp>
    </p:spTree>
    <p:extLst>
      <p:ext uri="{BB962C8B-B14F-4D97-AF65-F5344CB8AC3E}">
        <p14:creationId xmlns:p14="http://schemas.microsoft.com/office/powerpoint/2010/main" val="852923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Cooperating Teacher and Teacher Candidate Training and Information</a:t>
            </a:r>
            <a:endParaRPr lang="en-US" sz="2400" dirty="0"/>
          </a:p>
        </p:txBody>
      </p:sp>
      <p:sp>
        <p:nvSpPr>
          <p:cNvPr id="3" name="Content Placeholder 2"/>
          <p:cNvSpPr>
            <a:spLocks noGrp="1"/>
          </p:cNvSpPr>
          <p:nvPr>
            <p:ph idx="1"/>
          </p:nvPr>
        </p:nvSpPr>
        <p:spPr/>
        <p:txBody>
          <a:bodyPr/>
          <a:lstStyle/>
          <a:p>
            <a:r>
              <a:rPr lang="en-US" dirty="0" smtClean="0"/>
              <a:t>Purposes:</a:t>
            </a:r>
          </a:p>
          <a:p>
            <a:pPr marL="342900" indent="-342900">
              <a:buFont typeface="Arial"/>
              <a:buChar char="•"/>
            </a:pPr>
            <a:r>
              <a:rPr lang="en-US" dirty="0" smtClean="0"/>
              <a:t>Understand Single Subject Program Organization and Focus</a:t>
            </a:r>
          </a:p>
          <a:p>
            <a:pPr marL="342900" indent="-342900">
              <a:buFont typeface="Arial"/>
              <a:buChar char="•"/>
            </a:pPr>
            <a:r>
              <a:rPr lang="en-US" dirty="0" smtClean="0"/>
              <a:t>Review Teacher Performance Expectations (TPEs)</a:t>
            </a:r>
          </a:p>
          <a:p>
            <a:pPr marL="342900" indent="-342900">
              <a:buFont typeface="Arial"/>
              <a:buChar char="•"/>
            </a:pPr>
            <a:r>
              <a:rPr lang="en-US" dirty="0" smtClean="0"/>
              <a:t>Review Co-teaching in Clinical Practice </a:t>
            </a:r>
          </a:p>
          <a:p>
            <a:pPr marL="342900" indent="-342900">
              <a:buFont typeface="Arial"/>
              <a:buChar char="•"/>
            </a:pPr>
            <a:r>
              <a:rPr lang="en-US" dirty="0" smtClean="0"/>
              <a:t>Discuss roles and expectations</a:t>
            </a:r>
          </a:p>
          <a:p>
            <a:pPr marL="342900" indent="-342900">
              <a:buFont typeface="Arial"/>
              <a:buChar char="•"/>
            </a:pPr>
            <a:r>
              <a:rPr lang="en-US" dirty="0" smtClean="0"/>
              <a:t>Peruse community </a:t>
            </a:r>
            <a:r>
              <a:rPr lang="en-US" dirty="0"/>
              <a:t>M</a:t>
            </a:r>
            <a:r>
              <a:rPr lang="en-US" dirty="0" smtClean="0"/>
              <a:t>oodle site</a:t>
            </a:r>
          </a:p>
          <a:p>
            <a:pPr marL="342900" indent="-342900">
              <a:buFont typeface="Arial"/>
              <a:buChar char="•"/>
            </a:pPr>
            <a:r>
              <a:rPr lang="en-US" dirty="0" smtClean="0"/>
              <a:t>Conduct Co-teaching conversation with teacher candidate</a:t>
            </a:r>
          </a:p>
          <a:p>
            <a:endParaRPr lang="en-US" dirty="0" smtClean="0"/>
          </a:p>
          <a:p>
            <a:endParaRPr lang="en-US" dirty="0"/>
          </a:p>
        </p:txBody>
      </p:sp>
    </p:spTree>
    <p:extLst>
      <p:ext uri="{BB962C8B-B14F-4D97-AF65-F5344CB8AC3E}">
        <p14:creationId xmlns:p14="http://schemas.microsoft.com/office/powerpoint/2010/main" val="1101896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Single Subject Program</a:t>
            </a:r>
            <a:endParaRPr lang="en-US" dirty="0"/>
          </a:p>
        </p:txBody>
      </p:sp>
      <p:sp>
        <p:nvSpPr>
          <p:cNvPr id="5" name="Content Placeholder 4"/>
          <p:cNvSpPr>
            <a:spLocks noGrp="1"/>
          </p:cNvSpPr>
          <p:nvPr>
            <p:ph idx="1"/>
          </p:nvPr>
        </p:nvSpPr>
        <p:spPr/>
        <p:txBody>
          <a:bodyPr>
            <a:normAutofit/>
          </a:bodyPr>
          <a:lstStyle/>
          <a:p>
            <a:r>
              <a:rPr lang="en-US" sz="2800" dirty="0" smtClean="0"/>
              <a:t>Focus on :</a:t>
            </a:r>
          </a:p>
          <a:p>
            <a:pPr marL="342900" indent="-342900">
              <a:buFont typeface="Arial"/>
              <a:buChar char="•"/>
            </a:pPr>
            <a:r>
              <a:rPr lang="en-US" sz="2800" dirty="0" smtClean="0"/>
              <a:t>clinical practice</a:t>
            </a:r>
          </a:p>
          <a:p>
            <a:pPr marL="342900" indent="-342900">
              <a:buFont typeface="Arial"/>
              <a:buChar char="•"/>
            </a:pPr>
            <a:r>
              <a:rPr lang="en-US" sz="2800" dirty="0" smtClean="0"/>
              <a:t>digital </a:t>
            </a:r>
            <a:r>
              <a:rPr lang="en-US" sz="2800" dirty="0"/>
              <a:t>age teachers and </a:t>
            </a:r>
            <a:r>
              <a:rPr lang="en-US" sz="2800" dirty="0" smtClean="0"/>
              <a:t>learners</a:t>
            </a:r>
          </a:p>
          <a:p>
            <a:pPr marL="342900" indent="-342900">
              <a:buFont typeface="Arial"/>
              <a:buChar char="•"/>
            </a:pPr>
            <a:r>
              <a:rPr lang="en-US" sz="2800" dirty="0" smtClean="0"/>
              <a:t>social </a:t>
            </a:r>
            <a:r>
              <a:rPr lang="en-US" sz="2800" dirty="0"/>
              <a:t>justice </a:t>
            </a:r>
            <a:endParaRPr lang="en-US" sz="2800" dirty="0" smtClean="0"/>
          </a:p>
          <a:p>
            <a:pPr marL="342900" indent="-342900">
              <a:buFont typeface="Arial"/>
              <a:buChar char="•"/>
            </a:pPr>
            <a:r>
              <a:rPr lang="en-US" sz="2800" dirty="0" smtClean="0"/>
              <a:t>Teacher Performance Expectations (Fondly known as</a:t>
            </a:r>
            <a:r>
              <a:rPr lang="en-US" sz="2800" dirty="0" smtClean="0">
                <a:solidFill>
                  <a:srgbClr val="FF6600"/>
                </a:solidFill>
              </a:rPr>
              <a:t> TPEs</a:t>
            </a:r>
            <a:r>
              <a:rPr lang="en-US" sz="2800" dirty="0" smtClean="0"/>
              <a:t>)</a:t>
            </a:r>
            <a:endParaRPr lang="en-US" sz="2800" dirty="0"/>
          </a:p>
        </p:txBody>
      </p:sp>
    </p:spTree>
    <p:extLst>
      <p:ext uri="{BB962C8B-B14F-4D97-AF65-F5344CB8AC3E}">
        <p14:creationId xmlns:p14="http://schemas.microsoft.com/office/powerpoint/2010/main" val="2607424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1968182"/>
          </a:xfrm>
        </p:spPr>
        <p:txBody>
          <a:bodyPr>
            <a:normAutofit fontScale="90000"/>
          </a:bodyPr>
          <a:lstStyle/>
          <a:p>
            <a:r>
              <a:rPr lang="en-US" dirty="0" smtClean="0"/>
              <a:t>Program Organization to Focus on Clinical Practice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88629144"/>
              </p:ext>
            </p:extLst>
          </p:nvPr>
        </p:nvGraphicFramePr>
        <p:xfrm>
          <a:off x="457200" y="2870200"/>
          <a:ext cx="7620000" cy="3017520"/>
        </p:xfrm>
        <a:graphic>
          <a:graphicData uri="http://schemas.openxmlformats.org/drawingml/2006/table">
            <a:tbl>
              <a:tblPr firstRow="1" bandRow="1">
                <a:tableStyleId>{5C22544A-7EE6-4342-B048-85BDC9FD1C3A}</a:tableStyleId>
              </a:tblPr>
              <a:tblGrid>
                <a:gridCol w="7620000"/>
              </a:tblGrid>
              <a:tr h="568215">
                <a:tc>
                  <a:txBody>
                    <a:bodyPr/>
                    <a:lstStyle/>
                    <a:p>
                      <a:endParaRPr lang="en-US" sz="2400" baseline="0" dirty="0" smtClean="0"/>
                    </a:p>
                    <a:p>
                      <a:r>
                        <a:rPr lang="en-US" sz="2400" dirty="0" smtClean="0"/>
                        <a:t>16 weeks coursework</a:t>
                      </a:r>
                      <a:r>
                        <a:rPr lang="en-US" sz="2400" baseline="0" dirty="0" smtClean="0"/>
                        <a:t> Mondays</a:t>
                      </a:r>
                    </a:p>
                    <a:p>
                      <a:endParaRPr lang="en-US" sz="2400" baseline="0" dirty="0" smtClean="0">
                        <a:solidFill>
                          <a:srgbClr val="FF0000"/>
                        </a:solidFill>
                      </a:endParaRPr>
                    </a:p>
                    <a:p>
                      <a:r>
                        <a:rPr lang="en-US" sz="2400" baseline="0" dirty="0" smtClean="0">
                          <a:solidFill>
                            <a:srgbClr val="FF0000"/>
                          </a:solidFill>
                        </a:rPr>
                        <a:t>Co-teaching </a:t>
                      </a:r>
                      <a:r>
                        <a:rPr lang="en-US" sz="2400" baseline="0" dirty="0" smtClean="0"/>
                        <a:t>in clinical practice throughout the program T-F (includes some solo teaching)</a:t>
                      </a:r>
                    </a:p>
                    <a:p>
                      <a:endParaRPr lang="en-US" sz="2400" baseline="0" dirty="0" smtClean="0"/>
                    </a:p>
                    <a:p>
                      <a:r>
                        <a:rPr lang="en-US" sz="2400" baseline="0" dirty="0" smtClean="0"/>
                        <a:t>Follows school site calendar</a:t>
                      </a:r>
                      <a:endParaRPr lang="en-US" sz="2400" dirty="0" smtClean="0"/>
                    </a:p>
                    <a:p>
                      <a:endParaRPr lang="en-US" sz="2400" dirty="0"/>
                    </a:p>
                  </a:txBody>
                  <a:tcPr/>
                </a:tc>
              </a:tr>
            </a:tbl>
          </a:graphicData>
        </a:graphic>
      </p:graphicFrame>
    </p:spTree>
    <p:extLst>
      <p:ext uri="{BB962C8B-B14F-4D97-AF65-F5344CB8AC3E}">
        <p14:creationId xmlns:p14="http://schemas.microsoft.com/office/powerpoint/2010/main" val="4272696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416800" cy="1371600"/>
          </a:xfrm>
        </p:spPr>
        <p:txBody>
          <a:bodyPr>
            <a:normAutofit fontScale="90000"/>
          </a:bodyPr>
          <a:lstStyle/>
          <a:p>
            <a:r>
              <a:rPr lang="en-US" dirty="0" smtClean="0"/>
              <a:t>Rationale and Process for organizational features</a:t>
            </a:r>
            <a:endParaRPr lang="en-US" dirty="0"/>
          </a:p>
        </p:txBody>
      </p:sp>
      <p:sp>
        <p:nvSpPr>
          <p:cNvPr id="3" name="Content Placeholder 2"/>
          <p:cNvSpPr>
            <a:spLocks noGrp="1"/>
          </p:cNvSpPr>
          <p:nvPr>
            <p:ph idx="1"/>
          </p:nvPr>
        </p:nvSpPr>
        <p:spPr/>
        <p:txBody>
          <a:bodyPr>
            <a:normAutofit fontScale="92500" lnSpcReduction="20000"/>
          </a:bodyPr>
          <a:lstStyle/>
          <a:p>
            <a:pPr marL="342900" indent="-342900">
              <a:buFont typeface="Arial"/>
              <a:buChar char="•"/>
            </a:pPr>
            <a:r>
              <a:rPr lang="en-US" dirty="0" smtClean="0"/>
              <a:t>Collaborative conversations and input from OSLs and CTs (result: Monday coursework, T-F clinical practice)</a:t>
            </a:r>
          </a:p>
          <a:p>
            <a:pPr marL="342900" indent="-342900">
              <a:buFont typeface="Arial"/>
              <a:buChar char="•"/>
            </a:pPr>
            <a:r>
              <a:rPr lang="en-US" dirty="0" smtClean="0"/>
              <a:t>2013-14 candidate survey preferred Monday over Friday by a ratio of  2:1.</a:t>
            </a:r>
          </a:p>
          <a:p>
            <a:pPr marL="342900" indent="-342900">
              <a:buFont typeface="Arial"/>
              <a:buChar char="•"/>
            </a:pPr>
            <a:r>
              <a:rPr lang="en-US" dirty="0" smtClean="0"/>
              <a:t>Like K-12, teacher preparation has state and national standards and requirements that must be met. Coursework AND clinical practice, together fulfill the requirements. </a:t>
            </a:r>
          </a:p>
          <a:p>
            <a:pPr marL="342900" indent="-342900">
              <a:buFont typeface="Arial"/>
              <a:buChar char="•"/>
            </a:pPr>
            <a:r>
              <a:rPr lang="en-US" dirty="0" smtClean="0"/>
              <a:t>Teacher Performance Assessments are also a state requirement and must be completed during the program. </a:t>
            </a:r>
          </a:p>
          <a:p>
            <a:pPr marL="342900" indent="-342900">
              <a:buFont typeface="Arial"/>
              <a:buChar char="•"/>
            </a:pPr>
            <a:r>
              <a:rPr lang="en-US" dirty="0" smtClean="0"/>
              <a:t>Co-teaching is beneficial for K-12 students (2 teachers is better than 1) and teacher candidate preparation (learning from success is generally better than learning from mistakes)</a:t>
            </a:r>
          </a:p>
          <a:p>
            <a:pPr marL="342900" indent="-342900">
              <a:buFont typeface="Arial"/>
              <a:buChar char="•"/>
            </a:pPr>
            <a:r>
              <a:rPr lang="en-US" dirty="0" smtClean="0"/>
              <a:t>Co-teaching is necessary to assure continuity for students since the TC is not present on Mondays.</a:t>
            </a:r>
          </a:p>
          <a:p>
            <a:pPr marL="342900" indent="-342900">
              <a:buFont typeface="Arial"/>
              <a:buChar char="•"/>
            </a:pPr>
            <a:endParaRPr lang="en-US" dirty="0"/>
          </a:p>
        </p:txBody>
      </p:sp>
    </p:spTree>
    <p:extLst>
      <p:ext uri="{BB962C8B-B14F-4D97-AF65-F5344CB8AC3E}">
        <p14:creationId xmlns:p14="http://schemas.microsoft.com/office/powerpoint/2010/main" val="2351479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 schedule</a:t>
            </a:r>
            <a:endParaRPr lang="en-US" dirty="0"/>
          </a:p>
        </p:txBody>
      </p:sp>
      <p:sp>
        <p:nvSpPr>
          <p:cNvPr id="3" name="Content Placeholder 2"/>
          <p:cNvSpPr>
            <a:spLocks noGrp="1"/>
          </p:cNvSpPr>
          <p:nvPr>
            <p:ph idx="1"/>
          </p:nvPr>
        </p:nvSpPr>
        <p:spPr/>
        <p:txBody>
          <a:bodyPr/>
          <a:lstStyle/>
          <a:p>
            <a:r>
              <a:rPr lang="en-US" dirty="0" smtClean="0"/>
              <a:t>2 periods of one content class:  e.g. English 9, Algebra, US history</a:t>
            </a:r>
          </a:p>
          <a:p>
            <a:r>
              <a:rPr lang="en-US" dirty="0" smtClean="0"/>
              <a:t>Follow the co-teaching model – gradually participating more in planning and instruction </a:t>
            </a:r>
          </a:p>
          <a:p>
            <a:r>
              <a:rPr lang="en-US" dirty="0" smtClean="0"/>
              <a:t>1 period assigned to assist in SEI, special </a:t>
            </a:r>
            <a:r>
              <a:rPr lang="en-US" dirty="0" err="1" smtClean="0"/>
              <a:t>ed</a:t>
            </a:r>
            <a:r>
              <a:rPr lang="en-US" dirty="0" smtClean="0"/>
              <a:t>, ELD, AVID, CAHSEE prep, etc. wherever there is a school site need</a:t>
            </a:r>
          </a:p>
          <a:p>
            <a:r>
              <a:rPr lang="en-US" dirty="0" smtClean="0"/>
              <a:t>Assist only – co-teaching not expected</a:t>
            </a:r>
          </a:p>
          <a:p>
            <a:r>
              <a:rPr lang="en-US" dirty="0" smtClean="0"/>
              <a:t>3 periods for planning, University work</a:t>
            </a:r>
          </a:p>
          <a:p>
            <a:r>
              <a:rPr lang="en-US" dirty="0" smtClean="0"/>
              <a:t>(50% of the 6 period day assigned)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Cooperating teacher expectations</a:t>
            </a:r>
            <a:endParaRPr lang="en-US" dirty="0"/>
          </a:p>
        </p:txBody>
      </p:sp>
      <p:sp>
        <p:nvSpPr>
          <p:cNvPr id="3" name="Content Placeholder 2"/>
          <p:cNvSpPr>
            <a:spLocks noGrp="1"/>
          </p:cNvSpPr>
          <p:nvPr>
            <p:ph idx="1"/>
          </p:nvPr>
        </p:nvSpPr>
        <p:spPr/>
        <p:txBody>
          <a:bodyPr>
            <a:normAutofit fontScale="77500" lnSpcReduction="20000"/>
          </a:bodyPr>
          <a:lstStyle/>
          <a:p>
            <a:endParaRPr lang="en-US" dirty="0" smtClean="0"/>
          </a:p>
          <a:p>
            <a:r>
              <a:rPr lang="en-US" dirty="0" smtClean="0"/>
              <a:t>Share planning information and lesson plans</a:t>
            </a:r>
          </a:p>
          <a:p>
            <a:r>
              <a:rPr lang="en-US" dirty="0" smtClean="0"/>
              <a:t>(you are NOT expected to teach how to write a lesson plan!)</a:t>
            </a:r>
          </a:p>
          <a:p>
            <a:r>
              <a:rPr lang="en-US" dirty="0" smtClean="0"/>
              <a:t>Meet with the candidate no more than 2 prep periods per week after the first few weeks</a:t>
            </a:r>
          </a:p>
          <a:p>
            <a:r>
              <a:rPr lang="en-US" dirty="0" smtClean="0"/>
              <a:t>Participate in an interview and ‘pre-nuptial’ agreement meeting with the TC</a:t>
            </a:r>
          </a:p>
          <a:p>
            <a:r>
              <a:rPr lang="en-US" dirty="0" smtClean="0"/>
              <a:t>Have candidate participate in a variety of activities from day one- begin with supportive and complementary</a:t>
            </a:r>
          </a:p>
          <a:p>
            <a:r>
              <a:rPr lang="en-US" dirty="0" smtClean="0"/>
              <a:t>    e. g. T C could greet at door, do bell-works, take role, stamp HW, collect work at end of period at door, introduce a new topic, create an activity, present part of lesson, take notes on the board, etc. other ideas?</a:t>
            </a:r>
          </a:p>
          <a:p>
            <a:r>
              <a:rPr lang="en-US" dirty="0" smtClean="0"/>
              <a:t>During CP I: by week 6 of the semester candidates are presenting at least one lesson per week using co-teaching; by week 10 of the semester candidates are teaching 3-5 lessons per week</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9927</TotalTime>
  <Words>2109</Words>
  <Application>Microsoft Macintosh PowerPoint</Application>
  <PresentationFormat>On-screen Show (4:3)</PresentationFormat>
  <Paragraphs>218</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Essential</vt:lpstr>
      <vt:lpstr>California State University San Marcos  Single Subject  Credential Program</vt:lpstr>
      <vt:lpstr>Our aim</vt:lpstr>
      <vt:lpstr>Focus on Clinical Practice</vt:lpstr>
      <vt:lpstr>Cooperating Teacher and Teacher Candidate Training and Information</vt:lpstr>
      <vt:lpstr>Single Subject Program</vt:lpstr>
      <vt:lpstr>Program Organization to Focus on Clinical Practice</vt:lpstr>
      <vt:lpstr>Rationale and Process for organizational features</vt:lpstr>
      <vt:lpstr>Candidate schedule</vt:lpstr>
      <vt:lpstr>Cooperating teacher expectations</vt:lpstr>
      <vt:lpstr>CT expectations #2</vt:lpstr>
      <vt:lpstr>Focus on Digital Age Teachers and Learners  Grown Up Digital Tapscott (2009)</vt:lpstr>
      <vt:lpstr>Review: Focus on Social Justice</vt:lpstr>
      <vt:lpstr>Co-Teaching in Clinical Practice</vt:lpstr>
      <vt:lpstr>Villa, Thousand, and Nevin (2013)</vt:lpstr>
      <vt:lpstr>Why co-teach in clinical practice? </vt:lpstr>
      <vt:lpstr>Review: Themes from CSUSM co-teaching pilot research</vt:lpstr>
      <vt:lpstr>4 year cumulative Data (St. Cloud)</vt:lpstr>
      <vt:lpstr>Benefits</vt:lpstr>
      <vt:lpstr>Challenges of Co-teaching</vt:lpstr>
      <vt:lpstr>Co-teaching models</vt:lpstr>
      <vt:lpstr>Prepare for a good experience</vt:lpstr>
      <vt:lpstr>Pre-nuptial conversation: Sample questions. </vt:lpstr>
      <vt:lpstr>Roles In Clinical Practice (in brief)</vt:lpstr>
      <vt:lpstr>Co-teaching Reminders</vt:lpstr>
      <vt:lpstr>Co-Teaching Community Moodle</vt:lpstr>
    </vt:vector>
  </TitlesOfParts>
  <Company>csusm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Co-Teaching</dc:title>
  <dc:creator>Pat Stall</dc:creator>
  <cp:lastModifiedBy>Pat Stall</cp:lastModifiedBy>
  <cp:revision>78</cp:revision>
  <cp:lastPrinted>2012-05-09T21:17:12Z</cp:lastPrinted>
  <dcterms:created xsi:type="dcterms:W3CDTF">2012-05-07T23:47:02Z</dcterms:created>
  <dcterms:modified xsi:type="dcterms:W3CDTF">2014-08-26T19:40:24Z</dcterms:modified>
</cp:coreProperties>
</file>