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Roboto Slab"/>
      <p:regular r:id="rId23"/>
      <p:bold r:id="rId24"/>
    </p:embeddedFont>
    <p:embeddedFont>
      <p:font typeface="Robo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RobotoSlab-bold.fntdata"/><Relationship Id="rId23" Type="http://schemas.openxmlformats.org/officeDocument/2006/relationships/font" Target="fonts/RobotoSlab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3be7110a90_2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3be7110a90_2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3c7e14ce8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3c7e14ce8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Lorraine 1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3c7e14ce81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3c7e14ce81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Lorraine 2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3c7e14ce81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3c7e14ce81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Lorraine 4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f4723e09c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f4723e09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Daisy</a:t>
            </a:r>
            <a:r>
              <a:rPr lang="en"/>
              <a:t> 1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3c7d1bc10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3c7d1bc10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Daisy 2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3c7d1bc102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3c7d1bc102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Daisy 3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3be7110a90_2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3be7110a90_2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be7110a90_2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be7110a90_2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Joaquin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be7110a90_2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3be7110a90_2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Joaquin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3be7110a90_2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3be7110a90_2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Joaquin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3be7110a90_2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3be7110a90_2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Joaquin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3c7a02a64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3c7a02a64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Alyssa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3c7a02a64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3c7a02a64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Alyssa 1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3c7d1bc0d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3c7d1bc0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Alyssa 2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3c7d1bc10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3c7d1bc10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Alyssa 3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56" name="Google Shape;56;p14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57" name="Google Shape;57;p14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4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5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5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Google Shape;66;p16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" name="Google Shape;67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7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" name="Google Shape;72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4" name="Google Shape;74;p17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Google Shape;80;p19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" name="Google Shape;81;p19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2" name="Google Shape;82;p19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9" name="Google Shape;89;p21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" name="Google Shape;90;p21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91" name="Google Shape;91;p21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3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23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ncbi.nlm.nih.gov/pmc/articles/PMC3667473/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/>
          <p:nvPr>
            <p:ph type="ctrTitle"/>
          </p:nvPr>
        </p:nvSpPr>
        <p:spPr>
          <a:xfrm>
            <a:off x="1729452" y="697300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Are We Too Clean?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5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2060">
                <a:latin typeface="Arial"/>
                <a:ea typeface="Arial"/>
                <a:cs typeface="Arial"/>
                <a:sym typeface="Arial"/>
              </a:rPr>
              <a:t>By</a:t>
            </a:r>
            <a:endParaRPr sz="206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2060">
                <a:latin typeface="Arial"/>
                <a:ea typeface="Arial"/>
                <a:cs typeface="Arial"/>
                <a:sym typeface="Arial"/>
              </a:rPr>
              <a:t>Joaquin Lopez, </a:t>
            </a:r>
            <a:r>
              <a:rPr lang="en" sz="2060">
                <a:latin typeface="Arial"/>
                <a:ea typeface="Arial"/>
                <a:cs typeface="Arial"/>
                <a:sym typeface="Arial"/>
              </a:rPr>
              <a:t>Lorraine Vergonia,</a:t>
            </a:r>
            <a:r>
              <a:rPr lang="en" sz="2060">
                <a:latin typeface="Arial"/>
                <a:ea typeface="Arial"/>
                <a:cs typeface="Arial"/>
                <a:sym typeface="Arial"/>
              </a:rPr>
              <a:t> Alyssa Nieves, and Daisy Bolanos</a:t>
            </a:r>
            <a:endParaRPr sz="206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4"/>
          <p:cNvSpPr txBox="1"/>
          <p:nvPr>
            <p:ph type="title"/>
          </p:nvPr>
        </p:nvSpPr>
        <p:spPr>
          <a:xfrm>
            <a:off x="423450" y="2625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Study: Why Just Amelia?</a:t>
            </a:r>
            <a:endParaRPr/>
          </a:p>
        </p:txBody>
      </p:sp>
      <p:sp>
        <p:nvSpPr>
          <p:cNvPr id="167" name="Google Shape;167;p34"/>
          <p:cNvSpPr txBox="1"/>
          <p:nvPr>
            <p:ph idx="1" type="body"/>
          </p:nvPr>
        </p:nvSpPr>
        <p:spPr>
          <a:xfrm>
            <a:off x="387900" y="1261450"/>
            <a:ext cx="5048700" cy="33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3742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16"/>
              <a:t>Amelia was the only person in her family to be </a:t>
            </a:r>
            <a:r>
              <a:rPr lang="en" sz="2016"/>
              <a:t>diagnosed</a:t>
            </a:r>
            <a:r>
              <a:rPr lang="en" sz="2016"/>
              <a:t> with Crohn’s Disease, but all of her family on vacation got food poisoned.</a:t>
            </a:r>
            <a:endParaRPr sz="2016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25"/>
          </a:p>
          <a:p>
            <a:pPr indent="-33794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2025"/>
              <a:t>Autoimmune diseases significantly more </a:t>
            </a:r>
            <a:r>
              <a:rPr lang="en" sz="2025"/>
              <a:t>prevalent</a:t>
            </a:r>
            <a:r>
              <a:rPr lang="en" sz="2025"/>
              <a:t> in females than males</a:t>
            </a:r>
            <a:endParaRPr sz="2025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4960" lvl="1" marL="914400" rtl="0" algn="l">
              <a:spcBef>
                <a:spcPts val="1200"/>
              </a:spcBef>
              <a:spcAft>
                <a:spcPts val="0"/>
              </a:spcAft>
              <a:buSzPct val="100000"/>
              <a:buChar char="○"/>
            </a:pPr>
            <a:r>
              <a:rPr lang="en" sz="1600"/>
              <a:t>May explain why not her brother/ other males in family</a:t>
            </a:r>
            <a:endParaRPr sz="1600"/>
          </a:p>
        </p:txBody>
      </p:sp>
      <p:pic>
        <p:nvPicPr>
          <p:cNvPr id="168" name="Google Shape;16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9000" y="1331500"/>
            <a:ext cx="3167100" cy="31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5"/>
          <p:cNvSpPr txBox="1"/>
          <p:nvPr>
            <p:ph type="title"/>
          </p:nvPr>
        </p:nvSpPr>
        <p:spPr>
          <a:xfrm>
            <a:off x="387900" y="1559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Autoimmune Diseases: A Western Problem</a:t>
            </a:r>
            <a:endParaRPr/>
          </a:p>
        </p:txBody>
      </p:sp>
      <p:sp>
        <p:nvSpPr>
          <p:cNvPr id="174" name="Google Shape;174;p35"/>
          <p:cNvSpPr txBox="1"/>
          <p:nvPr>
            <p:ph idx="1" type="body"/>
          </p:nvPr>
        </p:nvSpPr>
        <p:spPr>
          <a:xfrm>
            <a:off x="387900" y="1326587"/>
            <a:ext cx="3156600" cy="30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Autoimmune</a:t>
            </a:r>
            <a:r>
              <a:rPr lang="en"/>
              <a:t> diseases become more </a:t>
            </a:r>
            <a:r>
              <a:rPr lang="en"/>
              <a:t>prevalent</a:t>
            </a:r>
            <a:r>
              <a:rPr lang="en"/>
              <a:t> in Western nations in time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USA. 64.4% rise in Crohn's disease from 1980 -2008</a:t>
            </a:r>
            <a:endParaRPr/>
          </a:p>
        </p:txBody>
      </p:sp>
      <p:pic>
        <p:nvPicPr>
          <p:cNvPr id="175" name="Google Shape;175;p35"/>
          <p:cNvPicPr preferRelativeResize="0"/>
          <p:nvPr/>
        </p:nvPicPr>
        <p:blipFill rotWithShape="1">
          <a:blip r:embed="rId3">
            <a:alphaModFix/>
          </a:blip>
          <a:srcRect b="5119" l="0" r="0" t="12697"/>
          <a:stretch/>
        </p:blipFill>
        <p:spPr>
          <a:xfrm>
            <a:off x="3696650" y="1276800"/>
            <a:ext cx="5213426" cy="3135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6"/>
          <p:cNvSpPr txBox="1"/>
          <p:nvPr>
            <p:ph type="title"/>
          </p:nvPr>
        </p:nvSpPr>
        <p:spPr>
          <a:xfrm>
            <a:off x="387900" y="975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Hypotheses: Western Autoimmune Diseases</a:t>
            </a:r>
            <a:endParaRPr/>
          </a:p>
        </p:txBody>
      </p:sp>
      <p:sp>
        <p:nvSpPr>
          <p:cNvPr id="181" name="Google Shape;181;p36"/>
          <p:cNvSpPr txBox="1"/>
          <p:nvPr>
            <p:ph idx="1" type="body"/>
          </p:nvPr>
        </p:nvSpPr>
        <p:spPr>
          <a:xfrm>
            <a:off x="428875" y="127809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178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25"/>
              <a:buChar char="●"/>
            </a:pPr>
            <a:r>
              <a:rPr lang="en" sz="1625"/>
              <a:t>Cold Chain Hypothesis </a:t>
            </a:r>
            <a:endParaRPr sz="1625"/>
          </a:p>
          <a:p>
            <a:pPr indent="-315912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75"/>
              <a:buChar char="○"/>
            </a:pPr>
            <a:r>
              <a:rPr lang="en" sz="1375"/>
              <a:t>Crohn's</a:t>
            </a:r>
            <a:r>
              <a:rPr lang="en" sz="1375"/>
              <a:t> caused by psychrotrophic bacteria, the presence of which is maintained in refrigerated foods</a:t>
            </a:r>
            <a:endParaRPr sz="137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625"/>
          </a:p>
          <a:p>
            <a:pPr indent="-331787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625"/>
              <a:buChar char="●"/>
            </a:pPr>
            <a:r>
              <a:rPr lang="en" sz="1625"/>
              <a:t>Breast Feeding</a:t>
            </a:r>
            <a:endParaRPr sz="1625"/>
          </a:p>
          <a:p>
            <a:pPr indent="-315912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75"/>
              <a:buChar char="○"/>
            </a:pPr>
            <a:r>
              <a:rPr lang="en" sz="1375"/>
              <a:t>Maternal antibodies from breastfeeding may help protect against Crohn’s </a:t>
            </a:r>
            <a:endParaRPr sz="137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625"/>
          </a:p>
          <a:p>
            <a:pPr indent="-331787" lvl="0" marL="457200" rtl="0" algn="l">
              <a:lnSpc>
                <a:spcPct val="180000"/>
              </a:lnSpc>
              <a:spcBef>
                <a:spcPts val="1200"/>
              </a:spcBef>
              <a:spcAft>
                <a:spcPts val="0"/>
              </a:spcAft>
              <a:buSzPts val="1625"/>
              <a:buChar char="●"/>
            </a:pPr>
            <a:r>
              <a:rPr lang="en" sz="1625"/>
              <a:t>Hygiene Hypothesis</a:t>
            </a:r>
            <a:endParaRPr sz="1625"/>
          </a:p>
          <a:p>
            <a:pPr indent="-315912" lvl="1" marL="9144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375"/>
              <a:buChar char="○"/>
            </a:pPr>
            <a:r>
              <a:rPr lang="en" sz="1375"/>
              <a:t>Countries of higher SES may have higher rates of autoimmune diseases because of delayed exposure to common infectious agents during early childhood</a:t>
            </a:r>
            <a:endParaRPr sz="1375"/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625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t/>
            </a:r>
            <a:endParaRPr sz="1125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What is Hygiene hypothesis?</a:t>
            </a:r>
            <a:endParaRPr/>
          </a:p>
        </p:txBody>
      </p:sp>
      <p:sp>
        <p:nvSpPr>
          <p:cNvPr id="187" name="Google Shape;187;p37"/>
          <p:cNvSpPr txBox="1"/>
          <p:nvPr>
            <p:ph idx="1" type="body"/>
          </p:nvPr>
        </p:nvSpPr>
        <p:spPr>
          <a:xfrm>
            <a:off x="387900" y="1489825"/>
            <a:ext cx="4314600" cy="13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800"/>
              <a:t>The hypothesis that early life exposure to viral and bacterial organisms and their byproducts influences the development of the immune system</a:t>
            </a:r>
            <a:endParaRPr sz="4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8" name="Google Shape;18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5024" y="1489825"/>
            <a:ext cx="3580776" cy="279375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7"/>
          <p:cNvSpPr txBox="1"/>
          <p:nvPr/>
        </p:nvSpPr>
        <p:spPr>
          <a:xfrm>
            <a:off x="387900" y="2571750"/>
            <a:ext cx="41841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 is a more general thought of exposure, being exposed to all microscopic diversity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Char char="○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exposure to bacteria in a plumbing system, not directly related to personal hygiene.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Study: Hygiene Hypothesis </a:t>
            </a:r>
            <a:endParaRPr/>
          </a:p>
        </p:txBody>
      </p:sp>
      <p:sp>
        <p:nvSpPr>
          <p:cNvPr id="195" name="Google Shape;195;p38"/>
          <p:cNvSpPr txBox="1"/>
          <p:nvPr>
            <p:ph idx="1" type="body"/>
          </p:nvPr>
        </p:nvSpPr>
        <p:spPr>
          <a:xfrm>
            <a:off x="387900" y="1489825"/>
            <a:ext cx="8702400" cy="27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In Amelia’s case the hypothesis could be applicable in a sense. 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Early exposure to microbes does help strengthen the immune system 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Ex. Babies are exposed to the outside world to familiarize their immune system</a:t>
            </a:r>
            <a:endParaRPr sz="12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Being exposed, to in this case raw produce from a different country, will not directly lead to crohn's disease. 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There is no cause to the disease and it is believed to be hereditary.</a:t>
            </a:r>
            <a:endParaRPr sz="1200"/>
          </a:p>
          <a:p>
            <a:pPr indent="0" lvl="0" marL="9144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96" name="Google Shape;196;p38"/>
          <p:cNvSpPr txBox="1"/>
          <p:nvPr/>
        </p:nvSpPr>
        <p:spPr>
          <a:xfrm>
            <a:off x="430200" y="3898650"/>
            <a:ext cx="8283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There is no correlation between hygiene ( plumbing or personal hygiene) and strengthening your immune system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Cleaning and having a clean environment can help prevent catching diseases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on the Hygiene Hypothesis</a:t>
            </a:r>
            <a:endParaRPr/>
          </a:p>
        </p:txBody>
      </p:sp>
      <p:sp>
        <p:nvSpPr>
          <p:cNvPr id="202" name="Google Shape;202;p39"/>
          <p:cNvSpPr txBox="1"/>
          <p:nvPr>
            <p:ph idx="1" type="body"/>
          </p:nvPr>
        </p:nvSpPr>
        <p:spPr>
          <a:xfrm>
            <a:off x="387900" y="1489825"/>
            <a:ext cx="4241400" cy="30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Research has been done over the years testing the hypothesis. 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Ex. reduced early exposure leads to higher chances of allergic rhinitis 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Used information such as age, socioeconomic status and sibship size.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Categorized in one of three ways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Allergic Rhinitis before age of 7 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Allergic Rhinitis after age of 7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No allergic rhinitis</a:t>
            </a:r>
            <a:endParaRPr/>
          </a:p>
        </p:txBody>
      </p:sp>
      <p:pic>
        <p:nvPicPr>
          <p:cNvPr id="203" name="Google Shape;20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0450" y="1489830"/>
            <a:ext cx="3501600" cy="2797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0"/>
          <p:cNvSpPr txBox="1"/>
          <p:nvPr>
            <p:ph type="title"/>
          </p:nvPr>
        </p:nvSpPr>
        <p:spPr>
          <a:xfrm>
            <a:off x="852150" y="0"/>
            <a:ext cx="74397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References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Acknowledgements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0"/>
          <p:cNvSpPr txBox="1"/>
          <p:nvPr>
            <p:ph idx="1" type="body"/>
          </p:nvPr>
        </p:nvSpPr>
        <p:spPr>
          <a:xfrm>
            <a:off x="467400" y="736525"/>
            <a:ext cx="8209200" cy="3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Harvard T.H. Chan. 2019 Sep 4. The Microbiome. The Nutrition Source. https://www.hsph.harvard.edu/nutritionsource/microbiome/.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‌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Guarner F. 2015. The gut microbiome: What do we know? Clinical Liver Disease. 5(4):86–90. doi:10.1002/cld.454.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●"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Guinane CM, Cotter PD. 2013. Role of the gut microbiota in health and chronic gastrointestinal disease: understanding a hidden metabolic organ. Therapeutic Advances in Gastroenterology. 6(4):295–308. doi:10.1177/1756283x13482996. </a:t>
            </a:r>
            <a:r>
              <a:rPr lang="en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https://www.ncbi.nlm.nih.gov/pmc/articles/PMC3667473/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.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●"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Matheson, M. C., Walters, E. H., Simpson, J. A., Wharton, C. L., Ponsonby, A.-L., Johns, D. P., Jenkins, M. A., Giles, G. G., Hopper, J. L., Abramson, M. J., &amp; Dharmage, S. C. (2009). Relevance of the hygiene hypothesis to early vs. late onset allergic rhinitis. </a:t>
            </a:r>
            <a:r>
              <a:rPr i="1" lang="en" sz="1000">
                <a:latin typeface="Arial"/>
                <a:ea typeface="Arial"/>
                <a:cs typeface="Arial"/>
                <a:sym typeface="Arial"/>
              </a:rPr>
              <a:t>Clinical &amp; Experimental Allergy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lang="en" sz="1000">
                <a:latin typeface="Arial"/>
                <a:ea typeface="Arial"/>
                <a:cs typeface="Arial"/>
                <a:sym typeface="Arial"/>
              </a:rPr>
              <a:t>39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(3), 370–378. https://doi-org.ezproxy.csusm.edu/10.1111/j.1365-2222.2008.03175.x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●"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Michael Economou, MD, PhD, Georgios Pappas, MD, New global map of Crohn's disease: Genetic, environmental, and socioeconomic correlations, Inflammatory Bowel Diseases, Volume 14, Issue 5, 1 May 2008, Pages 709–720, https://doi.org/10.1002/ibd.20352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●"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Torres J, Mehandru S, Colombel J-F, Peyrin-Biroulet L. 2017. Crohn’s Disease. The Lancet. 389(10080):1741–1755. doi:10.1016/s0140-6736(16)31711-1. https://reader.elsevier.com/reader/sd/pii/S0140673616317111?token=F7BC22D5559B24BB07481ED37BC936CCDED779C818D70DAC21F32CD6D9486FA26809A08388B9037123664CBCFE8B6FB6.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05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1050"/>
          </a:p>
        </p:txBody>
      </p:sp>
      <p:pic>
        <p:nvPicPr>
          <p:cNvPr id="210" name="Google Shape;21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7200" y="4027525"/>
            <a:ext cx="2243626" cy="103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0900" y="4027525"/>
            <a:ext cx="2211806" cy="10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What is the Gut Microbiome?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6"/>
          <p:cNvSpPr txBox="1"/>
          <p:nvPr>
            <p:ph idx="1" type="body"/>
          </p:nvPr>
        </p:nvSpPr>
        <p:spPr>
          <a:xfrm>
            <a:off x="387900" y="1275075"/>
            <a:ext cx="8368200" cy="17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The gut microbiome/biota refers to the trillions of diverse microorganisms mainly found in the small and large intestines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Aids in the digestion of complex carbs and sugar absorption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Synthesizes vitamin and amino acids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Guides the immune system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3125" y="3127125"/>
            <a:ext cx="3292974" cy="192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/>
          <p:nvPr>
            <p:ph type="title"/>
          </p:nvPr>
        </p:nvSpPr>
        <p:spPr>
          <a:xfrm>
            <a:off x="112475" y="458025"/>
            <a:ext cx="89373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Gut Microbiome and Our Environment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7"/>
          <p:cNvSpPr txBox="1"/>
          <p:nvPr>
            <p:ph idx="1" type="body"/>
          </p:nvPr>
        </p:nvSpPr>
        <p:spPr>
          <a:xfrm>
            <a:off x="387900" y="1489825"/>
            <a:ext cx="56847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As we develop so does our gut microbiome with our first colonization in utero followed by birth and breastfeeding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Then as we continue to grow so does our microbiome grows and becomes influenced by several factors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2450" y="1489825"/>
            <a:ext cx="3047324" cy="290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/>
          <p:nvPr>
            <p:ph type="title"/>
          </p:nvPr>
        </p:nvSpPr>
        <p:spPr>
          <a:xfrm>
            <a:off x="52200" y="803725"/>
            <a:ext cx="90396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Effects of Antibiotics on the Gut Microbiome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687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20"/>
              <a:buFont typeface="Arial"/>
              <a:buChar char="●"/>
            </a:pPr>
            <a:r>
              <a:rPr lang="en" sz="2020">
                <a:latin typeface="Arial"/>
                <a:ea typeface="Arial"/>
                <a:cs typeface="Arial"/>
                <a:sym typeface="Arial"/>
              </a:rPr>
              <a:t>Use of broad-spectrum </a:t>
            </a:r>
            <a:r>
              <a:rPr lang="en" sz="2020">
                <a:latin typeface="Arial"/>
                <a:ea typeface="Arial"/>
                <a:cs typeface="Arial"/>
                <a:sym typeface="Arial"/>
              </a:rPr>
              <a:t>antibiotics</a:t>
            </a:r>
            <a:r>
              <a:rPr lang="en" sz="2020">
                <a:latin typeface="Arial"/>
                <a:ea typeface="Arial"/>
                <a:cs typeface="Arial"/>
                <a:sym typeface="Arial"/>
              </a:rPr>
              <a:t> to target bacterial infections can leave a </a:t>
            </a:r>
            <a:r>
              <a:rPr lang="en" sz="2020">
                <a:latin typeface="Arial"/>
                <a:ea typeface="Arial"/>
                <a:cs typeface="Arial"/>
                <a:sym typeface="Arial"/>
              </a:rPr>
              <a:t>detrimental</a:t>
            </a:r>
            <a:r>
              <a:rPr lang="en" sz="2020">
                <a:latin typeface="Arial"/>
                <a:ea typeface="Arial"/>
                <a:cs typeface="Arial"/>
                <a:sym typeface="Arial"/>
              </a:rPr>
              <a:t> toll to the gut microbiome </a:t>
            </a:r>
            <a:endParaRPr sz="202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2020">
              <a:latin typeface="Arial"/>
              <a:ea typeface="Arial"/>
              <a:cs typeface="Arial"/>
              <a:sym typeface="Arial"/>
            </a:endParaRPr>
          </a:p>
          <a:p>
            <a:pPr indent="-35687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2020"/>
              <a:buFont typeface="Arial"/>
              <a:buChar char="●"/>
            </a:pPr>
            <a:r>
              <a:rPr lang="en" sz="2020">
                <a:latin typeface="Arial"/>
                <a:ea typeface="Arial"/>
                <a:cs typeface="Arial"/>
                <a:sym typeface="Arial"/>
              </a:rPr>
              <a:t>Causing a major loss of diversity to this delicate ecosystem that can take severals months to years to possible </a:t>
            </a:r>
            <a:r>
              <a:rPr lang="en" sz="2020">
                <a:latin typeface="Arial"/>
                <a:ea typeface="Arial"/>
                <a:cs typeface="Arial"/>
                <a:sym typeface="Arial"/>
              </a:rPr>
              <a:t>recuperate</a:t>
            </a:r>
            <a:r>
              <a:rPr lang="en" sz="2020">
                <a:latin typeface="Arial"/>
                <a:ea typeface="Arial"/>
                <a:cs typeface="Arial"/>
                <a:sym typeface="Arial"/>
              </a:rPr>
              <a:t> </a:t>
            </a:r>
            <a:endParaRPr sz="202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2020">
              <a:latin typeface="Arial"/>
              <a:ea typeface="Arial"/>
              <a:cs typeface="Arial"/>
              <a:sym typeface="Arial"/>
            </a:endParaRPr>
          </a:p>
          <a:p>
            <a:pPr indent="-35687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2020"/>
              <a:buFont typeface="Arial"/>
              <a:buChar char="●"/>
            </a:pPr>
            <a:r>
              <a:rPr lang="en" sz="2020">
                <a:latin typeface="Arial"/>
                <a:ea typeface="Arial"/>
                <a:cs typeface="Arial"/>
                <a:sym typeface="Arial"/>
              </a:rPr>
              <a:t>In some case, this disruption to the flora is linked to </a:t>
            </a:r>
            <a:r>
              <a:rPr lang="en" sz="2020">
                <a:latin typeface="Arial"/>
                <a:ea typeface="Arial"/>
                <a:cs typeface="Arial"/>
                <a:sym typeface="Arial"/>
              </a:rPr>
              <a:t>Irritable</a:t>
            </a:r>
            <a:r>
              <a:rPr lang="en" sz="2020">
                <a:latin typeface="Arial"/>
                <a:ea typeface="Arial"/>
                <a:cs typeface="Arial"/>
                <a:sym typeface="Arial"/>
              </a:rPr>
              <a:t> Bowel Syndrome, Crohn’s Disease, and </a:t>
            </a:r>
            <a:r>
              <a:rPr lang="en" sz="2020">
                <a:latin typeface="Arial"/>
                <a:ea typeface="Arial"/>
                <a:cs typeface="Arial"/>
                <a:sym typeface="Arial"/>
              </a:rPr>
              <a:t>Colorectal</a:t>
            </a:r>
            <a:r>
              <a:rPr lang="en" sz="2020">
                <a:latin typeface="Arial"/>
                <a:ea typeface="Arial"/>
                <a:cs typeface="Arial"/>
                <a:sym typeface="Arial"/>
              </a:rPr>
              <a:t> Cancer</a:t>
            </a:r>
            <a:endParaRPr sz="202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9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Case Study: Crohn’s Disease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Amelia, a 16 year old female, was diagnosed with food 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poisoning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after a recent trip to Mexico and was then prescribed  antibiotics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However she continued 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experiencing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diarrhea, abdominal cramping and loss of appetite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She then was later diagnosed with Crohn’s Diseases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What is Crohn’s Disease?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0"/>
          <p:cNvSpPr txBox="1"/>
          <p:nvPr>
            <p:ph idx="1" type="body"/>
          </p:nvPr>
        </p:nvSpPr>
        <p:spPr>
          <a:xfrm>
            <a:off x="316325" y="1253450"/>
            <a:ext cx="552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" sz="1900">
                <a:latin typeface="Arial"/>
                <a:ea typeface="Arial"/>
                <a:cs typeface="Arial"/>
                <a:sym typeface="Arial"/>
              </a:rPr>
              <a:t>A type of </a:t>
            </a:r>
            <a:r>
              <a:rPr lang="en" sz="1900">
                <a:latin typeface="Arial"/>
                <a:ea typeface="Arial"/>
                <a:cs typeface="Arial"/>
                <a:sym typeface="Arial"/>
              </a:rPr>
              <a:t>chronic</a:t>
            </a:r>
            <a:r>
              <a:rPr lang="en" sz="1900">
                <a:latin typeface="Arial"/>
                <a:ea typeface="Arial"/>
                <a:cs typeface="Arial"/>
                <a:sym typeface="Arial"/>
              </a:rPr>
              <a:t> inflammatory bowel disease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" sz="1900">
                <a:latin typeface="Arial"/>
                <a:ea typeface="Arial"/>
                <a:cs typeface="Arial"/>
                <a:sym typeface="Arial"/>
              </a:rPr>
              <a:t>Where </a:t>
            </a:r>
            <a:r>
              <a:rPr lang="en" sz="1900">
                <a:latin typeface="Arial"/>
                <a:ea typeface="Arial"/>
                <a:cs typeface="Arial"/>
                <a:sym typeface="Arial"/>
              </a:rPr>
              <a:t>immune cells become sensitive towards bacteria found in the gastrointestinal lining 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" sz="1900">
                <a:latin typeface="Arial"/>
                <a:ea typeface="Arial"/>
                <a:cs typeface="Arial"/>
                <a:sym typeface="Arial"/>
              </a:rPr>
              <a:t>Symptoms: Diarrhea, abdominal cramping, bloody stool, reduced appetite and weight loss</a:t>
            </a:r>
            <a:endParaRPr sz="19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6225" y="1442725"/>
            <a:ext cx="315545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/>
          <p:nvPr>
            <p:ph type="title"/>
          </p:nvPr>
        </p:nvSpPr>
        <p:spPr>
          <a:xfrm>
            <a:off x="387900" y="146325"/>
            <a:ext cx="83682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Treatments for Crohn’s Disease</a:t>
            </a:r>
            <a:endParaRPr sz="4000"/>
          </a:p>
        </p:txBody>
      </p:sp>
      <p:sp>
        <p:nvSpPr>
          <p:cNvPr id="148" name="Google Shape;148;p31"/>
          <p:cNvSpPr txBox="1"/>
          <p:nvPr>
            <p:ph idx="1" type="body"/>
          </p:nvPr>
        </p:nvSpPr>
        <p:spPr>
          <a:xfrm>
            <a:off x="387900" y="1246200"/>
            <a:ext cx="8368200" cy="37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The three main treatments for Crohn’s disease differ greatly.</a:t>
            </a:r>
            <a:endParaRPr sz="19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Treatments include steroids, fecal transplants, and helminth therapy.</a:t>
            </a:r>
            <a:endParaRPr sz="19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Steroid and helminthic treatment act to make changes within the immune system the fecal matter transplant approach acts in a restorative way </a:t>
            </a:r>
            <a:r>
              <a:rPr lang="en" sz="1900"/>
              <a:t>replenishing bacteria that was once lost due to antibiotics.</a:t>
            </a:r>
            <a:endParaRPr sz="1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/>
          <p:nvPr>
            <p:ph type="title"/>
          </p:nvPr>
        </p:nvSpPr>
        <p:spPr>
          <a:xfrm>
            <a:off x="387900" y="65475"/>
            <a:ext cx="8368200" cy="61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Differences in Treatments</a:t>
            </a:r>
            <a:endParaRPr/>
          </a:p>
        </p:txBody>
      </p:sp>
      <p:sp>
        <p:nvSpPr>
          <p:cNvPr id="154" name="Google Shape;154;p3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5" y="760975"/>
            <a:ext cx="9144000" cy="4382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3"/>
          <p:cNvSpPr txBox="1"/>
          <p:nvPr>
            <p:ph type="title"/>
          </p:nvPr>
        </p:nvSpPr>
        <p:spPr>
          <a:xfrm>
            <a:off x="387900" y="146325"/>
            <a:ext cx="8368200" cy="66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Treatments </a:t>
            </a:r>
            <a:endParaRPr/>
          </a:p>
        </p:txBody>
      </p:sp>
      <p:sp>
        <p:nvSpPr>
          <p:cNvPr id="161" name="Google Shape;161;p33"/>
          <p:cNvSpPr txBox="1"/>
          <p:nvPr>
            <p:ph idx="1" type="body"/>
          </p:nvPr>
        </p:nvSpPr>
        <p:spPr>
          <a:xfrm>
            <a:off x="387900" y="1149150"/>
            <a:ext cx="8368200" cy="39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7027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865"/>
              <a:buChar char="●"/>
            </a:pPr>
            <a:r>
              <a:rPr lang="en" sz="1865"/>
              <a:t>An alternative treatment for Crohn’s disease is clinical hypnosis. </a:t>
            </a:r>
            <a:endParaRPr sz="1865"/>
          </a:p>
          <a:p>
            <a:pPr indent="0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865"/>
          </a:p>
          <a:p>
            <a:pPr indent="-347027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865"/>
              <a:buChar char="●"/>
            </a:pPr>
            <a:r>
              <a:rPr lang="en" sz="1865"/>
              <a:t>Clinical hypnosis consists of the practitioner guiding the patient into a relaxed state of mind while providing suggestions to the patient thus opening them up to possible suggestions and solutions.</a:t>
            </a:r>
            <a:endParaRPr sz="1865"/>
          </a:p>
          <a:p>
            <a:pPr indent="0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865"/>
          </a:p>
          <a:p>
            <a:pPr indent="-347027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865"/>
              <a:buChar char="●"/>
            </a:pPr>
            <a:r>
              <a:rPr lang="en" sz="1865"/>
              <a:t>The practitioner aids in support which can impact the stress and symptoms the patient experiences.</a:t>
            </a:r>
            <a:endParaRPr sz="1865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