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8" r:id="rId3"/>
    <p:sldId id="292" r:id="rId4"/>
    <p:sldId id="265" r:id="rId5"/>
    <p:sldId id="275" r:id="rId6"/>
    <p:sldId id="277" r:id="rId7"/>
    <p:sldId id="279" r:id="rId8"/>
    <p:sldId id="268" r:id="rId9"/>
    <p:sldId id="271" r:id="rId10"/>
    <p:sldId id="267" r:id="rId11"/>
    <p:sldId id="269" r:id="rId12"/>
    <p:sldId id="287" r:id="rId13"/>
    <p:sldId id="288"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EEDD5-AF59-4581-8B68-627FF5A17D23}" v="30" dt="2022-06-20T13:01:40.2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82477" autoAdjust="0"/>
  </p:normalViewPr>
  <p:slideViewPr>
    <p:cSldViewPr snapToGrid="0">
      <p:cViewPr varScale="1">
        <p:scale>
          <a:sx n="90" d="100"/>
          <a:sy n="90" d="100"/>
        </p:scale>
        <p:origin x="10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mond Malfavon-Borja" userId="77253044-8bed-4662-8d35-2f666ab38f9b" providerId="ADAL" clId="{736EEDD5-AF59-4581-8B68-627FF5A17D23}"/>
    <pc:docChg chg="undo custSel addSld delSld modSld">
      <pc:chgData name="Raymond Malfavon-Borja" userId="77253044-8bed-4662-8d35-2f666ab38f9b" providerId="ADAL" clId="{736EEDD5-AF59-4581-8B68-627FF5A17D23}" dt="2022-06-20T13:08:59.677" v="97" actId="1076"/>
      <pc:docMkLst>
        <pc:docMk/>
      </pc:docMkLst>
      <pc:sldChg chg="delSp modSp mod">
        <pc:chgData name="Raymond Malfavon-Borja" userId="77253044-8bed-4662-8d35-2f666ab38f9b" providerId="ADAL" clId="{736EEDD5-AF59-4581-8B68-627FF5A17D23}" dt="2022-06-20T13:01:08.642" v="21" actId="1036"/>
        <pc:sldMkLst>
          <pc:docMk/>
          <pc:sldMk cId="2669112131" sldId="256"/>
        </pc:sldMkLst>
        <pc:spChg chg="mod">
          <ac:chgData name="Raymond Malfavon-Borja" userId="77253044-8bed-4662-8d35-2f666ab38f9b" providerId="ADAL" clId="{736EEDD5-AF59-4581-8B68-627FF5A17D23}" dt="2022-06-20T13:01:08.642" v="21" actId="1036"/>
          <ac:spMkLst>
            <pc:docMk/>
            <pc:sldMk cId="2669112131" sldId="256"/>
            <ac:spMk id="2" creationId="{00000000-0000-0000-0000-000000000000}"/>
          </ac:spMkLst>
        </pc:spChg>
        <pc:spChg chg="mod">
          <ac:chgData name="Raymond Malfavon-Borja" userId="77253044-8bed-4662-8d35-2f666ab38f9b" providerId="ADAL" clId="{736EEDD5-AF59-4581-8B68-627FF5A17D23}" dt="2022-06-20T13:01:08.642" v="21" actId="1036"/>
          <ac:spMkLst>
            <pc:docMk/>
            <pc:sldMk cId="2669112131" sldId="256"/>
            <ac:spMk id="6" creationId="{00000000-0000-0000-0000-000000000000}"/>
          </ac:spMkLst>
        </pc:spChg>
        <pc:spChg chg="mod">
          <ac:chgData name="Raymond Malfavon-Borja" userId="77253044-8bed-4662-8d35-2f666ab38f9b" providerId="ADAL" clId="{736EEDD5-AF59-4581-8B68-627FF5A17D23}" dt="2022-06-20T13:01:08.642" v="21" actId="1036"/>
          <ac:spMkLst>
            <pc:docMk/>
            <pc:sldMk cId="2669112131" sldId="256"/>
            <ac:spMk id="7" creationId="{00000000-0000-0000-0000-000000000000}"/>
          </ac:spMkLst>
        </pc:spChg>
        <pc:spChg chg="mod">
          <ac:chgData name="Raymond Malfavon-Borja" userId="77253044-8bed-4662-8d35-2f666ab38f9b" providerId="ADAL" clId="{736EEDD5-AF59-4581-8B68-627FF5A17D23}" dt="2022-06-20T13:01:08.642" v="21" actId="1036"/>
          <ac:spMkLst>
            <pc:docMk/>
            <pc:sldMk cId="2669112131" sldId="256"/>
            <ac:spMk id="8" creationId="{00000000-0000-0000-0000-000000000000}"/>
          </ac:spMkLst>
        </pc:spChg>
        <pc:spChg chg="del">
          <ac:chgData name="Raymond Malfavon-Borja" userId="77253044-8bed-4662-8d35-2f666ab38f9b" providerId="ADAL" clId="{736EEDD5-AF59-4581-8B68-627FF5A17D23}" dt="2022-06-20T13:01:03.365" v="0" actId="478"/>
          <ac:spMkLst>
            <pc:docMk/>
            <pc:sldMk cId="2669112131" sldId="256"/>
            <ac:spMk id="11" creationId="{00000000-0000-0000-0000-000000000000}"/>
          </ac:spMkLst>
        </pc:spChg>
        <pc:grpChg chg="mod">
          <ac:chgData name="Raymond Malfavon-Borja" userId="77253044-8bed-4662-8d35-2f666ab38f9b" providerId="ADAL" clId="{736EEDD5-AF59-4581-8B68-627FF5A17D23}" dt="2022-06-20T13:01:08.642" v="21" actId="1036"/>
          <ac:grpSpMkLst>
            <pc:docMk/>
            <pc:sldMk cId="2669112131" sldId="256"/>
            <ac:grpSpMk id="9" creationId="{00000000-0000-0000-0000-000000000000}"/>
          </ac:grpSpMkLst>
        </pc:grpChg>
        <pc:grpChg chg="mod">
          <ac:chgData name="Raymond Malfavon-Borja" userId="77253044-8bed-4662-8d35-2f666ab38f9b" providerId="ADAL" clId="{736EEDD5-AF59-4581-8B68-627FF5A17D23}" dt="2022-06-20T13:01:08.642" v="21" actId="1036"/>
          <ac:grpSpMkLst>
            <pc:docMk/>
            <pc:sldMk cId="2669112131" sldId="256"/>
            <ac:grpSpMk id="12" creationId="{00000000-0000-0000-0000-000000000000}"/>
          </ac:grpSpMkLst>
        </pc:grpChg>
        <pc:picChg chg="mod">
          <ac:chgData name="Raymond Malfavon-Borja" userId="77253044-8bed-4662-8d35-2f666ab38f9b" providerId="ADAL" clId="{736EEDD5-AF59-4581-8B68-627FF5A17D23}" dt="2022-06-20T13:01:08.642" v="21" actId="1036"/>
          <ac:picMkLst>
            <pc:docMk/>
            <pc:sldMk cId="2669112131" sldId="256"/>
            <ac:picMk id="5" creationId="{00000000-0000-0000-0000-000000000000}"/>
          </ac:picMkLst>
        </pc:picChg>
        <pc:picChg chg="mod">
          <ac:chgData name="Raymond Malfavon-Borja" userId="77253044-8bed-4662-8d35-2f666ab38f9b" providerId="ADAL" clId="{736EEDD5-AF59-4581-8B68-627FF5A17D23}" dt="2022-06-20T13:01:08.642" v="21" actId="1036"/>
          <ac:picMkLst>
            <pc:docMk/>
            <pc:sldMk cId="2669112131" sldId="256"/>
            <ac:picMk id="10" creationId="{00000000-0000-0000-0000-000000000000}"/>
          </ac:picMkLst>
        </pc:picChg>
      </pc:sldChg>
      <pc:sldChg chg="modSp mod">
        <pc:chgData name="Raymond Malfavon-Borja" userId="77253044-8bed-4662-8d35-2f666ab38f9b" providerId="ADAL" clId="{736EEDD5-AF59-4581-8B68-627FF5A17D23}" dt="2022-06-20T13:08:02.013" v="83" actId="20577"/>
        <pc:sldMkLst>
          <pc:docMk/>
          <pc:sldMk cId="91292184" sldId="269"/>
        </pc:sldMkLst>
        <pc:spChg chg="mod">
          <ac:chgData name="Raymond Malfavon-Borja" userId="77253044-8bed-4662-8d35-2f666ab38f9b" providerId="ADAL" clId="{736EEDD5-AF59-4581-8B68-627FF5A17D23}" dt="2022-06-20T13:08:02.013" v="83" actId="20577"/>
          <ac:spMkLst>
            <pc:docMk/>
            <pc:sldMk cId="91292184" sldId="269"/>
            <ac:spMk id="5" creationId="{00000000-0000-0000-0000-000000000000}"/>
          </ac:spMkLst>
        </pc:spChg>
      </pc:sldChg>
      <pc:sldChg chg="add del">
        <pc:chgData name="Raymond Malfavon-Borja" userId="77253044-8bed-4662-8d35-2f666ab38f9b" providerId="ADAL" clId="{736EEDD5-AF59-4581-8B68-627FF5A17D23}" dt="2022-06-20T13:04:42.933" v="54" actId="47"/>
        <pc:sldMkLst>
          <pc:docMk/>
          <pc:sldMk cId="829600719" sldId="273"/>
        </pc:sldMkLst>
      </pc:sldChg>
      <pc:sldChg chg="del">
        <pc:chgData name="Raymond Malfavon-Borja" userId="77253044-8bed-4662-8d35-2f666ab38f9b" providerId="ADAL" clId="{736EEDD5-AF59-4581-8B68-627FF5A17D23}" dt="2022-06-20T13:01:14.600" v="22" actId="2696"/>
        <pc:sldMkLst>
          <pc:docMk/>
          <pc:sldMk cId="3896305980" sldId="273"/>
        </pc:sldMkLst>
      </pc:sldChg>
      <pc:sldChg chg="del">
        <pc:chgData name="Raymond Malfavon-Borja" userId="77253044-8bed-4662-8d35-2f666ab38f9b" providerId="ADAL" clId="{736EEDD5-AF59-4581-8B68-627FF5A17D23}" dt="2022-06-20T13:02:58.988" v="34" actId="47"/>
        <pc:sldMkLst>
          <pc:docMk/>
          <pc:sldMk cId="3550341298" sldId="274"/>
        </pc:sldMkLst>
      </pc:sldChg>
      <pc:sldChg chg="delSp modSp modAnim">
        <pc:chgData name="Raymond Malfavon-Borja" userId="77253044-8bed-4662-8d35-2f666ab38f9b" providerId="ADAL" clId="{736EEDD5-AF59-4581-8B68-627FF5A17D23}" dt="2022-06-20T13:01:40.247" v="31" actId="478"/>
        <pc:sldMkLst>
          <pc:docMk/>
          <pc:sldMk cId="662580220" sldId="278"/>
        </pc:sldMkLst>
        <pc:spChg chg="mod">
          <ac:chgData name="Raymond Malfavon-Borja" userId="77253044-8bed-4662-8d35-2f666ab38f9b" providerId="ADAL" clId="{736EEDD5-AF59-4581-8B68-627FF5A17D23}" dt="2022-06-20T13:01:38.365" v="30" actId="5793"/>
          <ac:spMkLst>
            <pc:docMk/>
            <pc:sldMk cId="662580220" sldId="278"/>
            <ac:spMk id="5" creationId="{00000000-0000-0000-0000-000000000000}"/>
          </ac:spMkLst>
        </pc:spChg>
        <pc:picChg chg="del">
          <ac:chgData name="Raymond Malfavon-Borja" userId="77253044-8bed-4662-8d35-2f666ab38f9b" providerId="ADAL" clId="{736EEDD5-AF59-4581-8B68-627FF5A17D23}" dt="2022-06-20T13:01:40.247" v="31" actId="478"/>
          <ac:picMkLst>
            <pc:docMk/>
            <pc:sldMk cId="662580220" sldId="278"/>
            <ac:picMk id="1026" creationId="{00000000-0000-0000-0000-000000000000}"/>
          </ac:picMkLst>
        </pc:picChg>
      </pc:sldChg>
      <pc:sldChg chg="modSp mod">
        <pc:chgData name="Raymond Malfavon-Borja" userId="77253044-8bed-4662-8d35-2f666ab38f9b" providerId="ADAL" clId="{736EEDD5-AF59-4581-8B68-627FF5A17D23}" dt="2022-06-20T13:04:38.503" v="53" actId="1076"/>
        <pc:sldMkLst>
          <pc:docMk/>
          <pc:sldMk cId="834384526" sldId="281"/>
        </pc:sldMkLst>
        <pc:spChg chg="mod">
          <ac:chgData name="Raymond Malfavon-Borja" userId="77253044-8bed-4662-8d35-2f666ab38f9b" providerId="ADAL" clId="{736EEDD5-AF59-4581-8B68-627FF5A17D23}" dt="2022-06-20T13:04:38.503" v="53" actId="1076"/>
          <ac:spMkLst>
            <pc:docMk/>
            <pc:sldMk cId="834384526" sldId="281"/>
            <ac:spMk id="5" creationId="{00000000-0000-0000-0000-000000000000}"/>
          </ac:spMkLst>
        </pc:spChg>
      </pc:sldChg>
      <pc:sldChg chg="del">
        <pc:chgData name="Raymond Malfavon-Borja" userId="77253044-8bed-4662-8d35-2f666ab38f9b" providerId="ADAL" clId="{736EEDD5-AF59-4581-8B68-627FF5A17D23}" dt="2022-06-20T13:02:58.988" v="34" actId="47"/>
        <pc:sldMkLst>
          <pc:docMk/>
          <pc:sldMk cId="1500578838" sldId="282"/>
        </pc:sldMkLst>
      </pc:sldChg>
      <pc:sldChg chg="del">
        <pc:chgData name="Raymond Malfavon-Borja" userId="77253044-8bed-4662-8d35-2f666ab38f9b" providerId="ADAL" clId="{736EEDD5-AF59-4581-8B68-627FF5A17D23}" dt="2022-06-20T13:02:58.988" v="34" actId="47"/>
        <pc:sldMkLst>
          <pc:docMk/>
          <pc:sldMk cId="1810813852" sldId="283"/>
        </pc:sldMkLst>
      </pc:sldChg>
      <pc:sldChg chg="del">
        <pc:chgData name="Raymond Malfavon-Borja" userId="77253044-8bed-4662-8d35-2f666ab38f9b" providerId="ADAL" clId="{736EEDD5-AF59-4581-8B68-627FF5A17D23}" dt="2022-06-20T13:02:58.988" v="34" actId="47"/>
        <pc:sldMkLst>
          <pc:docMk/>
          <pc:sldMk cId="2926398446" sldId="284"/>
        </pc:sldMkLst>
      </pc:sldChg>
      <pc:sldChg chg="del">
        <pc:chgData name="Raymond Malfavon-Borja" userId="77253044-8bed-4662-8d35-2f666ab38f9b" providerId="ADAL" clId="{736EEDD5-AF59-4581-8B68-627FF5A17D23}" dt="2022-06-20T13:02:58.988" v="34" actId="47"/>
        <pc:sldMkLst>
          <pc:docMk/>
          <pc:sldMk cId="2899485782" sldId="285"/>
        </pc:sldMkLst>
      </pc:sldChg>
      <pc:sldChg chg="del">
        <pc:chgData name="Raymond Malfavon-Borja" userId="77253044-8bed-4662-8d35-2f666ab38f9b" providerId="ADAL" clId="{736EEDD5-AF59-4581-8B68-627FF5A17D23}" dt="2022-06-20T13:02:58.988" v="34" actId="47"/>
        <pc:sldMkLst>
          <pc:docMk/>
          <pc:sldMk cId="3153240336" sldId="286"/>
        </pc:sldMkLst>
      </pc:sldChg>
      <pc:sldChg chg="add del">
        <pc:chgData name="Raymond Malfavon-Borja" userId="77253044-8bed-4662-8d35-2f666ab38f9b" providerId="ADAL" clId="{736EEDD5-AF59-4581-8B68-627FF5A17D23}" dt="2022-06-20T13:02:13.142" v="33" actId="47"/>
        <pc:sldMkLst>
          <pc:docMk/>
          <pc:sldMk cId="2572255123" sldId="287"/>
        </pc:sldMkLst>
      </pc:sldChg>
      <pc:sldChg chg="addSp delSp modSp mod">
        <pc:chgData name="Raymond Malfavon-Borja" userId="77253044-8bed-4662-8d35-2f666ab38f9b" providerId="ADAL" clId="{736EEDD5-AF59-4581-8B68-627FF5A17D23}" dt="2022-06-20T13:08:59.677" v="97" actId="1076"/>
        <pc:sldMkLst>
          <pc:docMk/>
          <pc:sldMk cId="3589014918" sldId="288"/>
        </pc:sldMkLst>
        <pc:picChg chg="add mod modCrop">
          <ac:chgData name="Raymond Malfavon-Borja" userId="77253044-8bed-4662-8d35-2f666ab38f9b" providerId="ADAL" clId="{736EEDD5-AF59-4581-8B68-627FF5A17D23}" dt="2022-06-20T13:08:58.246" v="96" actId="1076"/>
          <ac:picMkLst>
            <pc:docMk/>
            <pc:sldMk cId="3589014918" sldId="288"/>
            <ac:picMk id="4" creationId="{56E71881-B6DF-41D8-8ED5-46702F0D0A1A}"/>
          </ac:picMkLst>
        </pc:picChg>
        <pc:picChg chg="add del mod modCrop">
          <ac:chgData name="Raymond Malfavon-Borja" userId="77253044-8bed-4662-8d35-2f666ab38f9b" providerId="ADAL" clId="{736EEDD5-AF59-4581-8B68-627FF5A17D23}" dt="2022-06-20T13:07:23.889" v="71" actId="478"/>
          <ac:picMkLst>
            <pc:docMk/>
            <pc:sldMk cId="3589014918" sldId="288"/>
            <ac:picMk id="7" creationId="{62F11689-F197-408E-916F-11843A085552}"/>
          </ac:picMkLst>
        </pc:picChg>
        <pc:picChg chg="add mod">
          <ac:chgData name="Raymond Malfavon-Borja" userId="77253044-8bed-4662-8d35-2f666ab38f9b" providerId="ADAL" clId="{736EEDD5-AF59-4581-8B68-627FF5A17D23}" dt="2022-06-20T13:08:59.677" v="97" actId="1076"/>
          <ac:picMkLst>
            <pc:docMk/>
            <pc:sldMk cId="3589014918" sldId="288"/>
            <ac:picMk id="14" creationId="{198AF539-F9A0-4996-BEC7-D66B43813E7D}"/>
          </ac:picMkLst>
        </pc:picChg>
      </pc:sldChg>
      <pc:sldChg chg="del">
        <pc:chgData name="Raymond Malfavon-Borja" userId="77253044-8bed-4662-8d35-2f666ab38f9b" providerId="ADAL" clId="{736EEDD5-AF59-4581-8B68-627FF5A17D23}" dt="2022-06-20T13:02:58.988" v="34" actId="47"/>
        <pc:sldMkLst>
          <pc:docMk/>
          <pc:sldMk cId="969972340" sldId="289"/>
        </pc:sldMkLst>
      </pc:sldChg>
      <pc:sldChg chg="del">
        <pc:chgData name="Raymond Malfavon-Borja" userId="77253044-8bed-4662-8d35-2f666ab38f9b" providerId="ADAL" clId="{736EEDD5-AF59-4581-8B68-627FF5A17D23}" dt="2022-06-20T13:02:58.988" v="34" actId="47"/>
        <pc:sldMkLst>
          <pc:docMk/>
          <pc:sldMk cId="3225263875" sldId="290"/>
        </pc:sldMkLst>
      </pc:sldChg>
      <pc:sldChg chg="del">
        <pc:chgData name="Raymond Malfavon-Borja" userId="77253044-8bed-4662-8d35-2f666ab38f9b" providerId="ADAL" clId="{736EEDD5-AF59-4581-8B68-627FF5A17D23}" dt="2022-06-20T13:02:58.988" v="34" actId="47"/>
        <pc:sldMkLst>
          <pc:docMk/>
          <pc:sldMk cId="2587397908" sldId="291"/>
        </pc:sldMkLst>
      </pc:sldChg>
      <pc:sldChg chg="add">
        <pc:chgData name="Raymond Malfavon-Borja" userId="77253044-8bed-4662-8d35-2f666ab38f9b" providerId="ADAL" clId="{736EEDD5-AF59-4581-8B68-627FF5A17D23}" dt="2022-06-20T13:01:32.432" v="24"/>
        <pc:sldMkLst>
          <pc:docMk/>
          <pc:sldMk cId="3340736841"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D05BEA-1B69-49D0-B0A4-6AE603C24C1C}" type="datetimeFigureOut">
              <a:rPr lang="en-US" smtClean="0"/>
              <a:t>6/20/2022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E7802-5FCA-4E3E-8B18-954EAA130F68}" type="slidenum">
              <a:rPr lang="en-US" smtClean="0"/>
              <a:t>‹#›</a:t>
            </a:fld>
            <a:endParaRPr lang="en-US"/>
          </a:p>
        </p:txBody>
      </p:sp>
    </p:spTree>
    <p:extLst>
      <p:ext uri="{BB962C8B-B14F-4D97-AF65-F5344CB8AC3E}">
        <p14:creationId xmlns:p14="http://schemas.microsoft.com/office/powerpoint/2010/main" val="310369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US" sz="2800" dirty="0">
                <a:latin typeface="Calibri" panose="020F0502020204030204" pitchFamily="34" charset="0"/>
                <a:cs typeface="Times New Roman" panose="02020603050405020304" pitchFamily="18" charset="0"/>
              </a:rPr>
              <a:t>5 Key</a:t>
            </a:r>
            <a:r>
              <a:rPr lang="en-US" sz="2800" baseline="0" dirty="0">
                <a:latin typeface="Calibri" panose="020F0502020204030204" pitchFamily="34" charset="0"/>
                <a:cs typeface="Times New Roman" panose="02020603050405020304" pitchFamily="18" charset="0"/>
              </a:rPr>
              <a:t> Takeaways:</a:t>
            </a:r>
          </a:p>
          <a:p>
            <a:pPr>
              <a:lnSpc>
                <a:spcPct val="150000"/>
              </a:lnSpc>
              <a:spcAft>
                <a:spcPts val="800"/>
              </a:spcAft>
            </a:pPr>
            <a:r>
              <a:rPr lang="en-US" sz="2800" dirty="0">
                <a:latin typeface="Calibri" panose="020F0502020204030204" pitchFamily="34" charset="0"/>
                <a:cs typeface="Times New Roman" panose="02020603050405020304" pitchFamily="18" charset="0"/>
              </a:rPr>
              <a:t>1) Be comfortable with your slides and script</a:t>
            </a:r>
          </a:p>
          <a:p>
            <a:pPr marL="914400" lvl="1" indent="-457200">
              <a:lnSpc>
                <a:spcPct val="150000"/>
              </a:lnSpc>
              <a:spcAft>
                <a:spcPts val="800"/>
              </a:spcAft>
              <a:buFont typeface="Arial" panose="020B0604020202020204" pitchFamily="34" charset="0"/>
              <a:buChar char="•"/>
            </a:pPr>
            <a:r>
              <a:rPr lang="en-US" sz="2800" dirty="0">
                <a:latin typeface="Calibri" panose="020F0502020204030204" pitchFamily="34" charset="0"/>
                <a:cs typeface="Times New Roman" panose="02020603050405020304" pitchFamily="18" charset="0"/>
              </a:rPr>
              <a:t>Avoid autopilot</a:t>
            </a:r>
          </a:p>
          <a:p>
            <a:pPr>
              <a:lnSpc>
                <a:spcPct val="150000"/>
              </a:lnSpc>
              <a:spcAft>
                <a:spcPts val="800"/>
              </a:spcAft>
            </a:pPr>
            <a:r>
              <a:rPr lang="en-US" sz="2800" dirty="0">
                <a:latin typeface="Calibri" panose="020F0502020204030204" pitchFamily="34" charset="0"/>
                <a:cs typeface="Times New Roman" panose="02020603050405020304" pitchFamily="18" charset="0"/>
              </a:rPr>
              <a:t>2) Have informative titles</a:t>
            </a:r>
          </a:p>
          <a:p>
            <a:pPr>
              <a:lnSpc>
                <a:spcPct val="150000"/>
              </a:lnSpc>
              <a:spcAft>
                <a:spcPts val="800"/>
              </a:spcAft>
            </a:pPr>
            <a:r>
              <a:rPr lang="en-US" sz="2800" dirty="0"/>
              <a:t>3) Be mindful of your slide content </a:t>
            </a:r>
          </a:p>
          <a:p>
            <a:pPr marL="914400" lvl="1" indent="-457200">
              <a:lnSpc>
                <a:spcPct val="150000"/>
              </a:lnSpc>
              <a:spcAft>
                <a:spcPts val="800"/>
              </a:spcAft>
              <a:buFont typeface="Arial" panose="020B0604020202020204" pitchFamily="34" charset="0"/>
              <a:buChar char="•"/>
            </a:pPr>
            <a:r>
              <a:rPr lang="en-US" sz="2800" dirty="0"/>
              <a:t>Avoid excessive content</a:t>
            </a:r>
          </a:p>
          <a:p>
            <a:pPr marL="914400" lvl="1" indent="-457200">
              <a:lnSpc>
                <a:spcPct val="150000"/>
              </a:lnSpc>
              <a:spcAft>
                <a:spcPts val="800"/>
              </a:spcAft>
              <a:buFont typeface="Arial" panose="020B0604020202020204" pitchFamily="34" charset="0"/>
              <a:buChar char="•"/>
            </a:pPr>
            <a:r>
              <a:rPr lang="en-US" sz="2800" dirty="0"/>
              <a:t>Avoid too little content</a:t>
            </a:r>
          </a:p>
          <a:p>
            <a:pPr>
              <a:lnSpc>
                <a:spcPct val="150000"/>
              </a:lnSpc>
              <a:spcAft>
                <a:spcPts val="800"/>
              </a:spcAft>
            </a:pPr>
            <a:r>
              <a:rPr lang="en-US" sz="2800" dirty="0"/>
              <a:t>4) Have a solid conclusion/summary</a:t>
            </a:r>
          </a:p>
          <a:p>
            <a:pPr>
              <a:lnSpc>
                <a:spcPct val="150000"/>
              </a:lnSpc>
              <a:spcAft>
                <a:spcPts val="800"/>
              </a:spcAft>
            </a:pPr>
            <a:r>
              <a:rPr lang="en-US" sz="2800" dirty="0"/>
              <a:t>5) Enjoy your presentation </a:t>
            </a:r>
          </a:p>
        </p:txBody>
      </p:sp>
      <p:sp>
        <p:nvSpPr>
          <p:cNvPr id="4" name="Slide Number Placeholder 3"/>
          <p:cNvSpPr>
            <a:spLocks noGrp="1"/>
          </p:cNvSpPr>
          <p:nvPr>
            <p:ph type="sldNum" sz="quarter" idx="10"/>
          </p:nvPr>
        </p:nvSpPr>
        <p:spPr/>
        <p:txBody>
          <a:bodyPr/>
          <a:lstStyle/>
          <a:p>
            <a:fld id="{8D5E7802-5FCA-4E3E-8B18-954EAA130F68}" type="slidenum">
              <a:rPr lang="en-US" smtClean="0"/>
              <a:t>14</a:t>
            </a:fld>
            <a:endParaRPr lang="en-US"/>
          </a:p>
        </p:txBody>
      </p:sp>
    </p:spTree>
    <p:extLst>
      <p:ext uri="{BB962C8B-B14F-4D97-AF65-F5344CB8AC3E}">
        <p14:creationId xmlns:p14="http://schemas.microsoft.com/office/powerpoint/2010/main" val="2687282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3E0A13-985E-4602-AA6D-14232A167BA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216913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E0A13-985E-4602-AA6D-14232A167BA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388637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E0A13-985E-4602-AA6D-14232A167BA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203572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3E0A13-985E-4602-AA6D-14232A167BA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331201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3E0A13-985E-4602-AA6D-14232A167BA1}" type="datetimeFigureOut">
              <a:rPr lang="en-US" smtClean="0"/>
              <a:t>6/20/2022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3741449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3E0A13-985E-4602-AA6D-14232A167BA1}"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249348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3E0A13-985E-4602-AA6D-14232A167BA1}" type="datetimeFigureOut">
              <a:rPr lang="en-US" smtClean="0"/>
              <a:t>6/20/2022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366004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3E0A13-985E-4602-AA6D-14232A167BA1}" type="datetimeFigureOut">
              <a:rPr lang="en-US" smtClean="0"/>
              <a:t>6/20/2022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8435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E0A13-985E-4602-AA6D-14232A167BA1}" type="datetimeFigureOut">
              <a:rPr lang="en-US" smtClean="0"/>
              <a:t>6/20/2022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2054042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E0A13-985E-4602-AA6D-14232A167BA1}"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13264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3E0A13-985E-4602-AA6D-14232A167BA1}" type="datetimeFigureOut">
              <a:rPr lang="en-US" smtClean="0"/>
              <a:t>6/20/2022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33FEB-EAE1-4311-950C-AE37958C0E3D}" type="slidenum">
              <a:rPr lang="en-US" smtClean="0"/>
              <a:t>‹#›</a:t>
            </a:fld>
            <a:endParaRPr lang="en-US"/>
          </a:p>
        </p:txBody>
      </p:sp>
    </p:spTree>
    <p:extLst>
      <p:ext uri="{BB962C8B-B14F-4D97-AF65-F5344CB8AC3E}">
        <p14:creationId xmlns:p14="http://schemas.microsoft.com/office/powerpoint/2010/main" val="140233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E0A13-985E-4602-AA6D-14232A167BA1}" type="datetimeFigureOut">
              <a:rPr lang="en-US" smtClean="0"/>
              <a:t>6/20/2022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33FEB-EAE1-4311-950C-AE37958C0E3D}" type="slidenum">
              <a:rPr lang="en-US" smtClean="0"/>
              <a:t>‹#›</a:t>
            </a:fld>
            <a:endParaRPr lang="en-US"/>
          </a:p>
        </p:txBody>
      </p:sp>
    </p:spTree>
    <p:extLst>
      <p:ext uri="{BB962C8B-B14F-4D97-AF65-F5344CB8AC3E}">
        <p14:creationId xmlns:p14="http://schemas.microsoft.com/office/powerpoint/2010/main" val="19960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7411" y="173990"/>
            <a:ext cx="8454189" cy="595932"/>
          </a:xfrm>
          <a:prstGeom prst="rect">
            <a:avLst/>
          </a:prstGeom>
        </p:spPr>
        <p:txBody>
          <a:bodyPr wrap="square">
            <a:spAutoFit/>
          </a:bodyPr>
          <a:lstStyle/>
          <a:p>
            <a:pPr algn="ctr">
              <a:lnSpc>
                <a:spcPct val="107000"/>
              </a:lnSpc>
              <a:spcAft>
                <a:spcPts val="800"/>
              </a:spcAft>
            </a:pPr>
            <a:r>
              <a:rPr lang="en-US" sz="3200" b="1" dirty="0">
                <a:latin typeface="Calibri" panose="020F0502020204030204" pitchFamily="34" charset="0"/>
                <a:ea typeface="Calibri" panose="020F0502020204030204" pitchFamily="34" charset="0"/>
                <a:cs typeface="Times New Roman" panose="02020603050405020304" pitchFamily="18" charset="0"/>
              </a:rPr>
              <a:t>A Guide to Presentations and Short Talks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p:cNvGrpSpPr/>
          <p:nvPr/>
        </p:nvGrpSpPr>
        <p:grpSpPr>
          <a:xfrm>
            <a:off x="1807411" y="1488906"/>
            <a:ext cx="8880374" cy="4350703"/>
            <a:chOff x="1807411" y="1378857"/>
            <a:chExt cx="8880374" cy="4350703"/>
          </a:xfrm>
        </p:grpSpPr>
        <p:pic>
          <p:nvPicPr>
            <p:cNvPr id="5" name="Picture 4" descr="Image result for classroom silhouette"/>
            <p:cNvPicPr/>
            <p:nvPr/>
          </p:nvPicPr>
          <p:blipFill>
            <a:blip r:embed="rId2">
              <a:extLst>
                <a:ext uri="{28A0092B-C50C-407E-A947-70E740481C1C}">
                  <a14:useLocalDpi xmlns:a14="http://schemas.microsoft.com/office/drawing/2010/main" val="0"/>
                </a:ext>
              </a:extLst>
            </a:blip>
            <a:srcRect/>
            <a:stretch>
              <a:fillRect/>
            </a:stretch>
          </p:blipFill>
          <p:spPr bwMode="auto">
            <a:xfrm>
              <a:off x="1807411" y="1828755"/>
              <a:ext cx="3337560" cy="3900805"/>
            </a:xfrm>
            <a:prstGeom prst="rect">
              <a:avLst/>
            </a:prstGeom>
            <a:noFill/>
            <a:ln>
              <a:noFill/>
            </a:ln>
          </p:spPr>
        </p:pic>
        <p:grpSp>
          <p:nvGrpSpPr>
            <p:cNvPr id="9" name="Group 8"/>
            <p:cNvGrpSpPr/>
            <p:nvPr/>
          </p:nvGrpSpPr>
          <p:grpSpPr>
            <a:xfrm>
              <a:off x="5144970" y="1378857"/>
              <a:ext cx="5542815" cy="3949700"/>
              <a:chOff x="5144970" y="1378857"/>
              <a:chExt cx="5542815" cy="3949700"/>
            </a:xfrm>
          </p:grpSpPr>
          <p:sp>
            <p:nvSpPr>
              <p:cNvPr id="6" name="Rounded Rectangle 5"/>
              <p:cNvSpPr/>
              <p:nvPr/>
            </p:nvSpPr>
            <p:spPr>
              <a:xfrm>
                <a:off x="5144970" y="1378857"/>
                <a:ext cx="5542815" cy="39497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sz="9600" b="1" dirty="0">
                  <a:solidFill>
                    <a:schemeClr val="tx1"/>
                  </a:solidFill>
                </a:endParaRPr>
              </a:p>
            </p:txBody>
          </p:sp>
          <p:sp>
            <p:nvSpPr>
              <p:cNvPr id="2" name="Rectangle 1"/>
              <p:cNvSpPr/>
              <p:nvPr/>
            </p:nvSpPr>
            <p:spPr>
              <a:xfrm>
                <a:off x="6718507" y="1644089"/>
                <a:ext cx="2284343" cy="369332"/>
              </a:xfrm>
              <a:prstGeom prst="rect">
                <a:avLst/>
              </a:prstGeom>
            </p:spPr>
            <p:txBody>
              <a:bodyPr wrap="non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Informative Title Here</a:t>
                </a:r>
                <a:endParaRPr lang="en-US" dirty="0"/>
              </a:p>
            </p:txBody>
          </p:sp>
          <p:sp>
            <p:nvSpPr>
              <p:cNvPr id="7" name="Rectangle 6"/>
              <p:cNvSpPr/>
              <p:nvPr/>
            </p:nvSpPr>
            <p:spPr>
              <a:xfrm>
                <a:off x="5406591" y="2137823"/>
                <a:ext cx="2698239" cy="1754326"/>
              </a:xfrm>
              <a:prstGeom prst="rect">
                <a:avLst/>
              </a:prstGeom>
            </p:spPr>
            <p:txBody>
              <a:bodyPr wrap="none">
                <a:spAutoFit/>
              </a:bodyPr>
              <a:lstStyle/>
              <a:p>
                <a:pPr>
                  <a:lnSpc>
                    <a:spcPct val="150000"/>
                  </a:lnSpc>
                </a:pPr>
                <a:r>
                  <a:rPr lang="en-US" b="1" dirty="0">
                    <a:latin typeface="Calibri" panose="020F0502020204030204" pitchFamily="34" charset="0"/>
                    <a:ea typeface="Calibri" panose="020F0502020204030204" pitchFamily="34" charset="0"/>
                    <a:cs typeface="Times New Roman" panose="02020603050405020304" pitchFamily="18" charset="0"/>
                  </a:rPr>
                  <a:t>Deliberate and Useful Text</a:t>
                </a:r>
              </a:p>
              <a:p>
                <a:pPr marL="285750" indent="-285750">
                  <a:lnSpc>
                    <a:spcPct val="150000"/>
                  </a:lnSpc>
                  <a:buFont typeface="Arial" panose="020B0604020202020204" pitchFamily="34" charset="0"/>
                  <a:buChar char="•"/>
                </a:pPr>
                <a:r>
                  <a:rPr lang="en-US" b="1" dirty="0">
                    <a:latin typeface="Calibri" panose="020F0502020204030204" pitchFamily="34" charset="0"/>
                    <a:cs typeface="Times New Roman" panose="02020603050405020304" pitchFamily="18" charset="0"/>
                  </a:rPr>
                  <a:t>Related Points</a:t>
                </a:r>
              </a:p>
              <a:p>
                <a:pPr marL="285750" indent="-285750">
                  <a:lnSpc>
                    <a:spcPct val="150000"/>
                  </a:lnSpc>
                  <a:buFont typeface="Arial" panose="020B0604020202020204" pitchFamily="34" charset="0"/>
                  <a:buChar char="•"/>
                </a:pPr>
                <a:r>
                  <a:rPr lang="en-US" b="1" dirty="0">
                    <a:latin typeface="Calibri" panose="020F0502020204030204" pitchFamily="34" charset="0"/>
                    <a:cs typeface="Times New Roman" panose="02020603050405020304" pitchFamily="18" charset="0"/>
                  </a:rPr>
                  <a:t>More Related Points</a:t>
                </a:r>
                <a:endParaRPr lang="en-US" dirty="0"/>
              </a:p>
              <a:p>
                <a:pPr>
                  <a:lnSpc>
                    <a:spcPct val="150000"/>
                  </a:lnSpc>
                </a:pPr>
                <a:endParaRPr lang="en-US" dirty="0"/>
              </a:p>
            </p:txBody>
          </p:sp>
          <p:sp>
            <p:nvSpPr>
              <p:cNvPr id="8" name="Rectangle 7"/>
              <p:cNvSpPr/>
              <p:nvPr/>
            </p:nvSpPr>
            <p:spPr>
              <a:xfrm>
                <a:off x="5406590" y="3502592"/>
                <a:ext cx="3347391" cy="1338828"/>
              </a:xfrm>
              <a:prstGeom prst="rect">
                <a:avLst/>
              </a:prstGeom>
            </p:spPr>
            <p:txBody>
              <a:bodyPr wrap="none">
                <a:spAutoFit/>
              </a:bodyPr>
              <a:lstStyle/>
              <a:p>
                <a:pPr>
                  <a:lnSpc>
                    <a:spcPct val="150000"/>
                  </a:lnSpc>
                </a:pPr>
                <a:r>
                  <a:rPr lang="en-US" b="1" dirty="0">
                    <a:latin typeface="Calibri" panose="020F0502020204030204" pitchFamily="34" charset="0"/>
                    <a:ea typeface="Calibri" panose="020F0502020204030204" pitchFamily="34" charset="0"/>
                    <a:cs typeface="Times New Roman" panose="02020603050405020304" pitchFamily="18" charset="0"/>
                  </a:rPr>
                  <a:t>This Text Helps Explain My Figure</a:t>
                </a:r>
              </a:p>
              <a:p>
                <a:pPr marL="285750" indent="-285750">
                  <a:lnSpc>
                    <a:spcPct val="150000"/>
                  </a:lnSpc>
                  <a:buFont typeface="Arial" panose="020B0604020202020204" pitchFamily="34" charset="0"/>
                  <a:buChar char="•"/>
                </a:pPr>
                <a:r>
                  <a:rPr lang="en-US" b="1" dirty="0">
                    <a:latin typeface="Calibri" panose="020F0502020204030204" pitchFamily="34" charset="0"/>
                    <a:cs typeface="Times New Roman" panose="02020603050405020304" pitchFamily="18" charset="0"/>
                  </a:rPr>
                  <a:t>Related Points</a:t>
                </a:r>
              </a:p>
              <a:p>
                <a:pPr marL="285750" indent="-285750">
                  <a:lnSpc>
                    <a:spcPct val="150000"/>
                  </a:lnSpc>
                  <a:buFont typeface="Arial" panose="020B0604020202020204" pitchFamily="34" charset="0"/>
                  <a:buChar char="•"/>
                </a:pPr>
                <a:r>
                  <a:rPr lang="en-US" b="1" dirty="0">
                    <a:latin typeface="Calibri" panose="020F0502020204030204" pitchFamily="34" charset="0"/>
                    <a:cs typeface="Times New Roman" panose="02020603050405020304" pitchFamily="18" charset="0"/>
                  </a:rPr>
                  <a:t>More Related Points</a:t>
                </a:r>
                <a:endParaRPr lang="en-US" dirty="0"/>
              </a:p>
            </p:txBody>
          </p:sp>
          <p:pic>
            <p:nvPicPr>
              <p:cNvPr id="10" name="Picture 2" descr="File:Question Block Artwork - Super Mario 3D Worl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9770" y="3756788"/>
                <a:ext cx="1442226" cy="1333337"/>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6911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18" y="712076"/>
            <a:ext cx="11811000" cy="6053324"/>
          </a:xfrm>
          <a:prstGeom prst="rect">
            <a:avLst/>
          </a:prstGeom>
        </p:spPr>
        <p:txBody>
          <a:bodyPr wrap="square">
            <a:spAutoFit/>
          </a:bodyPr>
          <a:lstStyle/>
          <a:p>
            <a:pPr>
              <a:lnSpc>
                <a:spcPct val="120000"/>
              </a:lnSpc>
            </a:pPr>
            <a:r>
              <a:rPr lang="en-US" dirty="0"/>
              <a:t>Four score and seven years ago our fathers brought forth on this continent, a new nation, conceived in Liberty, and dedicated to the proposition that all men are created equal.</a:t>
            </a:r>
          </a:p>
          <a:p>
            <a:pPr>
              <a:lnSpc>
                <a:spcPct val="120000"/>
              </a:lnSpc>
            </a:pPr>
            <a:endParaRPr lang="en-US" dirty="0"/>
          </a:p>
          <a:p>
            <a:pPr>
              <a:lnSpc>
                <a:spcPct val="120000"/>
              </a:lnSpc>
            </a:pPr>
            <a:r>
              <a:rPr lang="en-US" dirty="0"/>
              <a:t>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pPr>
              <a:lnSpc>
                <a:spcPct val="120000"/>
              </a:lnSpc>
            </a:pPr>
            <a:endParaRPr lang="en-US" dirty="0"/>
          </a:p>
          <a:p>
            <a:pPr>
              <a:lnSpc>
                <a:spcPct val="120000"/>
              </a:lnSpc>
            </a:pPr>
            <a:r>
              <a:rPr lang="en-US" dirty="0"/>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p>
          <a:p>
            <a:pPr>
              <a:lnSpc>
                <a:spcPct val="120000"/>
              </a:lnSpc>
            </a:pPr>
            <a:endParaRPr lang="en-US" dirty="0"/>
          </a:p>
          <a:p>
            <a:pPr>
              <a:lnSpc>
                <a:spcPct val="120000"/>
              </a:lnSpc>
            </a:pPr>
            <a:r>
              <a:rPr lang="en-US" dirty="0"/>
              <a:t>Abraham Lincoln</a:t>
            </a:r>
          </a:p>
          <a:p>
            <a:pPr>
              <a:lnSpc>
                <a:spcPct val="120000"/>
              </a:lnSpc>
            </a:pPr>
            <a:r>
              <a:rPr lang="en-US" dirty="0"/>
              <a:t>November 19, 1863</a:t>
            </a:r>
          </a:p>
        </p:txBody>
      </p:sp>
      <p:sp>
        <p:nvSpPr>
          <p:cNvPr id="6" name="Rectangle 5"/>
          <p:cNvSpPr/>
          <p:nvPr/>
        </p:nvSpPr>
        <p:spPr>
          <a:xfrm>
            <a:off x="2168629" y="0"/>
            <a:ext cx="7854779" cy="487506"/>
          </a:xfrm>
          <a:prstGeom prst="rect">
            <a:avLst/>
          </a:prstGeom>
        </p:spPr>
        <p:txBody>
          <a:bodyPr wrap="none">
            <a:spAutoFit/>
          </a:bodyPr>
          <a:lstStyle/>
          <a:p>
            <a:pPr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Avoid Overloading Your Audience With Text And Animations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35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5"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000"/>
                                        <p:tgtEl>
                                          <p:spTgt spid="3">
                                            <p:txEl>
                                              <p:pRg st="2" end="2"/>
                                            </p:txEl>
                                          </p:spTgt>
                                        </p:tgtEl>
                                      </p:cBhvr>
                                    </p:animEffect>
                                    <p:anim calcmode="lin" valueType="num">
                                      <p:cBhvr>
                                        <p:cTn id="14" dur="3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5" dur="3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3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par>
                          <p:cTn id="17" fill="hold">
                            <p:stCondLst>
                              <p:cond delay="5000"/>
                            </p:stCondLst>
                            <p:childTnLst>
                              <p:par>
                                <p:cTn id="18" presetID="23" presetClass="entr" presetSubtype="16" fill="hold" nodeType="afterEffect">
                                  <p:stCondLst>
                                    <p:cond delay="0"/>
                                  </p:stCondLst>
                                  <p:iterate type="wd">
                                    <p:tmPct val="10000"/>
                                  </p:iterate>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p:cTn id="2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22" fill="hold">
                            <p:stCondLst>
                              <p:cond delay="25500"/>
                            </p:stCondLst>
                            <p:childTnLst>
                              <p:par>
                                <p:cTn id="23" presetID="26"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870">
                                          <p:stCondLst>
                                            <p:cond delay="0"/>
                                          </p:stCondLst>
                                        </p:cTn>
                                        <p:tgtEl>
                                          <p:spTgt spid="3">
                                            <p:txEl>
                                              <p:pRg st="6" end="6"/>
                                            </p:txEl>
                                          </p:spTgt>
                                        </p:tgtEl>
                                      </p:cBhvr>
                                    </p:animEffect>
                                    <p:anim calcmode="lin" valueType="num">
                                      <p:cBhvr>
                                        <p:cTn id="26" dur="2733"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27" dur="99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28" dur="996" tmFilter="0, 0; 0.125,0.2665; 0.25,0.4; 0.375,0.465; 0.5,0.5;  0.625,0.535; 0.75,0.6; 0.875,0.7335; 1,1">
                                          <p:stCondLst>
                                            <p:cond delay="99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29" dur="498" tmFilter="0, 0; 0.125,0.2665; 0.25,0.4; 0.375,0.465; 0.5,0.5;  0.625,0.535; 0.75,0.6; 0.875,0.7335; 1,1">
                                          <p:stCondLst>
                                            <p:cond delay="1986"/>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0" dur="246" tmFilter="0, 0; 0.125,0.2665; 0.25,0.4; 0.375,0.465; 0.5,0.5;  0.625,0.535; 0.75,0.6; 0.875,0.7335; 1,1">
                                          <p:stCondLst>
                                            <p:cond delay="2484"/>
                                          </p:stCondLst>
                                        </p:cTn>
                                        <p:tgtEl>
                                          <p:spTgt spid="3">
                                            <p:txEl>
                                              <p:pRg st="6" end="6"/>
                                            </p:txEl>
                                          </p:spTgt>
                                        </p:tgtEl>
                                        <p:attrNameLst>
                                          <p:attrName>ppt_y</p:attrName>
                                        </p:attrNameLst>
                                      </p:cBhvr>
                                      <p:tavLst>
                                        <p:tav tm="0" fmla="#ppt_y-sin(pi*$)/81">
                                          <p:val>
                                            <p:fltVal val="0"/>
                                          </p:val>
                                        </p:tav>
                                        <p:tav tm="100000">
                                          <p:val>
                                            <p:fltVal val="1"/>
                                          </p:val>
                                        </p:tav>
                                      </p:tavLst>
                                    </p:anim>
                                    <p:animScale>
                                      <p:cBhvr>
                                        <p:cTn id="31" dur="39">
                                          <p:stCondLst>
                                            <p:cond delay="975"/>
                                          </p:stCondLst>
                                        </p:cTn>
                                        <p:tgtEl>
                                          <p:spTgt spid="3">
                                            <p:txEl>
                                              <p:pRg st="6" end="6"/>
                                            </p:txEl>
                                          </p:spTgt>
                                        </p:tgtEl>
                                      </p:cBhvr>
                                      <p:to x="100000" y="60000"/>
                                    </p:animScale>
                                    <p:animScale>
                                      <p:cBhvr>
                                        <p:cTn id="32" dur="249" decel="50000">
                                          <p:stCondLst>
                                            <p:cond delay="1014"/>
                                          </p:stCondLst>
                                        </p:cTn>
                                        <p:tgtEl>
                                          <p:spTgt spid="3">
                                            <p:txEl>
                                              <p:pRg st="6" end="6"/>
                                            </p:txEl>
                                          </p:spTgt>
                                        </p:tgtEl>
                                      </p:cBhvr>
                                      <p:to x="100000" y="100000"/>
                                    </p:animScale>
                                    <p:animScale>
                                      <p:cBhvr>
                                        <p:cTn id="33" dur="39">
                                          <p:stCondLst>
                                            <p:cond delay="1968"/>
                                          </p:stCondLst>
                                        </p:cTn>
                                        <p:tgtEl>
                                          <p:spTgt spid="3">
                                            <p:txEl>
                                              <p:pRg st="6" end="6"/>
                                            </p:txEl>
                                          </p:spTgt>
                                        </p:tgtEl>
                                      </p:cBhvr>
                                      <p:to x="100000" y="80000"/>
                                    </p:animScale>
                                    <p:animScale>
                                      <p:cBhvr>
                                        <p:cTn id="34" dur="249" decel="50000">
                                          <p:stCondLst>
                                            <p:cond delay="2007"/>
                                          </p:stCondLst>
                                        </p:cTn>
                                        <p:tgtEl>
                                          <p:spTgt spid="3">
                                            <p:txEl>
                                              <p:pRg st="6" end="6"/>
                                            </p:txEl>
                                          </p:spTgt>
                                        </p:tgtEl>
                                      </p:cBhvr>
                                      <p:to x="100000" y="100000"/>
                                    </p:animScale>
                                    <p:animScale>
                                      <p:cBhvr>
                                        <p:cTn id="35" dur="39">
                                          <p:stCondLst>
                                            <p:cond delay="2463"/>
                                          </p:stCondLst>
                                        </p:cTn>
                                        <p:tgtEl>
                                          <p:spTgt spid="3">
                                            <p:txEl>
                                              <p:pRg st="6" end="6"/>
                                            </p:txEl>
                                          </p:spTgt>
                                        </p:tgtEl>
                                      </p:cBhvr>
                                      <p:to x="100000" y="90000"/>
                                    </p:animScale>
                                    <p:animScale>
                                      <p:cBhvr>
                                        <p:cTn id="36" dur="249" decel="50000">
                                          <p:stCondLst>
                                            <p:cond delay="2502"/>
                                          </p:stCondLst>
                                        </p:cTn>
                                        <p:tgtEl>
                                          <p:spTgt spid="3">
                                            <p:txEl>
                                              <p:pRg st="6" end="6"/>
                                            </p:txEl>
                                          </p:spTgt>
                                        </p:tgtEl>
                                      </p:cBhvr>
                                      <p:to x="100000" y="100000"/>
                                    </p:animScale>
                                    <p:animScale>
                                      <p:cBhvr>
                                        <p:cTn id="37" dur="39">
                                          <p:stCondLst>
                                            <p:cond delay="2712"/>
                                          </p:stCondLst>
                                        </p:cTn>
                                        <p:tgtEl>
                                          <p:spTgt spid="3">
                                            <p:txEl>
                                              <p:pRg st="6" end="6"/>
                                            </p:txEl>
                                          </p:spTgt>
                                        </p:tgtEl>
                                      </p:cBhvr>
                                      <p:to x="100000" y="95000"/>
                                    </p:animScale>
                                    <p:animScale>
                                      <p:cBhvr>
                                        <p:cTn id="38" dur="249" decel="50000">
                                          <p:stCondLst>
                                            <p:cond delay="2751"/>
                                          </p:stCondLst>
                                        </p:cTn>
                                        <p:tgtEl>
                                          <p:spTgt spid="3">
                                            <p:txEl>
                                              <p:pRg st="6" end="6"/>
                                            </p:txEl>
                                          </p:spTgt>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870">
                                          <p:stCondLst>
                                            <p:cond delay="0"/>
                                          </p:stCondLst>
                                        </p:cTn>
                                        <p:tgtEl>
                                          <p:spTgt spid="3">
                                            <p:txEl>
                                              <p:pRg st="7" end="7"/>
                                            </p:txEl>
                                          </p:spTgt>
                                        </p:tgtEl>
                                      </p:cBhvr>
                                    </p:animEffect>
                                    <p:anim calcmode="lin" valueType="num">
                                      <p:cBhvr>
                                        <p:cTn id="42" dur="2733"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43" dur="99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44" dur="996" tmFilter="0, 0; 0.125,0.2665; 0.25,0.4; 0.375,0.465; 0.5,0.5;  0.625,0.535; 0.75,0.6; 0.875,0.7335; 1,1">
                                          <p:stCondLst>
                                            <p:cond delay="99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45" dur="498" tmFilter="0, 0; 0.125,0.2665; 0.25,0.4; 0.375,0.465; 0.5,0.5;  0.625,0.535; 0.75,0.6; 0.875,0.7335; 1,1">
                                          <p:stCondLst>
                                            <p:cond delay="1986"/>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46" dur="246" tmFilter="0, 0; 0.125,0.2665; 0.25,0.4; 0.375,0.465; 0.5,0.5;  0.625,0.535; 0.75,0.6; 0.875,0.7335; 1,1">
                                          <p:stCondLst>
                                            <p:cond delay="2484"/>
                                          </p:stCondLst>
                                        </p:cTn>
                                        <p:tgtEl>
                                          <p:spTgt spid="3">
                                            <p:txEl>
                                              <p:pRg st="7" end="7"/>
                                            </p:txEl>
                                          </p:spTgt>
                                        </p:tgtEl>
                                        <p:attrNameLst>
                                          <p:attrName>ppt_y</p:attrName>
                                        </p:attrNameLst>
                                      </p:cBhvr>
                                      <p:tavLst>
                                        <p:tav tm="0" fmla="#ppt_y-sin(pi*$)/81">
                                          <p:val>
                                            <p:fltVal val="0"/>
                                          </p:val>
                                        </p:tav>
                                        <p:tav tm="100000">
                                          <p:val>
                                            <p:fltVal val="1"/>
                                          </p:val>
                                        </p:tav>
                                      </p:tavLst>
                                    </p:anim>
                                    <p:animScale>
                                      <p:cBhvr>
                                        <p:cTn id="47" dur="39">
                                          <p:stCondLst>
                                            <p:cond delay="975"/>
                                          </p:stCondLst>
                                        </p:cTn>
                                        <p:tgtEl>
                                          <p:spTgt spid="3">
                                            <p:txEl>
                                              <p:pRg st="7" end="7"/>
                                            </p:txEl>
                                          </p:spTgt>
                                        </p:tgtEl>
                                      </p:cBhvr>
                                      <p:to x="100000" y="60000"/>
                                    </p:animScale>
                                    <p:animScale>
                                      <p:cBhvr>
                                        <p:cTn id="48" dur="249" decel="50000">
                                          <p:stCondLst>
                                            <p:cond delay="1014"/>
                                          </p:stCondLst>
                                        </p:cTn>
                                        <p:tgtEl>
                                          <p:spTgt spid="3">
                                            <p:txEl>
                                              <p:pRg st="7" end="7"/>
                                            </p:txEl>
                                          </p:spTgt>
                                        </p:tgtEl>
                                      </p:cBhvr>
                                      <p:to x="100000" y="100000"/>
                                    </p:animScale>
                                    <p:animScale>
                                      <p:cBhvr>
                                        <p:cTn id="49" dur="39">
                                          <p:stCondLst>
                                            <p:cond delay="1968"/>
                                          </p:stCondLst>
                                        </p:cTn>
                                        <p:tgtEl>
                                          <p:spTgt spid="3">
                                            <p:txEl>
                                              <p:pRg st="7" end="7"/>
                                            </p:txEl>
                                          </p:spTgt>
                                        </p:tgtEl>
                                      </p:cBhvr>
                                      <p:to x="100000" y="80000"/>
                                    </p:animScale>
                                    <p:animScale>
                                      <p:cBhvr>
                                        <p:cTn id="50" dur="249" decel="50000">
                                          <p:stCondLst>
                                            <p:cond delay="2007"/>
                                          </p:stCondLst>
                                        </p:cTn>
                                        <p:tgtEl>
                                          <p:spTgt spid="3">
                                            <p:txEl>
                                              <p:pRg st="7" end="7"/>
                                            </p:txEl>
                                          </p:spTgt>
                                        </p:tgtEl>
                                      </p:cBhvr>
                                      <p:to x="100000" y="100000"/>
                                    </p:animScale>
                                    <p:animScale>
                                      <p:cBhvr>
                                        <p:cTn id="51" dur="39">
                                          <p:stCondLst>
                                            <p:cond delay="2463"/>
                                          </p:stCondLst>
                                        </p:cTn>
                                        <p:tgtEl>
                                          <p:spTgt spid="3">
                                            <p:txEl>
                                              <p:pRg st="7" end="7"/>
                                            </p:txEl>
                                          </p:spTgt>
                                        </p:tgtEl>
                                      </p:cBhvr>
                                      <p:to x="100000" y="90000"/>
                                    </p:animScale>
                                    <p:animScale>
                                      <p:cBhvr>
                                        <p:cTn id="52" dur="249" decel="50000">
                                          <p:stCondLst>
                                            <p:cond delay="2502"/>
                                          </p:stCondLst>
                                        </p:cTn>
                                        <p:tgtEl>
                                          <p:spTgt spid="3">
                                            <p:txEl>
                                              <p:pRg st="7" end="7"/>
                                            </p:txEl>
                                          </p:spTgt>
                                        </p:tgtEl>
                                      </p:cBhvr>
                                      <p:to x="100000" y="100000"/>
                                    </p:animScale>
                                    <p:animScale>
                                      <p:cBhvr>
                                        <p:cTn id="53" dur="39">
                                          <p:stCondLst>
                                            <p:cond delay="2712"/>
                                          </p:stCondLst>
                                        </p:cTn>
                                        <p:tgtEl>
                                          <p:spTgt spid="3">
                                            <p:txEl>
                                              <p:pRg st="7" end="7"/>
                                            </p:txEl>
                                          </p:spTgt>
                                        </p:tgtEl>
                                      </p:cBhvr>
                                      <p:to x="100000" y="95000"/>
                                    </p:animScale>
                                    <p:animScale>
                                      <p:cBhvr>
                                        <p:cTn id="54" dur="249" decel="50000">
                                          <p:stCondLst>
                                            <p:cond delay="2751"/>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17329" y="0"/>
            <a:ext cx="4157421" cy="487506"/>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Tips on Slide Design and Pacing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4961" y="853942"/>
            <a:ext cx="6765044" cy="5515228"/>
          </a:xfrm>
          <a:prstGeom prst="rect">
            <a:avLst/>
          </a:prstGeom>
        </p:spPr>
        <p:txBody>
          <a:bodyPr wrap="square">
            <a:spAutoFit/>
          </a:bodyPr>
          <a:lstStyle/>
          <a:p>
            <a:pPr>
              <a:lnSpc>
                <a:spcPct val="107000"/>
              </a:lnSpc>
              <a:spcAft>
                <a:spcPts val="2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Avoid excessive empty space &amp; busy slides</a:t>
            </a:r>
          </a:p>
          <a:p>
            <a:pPr>
              <a:lnSpc>
                <a:spcPct val="107000"/>
              </a:lnSpc>
              <a:spcAft>
                <a:spcPts val="2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You do not need full sentences</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Make short, direct statements</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NO Paragraphs</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You do not even need punctuation</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But punctuation can help!</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Right? </a:t>
            </a:r>
          </a:p>
          <a:p>
            <a:pPr>
              <a:lnSpc>
                <a:spcPct val="107000"/>
              </a:lnSpc>
              <a:spcAft>
                <a:spcPts val="2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0"/>
              </a:spcAft>
            </a:pPr>
            <a:r>
              <a:rPr lang="en-US" b="1" dirty="0">
                <a:latin typeface="Calibri" panose="020F0502020204030204" pitchFamily="34" charset="0"/>
                <a:ea typeface="Calibri" panose="020F0502020204030204" pitchFamily="34" charset="0"/>
                <a:cs typeface="Times New Roman" panose="02020603050405020304" pitchFamily="18" charset="0"/>
              </a:rPr>
              <a:t>Figures/Images can be helpful, as long as they are used properly</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Figures/Images should help the story along</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Do not assume your audience knows how to read your figure or how to interpret your image</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Be courteous of the color blind</a:t>
            </a:r>
          </a:p>
          <a:p>
            <a:pPr marL="285750" indent="-285750">
              <a:lnSpc>
                <a:spcPct val="107000"/>
              </a:lnSpc>
              <a:spcAft>
                <a:spcPts val="200"/>
              </a:spcAft>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200"/>
              </a:spcAft>
            </a:pPr>
            <a:r>
              <a:rPr lang="en-US" b="1" dirty="0">
                <a:latin typeface="Calibri" panose="020F0502020204030204" pitchFamily="34" charset="0"/>
                <a:ea typeface="Calibri" panose="020F0502020204030204" pitchFamily="34" charset="0"/>
                <a:cs typeface="Times New Roman" panose="02020603050405020304" pitchFamily="18" charset="0"/>
              </a:rPr>
              <a:t>You generally need 1-2 minutes for each slide</a:t>
            </a:r>
          </a:p>
          <a:p>
            <a:pPr marL="285750" indent="-285750">
              <a:lnSpc>
                <a:spcPct val="107000"/>
              </a:lnSpc>
              <a:spcAft>
                <a:spcPts val="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 5-minute talk will have about 2 - 4 content slides</a:t>
            </a:r>
          </a:p>
        </p:txBody>
      </p:sp>
      <p:pic>
        <p:nvPicPr>
          <p:cNvPr id="6" name="Picture 2" descr="C:\Users\RayMD\Desktop\Numbers.jpg"/>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b="53395"/>
          <a:stretch/>
        </p:blipFill>
        <p:spPr bwMode="auto">
          <a:xfrm>
            <a:off x="6980950" y="2239956"/>
            <a:ext cx="289990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RayMD\Desktop\Demo no. 16.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2761" y="243753"/>
            <a:ext cx="276992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RayMD\Desktop\Numbers.jpg"/>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52493"/>
          <a:stretch/>
        </p:blipFill>
        <p:spPr bwMode="auto">
          <a:xfrm>
            <a:off x="9347201" y="3992406"/>
            <a:ext cx="28447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92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7408" y="0"/>
            <a:ext cx="3397277" cy="470000"/>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Design of a 5 Minute Talk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C744E07-751A-45F9-9B69-641C0008991A}"/>
              </a:ext>
            </a:extLst>
          </p:cNvPr>
          <p:cNvSpPr/>
          <p:nvPr/>
        </p:nvSpPr>
        <p:spPr>
          <a:xfrm>
            <a:off x="415761" y="1145545"/>
            <a:ext cx="6765044" cy="470000"/>
          </a:xfrm>
          <a:prstGeom prst="rect">
            <a:avLst/>
          </a:prstGeom>
        </p:spPr>
        <p:txBody>
          <a:bodyPr wrap="square">
            <a:spAutoFit/>
          </a:bodyPr>
          <a:lstStyle/>
          <a:p>
            <a:pPr>
              <a:lnSpc>
                <a:spcPct val="107000"/>
              </a:lnSpc>
              <a:spcAft>
                <a:spcPts val="200"/>
              </a:spcAft>
            </a:pPr>
            <a:r>
              <a:rPr lang="en-US" sz="2400" b="1" dirty="0">
                <a:latin typeface="Calibri" panose="020F0502020204030204" pitchFamily="34" charset="0"/>
                <a:ea typeface="Calibri" panose="020F0502020204030204" pitchFamily="34" charset="0"/>
                <a:cs typeface="Times New Roman" panose="02020603050405020304" pitchFamily="18" charset="0"/>
              </a:rPr>
              <a:t>How do you use your 5 minutes?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225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7408" y="0"/>
            <a:ext cx="3397277" cy="470000"/>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Design of a 5 Minute Talk</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4961" y="718475"/>
            <a:ext cx="6765044" cy="375552"/>
          </a:xfrm>
          <a:prstGeom prst="rect">
            <a:avLst/>
          </a:prstGeom>
        </p:spPr>
        <p:txBody>
          <a:bodyPr wrap="square">
            <a:spAutoFit/>
          </a:bodyPr>
          <a:lstStyle/>
          <a:p>
            <a:pPr>
              <a:lnSpc>
                <a:spcPct val="107000"/>
              </a:lnSpc>
              <a:spcAft>
                <a:spcPts val="200"/>
              </a:spcAft>
            </a:pPr>
            <a:r>
              <a:rPr lang="en-US"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Title Slide</a:t>
            </a:r>
            <a:endParaRPr lang="en-US"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1628D370-72C0-49C7-8453-260E21B86582}"/>
              </a:ext>
            </a:extLst>
          </p:cNvPr>
          <p:cNvSpPr/>
          <p:nvPr/>
        </p:nvSpPr>
        <p:spPr>
          <a:xfrm>
            <a:off x="364960" y="1357893"/>
            <a:ext cx="10150639" cy="1019574"/>
          </a:xfrm>
          <a:prstGeom prst="rect">
            <a:avLst/>
          </a:prstGeom>
        </p:spPr>
        <p:txBody>
          <a:bodyPr wrap="square">
            <a:spAutoFit/>
          </a:bodyPr>
          <a:lstStyle/>
          <a:p>
            <a:pPr>
              <a:lnSpc>
                <a:spcPct val="107000"/>
              </a:lnSpc>
              <a:spcAft>
                <a:spcPts val="20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Intro Slide: </a:t>
            </a:r>
          </a:p>
          <a:p>
            <a:pPr marL="342900" indent="-342900">
              <a:lnSpc>
                <a:spcPct val="107000"/>
              </a:lnSpc>
              <a:spcAft>
                <a:spcPts val="200"/>
              </a:spcAft>
              <a:buFont typeface="Arial" panose="020B0604020202020204" pitchFamily="34" charset="0"/>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What is the problem/topic? </a:t>
            </a:r>
          </a:p>
          <a:p>
            <a:pPr marL="342900" indent="-342900">
              <a:lnSpc>
                <a:spcPct val="107000"/>
              </a:lnSpc>
              <a:spcAft>
                <a:spcPts val="2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Why should people care?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7C744E07-751A-45F9-9B69-641C0008991A}"/>
              </a:ext>
            </a:extLst>
          </p:cNvPr>
          <p:cNvSpPr/>
          <p:nvPr/>
        </p:nvSpPr>
        <p:spPr>
          <a:xfrm>
            <a:off x="364960" y="2641333"/>
            <a:ext cx="10286106" cy="697563"/>
          </a:xfrm>
          <a:prstGeom prst="rect">
            <a:avLst/>
          </a:prstGeom>
        </p:spPr>
        <p:txBody>
          <a:bodyPr wrap="square">
            <a:spAutoFit/>
          </a:bodyPr>
          <a:lstStyle/>
          <a:p>
            <a:pPr>
              <a:lnSpc>
                <a:spcPct val="107000"/>
              </a:lnSpc>
              <a:spcAft>
                <a:spcPts val="200"/>
              </a:spcAft>
            </a:pPr>
            <a:r>
              <a:rPr lang="en-US" b="1" dirty="0">
                <a:latin typeface="Calibri" panose="020F0502020204030204" pitchFamily="34" charset="0"/>
                <a:ea typeface="Calibri" panose="020F0502020204030204" pitchFamily="34" charset="0"/>
                <a:cs typeface="Times New Roman" panose="02020603050405020304" pitchFamily="18" charset="0"/>
              </a:rPr>
              <a:t>Research Question/Hypothesis Slide: </a:t>
            </a:r>
          </a:p>
          <a:p>
            <a:pPr marL="285750" indent="-285750">
              <a:lnSpc>
                <a:spcPct val="107000"/>
              </a:lnSpc>
              <a:spcAft>
                <a:spcPts val="2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What are you specifically investigating?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25DC1A43-D7E1-48ED-832C-CD267CEBCCB0}"/>
              </a:ext>
            </a:extLst>
          </p:cNvPr>
          <p:cNvSpPr/>
          <p:nvPr/>
        </p:nvSpPr>
        <p:spPr>
          <a:xfrm>
            <a:off x="364961" y="3602762"/>
            <a:ext cx="11335972" cy="1019574"/>
          </a:xfrm>
          <a:prstGeom prst="rect">
            <a:avLst/>
          </a:prstGeom>
        </p:spPr>
        <p:txBody>
          <a:bodyPr wrap="square">
            <a:spAutoFit/>
          </a:bodyPr>
          <a:lstStyle/>
          <a:p>
            <a:pPr>
              <a:lnSpc>
                <a:spcPct val="107000"/>
              </a:lnSpc>
              <a:spcAft>
                <a:spcPts val="200"/>
              </a:spcAft>
            </a:pPr>
            <a:r>
              <a:rPr lang="en-US" b="1" dirty="0">
                <a:latin typeface="Calibri" panose="020F0502020204030204" pitchFamily="34" charset="0"/>
                <a:ea typeface="Calibri" panose="020F0502020204030204" pitchFamily="34" charset="0"/>
                <a:cs typeface="Times New Roman" panose="02020603050405020304" pitchFamily="18" charset="0"/>
              </a:rPr>
              <a:t>Methods/Results Slide: </a:t>
            </a:r>
          </a:p>
          <a:p>
            <a:pPr marL="285750" indent="-285750">
              <a:lnSpc>
                <a:spcPct val="107000"/>
              </a:lnSpc>
              <a:spcAft>
                <a:spcPts val="2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How is the work going to be done? And/or…</a:t>
            </a:r>
          </a:p>
          <a:p>
            <a:pPr marL="285750" indent="-285750">
              <a:lnSpc>
                <a:spcPct val="107000"/>
              </a:lnSpc>
              <a:spcAft>
                <a:spcPts val="2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What have observed – what data do you have?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9036E672-0206-44B7-A94F-F31E4EE4D989}"/>
              </a:ext>
            </a:extLst>
          </p:cNvPr>
          <p:cNvSpPr/>
          <p:nvPr/>
        </p:nvSpPr>
        <p:spPr>
          <a:xfrm>
            <a:off x="364960" y="4886202"/>
            <a:ext cx="10607839" cy="1019574"/>
          </a:xfrm>
          <a:prstGeom prst="rect">
            <a:avLst/>
          </a:prstGeom>
        </p:spPr>
        <p:txBody>
          <a:bodyPr wrap="square">
            <a:spAutoFit/>
          </a:bodyPr>
          <a:lstStyle/>
          <a:p>
            <a:pPr>
              <a:lnSpc>
                <a:spcPct val="107000"/>
              </a:lnSpc>
              <a:spcAft>
                <a:spcPts val="2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Conclusions Slide</a:t>
            </a:r>
          </a:p>
          <a:p>
            <a:pPr marL="285750" indent="-285750">
              <a:lnSpc>
                <a:spcPct val="107000"/>
              </a:lnSpc>
              <a:spcAft>
                <a:spcPts val="2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If you have results, then tell audience what you learned (conclusions) from results</a:t>
            </a:r>
          </a:p>
          <a:p>
            <a:pPr marL="285750" indent="-285750">
              <a:lnSpc>
                <a:spcPct val="107000"/>
              </a:lnSpc>
              <a:spcAft>
                <a:spcPts val="20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Remind audience about the significance of the problem/topic and how your work contributes to it</a:t>
            </a:r>
          </a:p>
        </p:txBody>
      </p:sp>
      <p:sp>
        <p:nvSpPr>
          <p:cNvPr id="13" name="Rectangle 12">
            <a:extLst>
              <a:ext uri="{FF2B5EF4-FFF2-40B4-BE49-F238E27FC236}">
                <a16:creationId xmlns:a16="http://schemas.microsoft.com/office/drawing/2014/main" id="{B730340B-723F-48D7-AA52-307DDD2BCA65}"/>
              </a:ext>
            </a:extLst>
          </p:cNvPr>
          <p:cNvSpPr/>
          <p:nvPr/>
        </p:nvSpPr>
        <p:spPr>
          <a:xfrm>
            <a:off x="364960" y="6169642"/>
            <a:ext cx="6765044" cy="375552"/>
          </a:xfrm>
          <a:prstGeom prst="rect">
            <a:avLst/>
          </a:prstGeom>
        </p:spPr>
        <p:txBody>
          <a:bodyPr wrap="square">
            <a:spAutoFit/>
          </a:bodyPr>
          <a:lstStyle/>
          <a:p>
            <a:pPr>
              <a:lnSpc>
                <a:spcPct val="107000"/>
              </a:lnSpc>
              <a:spcAft>
                <a:spcPts val="200"/>
              </a:spcAft>
            </a:pPr>
            <a:r>
              <a:rPr lang="en-US" b="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Acknowledgments Slide</a:t>
            </a:r>
            <a:endParaRPr lang="en-US"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6E71881-B6DF-41D8-8ED5-46702F0D0A1A}"/>
              </a:ext>
            </a:extLst>
          </p:cNvPr>
          <p:cNvPicPr>
            <a:picLocks noChangeAspect="1"/>
          </p:cNvPicPr>
          <p:nvPr/>
        </p:nvPicPr>
        <p:blipFill rotWithShape="1">
          <a:blip r:embed="rId2"/>
          <a:srcRect l="1905" t="3123" b="-1"/>
          <a:stretch/>
        </p:blipFill>
        <p:spPr>
          <a:xfrm>
            <a:off x="5669899" y="860841"/>
            <a:ext cx="3203871" cy="1780492"/>
          </a:xfrm>
          <a:prstGeom prst="rect">
            <a:avLst/>
          </a:prstGeom>
        </p:spPr>
      </p:pic>
      <p:pic>
        <p:nvPicPr>
          <p:cNvPr id="14" name="Picture 13">
            <a:extLst>
              <a:ext uri="{FF2B5EF4-FFF2-40B4-BE49-F238E27FC236}">
                <a16:creationId xmlns:a16="http://schemas.microsoft.com/office/drawing/2014/main" id="{198AF539-F9A0-4996-BEC7-D66B43813E7D}"/>
              </a:ext>
            </a:extLst>
          </p:cNvPr>
          <p:cNvPicPr>
            <a:picLocks noChangeAspect="1"/>
          </p:cNvPicPr>
          <p:nvPr/>
        </p:nvPicPr>
        <p:blipFill>
          <a:blip r:embed="rId3"/>
          <a:stretch>
            <a:fillRect/>
          </a:stretch>
        </p:blipFill>
        <p:spPr>
          <a:xfrm>
            <a:off x="7794685" y="2708403"/>
            <a:ext cx="3314598" cy="1913933"/>
          </a:xfrm>
          <a:prstGeom prst="rect">
            <a:avLst/>
          </a:prstGeom>
        </p:spPr>
      </p:pic>
    </p:spTree>
    <p:extLst>
      <p:ext uri="{BB962C8B-B14F-4D97-AF65-F5344CB8AC3E}">
        <p14:creationId xmlns:p14="http://schemas.microsoft.com/office/powerpoint/2010/main" val="35890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4915" y="0"/>
            <a:ext cx="7822206" cy="487506"/>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Audiences Should Leave A Presentation with Key Takeaways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78999" y="943704"/>
            <a:ext cx="9245485" cy="4970591"/>
          </a:xfrm>
          <a:prstGeom prst="rect">
            <a:avLst/>
          </a:prstGeom>
        </p:spPr>
        <p:txBody>
          <a:bodyPr wrap="square">
            <a:spAutoFit/>
          </a:bodyPr>
          <a:lstStyle/>
          <a:p>
            <a:pPr>
              <a:spcAft>
                <a:spcPts val="600"/>
              </a:spcAft>
            </a:pPr>
            <a:r>
              <a:rPr lang="en-US" b="1" dirty="0">
                <a:latin typeface="Calibri" panose="020F0502020204030204" pitchFamily="34" charset="0"/>
                <a:cs typeface="Times New Roman" panose="02020603050405020304" pitchFamily="18" charset="0"/>
              </a:rPr>
              <a:t>The beginning of your presentation is just as important as the end</a:t>
            </a:r>
          </a:p>
          <a:p>
            <a:pPr marL="285750" indent="-28575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A bad ending can spoil a great presentation </a:t>
            </a:r>
          </a:p>
          <a:p>
            <a:pPr marL="285750" indent="-28575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The ending is likely the last thing the audience will remember</a:t>
            </a:r>
          </a:p>
          <a:p>
            <a:pPr marL="285750" indent="-28575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It is okay to recap the main points from your story and list out key takeaways</a:t>
            </a:r>
          </a:p>
          <a:p>
            <a:pPr marL="285750" indent="-285750">
              <a:spcAft>
                <a:spcPts val="600"/>
              </a:spcAft>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a:spcAft>
                <a:spcPts val="600"/>
              </a:spcAft>
            </a:pPr>
            <a:r>
              <a:rPr lang="en-US" b="1" dirty="0">
                <a:latin typeface="Calibri" panose="020F0502020204030204" pitchFamily="34" charset="0"/>
                <a:cs typeface="Times New Roman" panose="02020603050405020304" pitchFamily="18" charset="0"/>
              </a:rPr>
              <a:t>Key takeaways to giving a presentation</a:t>
            </a:r>
          </a:p>
          <a:p>
            <a:pPr marL="285750" indent="-28575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Practice your presentation </a:t>
            </a:r>
            <a:r>
              <a:rPr lang="en-US" b="1" dirty="0">
                <a:latin typeface="Calibri" panose="020F0502020204030204" pitchFamily="34" charset="0"/>
                <a:cs typeface="Times New Roman" panose="02020603050405020304" pitchFamily="18" charset="0"/>
              </a:rPr>
              <a:t>out loud</a:t>
            </a:r>
          </a:p>
          <a:p>
            <a:pPr marL="285750" indent="-28575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The story you are telling should be complete</a:t>
            </a:r>
          </a:p>
          <a:p>
            <a:pPr marL="742950" lvl="1" indent="-28575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Transitions between the different slides/parts should make sense and be smooth</a:t>
            </a:r>
          </a:p>
          <a:p>
            <a:pPr marL="285750" indent="-28575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Be in the moment and enjoy your presentation (Avoid Autopilot)</a:t>
            </a:r>
          </a:p>
          <a:p>
            <a:pPr marL="285750" indent="-285750">
              <a:spcAft>
                <a:spcPts val="600"/>
              </a:spcAft>
              <a:buFont typeface="Arial" panose="020B0604020202020204" pitchFamily="34" charset="0"/>
              <a:buChar char="•"/>
            </a:pPr>
            <a:endParaRPr lang="en-US" dirty="0">
              <a:latin typeface="Calibri" panose="020F0502020204030204" pitchFamily="34" charset="0"/>
              <a:cs typeface="Times New Roman" panose="02020603050405020304" pitchFamily="18" charset="0"/>
            </a:endParaRPr>
          </a:p>
          <a:p>
            <a:pPr>
              <a:spcAft>
                <a:spcPts val="600"/>
              </a:spcAft>
            </a:pPr>
            <a:r>
              <a:rPr lang="en-US" b="1" dirty="0">
                <a:latin typeface="Calibri" panose="020F0502020204030204" pitchFamily="34" charset="0"/>
                <a:cs typeface="Times New Roman" panose="02020603050405020304" pitchFamily="18" charset="0"/>
              </a:rPr>
              <a:t>Do NOT be afraid to go off script</a:t>
            </a:r>
          </a:p>
          <a:p>
            <a:pPr marL="800100" lvl="1" indent="-342900">
              <a:spcAft>
                <a:spcPts val="600"/>
              </a:spcAft>
              <a:buFont typeface="Arial" panose="020B0604020202020204" pitchFamily="34" charset="0"/>
              <a:buChar char="•"/>
            </a:pPr>
            <a:r>
              <a:rPr lang="en-US" dirty="0">
                <a:latin typeface="Calibri" panose="020F0502020204030204" pitchFamily="34" charset="0"/>
                <a:cs typeface="Times New Roman" panose="02020603050405020304" pitchFamily="18" charset="0"/>
              </a:rPr>
              <a:t>The audience does NOT know what words you are specifically going to say</a:t>
            </a:r>
          </a:p>
          <a:p>
            <a:pPr marL="800100" lvl="1" indent="-342900">
              <a:spcAft>
                <a:spcPts val="600"/>
              </a:spcAft>
              <a:buFont typeface="Arial" panose="020B0604020202020204" pitchFamily="34" charset="0"/>
              <a:buChar char="•"/>
            </a:pPr>
            <a:r>
              <a:rPr lang="en-US" sz="1800" dirty="0">
                <a:latin typeface="Calibri" panose="020F0502020204030204" pitchFamily="34" charset="0"/>
                <a:cs typeface="Times New Roman" panose="02020603050405020304" pitchFamily="18" charset="0"/>
              </a:rPr>
              <a:t>It is okay to pay attention to your audience and the things around you</a:t>
            </a:r>
            <a:endParaRPr lang="en-US" dirty="0"/>
          </a:p>
        </p:txBody>
      </p:sp>
    </p:spTree>
    <p:extLst>
      <p:ext uri="{BB962C8B-B14F-4D97-AF65-F5344CB8AC3E}">
        <p14:creationId xmlns:p14="http://schemas.microsoft.com/office/powerpoint/2010/main" val="834384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881" y="0"/>
            <a:ext cx="4672305" cy="487506"/>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Who’s Excited for Public Speaking?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4961" y="708802"/>
            <a:ext cx="1826141" cy="375552"/>
          </a:xfrm>
          <a:prstGeom prst="rect">
            <a:avLst/>
          </a:prstGeom>
        </p:spPr>
        <p:txBody>
          <a:bodyPr wrap="none">
            <a:spAutoFit/>
          </a:bodyPr>
          <a:lstStyle/>
          <a:p>
            <a:pPr>
              <a:lnSpc>
                <a:spcPct val="107000"/>
              </a:lnSpc>
              <a:spcAft>
                <a:spcPts val="800"/>
              </a:spcAft>
            </a:pPr>
            <a:r>
              <a:rPr lang="en-US" dirty="0" err="1">
                <a:effectLst/>
                <a:latin typeface="Calibri" panose="020F0502020204030204" pitchFamily="34" charset="0"/>
                <a:ea typeface="Calibri" panose="020F0502020204030204" pitchFamily="34" charset="0"/>
                <a:cs typeface="Times New Roman" panose="02020603050405020304" pitchFamily="18" charset="0"/>
              </a:rPr>
              <a:t>Glossophobia</a:t>
            </a:r>
            <a:r>
              <a:rPr lang="en-US" dirty="0">
                <a:effectLst/>
                <a:latin typeface="Calibri" panose="020F0502020204030204" pitchFamily="34" charset="0"/>
                <a:ea typeface="Calibri" panose="020F0502020204030204" pitchFamily="34" charset="0"/>
                <a:cs typeface="Times New Roman" panose="02020603050405020304" pitchFamily="18" charset="0"/>
              </a:rPr>
              <a:t> is…</a:t>
            </a:r>
            <a:endParaRPr lang="en-US" dirty="0"/>
          </a:p>
        </p:txBody>
      </p:sp>
    </p:spTree>
    <p:extLst>
      <p:ext uri="{BB962C8B-B14F-4D97-AF65-F5344CB8AC3E}">
        <p14:creationId xmlns:p14="http://schemas.microsoft.com/office/powerpoint/2010/main" val="66258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9881" y="0"/>
            <a:ext cx="4672305" cy="487506"/>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Who’s Excited for Public Speaking?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4961" y="708802"/>
            <a:ext cx="8235331" cy="5859681"/>
          </a:xfrm>
          <a:prstGeom prst="rect">
            <a:avLst/>
          </a:prstGeom>
        </p:spPr>
        <p:txBody>
          <a:bodyPr wrap="none">
            <a:spAutoFit/>
          </a:bodyPr>
          <a:lstStyle/>
          <a:p>
            <a:pPr>
              <a:lnSpc>
                <a:spcPct val="107000"/>
              </a:lnSpc>
              <a:spcAft>
                <a:spcPts val="800"/>
              </a:spcAft>
            </a:pPr>
            <a:r>
              <a:rPr lang="en-US" dirty="0" err="1">
                <a:effectLst/>
                <a:latin typeface="Calibri" panose="020F0502020204030204" pitchFamily="34" charset="0"/>
                <a:ea typeface="Calibri" panose="020F0502020204030204" pitchFamily="34" charset="0"/>
                <a:cs typeface="Times New Roman" panose="02020603050405020304" pitchFamily="18" charset="0"/>
              </a:rPr>
              <a:t>Glossophobia</a:t>
            </a:r>
            <a:r>
              <a:rPr lang="en-US" dirty="0">
                <a:effectLst/>
                <a:latin typeface="Calibri" panose="020F0502020204030204" pitchFamily="34" charset="0"/>
                <a:ea typeface="Calibri" panose="020F0502020204030204" pitchFamily="34" charset="0"/>
                <a:cs typeface="Times New Roman" panose="02020603050405020304" pitchFamily="18" charset="0"/>
              </a:rPr>
              <a:t> (a.k.a. Speech Anxiety) is the severe, debilitating fear of public speaking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What is scary about public speaking? </a:t>
            </a:r>
          </a:p>
          <a:p>
            <a:pPr>
              <a:lnSpc>
                <a:spcPct val="150000"/>
              </a:lnSpc>
            </a:pPr>
            <a:endParaRPr lang="en-US" b="1" dirty="0"/>
          </a:p>
          <a:p>
            <a:pPr>
              <a:lnSpc>
                <a:spcPct val="150000"/>
              </a:lnSpc>
            </a:pPr>
            <a:r>
              <a:rPr lang="en-US" b="1" dirty="0"/>
              <a:t>How to prepare and feel better about public speaking:</a:t>
            </a:r>
          </a:p>
          <a:p>
            <a:pPr marL="285750" indent="-285750">
              <a:lnSpc>
                <a:spcPct val="150000"/>
              </a:lnSpc>
              <a:buFont typeface="Arial" panose="020B0604020202020204" pitchFamily="34" charset="0"/>
              <a:buChar char="•"/>
            </a:pPr>
            <a:r>
              <a:rPr lang="en-US" dirty="0"/>
              <a:t>Learn as much as you can about the topic</a:t>
            </a:r>
          </a:p>
          <a:p>
            <a:pPr marL="285750" indent="-285750">
              <a:lnSpc>
                <a:spcPct val="150000"/>
              </a:lnSpc>
              <a:buFont typeface="Arial" panose="020B0604020202020204" pitchFamily="34" charset="0"/>
              <a:buChar char="•"/>
            </a:pPr>
            <a:r>
              <a:rPr lang="en-US" dirty="0"/>
              <a:t>Think about who your audience is</a:t>
            </a:r>
          </a:p>
          <a:p>
            <a:pPr marL="285750" indent="-285750">
              <a:lnSpc>
                <a:spcPct val="150000"/>
              </a:lnSpc>
              <a:buFont typeface="Arial" panose="020B0604020202020204" pitchFamily="34" charset="0"/>
              <a:buChar char="•"/>
            </a:pPr>
            <a:r>
              <a:rPr lang="en-US" dirty="0"/>
              <a:t>Work on and finish your presentation </a:t>
            </a:r>
            <a:r>
              <a:rPr lang="en-US" b="1" dirty="0"/>
              <a:t>EARLY</a:t>
            </a:r>
          </a:p>
          <a:p>
            <a:pPr marL="285750" indent="-285750">
              <a:lnSpc>
                <a:spcPct val="150000"/>
              </a:lnSpc>
              <a:buFont typeface="Arial" panose="020B0604020202020204" pitchFamily="34" charset="0"/>
              <a:buChar char="•"/>
            </a:pPr>
            <a:r>
              <a:rPr lang="en-US" b="1" dirty="0"/>
              <a:t>PRACTICE</a:t>
            </a:r>
            <a:r>
              <a:rPr lang="en-US" dirty="0"/>
              <a:t> your presentation </a:t>
            </a:r>
            <a:r>
              <a:rPr lang="en-US" b="1" dirty="0"/>
              <a:t>OUT LOUD</a:t>
            </a:r>
          </a:p>
          <a:p>
            <a:pPr marL="742950" lvl="1" indent="-285750">
              <a:lnSpc>
                <a:spcPct val="150000"/>
              </a:lnSpc>
              <a:buFont typeface="Arial" panose="020B0604020202020204" pitchFamily="34" charset="0"/>
              <a:buChar char="•"/>
            </a:pPr>
            <a:r>
              <a:rPr lang="en-US" dirty="0"/>
              <a:t>Get feedback (Even if it is from yourself)</a:t>
            </a:r>
          </a:p>
          <a:p>
            <a:pPr marL="285750" indent="-285750">
              <a:lnSpc>
                <a:spcPct val="150000"/>
              </a:lnSpc>
              <a:buFont typeface="Arial" panose="020B0604020202020204" pitchFamily="34" charset="0"/>
              <a:buChar char="•"/>
            </a:pPr>
            <a:r>
              <a:rPr lang="en-US" dirty="0"/>
              <a:t>Memorizing is okay, but don’t be afraid to go off script </a:t>
            </a:r>
          </a:p>
          <a:p>
            <a:pPr marL="285750" indent="-285750">
              <a:lnSpc>
                <a:spcPct val="150000"/>
              </a:lnSpc>
              <a:buFont typeface="Arial" panose="020B0604020202020204" pitchFamily="34" charset="0"/>
              <a:buChar char="•"/>
            </a:pPr>
            <a:r>
              <a:rPr lang="en-US" dirty="0"/>
              <a:t>Find friendly faces in the audience</a:t>
            </a:r>
          </a:p>
          <a:p>
            <a:pPr marL="285750" indent="-285750">
              <a:lnSpc>
                <a:spcPct val="150000"/>
              </a:lnSpc>
              <a:buFont typeface="Arial" panose="020B0604020202020204" pitchFamily="34" charset="0"/>
              <a:buChar char="•"/>
            </a:pPr>
            <a:r>
              <a:rPr lang="en-US" dirty="0"/>
              <a:t>Speak slowly</a:t>
            </a:r>
          </a:p>
          <a:p>
            <a:pPr marL="285750" indent="-285750">
              <a:lnSpc>
                <a:spcPct val="150000"/>
              </a:lnSpc>
              <a:buFont typeface="Arial" panose="020B0604020202020204" pitchFamily="34" charset="0"/>
              <a:buChar char="•"/>
            </a:pPr>
            <a:r>
              <a:rPr lang="en-US" dirty="0"/>
              <a:t>Don’t be afraid of silent moments</a:t>
            </a:r>
          </a:p>
        </p:txBody>
      </p:sp>
      <p:pic>
        <p:nvPicPr>
          <p:cNvPr id="1026" name="Picture 2" descr="Image result for SEINfeld casket eulogy"/>
          <p:cNvPicPr>
            <a:picLocks noChangeAspect="1" noChangeArrowheads="1"/>
          </p:cNvPicPr>
          <p:nvPr/>
        </p:nvPicPr>
        <p:blipFill rotWithShape="1">
          <a:blip r:embed="rId2">
            <a:extLst>
              <a:ext uri="{28A0092B-C50C-407E-A947-70E740481C1C}">
                <a14:useLocalDpi xmlns:a14="http://schemas.microsoft.com/office/drawing/2010/main" val="0"/>
              </a:ext>
            </a:extLst>
          </a:blip>
          <a:srcRect b="11717"/>
          <a:stretch/>
        </p:blipFill>
        <p:spPr bwMode="auto">
          <a:xfrm>
            <a:off x="6642099" y="2963969"/>
            <a:ext cx="5359759" cy="35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73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8449" y="0"/>
            <a:ext cx="3655104" cy="470000"/>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What Makes A Good Title?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80495" y="861568"/>
            <a:ext cx="10085453" cy="985270"/>
          </a:xfrm>
          <a:prstGeom prst="rect">
            <a:avLst/>
          </a:prstGeom>
        </p:spPr>
        <p:txBody>
          <a:bodyPr wrap="none">
            <a:spAutoFit/>
          </a:bodyPr>
          <a:lstStyle/>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good title will help the audience to understand the significance of the slide</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good title is the takeaway message for that slide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158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8169" y="0"/>
            <a:ext cx="1255665" cy="470000"/>
          </a:xfrm>
          <a:prstGeom prst="rect">
            <a:avLst/>
          </a:prstGeom>
        </p:spPr>
        <p:txBody>
          <a:bodyPr wrap="none">
            <a:spAutoFit/>
          </a:bodyPr>
          <a:lstStyle/>
          <a:p>
            <a:pPr algn="ctr">
              <a:lnSpc>
                <a:spcPct val="107000"/>
              </a:lnSpc>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Image result for SEINfeld casket eulogy"/>
          <p:cNvPicPr>
            <a:picLocks noChangeAspect="1" noChangeArrowheads="1"/>
          </p:cNvPicPr>
          <p:nvPr/>
        </p:nvPicPr>
        <p:blipFill rotWithShape="1">
          <a:blip r:embed="rId2">
            <a:extLst>
              <a:ext uri="{28A0092B-C50C-407E-A947-70E740481C1C}">
                <a14:useLocalDpi xmlns:a14="http://schemas.microsoft.com/office/drawing/2010/main" val="0"/>
              </a:ext>
            </a:extLst>
          </a:blip>
          <a:srcRect b="11717"/>
          <a:stretch/>
        </p:blipFill>
        <p:spPr bwMode="auto">
          <a:xfrm>
            <a:off x="6642099" y="2963969"/>
            <a:ext cx="5359759" cy="35525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4961" y="1098705"/>
            <a:ext cx="6663876" cy="5417765"/>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100 comedians surveyed</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99 identified Jerry Seinfeld as a peer that excels at public speaking</a:t>
            </a:r>
          </a:p>
          <a:p>
            <a:pPr>
              <a:lnSpc>
                <a:spcPct val="150000"/>
              </a:lnSpc>
            </a:pPr>
            <a:endParaRPr lang="en-US" b="1" dirty="0"/>
          </a:p>
          <a:p>
            <a:pPr>
              <a:lnSpc>
                <a:spcPct val="150000"/>
              </a:lnSpc>
            </a:pPr>
            <a:r>
              <a:rPr lang="en-US" b="1" dirty="0"/>
              <a:t>How to prepare and feel better about public speaking:</a:t>
            </a:r>
          </a:p>
          <a:p>
            <a:pPr marL="285750" indent="-285750">
              <a:lnSpc>
                <a:spcPct val="150000"/>
              </a:lnSpc>
              <a:buFont typeface="Arial" panose="020B0604020202020204" pitchFamily="34" charset="0"/>
              <a:buChar char="•"/>
            </a:pPr>
            <a:r>
              <a:rPr lang="en-US" dirty="0"/>
              <a:t>Learn as much as you can about the topic</a:t>
            </a:r>
          </a:p>
          <a:p>
            <a:pPr marL="285750" indent="-285750">
              <a:lnSpc>
                <a:spcPct val="150000"/>
              </a:lnSpc>
              <a:buFont typeface="Arial" panose="020B0604020202020204" pitchFamily="34" charset="0"/>
              <a:buChar char="•"/>
            </a:pPr>
            <a:r>
              <a:rPr lang="en-US" dirty="0"/>
              <a:t>Think about who your audience is</a:t>
            </a:r>
          </a:p>
          <a:p>
            <a:pPr marL="285750" indent="-285750">
              <a:lnSpc>
                <a:spcPct val="150000"/>
              </a:lnSpc>
              <a:buFont typeface="Arial" panose="020B0604020202020204" pitchFamily="34" charset="0"/>
              <a:buChar char="•"/>
            </a:pPr>
            <a:r>
              <a:rPr lang="en-US" dirty="0"/>
              <a:t>Work on and finish your presentation </a:t>
            </a:r>
            <a:r>
              <a:rPr lang="en-US" b="1" dirty="0"/>
              <a:t>EARLY</a:t>
            </a:r>
          </a:p>
          <a:p>
            <a:pPr marL="285750" indent="-285750">
              <a:lnSpc>
                <a:spcPct val="150000"/>
              </a:lnSpc>
              <a:buFont typeface="Arial" panose="020B0604020202020204" pitchFamily="34" charset="0"/>
              <a:buChar char="•"/>
            </a:pPr>
            <a:r>
              <a:rPr lang="en-US" b="1" dirty="0"/>
              <a:t>PRACTICE</a:t>
            </a:r>
            <a:r>
              <a:rPr lang="en-US" dirty="0"/>
              <a:t> your presentation </a:t>
            </a:r>
            <a:r>
              <a:rPr lang="en-US" b="1" dirty="0"/>
              <a:t>OUT LOUD</a:t>
            </a:r>
          </a:p>
          <a:p>
            <a:pPr marL="742950" lvl="1" indent="-285750">
              <a:lnSpc>
                <a:spcPct val="150000"/>
              </a:lnSpc>
              <a:buFont typeface="Arial" panose="020B0604020202020204" pitchFamily="34" charset="0"/>
              <a:buChar char="•"/>
            </a:pPr>
            <a:r>
              <a:rPr lang="en-US" dirty="0"/>
              <a:t>Get feedback (Even if it is from yourself)</a:t>
            </a:r>
          </a:p>
          <a:p>
            <a:pPr marL="285750" indent="-285750">
              <a:lnSpc>
                <a:spcPct val="150000"/>
              </a:lnSpc>
              <a:buFont typeface="Arial" panose="020B0604020202020204" pitchFamily="34" charset="0"/>
              <a:buChar char="•"/>
            </a:pPr>
            <a:r>
              <a:rPr lang="en-US" dirty="0"/>
              <a:t>Memorizing is okay, but don’t be afraid to go off script </a:t>
            </a:r>
          </a:p>
          <a:p>
            <a:pPr marL="285750" indent="-285750">
              <a:lnSpc>
                <a:spcPct val="150000"/>
              </a:lnSpc>
              <a:buFont typeface="Arial" panose="020B0604020202020204" pitchFamily="34" charset="0"/>
              <a:buChar char="•"/>
            </a:pPr>
            <a:r>
              <a:rPr lang="en-US" dirty="0"/>
              <a:t>Find friendly faces in the audience</a:t>
            </a:r>
          </a:p>
          <a:p>
            <a:pPr marL="285750" indent="-285750">
              <a:lnSpc>
                <a:spcPct val="150000"/>
              </a:lnSpc>
              <a:buFont typeface="Arial" panose="020B0604020202020204" pitchFamily="34" charset="0"/>
              <a:buChar char="•"/>
            </a:pPr>
            <a:r>
              <a:rPr lang="en-US" dirty="0"/>
              <a:t>Speak slowly</a:t>
            </a:r>
          </a:p>
          <a:p>
            <a:pPr marL="285750" indent="-285750">
              <a:lnSpc>
                <a:spcPct val="150000"/>
              </a:lnSpc>
              <a:buFont typeface="Arial" panose="020B0604020202020204" pitchFamily="34" charset="0"/>
              <a:buChar char="•"/>
            </a:pPr>
            <a:r>
              <a:rPr lang="en-US" dirty="0"/>
              <a:t>Don’t be afraid of silent moments</a:t>
            </a:r>
          </a:p>
        </p:txBody>
      </p:sp>
    </p:spTree>
    <p:extLst>
      <p:ext uri="{BB962C8B-B14F-4D97-AF65-F5344CB8AC3E}">
        <p14:creationId xmlns:p14="http://schemas.microsoft.com/office/powerpoint/2010/main" val="359489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083" y="0"/>
            <a:ext cx="11281871" cy="487506"/>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Majority of Professional Comedians Agree Jerry Seinfeld is an Expert at Public Speaking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64961" y="1098705"/>
            <a:ext cx="6663876" cy="5417765"/>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100 comedians surveyed</a:t>
            </a:r>
          </a:p>
          <a:p>
            <a:pPr marL="285750" indent="-285750">
              <a:lnSpc>
                <a:spcPct val="107000"/>
              </a:lnSpc>
              <a:spcAft>
                <a:spcPts val="8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99 identified Jerry Seinfeld as a peer that excels at public speaking</a:t>
            </a:r>
          </a:p>
          <a:p>
            <a:pPr>
              <a:lnSpc>
                <a:spcPct val="150000"/>
              </a:lnSpc>
            </a:pPr>
            <a:endParaRPr lang="en-US" b="1" dirty="0"/>
          </a:p>
          <a:p>
            <a:pPr>
              <a:lnSpc>
                <a:spcPct val="150000"/>
              </a:lnSpc>
            </a:pPr>
            <a:r>
              <a:rPr lang="en-US" b="1" dirty="0"/>
              <a:t>How to prepare and feel better about public speaking:</a:t>
            </a:r>
          </a:p>
          <a:p>
            <a:pPr marL="285750" indent="-285750">
              <a:lnSpc>
                <a:spcPct val="150000"/>
              </a:lnSpc>
              <a:buFont typeface="Arial" panose="020B0604020202020204" pitchFamily="34" charset="0"/>
              <a:buChar char="•"/>
            </a:pPr>
            <a:r>
              <a:rPr lang="en-US" dirty="0"/>
              <a:t>Learn as much as you can about the topic</a:t>
            </a:r>
          </a:p>
          <a:p>
            <a:pPr marL="285750" indent="-285750">
              <a:lnSpc>
                <a:spcPct val="150000"/>
              </a:lnSpc>
              <a:buFont typeface="Arial" panose="020B0604020202020204" pitchFamily="34" charset="0"/>
              <a:buChar char="•"/>
            </a:pPr>
            <a:r>
              <a:rPr lang="en-US" dirty="0"/>
              <a:t>Think about who your audience is</a:t>
            </a:r>
          </a:p>
          <a:p>
            <a:pPr marL="285750" indent="-285750">
              <a:lnSpc>
                <a:spcPct val="150000"/>
              </a:lnSpc>
              <a:buFont typeface="Arial" panose="020B0604020202020204" pitchFamily="34" charset="0"/>
              <a:buChar char="•"/>
            </a:pPr>
            <a:r>
              <a:rPr lang="en-US" dirty="0"/>
              <a:t>Work on and finish your presentation </a:t>
            </a:r>
            <a:r>
              <a:rPr lang="en-US" b="1" dirty="0"/>
              <a:t>EARLY</a:t>
            </a:r>
          </a:p>
          <a:p>
            <a:pPr marL="285750" indent="-285750">
              <a:lnSpc>
                <a:spcPct val="150000"/>
              </a:lnSpc>
              <a:buFont typeface="Arial" panose="020B0604020202020204" pitchFamily="34" charset="0"/>
              <a:buChar char="•"/>
            </a:pPr>
            <a:r>
              <a:rPr lang="en-US" b="1" dirty="0"/>
              <a:t>PRACTICE</a:t>
            </a:r>
            <a:r>
              <a:rPr lang="en-US" dirty="0"/>
              <a:t> your presentation </a:t>
            </a:r>
            <a:r>
              <a:rPr lang="en-US" b="1" dirty="0"/>
              <a:t>OUT LOUD</a:t>
            </a:r>
            <a:endParaRPr lang="en-US" dirty="0"/>
          </a:p>
          <a:p>
            <a:pPr marL="742950" lvl="1" indent="-285750">
              <a:lnSpc>
                <a:spcPct val="150000"/>
              </a:lnSpc>
              <a:buFont typeface="Arial" panose="020B0604020202020204" pitchFamily="34" charset="0"/>
              <a:buChar char="•"/>
            </a:pPr>
            <a:r>
              <a:rPr lang="en-US" dirty="0"/>
              <a:t>Get feedback (Even if it is from yourself)</a:t>
            </a:r>
          </a:p>
          <a:p>
            <a:pPr marL="285750" indent="-285750">
              <a:lnSpc>
                <a:spcPct val="150000"/>
              </a:lnSpc>
              <a:buFont typeface="Arial" panose="020B0604020202020204" pitchFamily="34" charset="0"/>
              <a:buChar char="•"/>
            </a:pPr>
            <a:r>
              <a:rPr lang="en-US" dirty="0"/>
              <a:t>Memorizing is okay, but don’t be afraid to go off script </a:t>
            </a:r>
          </a:p>
          <a:p>
            <a:pPr marL="285750" indent="-285750">
              <a:lnSpc>
                <a:spcPct val="150000"/>
              </a:lnSpc>
              <a:buFont typeface="Arial" panose="020B0604020202020204" pitchFamily="34" charset="0"/>
              <a:buChar char="•"/>
            </a:pPr>
            <a:r>
              <a:rPr lang="en-US" dirty="0"/>
              <a:t>Find friendly faces in the audience</a:t>
            </a:r>
          </a:p>
          <a:p>
            <a:pPr marL="285750" indent="-285750">
              <a:lnSpc>
                <a:spcPct val="150000"/>
              </a:lnSpc>
              <a:buFont typeface="Arial" panose="020B0604020202020204" pitchFamily="34" charset="0"/>
              <a:buChar char="•"/>
            </a:pPr>
            <a:r>
              <a:rPr lang="en-US" dirty="0"/>
              <a:t>Speak slowly</a:t>
            </a:r>
          </a:p>
          <a:p>
            <a:pPr marL="285750" indent="-285750">
              <a:lnSpc>
                <a:spcPct val="150000"/>
              </a:lnSpc>
              <a:buFont typeface="Arial" panose="020B0604020202020204" pitchFamily="34" charset="0"/>
              <a:buChar char="•"/>
            </a:pPr>
            <a:r>
              <a:rPr lang="en-US" dirty="0"/>
              <a:t>Don’t be afraid of silent moments</a:t>
            </a:r>
          </a:p>
        </p:txBody>
      </p:sp>
      <p:pic>
        <p:nvPicPr>
          <p:cNvPr id="1026" name="Picture 2" descr="Image result for SEINfeld casket eulogy"/>
          <p:cNvPicPr>
            <a:picLocks noChangeAspect="1" noChangeArrowheads="1"/>
          </p:cNvPicPr>
          <p:nvPr/>
        </p:nvPicPr>
        <p:blipFill rotWithShape="1">
          <a:blip r:embed="rId2">
            <a:extLst>
              <a:ext uri="{28A0092B-C50C-407E-A947-70E740481C1C}">
                <a14:useLocalDpi xmlns:a14="http://schemas.microsoft.com/office/drawing/2010/main" val="0"/>
              </a:ext>
            </a:extLst>
          </a:blip>
          <a:srcRect b="11717"/>
          <a:stretch/>
        </p:blipFill>
        <p:spPr bwMode="auto">
          <a:xfrm>
            <a:off x="6642099" y="2963969"/>
            <a:ext cx="5359759" cy="35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7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8449" y="0"/>
            <a:ext cx="3655104" cy="470000"/>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What Makes A Good Title?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80495" y="861568"/>
            <a:ext cx="10085453" cy="985270"/>
          </a:xfrm>
          <a:prstGeom prst="rect">
            <a:avLst/>
          </a:prstGeom>
        </p:spPr>
        <p:txBody>
          <a:bodyPr wrap="none">
            <a:spAutoFit/>
          </a:bodyPr>
          <a:lstStyle/>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good title will help the audience to understand the significance of the slide</a:t>
            </a:r>
          </a:p>
          <a:p>
            <a:pPr marL="342900" indent="-342900">
              <a:lnSpc>
                <a:spcPct val="107000"/>
              </a:lnSpc>
              <a:spcAft>
                <a:spcPts val="800"/>
              </a:spcAft>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A good title is the takeaway message for that slide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78" y="2578100"/>
            <a:ext cx="5664974" cy="320040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7678" y="2578100"/>
            <a:ext cx="5664974" cy="3200400"/>
          </a:xfrm>
          <a:prstGeom prst="rect">
            <a:avLst/>
          </a:prstGeom>
        </p:spPr>
      </p:pic>
    </p:spTree>
    <p:extLst>
      <p:ext uri="{BB962C8B-B14F-4D97-AF65-F5344CB8AC3E}">
        <p14:creationId xmlns:p14="http://schemas.microsoft.com/office/powerpoint/2010/main" val="425432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75129" y="0"/>
            <a:ext cx="5841792" cy="487506"/>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Help Yourself (And Your Audience) With Text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File:Question Block Artwork - Super Mario 3D Worl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162" y="899160"/>
            <a:ext cx="61817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1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2669" y="0"/>
            <a:ext cx="4466736" cy="487506"/>
          </a:xfrm>
          <a:prstGeom prst="rect">
            <a:avLst/>
          </a:prstGeom>
        </p:spPr>
        <p:txBody>
          <a:bodyPr wrap="none">
            <a:spAutoFit/>
          </a:bodyPr>
          <a:lstStyle/>
          <a:p>
            <a:pPr algn="ctr">
              <a:lnSpc>
                <a:spcPct val="107000"/>
              </a:lnSpc>
              <a:spcAft>
                <a:spcPts val="800"/>
              </a:spcAft>
            </a:pPr>
            <a:r>
              <a:rPr lang="en-US" sz="2400" b="1" dirty="0">
                <a:latin typeface="Calibri" panose="020F0502020204030204" pitchFamily="34" charset="0"/>
                <a:ea typeface="Calibri" panose="020F0502020204030204" pitchFamily="34" charset="0"/>
                <a:cs typeface="Times New Roman" panose="02020603050405020304" pitchFamily="18" charset="0"/>
              </a:rPr>
              <a:t>I Know You Can’t Read This, But…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50015903"/>
              </p:ext>
            </p:extLst>
          </p:nvPr>
        </p:nvGraphicFramePr>
        <p:xfrm>
          <a:off x="204657" y="720321"/>
          <a:ext cx="5672268" cy="5943609"/>
        </p:xfrm>
        <a:graphic>
          <a:graphicData uri="http://schemas.openxmlformats.org/drawingml/2006/table">
            <a:tbl>
              <a:tblPr firstRow="1" firstCol="1" bandRow="1">
                <a:tableStyleId>{5C22544A-7EE6-4342-B048-85BDC9FD1C3A}</a:tableStyleId>
              </a:tblPr>
              <a:tblGrid>
                <a:gridCol w="945378">
                  <a:extLst>
                    <a:ext uri="{9D8B030D-6E8A-4147-A177-3AD203B41FA5}">
                      <a16:colId xmlns:a16="http://schemas.microsoft.com/office/drawing/2014/main" val="1411338518"/>
                    </a:ext>
                  </a:extLst>
                </a:gridCol>
                <a:gridCol w="945378">
                  <a:extLst>
                    <a:ext uri="{9D8B030D-6E8A-4147-A177-3AD203B41FA5}">
                      <a16:colId xmlns:a16="http://schemas.microsoft.com/office/drawing/2014/main" val="1281650433"/>
                    </a:ext>
                  </a:extLst>
                </a:gridCol>
                <a:gridCol w="945378">
                  <a:extLst>
                    <a:ext uri="{9D8B030D-6E8A-4147-A177-3AD203B41FA5}">
                      <a16:colId xmlns:a16="http://schemas.microsoft.com/office/drawing/2014/main" val="3617601374"/>
                    </a:ext>
                  </a:extLst>
                </a:gridCol>
                <a:gridCol w="945378">
                  <a:extLst>
                    <a:ext uri="{9D8B030D-6E8A-4147-A177-3AD203B41FA5}">
                      <a16:colId xmlns:a16="http://schemas.microsoft.com/office/drawing/2014/main" val="3256220751"/>
                    </a:ext>
                  </a:extLst>
                </a:gridCol>
                <a:gridCol w="945378">
                  <a:extLst>
                    <a:ext uri="{9D8B030D-6E8A-4147-A177-3AD203B41FA5}">
                      <a16:colId xmlns:a16="http://schemas.microsoft.com/office/drawing/2014/main" val="1614808823"/>
                    </a:ext>
                  </a:extLst>
                </a:gridCol>
                <a:gridCol w="945378">
                  <a:extLst>
                    <a:ext uri="{9D8B030D-6E8A-4147-A177-3AD203B41FA5}">
                      <a16:colId xmlns:a16="http://schemas.microsoft.com/office/drawing/2014/main" val="1178471277"/>
                    </a:ext>
                  </a:extLst>
                </a:gridCol>
              </a:tblGrid>
              <a:tr h="431109">
                <a:tc>
                  <a:txBody>
                    <a:bodyPr/>
                    <a:lstStyle/>
                    <a:p>
                      <a:pPr marL="0" marR="0">
                        <a:spcBef>
                          <a:spcPts val="0"/>
                        </a:spcBef>
                        <a:spcAft>
                          <a:spcPts val="0"/>
                        </a:spcAft>
                      </a:pPr>
                      <a:r>
                        <a:rPr lang="en-US" sz="1000" dirty="0">
                          <a:effectLst/>
                        </a:rPr>
                        <a:t>TRIM gene</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M7vsM8 (2lnl)</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dN/dS</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p-value</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 of sites with dN/dS &gt;1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 of species used for comparison</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466912711"/>
                  </a:ext>
                </a:extLst>
              </a:tr>
              <a:tr h="153125">
                <a:tc>
                  <a:txBody>
                    <a:bodyPr/>
                    <a:lstStyle/>
                    <a:p>
                      <a:pPr marL="0" marR="0">
                        <a:spcBef>
                          <a:spcPts val="0"/>
                        </a:spcBef>
                        <a:spcAft>
                          <a:spcPts val="0"/>
                        </a:spcAft>
                      </a:pPr>
                      <a:r>
                        <a:rPr lang="en-US" sz="1000" dirty="0">
                          <a:effectLst/>
                        </a:rPr>
                        <a:t> TRIM1</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0.000494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3.03875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0.999753031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0</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074845839"/>
                  </a:ext>
                </a:extLst>
              </a:tr>
              <a:tr h="153125">
                <a:tc>
                  <a:txBody>
                    <a:bodyPr/>
                    <a:lstStyle/>
                    <a:p>
                      <a:pPr marL="0" marR="0">
                        <a:spcBef>
                          <a:spcPts val="0"/>
                        </a:spcBef>
                        <a:spcAft>
                          <a:spcPts val="0"/>
                        </a:spcAft>
                      </a:pPr>
                      <a:r>
                        <a:rPr lang="en-US" sz="1000">
                          <a:effectLst/>
                        </a:rPr>
                        <a:t>TRIML1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0.000966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0.999517117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0.317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388238300"/>
                  </a:ext>
                </a:extLst>
              </a:tr>
              <a:tr h="153125">
                <a:tc>
                  <a:txBody>
                    <a:bodyPr/>
                    <a:lstStyle/>
                    <a:p>
                      <a:pPr marL="0" marR="0">
                        <a:spcBef>
                          <a:spcPts val="0"/>
                        </a:spcBef>
                        <a:spcAft>
                          <a:spcPts val="0"/>
                        </a:spcAft>
                      </a:pPr>
                      <a:r>
                        <a:rPr lang="en-US" sz="1000">
                          <a:effectLst/>
                        </a:rPr>
                        <a:t> TRIM2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7.306736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1.54007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0.025903738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0.645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961653518"/>
                  </a:ext>
                </a:extLst>
              </a:tr>
              <a:tr h="153125">
                <a:tc>
                  <a:txBody>
                    <a:bodyPr/>
                    <a:lstStyle/>
                    <a:p>
                      <a:pPr marL="0" marR="0">
                        <a:spcBef>
                          <a:spcPts val="0"/>
                        </a:spcBef>
                        <a:spcAft>
                          <a:spcPts val="0"/>
                        </a:spcAft>
                      </a:pPr>
                      <a:r>
                        <a:rPr lang="en-US" sz="1000">
                          <a:effectLst/>
                        </a:rPr>
                        <a:t>TRIML2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6.030616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3.63563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0.049030732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8.736</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535941134"/>
                  </a:ext>
                </a:extLst>
              </a:tr>
              <a:tr h="153125">
                <a:tc>
                  <a:txBody>
                    <a:bodyPr/>
                    <a:lstStyle/>
                    <a:p>
                      <a:pPr marL="0" marR="0">
                        <a:spcBef>
                          <a:spcPts val="0"/>
                        </a:spcBef>
                        <a:spcAft>
                          <a:spcPts val="0"/>
                        </a:spcAft>
                      </a:pPr>
                      <a:r>
                        <a:rPr lang="en-US" sz="1000">
                          <a:effectLst/>
                        </a:rPr>
                        <a:t> TRIM3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0.000494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0.999753031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080299694"/>
                  </a:ext>
                </a:extLst>
              </a:tr>
              <a:tr h="153125">
                <a:tc>
                  <a:txBody>
                    <a:bodyPr/>
                    <a:lstStyle/>
                    <a:p>
                      <a:pPr marL="0" marR="0">
                        <a:spcBef>
                          <a:spcPts val="0"/>
                        </a:spcBef>
                        <a:spcAft>
                          <a:spcPts val="0"/>
                        </a:spcAft>
                      </a:pPr>
                      <a:r>
                        <a:rPr lang="en-US" sz="1000">
                          <a:effectLst/>
                        </a:rPr>
                        <a:t> TRIM4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0.077986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1.05949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0.961757441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46.13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27533137"/>
                  </a:ext>
                </a:extLst>
              </a:tr>
              <a:tr h="153125">
                <a:tc>
                  <a:txBody>
                    <a:bodyPr/>
                    <a:lstStyle/>
                    <a:p>
                      <a:pPr marL="0" marR="0">
                        <a:spcBef>
                          <a:spcPts val="0"/>
                        </a:spcBef>
                        <a:spcAft>
                          <a:spcPts val="0"/>
                        </a:spcAft>
                      </a:pPr>
                      <a:r>
                        <a:rPr lang="en-US" sz="1000">
                          <a:effectLst/>
                        </a:rPr>
                        <a:t> TRIM5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73.47338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3.29159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20.464</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612347490"/>
                  </a:ext>
                </a:extLst>
              </a:tr>
              <a:tr h="153125">
                <a:tc>
                  <a:txBody>
                    <a:bodyPr/>
                    <a:lstStyle/>
                    <a:p>
                      <a:pPr marL="0" marR="0">
                        <a:spcBef>
                          <a:spcPts val="0"/>
                        </a:spcBef>
                        <a:spcAft>
                          <a:spcPts val="0"/>
                        </a:spcAft>
                      </a:pPr>
                      <a:r>
                        <a:rPr lang="en-US" sz="1000">
                          <a:effectLst/>
                        </a:rPr>
                        <a:t> TRIM6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1.048762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2.15362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0.59192165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6.692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501271071"/>
                  </a:ext>
                </a:extLst>
              </a:tr>
              <a:tr h="153125">
                <a:tc>
                  <a:txBody>
                    <a:bodyPr/>
                    <a:lstStyle/>
                    <a:p>
                      <a:pPr marL="0" marR="0">
                        <a:spcBef>
                          <a:spcPts val="0"/>
                        </a:spcBef>
                        <a:spcAft>
                          <a:spcPts val="0"/>
                        </a:spcAft>
                      </a:pPr>
                      <a:r>
                        <a:rPr lang="en-US" sz="1000">
                          <a:effectLst/>
                        </a:rPr>
                        <a:t> TRIM7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9.924556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11.03782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0.006996971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0.364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861615617"/>
                  </a:ext>
                </a:extLst>
              </a:tr>
              <a:tr h="153125">
                <a:tc>
                  <a:txBody>
                    <a:bodyPr/>
                    <a:lstStyle/>
                    <a:p>
                      <a:pPr marL="0" marR="0">
                        <a:spcBef>
                          <a:spcPts val="0"/>
                        </a:spcBef>
                        <a:spcAft>
                          <a:spcPts val="0"/>
                        </a:spcAft>
                      </a:pPr>
                      <a:r>
                        <a:rPr lang="en-US" sz="1000">
                          <a:effectLst/>
                        </a:rPr>
                        <a:t> TRIM8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0.256808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0.87949799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0.59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200780818"/>
                  </a:ext>
                </a:extLst>
              </a:tr>
              <a:tr h="153125">
                <a:tc>
                  <a:txBody>
                    <a:bodyPr/>
                    <a:lstStyle/>
                    <a:p>
                      <a:pPr marL="0" marR="0">
                        <a:spcBef>
                          <a:spcPts val="0"/>
                        </a:spcBef>
                        <a:spcAft>
                          <a:spcPts val="0"/>
                        </a:spcAft>
                      </a:pPr>
                      <a:r>
                        <a:rPr lang="en-US" sz="1000">
                          <a:effectLst/>
                        </a:rPr>
                        <a:t> TRIM9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0.739358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1.19118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0.690956092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0.808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363316051"/>
                  </a:ext>
                </a:extLst>
              </a:tr>
              <a:tr h="153125">
                <a:tc>
                  <a:txBody>
                    <a:bodyPr/>
                    <a:lstStyle/>
                    <a:p>
                      <a:pPr marL="0" marR="0">
                        <a:spcBef>
                          <a:spcPts val="0"/>
                        </a:spcBef>
                        <a:spcAft>
                          <a:spcPts val="0"/>
                        </a:spcAft>
                      </a:pPr>
                      <a:r>
                        <a:rPr lang="en-US" sz="1000">
                          <a:effectLst/>
                        </a:rPr>
                        <a:t> TRIM10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6.060552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3.61613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0.048302305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1.999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626724770"/>
                  </a:ext>
                </a:extLst>
              </a:tr>
              <a:tr h="153125">
                <a:tc>
                  <a:txBody>
                    <a:bodyPr/>
                    <a:lstStyle/>
                    <a:p>
                      <a:pPr marL="0" marR="0">
                        <a:spcBef>
                          <a:spcPts val="0"/>
                        </a:spcBef>
                        <a:spcAft>
                          <a:spcPts val="0"/>
                        </a:spcAft>
                      </a:pPr>
                      <a:r>
                        <a:rPr lang="en-US" sz="1000">
                          <a:effectLst/>
                        </a:rPr>
                        <a:t> TRIM11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0.000168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0.999916004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661274158"/>
                  </a:ext>
                </a:extLst>
              </a:tr>
              <a:tr h="153125">
                <a:tc>
                  <a:txBody>
                    <a:bodyPr/>
                    <a:lstStyle/>
                    <a:p>
                      <a:pPr marL="0" marR="0">
                        <a:spcBef>
                          <a:spcPts val="0"/>
                        </a:spcBef>
                        <a:spcAft>
                          <a:spcPts val="0"/>
                        </a:spcAft>
                      </a:pPr>
                      <a:r>
                        <a:rPr lang="en-US" sz="1000">
                          <a:effectLst/>
                        </a:rPr>
                        <a:t> TRIM13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0.000244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0.999878007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842335703"/>
                  </a:ext>
                </a:extLst>
              </a:tr>
              <a:tr h="153125">
                <a:tc>
                  <a:txBody>
                    <a:bodyPr/>
                    <a:lstStyle/>
                    <a:p>
                      <a:pPr marL="0" marR="0">
                        <a:spcBef>
                          <a:spcPts val="0"/>
                        </a:spcBef>
                        <a:spcAft>
                          <a:spcPts val="0"/>
                        </a:spcAft>
                      </a:pPr>
                      <a:r>
                        <a:rPr lang="en-US" sz="1000">
                          <a:effectLst/>
                        </a:rPr>
                        <a:t> TRIM14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3.288158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3.46711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0.193190409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0.888</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073421329"/>
                  </a:ext>
                </a:extLst>
              </a:tr>
              <a:tr h="153125">
                <a:tc>
                  <a:txBody>
                    <a:bodyPr/>
                    <a:lstStyle/>
                    <a:p>
                      <a:pPr marL="0" marR="0">
                        <a:spcBef>
                          <a:spcPts val="0"/>
                        </a:spcBef>
                        <a:spcAft>
                          <a:spcPts val="0"/>
                        </a:spcAft>
                      </a:pPr>
                      <a:r>
                        <a:rPr lang="en-US" sz="1000">
                          <a:effectLst/>
                        </a:rPr>
                        <a:t> TRIM15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10.736928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2.24534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5.835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814074418"/>
                  </a:ext>
                </a:extLst>
              </a:tr>
              <a:tr h="153125">
                <a:tc>
                  <a:txBody>
                    <a:bodyPr/>
                    <a:lstStyle/>
                    <a:p>
                      <a:pPr marL="0" marR="0">
                        <a:spcBef>
                          <a:spcPts val="0"/>
                        </a:spcBef>
                        <a:spcAft>
                          <a:spcPts val="0"/>
                        </a:spcAft>
                      </a:pPr>
                      <a:r>
                        <a:rPr lang="en-US" sz="1000">
                          <a:effectLst/>
                        </a:rPr>
                        <a:t> TRIM16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9E-05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0.999955001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698220567"/>
                  </a:ext>
                </a:extLst>
              </a:tr>
              <a:tr h="153125">
                <a:tc>
                  <a:txBody>
                    <a:bodyPr/>
                    <a:lstStyle/>
                    <a:p>
                      <a:pPr marL="0" marR="0">
                        <a:spcBef>
                          <a:spcPts val="0"/>
                        </a:spcBef>
                        <a:spcAft>
                          <a:spcPts val="0"/>
                        </a:spcAft>
                      </a:pPr>
                      <a:r>
                        <a:rPr lang="en-US" sz="1000">
                          <a:effectLst/>
                        </a:rPr>
                        <a:t>TRIM16L</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2.214132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5.08523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0.330527307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0.813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4149011218"/>
                  </a:ext>
                </a:extLst>
              </a:tr>
              <a:tr h="153125">
                <a:tc>
                  <a:txBody>
                    <a:bodyPr/>
                    <a:lstStyle/>
                    <a:p>
                      <a:pPr marL="0" marR="0">
                        <a:spcBef>
                          <a:spcPts val="0"/>
                        </a:spcBef>
                        <a:spcAft>
                          <a:spcPts val="0"/>
                        </a:spcAft>
                      </a:pPr>
                      <a:r>
                        <a:rPr lang="en-US" sz="1000">
                          <a:effectLst/>
                        </a:rPr>
                        <a:t> TRIM17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7E-05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0.999965001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76552345"/>
                  </a:ext>
                </a:extLst>
              </a:tr>
              <a:tr h="153125">
                <a:tc>
                  <a:txBody>
                    <a:bodyPr/>
                    <a:lstStyle/>
                    <a:p>
                      <a:pPr marL="0" marR="0">
                        <a:spcBef>
                          <a:spcPts val="0"/>
                        </a:spcBef>
                        <a:spcAft>
                          <a:spcPts val="0"/>
                        </a:spcAft>
                      </a:pPr>
                      <a:r>
                        <a:rPr lang="en-US" sz="1000">
                          <a:effectLst/>
                        </a:rPr>
                        <a:t> TRIM18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0.00215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0.998925578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912718887"/>
                  </a:ext>
                </a:extLst>
              </a:tr>
              <a:tr h="153125">
                <a:tc>
                  <a:txBody>
                    <a:bodyPr/>
                    <a:lstStyle/>
                    <a:p>
                      <a:pPr marL="0" marR="0">
                        <a:spcBef>
                          <a:spcPts val="0"/>
                        </a:spcBef>
                        <a:spcAft>
                          <a:spcPts val="0"/>
                        </a:spcAft>
                      </a:pPr>
                      <a:r>
                        <a:rPr lang="en-US" sz="1000">
                          <a:effectLst/>
                        </a:rPr>
                        <a:t> TRIM19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1.59525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0.450397389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8.707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4207808817"/>
                  </a:ext>
                </a:extLst>
              </a:tr>
              <a:tr h="153125">
                <a:tc>
                  <a:txBody>
                    <a:bodyPr/>
                    <a:lstStyle/>
                    <a:p>
                      <a:pPr marL="0" marR="0">
                        <a:spcBef>
                          <a:spcPts val="0"/>
                        </a:spcBef>
                        <a:spcAft>
                          <a:spcPts val="0"/>
                        </a:spcAft>
                      </a:pPr>
                      <a:r>
                        <a:rPr lang="en-US" sz="1000">
                          <a:effectLst/>
                        </a:rPr>
                        <a:t> TRIM20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18.130102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2.11592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9.399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155212319"/>
                  </a:ext>
                </a:extLst>
              </a:tr>
              <a:tr h="153125">
                <a:tc>
                  <a:txBody>
                    <a:bodyPr/>
                    <a:lstStyle/>
                    <a:p>
                      <a:pPr marL="0" marR="0">
                        <a:spcBef>
                          <a:spcPts val="0"/>
                        </a:spcBef>
                        <a:spcAft>
                          <a:spcPts val="0"/>
                        </a:spcAft>
                      </a:pPr>
                      <a:r>
                        <a:rPr lang="en-US" sz="1000">
                          <a:effectLst/>
                        </a:rPr>
                        <a:t> TRIM21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7.01864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4.81422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0.029917251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3.378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430364013"/>
                  </a:ext>
                </a:extLst>
              </a:tr>
              <a:tr h="153125">
                <a:tc>
                  <a:txBody>
                    <a:bodyPr/>
                    <a:lstStyle/>
                    <a:p>
                      <a:pPr marL="0" marR="0">
                        <a:spcBef>
                          <a:spcPts val="0"/>
                        </a:spcBef>
                        <a:spcAft>
                          <a:spcPts val="0"/>
                        </a:spcAft>
                      </a:pPr>
                      <a:r>
                        <a:rPr lang="en-US" sz="1000">
                          <a:effectLst/>
                        </a:rPr>
                        <a:t> TRIM22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10.195488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6.16845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4.887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773335731"/>
                  </a:ext>
                </a:extLst>
              </a:tr>
              <a:tr h="153125">
                <a:tc>
                  <a:txBody>
                    <a:bodyPr/>
                    <a:lstStyle/>
                    <a:p>
                      <a:pPr marL="0" marR="0">
                        <a:spcBef>
                          <a:spcPts val="0"/>
                        </a:spcBef>
                        <a:spcAft>
                          <a:spcPts val="0"/>
                        </a:spcAft>
                      </a:pPr>
                      <a:r>
                        <a:rPr lang="en-US" sz="1000">
                          <a:effectLst/>
                        </a:rPr>
                        <a:t> TRIM23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0.001684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0.999158354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911996953"/>
                  </a:ext>
                </a:extLst>
              </a:tr>
              <a:tr h="153125">
                <a:tc>
                  <a:txBody>
                    <a:bodyPr/>
                    <a:lstStyle/>
                    <a:p>
                      <a:pPr marL="0" marR="0">
                        <a:spcBef>
                          <a:spcPts val="0"/>
                        </a:spcBef>
                        <a:spcAft>
                          <a:spcPts val="0"/>
                        </a:spcAft>
                      </a:pPr>
                      <a:r>
                        <a:rPr lang="en-US" sz="1000">
                          <a:effectLst/>
                        </a:rPr>
                        <a:t> TRIM24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4.4E-05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0.999978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887834928"/>
                  </a:ext>
                </a:extLst>
              </a:tr>
              <a:tr h="153125">
                <a:tc>
                  <a:txBody>
                    <a:bodyPr/>
                    <a:lstStyle/>
                    <a:p>
                      <a:pPr marL="0" marR="0">
                        <a:spcBef>
                          <a:spcPts val="0"/>
                        </a:spcBef>
                        <a:spcAft>
                          <a:spcPts val="0"/>
                        </a:spcAft>
                      </a:pPr>
                      <a:r>
                        <a:rPr lang="en-US" sz="1000">
                          <a:effectLst/>
                        </a:rPr>
                        <a:t> TRIM25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19.270786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2.40224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9.368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597878383"/>
                  </a:ext>
                </a:extLst>
              </a:tr>
              <a:tr h="153125">
                <a:tc>
                  <a:txBody>
                    <a:bodyPr/>
                    <a:lstStyle/>
                    <a:p>
                      <a:pPr marL="0" marR="0">
                        <a:spcBef>
                          <a:spcPts val="0"/>
                        </a:spcBef>
                        <a:spcAft>
                          <a:spcPts val="0"/>
                        </a:spcAft>
                      </a:pPr>
                      <a:r>
                        <a:rPr lang="en-US" sz="1000">
                          <a:effectLst/>
                        </a:rPr>
                        <a:t> TRIM26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0.279598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0.869532994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1.96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926276202"/>
                  </a:ext>
                </a:extLst>
              </a:tr>
              <a:tr h="153125">
                <a:tc>
                  <a:txBody>
                    <a:bodyPr/>
                    <a:lstStyle/>
                    <a:p>
                      <a:pPr marL="0" marR="0">
                        <a:spcBef>
                          <a:spcPts val="0"/>
                        </a:spcBef>
                        <a:spcAft>
                          <a:spcPts val="0"/>
                        </a:spcAft>
                      </a:pPr>
                      <a:r>
                        <a:rPr lang="en-US" sz="1000">
                          <a:effectLst/>
                        </a:rPr>
                        <a:t> TRIM27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1.003224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1.96443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0.60555372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0.597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474783705"/>
                  </a:ext>
                </a:extLst>
              </a:tr>
              <a:tr h="153125">
                <a:tc>
                  <a:txBody>
                    <a:bodyPr/>
                    <a:lstStyle/>
                    <a:p>
                      <a:pPr marL="0" marR="0">
                        <a:spcBef>
                          <a:spcPts val="0"/>
                        </a:spcBef>
                        <a:spcAft>
                          <a:spcPts val="0"/>
                        </a:spcAft>
                      </a:pPr>
                      <a:r>
                        <a:rPr lang="en-US" sz="1000">
                          <a:effectLst/>
                        </a:rPr>
                        <a:t> TRIM28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0.638646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0.726640806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603922072"/>
                  </a:ext>
                </a:extLst>
              </a:tr>
              <a:tr h="153125">
                <a:tc>
                  <a:txBody>
                    <a:bodyPr/>
                    <a:lstStyle/>
                    <a:p>
                      <a:pPr marL="0" marR="0">
                        <a:spcBef>
                          <a:spcPts val="0"/>
                        </a:spcBef>
                        <a:spcAft>
                          <a:spcPts val="0"/>
                        </a:spcAft>
                      </a:pPr>
                      <a:r>
                        <a:rPr lang="en-US" sz="1000">
                          <a:effectLst/>
                        </a:rPr>
                        <a:t> TRIM29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3.221622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0.199725571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4.253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994158028"/>
                  </a:ext>
                </a:extLst>
              </a:tr>
              <a:tr h="153125">
                <a:tc>
                  <a:txBody>
                    <a:bodyPr/>
                    <a:lstStyle/>
                    <a:p>
                      <a:pPr marL="0" marR="0">
                        <a:spcBef>
                          <a:spcPts val="0"/>
                        </a:spcBef>
                        <a:spcAft>
                          <a:spcPts val="0"/>
                        </a:spcAft>
                      </a:pPr>
                      <a:r>
                        <a:rPr lang="en-US" sz="1000">
                          <a:effectLst/>
                        </a:rPr>
                        <a:t> TRIM31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15.056244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8.68452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5.265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15770949"/>
                  </a:ext>
                </a:extLst>
              </a:tr>
              <a:tr h="153125">
                <a:tc>
                  <a:txBody>
                    <a:bodyPr/>
                    <a:lstStyle/>
                    <a:p>
                      <a:pPr marL="0" marR="0">
                        <a:spcBef>
                          <a:spcPts val="0"/>
                        </a:spcBef>
                        <a:spcAft>
                          <a:spcPts val="0"/>
                        </a:spcAft>
                      </a:pPr>
                      <a:r>
                        <a:rPr lang="en-US" sz="1000">
                          <a:effectLst/>
                        </a:rPr>
                        <a:t> TRIM32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0.000986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0.999507122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147026336"/>
                  </a:ext>
                </a:extLst>
              </a:tr>
              <a:tr h="153125">
                <a:tc>
                  <a:txBody>
                    <a:bodyPr/>
                    <a:lstStyle/>
                    <a:p>
                      <a:pPr marL="0" marR="0">
                        <a:spcBef>
                          <a:spcPts val="0"/>
                        </a:spcBef>
                        <a:spcAft>
                          <a:spcPts val="0"/>
                        </a:spcAft>
                      </a:pPr>
                      <a:r>
                        <a:rPr lang="en-US" sz="1000">
                          <a:effectLst/>
                        </a:rPr>
                        <a:t> TRIM33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0.51926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8.91641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0.771336928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0.433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152135947"/>
                  </a:ext>
                </a:extLst>
              </a:tr>
              <a:tr h="153125">
                <a:tc>
                  <a:txBody>
                    <a:bodyPr/>
                    <a:lstStyle/>
                    <a:p>
                      <a:pPr marL="0" marR="0">
                        <a:spcBef>
                          <a:spcPts val="0"/>
                        </a:spcBef>
                        <a:spcAft>
                          <a:spcPts val="0"/>
                        </a:spcAft>
                      </a:pPr>
                      <a:r>
                        <a:rPr lang="en-US" sz="1000">
                          <a:effectLst/>
                        </a:rPr>
                        <a:t> TRIM34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0.214692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1.13003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0.898214837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47.274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860442252"/>
                  </a:ext>
                </a:extLst>
              </a:tr>
              <a:tr h="153125">
                <a:tc>
                  <a:txBody>
                    <a:bodyPr/>
                    <a:lstStyle/>
                    <a:p>
                      <a:pPr marL="0" marR="0">
                        <a:spcBef>
                          <a:spcPts val="0"/>
                        </a:spcBef>
                        <a:spcAft>
                          <a:spcPts val="0"/>
                        </a:spcAft>
                      </a:pPr>
                      <a:r>
                        <a:rPr lang="en-US" sz="1000" dirty="0">
                          <a:effectLst/>
                        </a:rPr>
                        <a:t> TRIM35</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0.179814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1.09917</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0.914016185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0.441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10</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43105207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71404130"/>
              </p:ext>
            </p:extLst>
          </p:nvPr>
        </p:nvGraphicFramePr>
        <p:xfrm>
          <a:off x="6214513" y="720321"/>
          <a:ext cx="5669280" cy="5943601"/>
        </p:xfrm>
        <a:graphic>
          <a:graphicData uri="http://schemas.openxmlformats.org/drawingml/2006/table">
            <a:tbl>
              <a:tblPr firstRow="1" firstCol="1" bandRow="1">
                <a:tableStyleId>{5C22544A-7EE6-4342-B048-85BDC9FD1C3A}</a:tableStyleId>
              </a:tblPr>
              <a:tblGrid>
                <a:gridCol w="944880">
                  <a:extLst>
                    <a:ext uri="{9D8B030D-6E8A-4147-A177-3AD203B41FA5}">
                      <a16:colId xmlns:a16="http://schemas.microsoft.com/office/drawing/2014/main" val="1411338518"/>
                    </a:ext>
                  </a:extLst>
                </a:gridCol>
                <a:gridCol w="944880">
                  <a:extLst>
                    <a:ext uri="{9D8B030D-6E8A-4147-A177-3AD203B41FA5}">
                      <a16:colId xmlns:a16="http://schemas.microsoft.com/office/drawing/2014/main" val="1281650433"/>
                    </a:ext>
                  </a:extLst>
                </a:gridCol>
                <a:gridCol w="944880">
                  <a:extLst>
                    <a:ext uri="{9D8B030D-6E8A-4147-A177-3AD203B41FA5}">
                      <a16:colId xmlns:a16="http://schemas.microsoft.com/office/drawing/2014/main" val="3617601374"/>
                    </a:ext>
                  </a:extLst>
                </a:gridCol>
                <a:gridCol w="944880">
                  <a:extLst>
                    <a:ext uri="{9D8B030D-6E8A-4147-A177-3AD203B41FA5}">
                      <a16:colId xmlns:a16="http://schemas.microsoft.com/office/drawing/2014/main" val="3256220751"/>
                    </a:ext>
                  </a:extLst>
                </a:gridCol>
                <a:gridCol w="944880">
                  <a:extLst>
                    <a:ext uri="{9D8B030D-6E8A-4147-A177-3AD203B41FA5}">
                      <a16:colId xmlns:a16="http://schemas.microsoft.com/office/drawing/2014/main" val="1614808823"/>
                    </a:ext>
                  </a:extLst>
                </a:gridCol>
                <a:gridCol w="944880">
                  <a:extLst>
                    <a:ext uri="{9D8B030D-6E8A-4147-A177-3AD203B41FA5}">
                      <a16:colId xmlns:a16="http://schemas.microsoft.com/office/drawing/2014/main" val="1178471277"/>
                    </a:ext>
                  </a:extLst>
                </a:gridCol>
              </a:tblGrid>
              <a:tr h="509457">
                <a:tc>
                  <a:txBody>
                    <a:bodyPr/>
                    <a:lstStyle/>
                    <a:p>
                      <a:pPr marL="0" marR="0">
                        <a:spcBef>
                          <a:spcPts val="0"/>
                        </a:spcBef>
                        <a:spcAft>
                          <a:spcPts val="0"/>
                        </a:spcAft>
                      </a:pPr>
                      <a:r>
                        <a:rPr lang="en-US" sz="1000" dirty="0">
                          <a:effectLst/>
                        </a:rPr>
                        <a:t>TRIM gene</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M7vsM8 (2lnl)</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dN/dS</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p-value</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 of sites with dN/dS &gt;1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 of species used for comparison</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466912711"/>
                  </a:ext>
                </a:extLst>
              </a:tr>
              <a:tr h="169817">
                <a:tc>
                  <a:txBody>
                    <a:bodyPr/>
                    <a:lstStyle/>
                    <a:p>
                      <a:pPr marL="0" marR="0">
                        <a:spcBef>
                          <a:spcPts val="0"/>
                        </a:spcBef>
                        <a:spcAft>
                          <a:spcPts val="0"/>
                        </a:spcAft>
                      </a:pPr>
                      <a:r>
                        <a:rPr lang="en-US" sz="1000" dirty="0">
                          <a:effectLst/>
                        </a:rPr>
                        <a:t> TRIM36</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4.547232</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2.81258</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0.102939278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0.638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630119447"/>
                  </a:ext>
                </a:extLst>
              </a:tr>
              <a:tr h="169817">
                <a:tc>
                  <a:txBody>
                    <a:bodyPr/>
                    <a:lstStyle/>
                    <a:p>
                      <a:pPr marL="0" marR="0">
                        <a:spcBef>
                          <a:spcPts val="0"/>
                        </a:spcBef>
                        <a:spcAft>
                          <a:spcPts val="0"/>
                        </a:spcAft>
                      </a:pPr>
                      <a:r>
                        <a:rPr lang="en-US" sz="1000">
                          <a:effectLst/>
                        </a:rPr>
                        <a:t> TRIM37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6E-06</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0.999997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897306286"/>
                  </a:ext>
                </a:extLst>
              </a:tr>
              <a:tr h="169817">
                <a:tc>
                  <a:txBody>
                    <a:bodyPr/>
                    <a:lstStyle/>
                    <a:p>
                      <a:pPr marL="0" marR="0">
                        <a:spcBef>
                          <a:spcPts val="0"/>
                        </a:spcBef>
                        <a:spcAft>
                          <a:spcPts val="0"/>
                        </a:spcAft>
                      </a:pPr>
                      <a:r>
                        <a:rPr lang="en-US" sz="1000">
                          <a:effectLst/>
                        </a:rPr>
                        <a:t> TRIM38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6.511954</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2.94482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0.038543146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3.655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611081746"/>
                  </a:ext>
                </a:extLst>
              </a:tr>
              <a:tr h="169817">
                <a:tc>
                  <a:txBody>
                    <a:bodyPr/>
                    <a:lstStyle/>
                    <a:p>
                      <a:pPr marL="0" marR="0">
                        <a:spcBef>
                          <a:spcPts val="0"/>
                        </a:spcBef>
                        <a:spcAft>
                          <a:spcPts val="0"/>
                        </a:spcAft>
                      </a:pPr>
                      <a:r>
                        <a:rPr lang="en-US" sz="1000">
                          <a:effectLst/>
                        </a:rPr>
                        <a:t> TRIM39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0.000164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0.999918003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518768583"/>
                  </a:ext>
                </a:extLst>
              </a:tr>
              <a:tr h="169817">
                <a:tc>
                  <a:txBody>
                    <a:bodyPr/>
                    <a:lstStyle/>
                    <a:p>
                      <a:pPr marL="0" marR="0">
                        <a:spcBef>
                          <a:spcPts val="0"/>
                        </a:spcBef>
                        <a:spcAft>
                          <a:spcPts val="0"/>
                        </a:spcAft>
                      </a:pPr>
                      <a:r>
                        <a:rPr lang="en-US" sz="1000">
                          <a:effectLst/>
                        </a:rPr>
                        <a:t> TRIM40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0.311058</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2.16548</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0.855962254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3.312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803276592"/>
                  </a:ext>
                </a:extLst>
              </a:tr>
              <a:tr h="169817">
                <a:tc>
                  <a:txBody>
                    <a:bodyPr/>
                    <a:lstStyle/>
                    <a:p>
                      <a:pPr marL="0" marR="0">
                        <a:spcBef>
                          <a:spcPts val="0"/>
                        </a:spcBef>
                        <a:spcAft>
                          <a:spcPts val="0"/>
                        </a:spcAft>
                      </a:pPr>
                      <a:r>
                        <a:rPr lang="en-US" sz="1000">
                          <a:effectLst/>
                        </a:rPr>
                        <a:t> TRIM41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1.245814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1.89168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0.536382904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0.488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638873130"/>
                  </a:ext>
                </a:extLst>
              </a:tr>
              <a:tr h="169817">
                <a:tc>
                  <a:txBody>
                    <a:bodyPr/>
                    <a:lstStyle/>
                    <a:p>
                      <a:pPr marL="0" marR="0">
                        <a:spcBef>
                          <a:spcPts val="0"/>
                        </a:spcBef>
                        <a:spcAft>
                          <a:spcPts val="0"/>
                        </a:spcAft>
                      </a:pPr>
                      <a:r>
                        <a:rPr lang="en-US" sz="1000">
                          <a:effectLst/>
                        </a:rPr>
                        <a:t> TRIM42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1.741774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3.29941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0.418580104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0.35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612533266"/>
                  </a:ext>
                </a:extLst>
              </a:tr>
              <a:tr h="169817">
                <a:tc>
                  <a:txBody>
                    <a:bodyPr/>
                    <a:lstStyle/>
                    <a:p>
                      <a:pPr marL="0" marR="0">
                        <a:spcBef>
                          <a:spcPts val="0"/>
                        </a:spcBef>
                        <a:spcAft>
                          <a:spcPts val="0"/>
                        </a:spcAft>
                      </a:pPr>
                      <a:r>
                        <a:rPr lang="en-US" sz="1000">
                          <a:effectLst/>
                        </a:rPr>
                        <a:t> TRIM44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0.000664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55.66386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0.999668055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248476787"/>
                  </a:ext>
                </a:extLst>
              </a:tr>
              <a:tr h="169817">
                <a:tc>
                  <a:txBody>
                    <a:bodyPr/>
                    <a:lstStyle/>
                    <a:p>
                      <a:pPr marL="0" marR="0">
                        <a:spcBef>
                          <a:spcPts val="0"/>
                        </a:spcBef>
                        <a:spcAft>
                          <a:spcPts val="0"/>
                        </a:spcAft>
                      </a:pPr>
                      <a:r>
                        <a:rPr lang="en-US" sz="1000">
                          <a:effectLst/>
                        </a:rPr>
                        <a:t> TRIM45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5.224212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1.65382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0.073379843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8.933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535473609"/>
                  </a:ext>
                </a:extLst>
              </a:tr>
              <a:tr h="169817">
                <a:tc>
                  <a:txBody>
                    <a:bodyPr/>
                    <a:lstStyle/>
                    <a:p>
                      <a:pPr marL="0" marR="0">
                        <a:spcBef>
                          <a:spcPts val="0"/>
                        </a:spcBef>
                        <a:spcAft>
                          <a:spcPts val="0"/>
                        </a:spcAft>
                      </a:pPr>
                      <a:r>
                        <a:rPr lang="en-US" sz="1000">
                          <a:effectLst/>
                        </a:rPr>
                        <a:t> TRIM46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0.46835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2.053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0.79122334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0.232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411832311"/>
                  </a:ext>
                </a:extLst>
              </a:tr>
              <a:tr h="169817">
                <a:tc>
                  <a:txBody>
                    <a:bodyPr/>
                    <a:lstStyle/>
                    <a:p>
                      <a:pPr marL="0" marR="0">
                        <a:spcBef>
                          <a:spcPts val="0"/>
                        </a:spcBef>
                        <a:spcAft>
                          <a:spcPts val="0"/>
                        </a:spcAft>
                      </a:pPr>
                      <a:r>
                        <a:rPr lang="en-US" sz="1000">
                          <a:effectLst/>
                        </a:rPr>
                        <a:t> TRIM47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0.000216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0.999892006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941663192"/>
                  </a:ext>
                </a:extLst>
              </a:tr>
              <a:tr h="169817">
                <a:tc>
                  <a:txBody>
                    <a:bodyPr/>
                    <a:lstStyle/>
                    <a:p>
                      <a:pPr marL="0" marR="0">
                        <a:spcBef>
                          <a:spcPts val="0"/>
                        </a:spcBef>
                        <a:spcAft>
                          <a:spcPts val="0"/>
                        </a:spcAft>
                      </a:pPr>
                      <a:r>
                        <a:rPr lang="en-US" sz="1000">
                          <a:effectLst/>
                        </a:rPr>
                        <a:t> TRIM50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9.416224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2.795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472086598"/>
                  </a:ext>
                </a:extLst>
              </a:tr>
              <a:tr h="169817">
                <a:tc>
                  <a:txBody>
                    <a:bodyPr/>
                    <a:lstStyle/>
                    <a:p>
                      <a:pPr marL="0" marR="0">
                        <a:spcBef>
                          <a:spcPts val="0"/>
                        </a:spcBef>
                        <a:spcAft>
                          <a:spcPts val="0"/>
                        </a:spcAft>
                      </a:pPr>
                      <a:r>
                        <a:rPr lang="en-US" sz="1000" dirty="0">
                          <a:effectLst/>
                        </a:rPr>
                        <a:t> TRIM52</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16.514108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5.8355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6.635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901371982"/>
                  </a:ext>
                </a:extLst>
              </a:tr>
              <a:tr h="169817">
                <a:tc>
                  <a:txBody>
                    <a:bodyPr/>
                    <a:lstStyle/>
                    <a:p>
                      <a:pPr marL="0" marR="0">
                        <a:spcBef>
                          <a:spcPts val="0"/>
                        </a:spcBef>
                        <a:spcAft>
                          <a:spcPts val="0"/>
                        </a:spcAft>
                      </a:pPr>
                      <a:r>
                        <a:rPr lang="en-US" sz="1000">
                          <a:effectLst/>
                        </a:rPr>
                        <a:t> TRIM52*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11.500758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6.88558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3.615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099562471"/>
                  </a:ext>
                </a:extLst>
              </a:tr>
              <a:tr h="169817">
                <a:tc>
                  <a:txBody>
                    <a:bodyPr/>
                    <a:lstStyle/>
                    <a:p>
                      <a:pPr marL="0" marR="0">
                        <a:spcBef>
                          <a:spcPts val="0"/>
                        </a:spcBef>
                        <a:spcAft>
                          <a:spcPts val="0"/>
                        </a:spcAft>
                      </a:pPr>
                      <a:r>
                        <a:rPr lang="en-US" sz="1000">
                          <a:effectLst/>
                        </a:rPr>
                        <a:t> TRIM54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6.694138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6.83348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0.035187337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0.396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55714831"/>
                  </a:ext>
                </a:extLst>
              </a:tr>
              <a:tr h="169817">
                <a:tc>
                  <a:txBody>
                    <a:bodyPr/>
                    <a:lstStyle/>
                    <a:p>
                      <a:pPr marL="0" marR="0">
                        <a:spcBef>
                          <a:spcPts val="0"/>
                        </a:spcBef>
                        <a:spcAft>
                          <a:spcPts val="0"/>
                        </a:spcAft>
                      </a:pPr>
                      <a:r>
                        <a:rPr lang="en-US" sz="1000">
                          <a:effectLst/>
                        </a:rPr>
                        <a:t> TRIM55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0.000304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0.999848012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416816482"/>
                  </a:ext>
                </a:extLst>
              </a:tr>
              <a:tr h="169817">
                <a:tc>
                  <a:txBody>
                    <a:bodyPr/>
                    <a:lstStyle/>
                    <a:p>
                      <a:pPr marL="0" marR="0">
                        <a:spcBef>
                          <a:spcPts val="0"/>
                        </a:spcBef>
                        <a:spcAft>
                          <a:spcPts val="0"/>
                        </a:spcAft>
                      </a:pPr>
                      <a:r>
                        <a:rPr lang="en-US" sz="1000">
                          <a:effectLst/>
                        </a:rPr>
                        <a:t> TRIM56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0.481694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2.3723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0.785961869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0.316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495353088"/>
                  </a:ext>
                </a:extLst>
              </a:tr>
              <a:tr h="169817">
                <a:tc>
                  <a:txBody>
                    <a:bodyPr/>
                    <a:lstStyle/>
                    <a:p>
                      <a:pPr marL="0" marR="0">
                        <a:spcBef>
                          <a:spcPts val="0"/>
                        </a:spcBef>
                        <a:spcAft>
                          <a:spcPts val="0"/>
                        </a:spcAft>
                      </a:pPr>
                      <a:r>
                        <a:rPr lang="en-US" sz="1000">
                          <a:effectLst/>
                        </a:rPr>
                        <a:t> TRIM57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3.430678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10.98607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0.179902723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0.619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652856914"/>
                  </a:ext>
                </a:extLst>
              </a:tr>
              <a:tr h="169817">
                <a:tc>
                  <a:txBody>
                    <a:bodyPr/>
                    <a:lstStyle/>
                    <a:p>
                      <a:pPr marL="0" marR="0">
                        <a:spcBef>
                          <a:spcPts val="0"/>
                        </a:spcBef>
                        <a:spcAft>
                          <a:spcPts val="0"/>
                        </a:spcAft>
                      </a:pPr>
                      <a:r>
                        <a:rPr lang="en-US" sz="1000">
                          <a:effectLst/>
                        </a:rPr>
                        <a:t> TRIM58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17.753758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2.33532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4.24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082246288"/>
                  </a:ext>
                </a:extLst>
              </a:tr>
              <a:tr h="169817">
                <a:tc>
                  <a:txBody>
                    <a:bodyPr/>
                    <a:lstStyle/>
                    <a:p>
                      <a:pPr marL="0" marR="0">
                        <a:spcBef>
                          <a:spcPts val="0"/>
                        </a:spcBef>
                        <a:spcAft>
                          <a:spcPts val="0"/>
                        </a:spcAft>
                      </a:pPr>
                      <a:r>
                        <a:rPr lang="en-US" sz="1000">
                          <a:effectLst/>
                        </a:rPr>
                        <a:t> TRIM60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8.00201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2.14558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0.018297241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20.431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781123267"/>
                  </a:ext>
                </a:extLst>
              </a:tr>
              <a:tr h="169817">
                <a:tc>
                  <a:txBody>
                    <a:bodyPr/>
                    <a:lstStyle/>
                    <a:p>
                      <a:pPr marL="0" marR="0">
                        <a:spcBef>
                          <a:spcPts val="0"/>
                        </a:spcBef>
                        <a:spcAft>
                          <a:spcPts val="0"/>
                        </a:spcAft>
                      </a:pPr>
                      <a:r>
                        <a:rPr lang="en-US" sz="1000">
                          <a:effectLst/>
                        </a:rPr>
                        <a:t> TRIM61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2E-06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0.999999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266693102"/>
                  </a:ext>
                </a:extLst>
              </a:tr>
              <a:tr h="169817">
                <a:tc>
                  <a:txBody>
                    <a:bodyPr/>
                    <a:lstStyle/>
                    <a:p>
                      <a:pPr marL="0" marR="0">
                        <a:spcBef>
                          <a:spcPts val="0"/>
                        </a:spcBef>
                        <a:spcAft>
                          <a:spcPts val="0"/>
                        </a:spcAft>
                      </a:pPr>
                      <a:r>
                        <a:rPr lang="en-US" sz="1000">
                          <a:effectLst/>
                        </a:rPr>
                        <a:t> TRIM62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0.25935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0.878380858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445682639"/>
                  </a:ext>
                </a:extLst>
              </a:tr>
              <a:tr h="169817">
                <a:tc>
                  <a:txBody>
                    <a:bodyPr/>
                    <a:lstStyle/>
                    <a:p>
                      <a:pPr marL="0" marR="0">
                        <a:spcBef>
                          <a:spcPts val="0"/>
                        </a:spcBef>
                        <a:spcAft>
                          <a:spcPts val="0"/>
                        </a:spcAft>
                      </a:pPr>
                      <a:r>
                        <a:rPr lang="en-US" sz="1000">
                          <a:effectLst/>
                        </a:rPr>
                        <a:t> TRIM63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0.17628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0.915632679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6.116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029334876"/>
                  </a:ext>
                </a:extLst>
              </a:tr>
              <a:tr h="169817">
                <a:tc>
                  <a:txBody>
                    <a:bodyPr/>
                    <a:lstStyle/>
                    <a:p>
                      <a:pPr marL="0" marR="0">
                        <a:spcBef>
                          <a:spcPts val="0"/>
                        </a:spcBef>
                        <a:spcAft>
                          <a:spcPts val="0"/>
                        </a:spcAft>
                      </a:pPr>
                      <a:r>
                        <a:rPr lang="en-US" sz="1000">
                          <a:effectLst/>
                        </a:rPr>
                        <a:t> TRIM65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0.727386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1.84989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0.695104559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1.107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9850260"/>
                  </a:ext>
                </a:extLst>
              </a:tr>
              <a:tr h="169817">
                <a:tc>
                  <a:txBody>
                    <a:bodyPr/>
                    <a:lstStyle/>
                    <a:p>
                      <a:pPr marL="0" marR="0">
                        <a:spcBef>
                          <a:spcPts val="0"/>
                        </a:spcBef>
                        <a:spcAft>
                          <a:spcPts val="0"/>
                        </a:spcAft>
                      </a:pPr>
                      <a:r>
                        <a:rPr lang="en-US" sz="1000">
                          <a:effectLst/>
                        </a:rPr>
                        <a:t> TRIM66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0.661946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3.06609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0.718224561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1.279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262344619"/>
                  </a:ext>
                </a:extLst>
              </a:tr>
              <a:tr h="169817">
                <a:tc>
                  <a:txBody>
                    <a:bodyPr/>
                    <a:lstStyle/>
                    <a:p>
                      <a:pPr marL="0" marR="0">
                        <a:spcBef>
                          <a:spcPts val="0"/>
                        </a:spcBef>
                        <a:spcAft>
                          <a:spcPts val="0"/>
                        </a:spcAft>
                      </a:pPr>
                      <a:r>
                        <a:rPr lang="en-US" sz="1000">
                          <a:effectLst/>
                        </a:rPr>
                        <a:t> TRIM67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2.803318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1.00472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0.246188199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2.704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430992873"/>
                  </a:ext>
                </a:extLst>
              </a:tr>
              <a:tr h="169817">
                <a:tc>
                  <a:txBody>
                    <a:bodyPr/>
                    <a:lstStyle/>
                    <a:p>
                      <a:pPr marL="0" marR="0">
                        <a:spcBef>
                          <a:spcPts val="0"/>
                        </a:spcBef>
                        <a:spcAft>
                          <a:spcPts val="0"/>
                        </a:spcAft>
                      </a:pPr>
                      <a:r>
                        <a:rPr lang="en-US" sz="1000">
                          <a:effectLst/>
                        </a:rPr>
                        <a:t> TRIM68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1.4E-05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0.999993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2968081209"/>
                  </a:ext>
                </a:extLst>
              </a:tr>
              <a:tr h="169817">
                <a:tc>
                  <a:txBody>
                    <a:bodyPr/>
                    <a:lstStyle/>
                    <a:p>
                      <a:pPr marL="0" marR="0">
                        <a:spcBef>
                          <a:spcPts val="0"/>
                        </a:spcBef>
                        <a:spcAft>
                          <a:spcPts val="0"/>
                        </a:spcAft>
                      </a:pPr>
                      <a:r>
                        <a:rPr lang="en-US" sz="1000">
                          <a:effectLst/>
                        </a:rPr>
                        <a:t> TRIM69</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6.650254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2.46053</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0.035967951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19.156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549759984"/>
                  </a:ext>
                </a:extLst>
              </a:tr>
              <a:tr h="169817">
                <a:tc>
                  <a:txBody>
                    <a:bodyPr/>
                    <a:lstStyle/>
                    <a:p>
                      <a:pPr marL="0" marR="0">
                        <a:spcBef>
                          <a:spcPts val="0"/>
                        </a:spcBef>
                        <a:spcAft>
                          <a:spcPts val="0"/>
                        </a:spcAft>
                      </a:pPr>
                      <a:r>
                        <a:rPr lang="en-US" sz="1000">
                          <a:effectLst/>
                        </a:rPr>
                        <a:t> TRIM71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0.000606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0.999697046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700658729"/>
                  </a:ext>
                </a:extLst>
              </a:tr>
              <a:tr h="169817">
                <a:tc>
                  <a:txBody>
                    <a:bodyPr/>
                    <a:lstStyle/>
                    <a:p>
                      <a:pPr marL="0" marR="0">
                        <a:spcBef>
                          <a:spcPts val="0"/>
                        </a:spcBef>
                        <a:spcAft>
                          <a:spcPts val="0"/>
                        </a:spcAft>
                      </a:pPr>
                      <a:r>
                        <a:rPr lang="en-US" sz="1000">
                          <a:effectLst/>
                        </a:rPr>
                        <a:t> TRIM72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0.000804</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0.999598081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0.001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3400357890"/>
                  </a:ext>
                </a:extLst>
              </a:tr>
              <a:tr h="169817">
                <a:tc>
                  <a:txBody>
                    <a:bodyPr/>
                    <a:lstStyle/>
                    <a:p>
                      <a:pPr marL="0" marR="0">
                        <a:spcBef>
                          <a:spcPts val="0"/>
                        </a:spcBef>
                        <a:spcAft>
                          <a:spcPts val="0"/>
                        </a:spcAft>
                      </a:pPr>
                      <a:r>
                        <a:rPr lang="en-US" sz="1000">
                          <a:effectLst/>
                        </a:rPr>
                        <a:t> TRIM75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10.614008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12.23692</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0.665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10</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75288848"/>
                  </a:ext>
                </a:extLst>
              </a:tr>
              <a:tr h="169817">
                <a:tc>
                  <a:txBody>
                    <a:bodyPr/>
                    <a:lstStyle/>
                    <a:p>
                      <a:pPr marL="0" marR="0">
                        <a:spcBef>
                          <a:spcPts val="0"/>
                        </a:spcBef>
                        <a:spcAft>
                          <a:spcPts val="0"/>
                        </a:spcAft>
                      </a:pPr>
                      <a:r>
                        <a:rPr lang="en-US" sz="1000">
                          <a:effectLst/>
                        </a:rPr>
                        <a:t> TRIM76</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42.288758</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7.94347</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&lt;0.005</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a:effectLst/>
                        </a:rPr>
                        <a:t>1.711</a:t>
                      </a:r>
                      <a:endParaRPr lang="en-US" sz="1000">
                        <a:effectLst/>
                        <a:latin typeface="Cambria" panose="02040503050406030204" pitchFamily="18" charset="0"/>
                        <a:ea typeface="MS Mincho"/>
                        <a:cs typeface="Times New Roman" panose="02020603050405020304" pitchFamily="18" charset="0"/>
                      </a:endParaRPr>
                    </a:p>
                  </a:txBody>
                  <a:tcPr marL="25072" marR="25072" marT="0" marB="0" anchor="b"/>
                </a:tc>
                <a:tc>
                  <a:txBody>
                    <a:bodyPr/>
                    <a:lstStyle/>
                    <a:p>
                      <a:pPr marL="0" marR="0">
                        <a:spcBef>
                          <a:spcPts val="0"/>
                        </a:spcBef>
                        <a:spcAft>
                          <a:spcPts val="0"/>
                        </a:spcAft>
                      </a:pPr>
                      <a:r>
                        <a:rPr lang="en-US" sz="1000" dirty="0">
                          <a:effectLst/>
                        </a:rPr>
                        <a:t>10</a:t>
                      </a:r>
                      <a:endParaRPr lang="en-US" sz="1000" dirty="0">
                        <a:effectLst/>
                        <a:latin typeface="Cambria" panose="02040503050406030204" pitchFamily="18" charset="0"/>
                        <a:ea typeface="MS Mincho"/>
                        <a:cs typeface="Times New Roman" panose="02020603050405020304" pitchFamily="18" charset="0"/>
                      </a:endParaRPr>
                    </a:p>
                  </a:txBody>
                  <a:tcPr marL="25072" marR="25072" marT="0" marB="0" anchor="b"/>
                </a:tc>
                <a:extLst>
                  <a:ext uri="{0D108BD9-81ED-4DB2-BD59-A6C34878D82A}">
                    <a16:rowId xmlns:a16="http://schemas.microsoft.com/office/drawing/2014/main" val="1590226737"/>
                  </a:ext>
                </a:extLst>
              </a:tr>
            </a:tbl>
          </a:graphicData>
        </a:graphic>
      </p:graphicFrame>
    </p:spTree>
    <p:extLst>
      <p:ext uri="{BB962C8B-B14F-4D97-AF65-F5344CB8AC3E}">
        <p14:creationId xmlns:p14="http://schemas.microsoft.com/office/powerpoint/2010/main" val="225310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TotalTime>
  <Words>1673</Words>
  <Application>Microsoft Office PowerPoint</Application>
  <PresentationFormat>Widescreen</PresentationFormat>
  <Paragraphs>548</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V. Malfavon-Borja</dc:creator>
  <cp:lastModifiedBy>Raymond Malfavon-Borja</cp:lastModifiedBy>
  <cp:revision>172</cp:revision>
  <dcterms:created xsi:type="dcterms:W3CDTF">2016-11-07T16:10:11Z</dcterms:created>
  <dcterms:modified xsi:type="dcterms:W3CDTF">2022-06-20T13:09:07Z</dcterms:modified>
</cp:coreProperties>
</file>