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6" r:id="rId3"/>
    <p:sldMasterId id="2147484149" r:id="rId4"/>
  </p:sldMasterIdLst>
  <p:notesMasterIdLst>
    <p:notesMasterId r:id="rId54"/>
  </p:notesMasterIdLst>
  <p:sldIdLst>
    <p:sldId id="366" r:id="rId5"/>
    <p:sldId id="256" r:id="rId6"/>
    <p:sldId id="361" r:id="rId7"/>
    <p:sldId id="362" r:id="rId8"/>
    <p:sldId id="359" r:id="rId9"/>
    <p:sldId id="298" r:id="rId10"/>
    <p:sldId id="358" r:id="rId11"/>
    <p:sldId id="363" r:id="rId12"/>
    <p:sldId id="289" r:id="rId13"/>
    <p:sldId id="273" r:id="rId14"/>
    <p:sldId id="364" r:id="rId15"/>
    <p:sldId id="275" r:id="rId16"/>
    <p:sldId id="276" r:id="rId17"/>
    <p:sldId id="303" r:id="rId18"/>
    <p:sldId id="277" r:id="rId19"/>
    <p:sldId id="292" r:id="rId20"/>
    <p:sldId id="278" r:id="rId21"/>
    <p:sldId id="309" r:id="rId22"/>
    <p:sldId id="311" r:id="rId23"/>
    <p:sldId id="295" r:id="rId24"/>
    <p:sldId id="279" r:id="rId25"/>
    <p:sldId id="294" r:id="rId26"/>
    <p:sldId id="293" r:id="rId27"/>
    <p:sldId id="308" r:id="rId28"/>
    <p:sldId id="288" r:id="rId29"/>
    <p:sldId id="259" r:id="rId30"/>
    <p:sldId id="266" r:id="rId31"/>
    <p:sldId id="260" r:id="rId32"/>
    <p:sldId id="261" r:id="rId33"/>
    <p:sldId id="350" r:id="rId34"/>
    <p:sldId id="360" r:id="rId35"/>
    <p:sldId id="321" r:id="rId36"/>
    <p:sldId id="337" r:id="rId37"/>
    <p:sldId id="320" r:id="rId38"/>
    <p:sldId id="356" r:id="rId39"/>
    <p:sldId id="351" r:id="rId40"/>
    <p:sldId id="286" r:id="rId41"/>
    <p:sldId id="357" r:id="rId42"/>
    <p:sldId id="262" r:id="rId43"/>
    <p:sldId id="310" r:id="rId44"/>
    <p:sldId id="280" r:id="rId45"/>
    <p:sldId id="299" r:id="rId46"/>
    <p:sldId id="264" r:id="rId47"/>
    <p:sldId id="300" r:id="rId48"/>
    <p:sldId id="367" r:id="rId49"/>
    <p:sldId id="265" r:id="rId50"/>
    <p:sldId id="348" r:id="rId51"/>
    <p:sldId id="355" r:id="rId52"/>
    <p:sldId id="365" r:id="rId53"/>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99FF"/>
    <a:srgbClr val="94DCE4"/>
    <a:srgbClr val="237BAD"/>
    <a:srgbClr val="93E5DB"/>
    <a:srgbClr val="37BFCD"/>
    <a:srgbClr val="90E0DC"/>
    <a:srgbClr val="3BC9C2"/>
    <a:srgbClr val="EBF5FB"/>
    <a:srgbClr val="0D7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EBBB1-D137-405A-96D8-5854A8CD3145}" v="51" dt="2023-06-11T20:11:34.652"/>
    <p1510:client id="{BF44555C-FDCD-45CD-8020-1ED82BC1EF25}" v="113" dt="2023-06-11T21:09:01.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11" autoAdjust="0"/>
  </p:normalViewPr>
  <p:slideViewPr>
    <p:cSldViewPr snapToGrid="0">
      <p:cViewPr varScale="1">
        <p:scale>
          <a:sx n="91" d="100"/>
          <a:sy n="91"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Cujec" userId="a1e8b6b6-a10a-448d-8575-31f0d51494b9" providerId="ADAL" clId="{BF44555C-FDCD-45CD-8020-1ED82BC1EF25}"/>
    <pc:docChg chg="modSld">
      <pc:chgData name="Carol Cujec" userId="a1e8b6b6-a10a-448d-8575-31f0d51494b9" providerId="ADAL" clId="{BF44555C-FDCD-45CD-8020-1ED82BC1EF25}" dt="2023-06-11T21:09:01.417" v="116"/>
      <pc:docMkLst>
        <pc:docMk/>
      </pc:docMkLst>
      <pc:sldChg chg="modSp modAnim">
        <pc:chgData name="Carol Cujec" userId="a1e8b6b6-a10a-448d-8575-31f0d51494b9" providerId="ADAL" clId="{BF44555C-FDCD-45CD-8020-1ED82BC1EF25}" dt="2023-06-11T20:42:40.136" v="113" actId="403"/>
        <pc:sldMkLst>
          <pc:docMk/>
          <pc:sldMk cId="0" sldId="261"/>
        </pc:sldMkLst>
        <pc:spChg chg="mod">
          <ac:chgData name="Carol Cujec" userId="a1e8b6b6-a10a-448d-8575-31f0d51494b9" providerId="ADAL" clId="{BF44555C-FDCD-45CD-8020-1ED82BC1EF25}" dt="2023-06-11T20:42:40.136" v="113" actId="403"/>
          <ac:spMkLst>
            <pc:docMk/>
            <pc:sldMk cId="0" sldId="261"/>
            <ac:spMk id="3" creationId="{E6B4DD0D-AD02-4045-8296-43219B284E96}"/>
          </ac:spMkLst>
        </pc:spChg>
      </pc:sldChg>
      <pc:sldChg chg="modSp mod">
        <pc:chgData name="Carol Cujec" userId="a1e8b6b6-a10a-448d-8575-31f0d51494b9" providerId="ADAL" clId="{BF44555C-FDCD-45CD-8020-1ED82BC1EF25}" dt="2023-06-11T20:21:52.661" v="111" actId="403"/>
        <pc:sldMkLst>
          <pc:docMk/>
          <pc:sldMk cId="1668550426" sldId="364"/>
        </pc:sldMkLst>
        <pc:spChg chg="mod">
          <ac:chgData name="Carol Cujec" userId="a1e8b6b6-a10a-448d-8575-31f0d51494b9" providerId="ADAL" clId="{BF44555C-FDCD-45CD-8020-1ED82BC1EF25}" dt="2023-06-11T20:21:52.661" v="111" actId="403"/>
          <ac:spMkLst>
            <pc:docMk/>
            <pc:sldMk cId="1668550426" sldId="364"/>
            <ac:spMk id="2" creationId="{68EE464B-2A18-998B-031E-184D1CE1D6ED}"/>
          </ac:spMkLst>
        </pc:spChg>
        <pc:spChg chg="mod">
          <ac:chgData name="Carol Cujec" userId="a1e8b6b6-a10a-448d-8575-31f0d51494b9" providerId="ADAL" clId="{BF44555C-FDCD-45CD-8020-1ED82BC1EF25}" dt="2023-06-11T20:21:34.580" v="107" actId="20577"/>
          <ac:spMkLst>
            <pc:docMk/>
            <pc:sldMk cId="1668550426" sldId="364"/>
            <ac:spMk id="3" creationId="{2143F729-20E1-F144-E9A2-0ACE6CFBCE29}"/>
          </ac:spMkLst>
        </pc:spChg>
      </pc:sldChg>
      <pc:sldChg chg="modSp modAnim">
        <pc:chgData name="Carol Cujec" userId="a1e8b6b6-a10a-448d-8575-31f0d51494b9" providerId="ADAL" clId="{BF44555C-FDCD-45CD-8020-1ED82BC1EF25}" dt="2023-06-11T21:09:01.417" v="116"/>
        <pc:sldMkLst>
          <pc:docMk/>
          <pc:sldMk cId="0" sldId="367"/>
        </pc:sldMkLst>
        <pc:spChg chg="mod">
          <ac:chgData name="Carol Cujec" userId="a1e8b6b6-a10a-448d-8575-31f0d51494b9" providerId="ADAL" clId="{BF44555C-FDCD-45CD-8020-1ED82BC1EF25}" dt="2023-06-11T21:08:58.083" v="115" actId="403"/>
          <ac:spMkLst>
            <pc:docMk/>
            <pc:sldMk cId="0" sldId="367"/>
            <ac:spMk id="3" creationId="{E6B4DD0D-AD02-4045-8296-43219B284E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hape 3">
            <a:extLst>
              <a:ext uri="{FF2B5EF4-FFF2-40B4-BE49-F238E27FC236}">
                <a16:creationId xmlns:a16="http://schemas.microsoft.com/office/drawing/2014/main" id="{5A273B3B-D543-4668-91CE-478626ED4E75}"/>
              </a:ext>
            </a:extLst>
          </p:cNvPr>
          <p:cNvSpPr>
            <a:spLocks noGrp="1" noRot="1" noChangeAspect="1"/>
          </p:cNvSpPr>
          <p:nvPr>
            <p:ph type="sldImg" idx="2"/>
          </p:nvPr>
        </p:nvSpPr>
        <p:spPr bwMode="auto">
          <a:xfrm>
            <a:off x="-18262600" y="5165725"/>
            <a:ext cx="45913675" cy="258270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904D578E-D616-4046-8C16-B7CE77D8AB0A}"/>
              </a:ext>
            </a:extLst>
          </p:cNvPr>
          <p:cNvSpPr txBox="1">
            <a:spLocks noGrp="1"/>
          </p:cNvSpPr>
          <p:nvPr>
            <p:ph type="body" idx="1"/>
          </p:nvPr>
        </p:nvSpPr>
        <p:spPr>
          <a:xfrm>
            <a:off x="938848" y="32714430"/>
            <a:ext cx="7510780" cy="30992618"/>
          </a:xfrm>
          <a:prstGeom prst="rect">
            <a:avLst/>
          </a:prstGeom>
          <a:noFill/>
          <a:ln>
            <a:noFill/>
          </a:ln>
        </p:spPr>
        <p:txBody>
          <a:bodyPr lIns="193263" tIns="193263" rIns="193263" bIns="19326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195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r>
              <a:rPr lang="en-US" dirty="0"/>
              <a:t>How is SL different from volunteerism and internships</a:t>
            </a:r>
          </a:p>
          <a:p>
            <a:r>
              <a:rPr lang="en-US" dirty="0"/>
              <a:t>Corporation for National Service. </a:t>
            </a:r>
            <a:r>
              <a:rPr lang="en-US" dirty="0" err="1"/>
              <a:t>Furco</a:t>
            </a:r>
            <a:r>
              <a:rPr lang="en-US" dirty="0"/>
              <a:t>, Andrew. “Service Learning: a Balanced Approach to Experiential Education.” Expanding the Boundaries: Serving and Learning. Washington, DC: Corporation for National Service, 1996, 2-6.</a:t>
            </a:r>
          </a:p>
        </p:txBody>
      </p:sp>
    </p:spTree>
    <p:extLst>
      <p:ext uri="{BB962C8B-B14F-4D97-AF65-F5344CB8AC3E}">
        <p14:creationId xmlns:p14="http://schemas.microsoft.com/office/powerpoint/2010/main" val="45596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pPr defTabSz="1932950">
              <a:defRPr/>
            </a:pPr>
            <a:r>
              <a:rPr lang="en-US" dirty="0"/>
              <a:t>Justine Panian, San Marcos service leader for Girls Scouts San Diego, talks with new Junior Girl Scouts at San Marcos Elementary School. With her mom, Kassie, Justine recruited 43 bilingual college students to lead nine new troops of girls in underserved schools</a:t>
            </a:r>
          </a:p>
          <a:p>
            <a:endParaRPr lang="en-US" dirty="0"/>
          </a:p>
        </p:txBody>
      </p:sp>
    </p:spTree>
    <p:extLst>
      <p:ext uri="{BB962C8B-B14F-4D97-AF65-F5344CB8AC3E}">
        <p14:creationId xmlns:p14="http://schemas.microsoft.com/office/powerpoint/2010/main" val="386541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705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service-learning group demonstrated a significant increase in emotional empathy as measured by the Emotional Empathetic Tendency Scale (Lundy, 2007)</a:t>
            </a:r>
          </a:p>
        </p:txBody>
      </p:sp>
    </p:spTree>
    <p:extLst>
      <p:ext uri="{BB962C8B-B14F-4D97-AF65-F5344CB8AC3E}">
        <p14:creationId xmlns:p14="http://schemas.microsoft.com/office/powerpoint/2010/main" val="349655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861AA20-5F42-4A76-8429-97D2EDB83648}"/>
              </a:ext>
            </a:extLst>
          </p:cNvPr>
          <p:cNvSpPr>
            <a:spLocks noGrp="1" noRot="1" noChangeAspect="1" noTextEdit="1"/>
          </p:cNvSpPr>
          <p:nvPr>
            <p:ph type="sldImg"/>
          </p:nvPr>
        </p:nvSpPr>
        <p:spPr>
          <a:xfrm>
            <a:off x="-18262600" y="5165725"/>
            <a:ext cx="45913675" cy="25827038"/>
          </a:xfrm>
          <a:noFill/>
          <a:ln>
            <a:headEnd/>
            <a:tailEnd/>
          </a:ln>
        </p:spPr>
      </p:sp>
      <p:sp>
        <p:nvSpPr>
          <p:cNvPr id="19459" name="Notes Placeholder 2">
            <a:extLst>
              <a:ext uri="{FF2B5EF4-FFF2-40B4-BE49-F238E27FC236}">
                <a16:creationId xmlns:a16="http://schemas.microsoft.com/office/drawing/2014/main" id="{E084E013-9EED-426C-8FA4-1825DAEE08B1}"/>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Conversations minimize the potential of mis-use of students as 'volunteers' doing mundane tasks such as stuffing envelopes that may not interface with the instructional objectives of the course. Invite community partners to come to the classroom as guest speakers or conduct reflection discussions. Partners may also be asked to help evaluate student performance and learning.</a:t>
            </a:r>
          </a:p>
          <a:p>
            <a:pPr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05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visualization AMD</a:t>
            </a:r>
          </a:p>
        </p:txBody>
      </p:sp>
    </p:spTree>
    <p:extLst>
      <p:ext uri="{BB962C8B-B14F-4D97-AF65-F5344CB8AC3E}">
        <p14:creationId xmlns:p14="http://schemas.microsoft.com/office/powerpoint/2010/main" val="4102027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5076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138" indent="-338138">
              <a:buFont typeface="Arial" panose="020B0604020202020204" pitchFamily="34" charset="0"/>
              <a:buChar char="•"/>
            </a:pPr>
            <a:r>
              <a:rPr lang="en-US" sz="1100" dirty="0"/>
              <a:t>Do a personal inventory—ask students to examine their own intersecting identities, privilege, biases, and beliefs.</a:t>
            </a:r>
          </a:p>
          <a:p>
            <a:pPr marL="338138" indent="-338138">
              <a:buFont typeface="Arial" panose="020B0604020202020204" pitchFamily="34" charset="0"/>
              <a:buChar char="•"/>
            </a:pPr>
            <a:r>
              <a:rPr lang="en-US" sz="1100" dirty="0"/>
              <a:t>Address stereotypes of the community with whom they will work and examine systems of oppression.</a:t>
            </a:r>
          </a:p>
          <a:p>
            <a:pPr marL="338138" indent="-338138">
              <a:buFont typeface="Arial" panose="020B0604020202020204" pitchFamily="34" charset="0"/>
              <a:buChar char="•"/>
            </a:pPr>
            <a:r>
              <a:rPr lang="en-US" sz="1100" dirty="0"/>
              <a:t>Confront personal fears and potential challenges in pre-reflection activities.</a:t>
            </a:r>
          </a:p>
          <a:p>
            <a:pPr marL="338138" indent="-338138">
              <a:buFont typeface="Arial" panose="020B0604020202020204" pitchFamily="34" charset="0"/>
              <a:buChar char="•"/>
            </a:pPr>
            <a:r>
              <a:rPr lang="en-US" sz="1100" dirty="0"/>
              <a:t>Discuss aspects of professionalism—give them an email template</a:t>
            </a:r>
          </a:p>
          <a:p>
            <a:endParaRPr lang="en-US" dirty="0"/>
          </a:p>
        </p:txBody>
      </p:sp>
    </p:spTree>
    <p:extLst>
      <p:ext uri="{BB962C8B-B14F-4D97-AF65-F5344CB8AC3E}">
        <p14:creationId xmlns:p14="http://schemas.microsoft.com/office/powerpoint/2010/main" val="428441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EDB561C-BDBC-489F-8B7F-C9B4CF461B18}"/>
              </a:ext>
            </a:extLst>
          </p:cNvPr>
          <p:cNvSpPr>
            <a:spLocks noGrp="1" noRot="1" noChangeAspect="1" noTextEdit="1"/>
          </p:cNvSpPr>
          <p:nvPr>
            <p:ph type="sldImg"/>
          </p:nvPr>
        </p:nvSpPr>
        <p:spPr>
          <a:xfrm>
            <a:off x="-18262600" y="5165725"/>
            <a:ext cx="45913675" cy="25827038"/>
          </a:xfrm>
          <a:noFill/>
          <a:ln>
            <a:headEnd/>
            <a:tailEnd/>
          </a:ln>
        </p:spPr>
      </p:sp>
      <p:sp>
        <p:nvSpPr>
          <p:cNvPr id="21507" name="Notes Placeholder 2">
            <a:extLst>
              <a:ext uri="{FF2B5EF4-FFF2-40B4-BE49-F238E27FC236}">
                <a16:creationId xmlns:a16="http://schemas.microsoft.com/office/drawing/2014/main" id="{0949DC0D-C721-4AD9-8FE5-85D3CCCF338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006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003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9929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861AA20-5F42-4A76-8429-97D2EDB83648}"/>
              </a:ext>
            </a:extLst>
          </p:cNvPr>
          <p:cNvSpPr>
            <a:spLocks noGrp="1" noRot="1" noChangeAspect="1" noTextEdit="1"/>
          </p:cNvSpPr>
          <p:nvPr>
            <p:ph type="sldImg"/>
          </p:nvPr>
        </p:nvSpPr>
        <p:spPr>
          <a:xfrm>
            <a:off x="-26795413" y="6827838"/>
            <a:ext cx="60693301" cy="34140775"/>
          </a:xfrm>
          <a:noFill/>
          <a:ln>
            <a:headEnd/>
            <a:tailEnd/>
          </a:ln>
        </p:spPr>
      </p:sp>
      <p:sp>
        <p:nvSpPr>
          <p:cNvPr id="19459" name="Notes Placeholder 2">
            <a:extLst>
              <a:ext uri="{FF2B5EF4-FFF2-40B4-BE49-F238E27FC236}">
                <a16:creationId xmlns:a16="http://schemas.microsoft.com/office/drawing/2014/main" id="{E084E013-9EED-426C-8FA4-1825DAEE08B1}"/>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Conversations minimize the potential of mis-use of students as 'volunteers' doing mundane tasks such as stuffing envelopes that may not interface with the instructional objectives of the course. Invite community partners to come to the classroom as guest speakers or conduct reflection discussions. Partners may also be asked to help evaluate student performance and learning.</a:t>
            </a:r>
          </a:p>
          <a:p>
            <a:pPr eaLnBrk="1" hangingPunct="1">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93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748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691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140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r>
              <a:rPr lang="en-US" dirty="0"/>
              <a:t>Value of hours calculated based on 29.95/hour value of volunteer time in California determined by www.independentsector.org </a:t>
            </a:r>
          </a:p>
        </p:txBody>
      </p:sp>
    </p:spTree>
    <p:extLst>
      <p:ext uri="{BB962C8B-B14F-4D97-AF65-F5344CB8AC3E}">
        <p14:creationId xmlns:p14="http://schemas.microsoft.com/office/powerpoint/2010/main" val="31669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r>
              <a:rPr lang="en-US" dirty="0"/>
              <a:t>About 16,000 students</a:t>
            </a:r>
          </a:p>
        </p:txBody>
      </p:sp>
    </p:spTree>
    <p:extLst>
      <p:ext uri="{BB962C8B-B14F-4D97-AF65-F5344CB8AC3E}">
        <p14:creationId xmlns:p14="http://schemas.microsoft.com/office/powerpoint/2010/main" val="57566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466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724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62600" y="5165725"/>
            <a:ext cx="45913675" cy="258270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05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04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29002BA-CE7A-4375-A6AA-30537C5DD931}" type="datetimeFigureOut">
              <a:rPr lang="en-US" smtClean="0"/>
              <a:pPr>
                <a:defRPr/>
              </a:pPr>
              <a:t>6/11/2023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E3BCB7-EAE9-46B4-9F14-8A2950014483}" type="slidenum">
              <a:rPr lang="en-US" smtClean="0"/>
              <a:pPr>
                <a:defRPr/>
              </a:pPr>
              <a:t>‹#›</a:t>
            </a:fld>
            <a:endParaRPr lang="en-US"/>
          </a:p>
        </p:txBody>
      </p:sp>
    </p:spTree>
    <p:extLst>
      <p:ext uri="{BB962C8B-B14F-4D97-AF65-F5344CB8AC3E}">
        <p14:creationId xmlns:p14="http://schemas.microsoft.com/office/powerpoint/2010/main" val="234460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1350222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9570823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DD03-FF97-52FC-592B-464D8AC3E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7676D-EB7A-D31E-79F3-CF6DEBF0C8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522BB3-6D97-50DB-2479-8537B388B735}"/>
              </a:ext>
            </a:extLst>
          </p:cNvPr>
          <p:cNvSpPr>
            <a:spLocks noGrp="1"/>
          </p:cNvSpPr>
          <p:nvPr>
            <p:ph type="dt" sz="half" idx="10"/>
          </p:nvPr>
        </p:nvSpPr>
        <p:spPr/>
        <p:txBody>
          <a:bodyPr/>
          <a:lstStyle/>
          <a:p>
            <a:pPr>
              <a:defRPr/>
            </a:pPr>
            <a:fld id="{C29002BA-CE7A-4375-A6AA-30537C5DD931}"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49256B87-DB9F-61A1-0D3E-753445C5C8D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8FBBCE5-A48E-CDFE-8F10-C976E97FA07B}"/>
              </a:ext>
            </a:extLst>
          </p:cNvPr>
          <p:cNvSpPr>
            <a:spLocks noGrp="1"/>
          </p:cNvSpPr>
          <p:nvPr>
            <p:ph type="sldNum" sz="quarter" idx="12"/>
          </p:nvPr>
        </p:nvSpPr>
        <p:spPr/>
        <p:txBody>
          <a:bodyPr/>
          <a:lstStyle/>
          <a:p>
            <a:pPr>
              <a:defRPr/>
            </a:pPr>
            <a:fld id="{C6E3BCB7-EAE9-46B4-9F14-8A2950014483}" type="slidenum">
              <a:rPr lang="en-US" smtClean="0"/>
              <a:pPr>
                <a:defRPr/>
              </a:pPr>
              <a:t>‹#›</a:t>
            </a:fld>
            <a:endParaRPr lang="en-US"/>
          </a:p>
        </p:txBody>
      </p:sp>
    </p:spTree>
    <p:extLst>
      <p:ext uri="{BB962C8B-B14F-4D97-AF65-F5344CB8AC3E}">
        <p14:creationId xmlns:p14="http://schemas.microsoft.com/office/powerpoint/2010/main" val="265707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FB34-F5B8-6CB9-5840-3518BA8E9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3BA68-4F64-09B7-0505-F84072E7CE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1770C-7F89-ACDA-05B7-CDD37197CCAE}"/>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3FE6D310-9796-0F55-D113-275C92DC1CE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595461F-4D3B-4846-2785-C6D2E8B8D491}"/>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2159423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05F0-CC31-6564-1C35-48BEC1BA34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185B6-5AD2-9FD3-176A-CFEAD54C25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0AA10-7C95-1E5E-FA9E-534DCFECB0F5}"/>
              </a:ext>
            </a:extLst>
          </p:cNvPr>
          <p:cNvSpPr>
            <a:spLocks noGrp="1"/>
          </p:cNvSpPr>
          <p:nvPr>
            <p:ph type="dt" sz="half" idx="10"/>
          </p:nvPr>
        </p:nvSpPr>
        <p:spPr/>
        <p:txBody>
          <a:bodyPr/>
          <a:lstStyle/>
          <a:p>
            <a:pPr>
              <a:defRPr/>
            </a:pPr>
            <a:fld id="{7FD09D58-EEA0-4174-8ADB-1E97D0D445E2}"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4CE4A8CF-9D1B-74E5-A162-26CA455A89A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8A89B75-14EA-F2F4-276F-FC160CBE993B}"/>
              </a:ext>
            </a:extLst>
          </p:cNvPr>
          <p:cNvSpPr>
            <a:spLocks noGrp="1"/>
          </p:cNvSpPr>
          <p:nvPr>
            <p:ph type="sldNum" sz="quarter" idx="12"/>
          </p:nvPr>
        </p:nvSpPr>
        <p:spPr/>
        <p:txBody>
          <a:bodyPr/>
          <a:lstStyle/>
          <a:p>
            <a:pPr>
              <a:defRPr/>
            </a:pPr>
            <a:fld id="{9BE71D33-5E40-4442-A05B-D0CEA3EAF491}" type="slidenum">
              <a:rPr lang="en-US" smtClean="0"/>
              <a:pPr>
                <a:defRPr/>
              </a:pPr>
              <a:t>‹#›</a:t>
            </a:fld>
            <a:endParaRPr lang="en-US"/>
          </a:p>
        </p:txBody>
      </p:sp>
    </p:spTree>
    <p:extLst>
      <p:ext uri="{BB962C8B-B14F-4D97-AF65-F5344CB8AC3E}">
        <p14:creationId xmlns:p14="http://schemas.microsoft.com/office/powerpoint/2010/main" val="32503312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750D-BC0B-15A7-3644-EF9CA71FA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FED5-BA7F-83FC-136C-73F62E8B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43E7B-02CF-C204-0860-A1D5E24600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D1C97-3226-5022-FFA2-7B89C6CAF9F7}"/>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6" name="Footer Placeholder 5">
            <a:extLst>
              <a:ext uri="{FF2B5EF4-FFF2-40B4-BE49-F238E27FC236}">
                <a16:creationId xmlns:a16="http://schemas.microsoft.com/office/drawing/2014/main" id="{F3ADAA68-821D-451D-6B0B-054161B6048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C84C189-A237-75A3-03F8-2013EBAB99E6}"/>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41713723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1F59-432D-3C87-AB96-124370B906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CAE038-8361-D4CC-B1C7-B4B767CCA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CCFE6-3B9A-8971-72E7-D2DB09832F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E40008-E6AA-CD24-24C9-200625369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F564D-D286-3DD0-1A0D-5A4DD773C7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6D051-7731-43E5-B833-37174C542D45}"/>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8" name="Footer Placeholder 7">
            <a:extLst>
              <a:ext uri="{FF2B5EF4-FFF2-40B4-BE49-F238E27FC236}">
                <a16:creationId xmlns:a16="http://schemas.microsoft.com/office/drawing/2014/main" id="{C178EE02-117B-9AA1-577B-B020C5A86E4C}"/>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87CE6C02-9C81-8F45-41A8-83A1AD01D46C}"/>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408356539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06E3-B00E-71C2-25CE-2635D7AEF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8CE2C5-C834-91CC-A36B-1E0FD031BE3E}"/>
              </a:ext>
            </a:extLst>
          </p:cNvPr>
          <p:cNvSpPr>
            <a:spLocks noGrp="1"/>
          </p:cNvSpPr>
          <p:nvPr>
            <p:ph type="dt" sz="half" idx="10"/>
          </p:nvPr>
        </p:nvSpPr>
        <p:spPr/>
        <p:txBody>
          <a:bodyPr/>
          <a:lstStyle/>
          <a:p>
            <a:pPr>
              <a:defRPr/>
            </a:pPr>
            <a:fld id="{53C36123-679A-4142-97B3-DDDC1E8497FA}" type="datetimeFigureOut">
              <a:rPr lang="en-US" smtClean="0"/>
              <a:pPr>
                <a:defRPr/>
              </a:pPr>
              <a:t>6/11/2023</a:t>
            </a:fld>
            <a:endParaRPr lang="en-US"/>
          </a:p>
        </p:txBody>
      </p:sp>
      <p:sp>
        <p:nvSpPr>
          <p:cNvPr id="4" name="Footer Placeholder 3">
            <a:extLst>
              <a:ext uri="{FF2B5EF4-FFF2-40B4-BE49-F238E27FC236}">
                <a16:creationId xmlns:a16="http://schemas.microsoft.com/office/drawing/2014/main" id="{FEAE635F-96E7-8583-4099-DCB196FF8EB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0D1F2002-F5E7-6418-B325-EF9055A4D2B4}"/>
              </a:ext>
            </a:extLst>
          </p:cNvPr>
          <p:cNvSpPr>
            <a:spLocks noGrp="1"/>
          </p:cNvSpPr>
          <p:nvPr>
            <p:ph type="sldNum" sz="quarter" idx="12"/>
          </p:nvPr>
        </p:nvSpPr>
        <p:spPr/>
        <p:txBody>
          <a:bodyPr/>
          <a:lstStyle/>
          <a:p>
            <a:pPr>
              <a:defRPr/>
            </a:pPr>
            <a:fld id="{88771325-4EE9-44E1-A834-F0FDB84DF3AA}" type="slidenum">
              <a:rPr lang="en-US" smtClean="0"/>
              <a:pPr>
                <a:defRPr/>
              </a:pPr>
              <a:t>‹#›</a:t>
            </a:fld>
            <a:endParaRPr lang="en-US"/>
          </a:p>
        </p:txBody>
      </p:sp>
    </p:spTree>
    <p:extLst>
      <p:ext uri="{BB962C8B-B14F-4D97-AF65-F5344CB8AC3E}">
        <p14:creationId xmlns:p14="http://schemas.microsoft.com/office/powerpoint/2010/main" val="18992706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163B8-6ADC-69E2-9957-3802D1FB7FDB}"/>
              </a:ext>
            </a:extLst>
          </p:cNvPr>
          <p:cNvSpPr>
            <a:spLocks noGrp="1"/>
          </p:cNvSpPr>
          <p:nvPr>
            <p:ph type="dt" sz="half" idx="10"/>
          </p:nvPr>
        </p:nvSpPr>
        <p:spPr/>
        <p:txBody>
          <a:bodyPr/>
          <a:lstStyle/>
          <a:p>
            <a:pPr>
              <a:defRPr/>
            </a:pPr>
            <a:fld id="{26E13EC0-279A-4BF6-88EE-F3BDAFC973A2}" type="datetimeFigureOut">
              <a:rPr lang="en-US" smtClean="0"/>
              <a:pPr>
                <a:defRPr/>
              </a:pPr>
              <a:t>6/11/2023</a:t>
            </a:fld>
            <a:endParaRPr lang="en-US"/>
          </a:p>
        </p:txBody>
      </p:sp>
      <p:sp>
        <p:nvSpPr>
          <p:cNvPr id="3" name="Footer Placeholder 2">
            <a:extLst>
              <a:ext uri="{FF2B5EF4-FFF2-40B4-BE49-F238E27FC236}">
                <a16:creationId xmlns:a16="http://schemas.microsoft.com/office/drawing/2014/main" id="{340D39B3-7551-9C0C-B947-449F7B26AF28}"/>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91740FCC-4124-C5E5-5DB5-C2DFDA42184B}"/>
              </a:ext>
            </a:extLst>
          </p:cNvPr>
          <p:cNvSpPr>
            <a:spLocks noGrp="1"/>
          </p:cNvSpPr>
          <p:nvPr>
            <p:ph type="sldNum" sz="quarter" idx="12"/>
          </p:nvPr>
        </p:nvSpPr>
        <p:spPr/>
        <p:txBody>
          <a:bodyPr/>
          <a:lstStyle/>
          <a:p>
            <a:pPr>
              <a:defRPr/>
            </a:pPr>
            <a:fld id="{4B57A6A0-04C1-4763-B81C-6DEE94039A7C}" type="slidenum">
              <a:rPr lang="en-US" smtClean="0"/>
              <a:pPr>
                <a:defRPr/>
              </a:pPr>
              <a:t>‹#›</a:t>
            </a:fld>
            <a:endParaRPr lang="en-US"/>
          </a:p>
        </p:txBody>
      </p:sp>
    </p:spTree>
    <p:extLst>
      <p:ext uri="{BB962C8B-B14F-4D97-AF65-F5344CB8AC3E}">
        <p14:creationId xmlns:p14="http://schemas.microsoft.com/office/powerpoint/2010/main" val="394965004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0BF8-1DD4-9EFB-AF8A-E728218790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B6D52-7E0C-57A6-72F1-843ABB368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27F19-6171-2D9E-9C9B-4352D5665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10052-F9C0-B555-C5D7-433B8ACFB3F1}"/>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6" name="Footer Placeholder 5">
            <a:extLst>
              <a:ext uri="{FF2B5EF4-FFF2-40B4-BE49-F238E27FC236}">
                <a16:creationId xmlns:a16="http://schemas.microsoft.com/office/drawing/2014/main" id="{F5510D86-48BA-310E-37CD-9C16D9AFBBE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6F8C381-357C-1947-50D4-EAFF2ABFBEA2}"/>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87465015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54658365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D074-151A-8CCF-17EF-E7F865DD2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1AE16-CE00-85C3-C605-160946A86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5DBF1-9FFB-29CA-0ECB-A02936676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FC3C8-85A1-EF62-E909-1EA1C4E378A6}"/>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6" name="Footer Placeholder 5">
            <a:extLst>
              <a:ext uri="{FF2B5EF4-FFF2-40B4-BE49-F238E27FC236}">
                <a16:creationId xmlns:a16="http://schemas.microsoft.com/office/drawing/2014/main" id="{D5473F54-E14F-AADC-0208-F1FFD2DF3E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E382B4-1439-AC28-B509-F268A9CFDB38}"/>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181774217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B40B-434B-31D6-208C-0F22FF1FB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7D95E-69C1-E915-7F2B-7CECFA178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8B8E6-DD4A-90B4-9B8F-A79D8589FEBD}"/>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92A8FB9B-A751-E028-7BCA-F4D3D804DFD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78E6987-7148-05D8-95C8-B742114421DC}"/>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96351885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3B65F6-5A94-4099-B259-42E6DED70D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9CA74A-9EEE-573D-5D8E-F5729E303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20216-B9B4-54CF-E68A-A4F05BE44CBF}"/>
              </a:ext>
            </a:extLst>
          </p:cNvPr>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A5F59F22-D559-9203-9510-C5B31A04C31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980652F-5D6C-81A3-0A3A-EBE5640C8898}"/>
              </a:ext>
            </a:extLst>
          </p:cNvPr>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4462620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FD09D58-EEA0-4174-8ADB-1E97D0D445E2}" type="datetimeFigureOut">
              <a:rPr lang="en-US" smtClean="0"/>
              <a:pPr>
                <a:defRPr/>
              </a:pPr>
              <a:t>6/11/2023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BE71D33-5E40-4442-A05B-D0CEA3EAF491}" type="slidenum">
              <a:rPr lang="en-US" smtClean="0"/>
              <a:pPr>
                <a:defRPr/>
              </a:pPr>
              <a:t>‹#›</a:t>
            </a:fld>
            <a:endParaRPr lang="en-US"/>
          </a:p>
        </p:txBody>
      </p:sp>
    </p:spTree>
    <p:extLst>
      <p:ext uri="{BB962C8B-B14F-4D97-AF65-F5344CB8AC3E}">
        <p14:creationId xmlns:p14="http://schemas.microsoft.com/office/powerpoint/2010/main" val="39508233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7421507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09337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3C36123-679A-4142-97B3-DDDC1E8497FA}" type="datetimeFigureOut">
              <a:rPr lang="en-US" smtClean="0"/>
              <a:pPr>
                <a:defRPr/>
              </a:pPr>
              <a:t>6/11/2023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8771325-4EE9-44E1-A834-F0FDB84DF3AA}" type="slidenum">
              <a:rPr lang="en-US" smtClean="0"/>
              <a:pPr>
                <a:defRPr/>
              </a:pPr>
              <a:t>‹#›</a:t>
            </a:fld>
            <a:endParaRPr lang="en-US"/>
          </a:p>
        </p:txBody>
      </p:sp>
    </p:spTree>
    <p:extLst>
      <p:ext uri="{BB962C8B-B14F-4D97-AF65-F5344CB8AC3E}">
        <p14:creationId xmlns:p14="http://schemas.microsoft.com/office/powerpoint/2010/main" val="40561133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6E13EC0-279A-4BF6-88EE-F3BDAFC973A2}" type="datetimeFigureOut">
              <a:rPr lang="en-US" smtClean="0"/>
              <a:pPr>
                <a:defRPr/>
              </a:pPr>
              <a:t>6/11/2023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57A6A0-04C1-4763-B81C-6DEE94039A7C}" type="slidenum">
              <a:rPr lang="en-US" smtClean="0"/>
              <a:pPr>
                <a:defRPr/>
              </a:pPr>
              <a:t>‹#›</a:t>
            </a:fld>
            <a:endParaRPr lang="en-US"/>
          </a:p>
        </p:txBody>
      </p:sp>
    </p:spTree>
    <p:extLst>
      <p:ext uri="{BB962C8B-B14F-4D97-AF65-F5344CB8AC3E}">
        <p14:creationId xmlns:p14="http://schemas.microsoft.com/office/powerpoint/2010/main" val="71930346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fld id="{18936B8C-BA38-4B5B-9964-328EA6847992}" type="datetimeFigureOut">
              <a:rPr lang="en-US" smtClean="0"/>
              <a:pPr>
                <a:defRPr/>
              </a:pPr>
              <a:t>6/11/2023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pPr>
              <a:defRPr/>
            </a:pPr>
            <a:endParaRPr lang="en-US"/>
          </a:p>
        </p:txBody>
      </p:sp>
      <p:sp>
        <p:nvSpPr>
          <p:cNvPr id="11" name="Slide Number Placeholder 10"/>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68753899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18936B8C-BA38-4B5B-9964-328EA6847992}" type="datetimeFigureOut">
              <a:rPr lang="en-US" smtClean="0"/>
              <a:pPr>
                <a:defRPr/>
              </a:pPr>
              <a:t>6/11/2023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30112351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a:defRPr/>
            </a:pPr>
            <a:fld id="{18936B8C-BA38-4B5B-9964-328EA6847992}" type="datetimeFigureOut">
              <a:rPr lang="en-US" smtClean="0"/>
              <a:pPr>
                <a:defRPr/>
              </a:pPr>
              <a:t>6/11/2023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233428895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18ECA1-7061-4DAD-A62F-E6B5E2291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13A055-05AC-34E6-C35F-C45A85F1D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0505-22E5-419A-C98F-2A3FD8A05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8936B8C-BA38-4B5B-9964-328EA6847992}" type="datetimeFigureOut">
              <a:rPr lang="en-US" smtClean="0"/>
              <a:pPr>
                <a:defRPr/>
              </a:pPr>
              <a:t>6/11/2023</a:t>
            </a:fld>
            <a:endParaRPr lang="en-US"/>
          </a:p>
        </p:txBody>
      </p:sp>
      <p:sp>
        <p:nvSpPr>
          <p:cNvPr id="5" name="Footer Placeholder 4">
            <a:extLst>
              <a:ext uri="{FF2B5EF4-FFF2-40B4-BE49-F238E27FC236}">
                <a16:creationId xmlns:a16="http://schemas.microsoft.com/office/drawing/2014/main" id="{19F8BE53-81C3-2B50-E082-323719486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0E07CBF-B261-E4A8-CB0E-9F6D064E1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5C3E46-E344-4BCD-B962-DAAC10504878}" type="slidenum">
              <a:rPr lang="en-US" smtClean="0"/>
              <a:pPr>
                <a:defRPr/>
              </a:pPr>
              <a:t>‹#›</a:t>
            </a:fld>
            <a:endParaRPr lang="en-US"/>
          </a:p>
        </p:txBody>
      </p:sp>
    </p:spTree>
    <p:extLst>
      <p:ext uri="{BB962C8B-B14F-4D97-AF65-F5344CB8AC3E}">
        <p14:creationId xmlns:p14="http://schemas.microsoft.com/office/powerpoint/2010/main" val="4124822431"/>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3Nkih0kbbUU?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12465786-5DF5-7CD6-1ED6-7E18CE4B3B92}"/>
              </a:ext>
            </a:extLst>
          </p:cNvPr>
          <p:cNvSpPr txBox="1"/>
          <p:nvPr/>
        </p:nvSpPr>
        <p:spPr>
          <a:xfrm>
            <a:off x="1583096" y="187452"/>
            <a:ext cx="9025443" cy="1188720"/>
          </a:xfrm>
          <a:prstGeom prst="rect">
            <a:avLst/>
          </a:prstGeom>
        </p:spPr>
        <p:txBody>
          <a:bodyPr vert="horz" lIns="182880" tIns="182880" rIns="182880" bIns="182880" rtlCol="0" anchor="ctr">
            <a:normAutofit fontScale="850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900" b="1" i="0" u="none" strike="noStrike" kern="1200" cap="all" spc="200" normalizeH="0" baseline="0" noProof="0" dirty="0">
                <a:ln>
                  <a:noFill/>
                </a:ln>
                <a:solidFill>
                  <a:prstClr val="black">
                    <a:lumMod val="85000"/>
                    <a:lumOff val="15000"/>
                  </a:prstClr>
                </a:solidFill>
                <a:effectLst/>
                <a:uLnTx/>
                <a:uFillTx/>
                <a:latin typeface="Gill Sans MT" panose="020B0502020104020203"/>
                <a:ea typeface="+mn-ea"/>
                <a:cs typeface="+mn-cs"/>
              </a:rPr>
              <a:t>CSUSM Land Acknowledgement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b="0" i="0" u="none" strike="noStrike" kern="1200" cap="all" spc="200" normalizeH="0" baseline="0" noProof="0" dirty="0">
              <a:ln>
                <a:noFill/>
              </a:ln>
              <a:solidFill>
                <a:prstClr val="black">
                  <a:lumMod val="85000"/>
                  <a:lumOff val="15000"/>
                </a:prstClr>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A0CCBBF-29FB-EC46-787F-5F34E9B613B6}"/>
              </a:ext>
            </a:extLst>
          </p:cNvPr>
          <p:cNvSpPr txBox="1"/>
          <p:nvPr/>
        </p:nvSpPr>
        <p:spPr>
          <a:xfrm>
            <a:off x="1395644" y="1248155"/>
            <a:ext cx="9546676" cy="436168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1000"/>
              </a:spcBef>
              <a:spcAft>
                <a:spcPts val="0"/>
              </a:spcAft>
              <a:buClr>
                <a:srgbClr val="58B6C0"/>
              </a:buClr>
              <a:buSzTx/>
              <a:buFontTx/>
              <a:buNone/>
              <a:tabLst/>
              <a:defRPr/>
            </a:pPr>
            <a:endParaRPr kumimoji="0" lang="en-US" sz="3200" b="0" i="0" u="none" strike="noStrike" kern="1200" cap="none" spc="0" normalizeH="0" baseline="0" noProof="0" dirty="0">
              <a:ln>
                <a:noFill/>
              </a:ln>
              <a:solidFill>
                <a:srgbClr val="404040"/>
              </a:solidFill>
              <a:effectLst/>
              <a:uLnTx/>
              <a:uFillTx/>
              <a:latin typeface="Gill Sans MT" panose="020B0502020104020203"/>
              <a:ea typeface="+mn-ea"/>
              <a:cs typeface="+mn-cs"/>
            </a:endParaRPr>
          </a:p>
        </p:txBody>
      </p:sp>
      <p:pic>
        <p:nvPicPr>
          <p:cNvPr id="6" name="Online Media 5" title="CSUSM Land Acknowledgement">
            <a:hlinkClick r:id="" action="ppaction://media"/>
            <a:extLst>
              <a:ext uri="{FF2B5EF4-FFF2-40B4-BE49-F238E27FC236}">
                <a16:creationId xmlns:a16="http://schemas.microsoft.com/office/drawing/2014/main" id="{F2DF3FA8-EF31-AC5C-3F59-A6AA12948B8F}"/>
              </a:ext>
            </a:extLst>
          </p:cNvPr>
          <p:cNvPicPr>
            <a:picLocks noRot="1" noChangeAspect="1"/>
          </p:cNvPicPr>
          <p:nvPr>
            <a:videoFile r:link="rId1"/>
          </p:nvPr>
        </p:nvPicPr>
        <p:blipFill>
          <a:blip r:embed="rId3"/>
          <a:stretch>
            <a:fillRect/>
          </a:stretch>
        </p:blipFill>
        <p:spPr>
          <a:xfrm>
            <a:off x="1155588" y="781812"/>
            <a:ext cx="9880457" cy="5582458"/>
          </a:xfrm>
          <a:prstGeom prst="rect">
            <a:avLst/>
          </a:prstGeom>
        </p:spPr>
      </p:pic>
    </p:spTree>
    <p:extLst>
      <p:ext uri="{BB962C8B-B14F-4D97-AF65-F5344CB8AC3E}">
        <p14:creationId xmlns:p14="http://schemas.microsoft.com/office/powerpoint/2010/main" val="17271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A295886-6A0C-4FB9-8559-8EB75DEB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2D66E-F7EB-4C9E-A087-2A29B3EACA02}"/>
              </a:ext>
            </a:extLst>
          </p:cNvPr>
          <p:cNvSpPr>
            <a:spLocks noGrp="1"/>
          </p:cNvSpPr>
          <p:nvPr>
            <p:ph type="title"/>
          </p:nvPr>
        </p:nvSpPr>
        <p:spPr>
          <a:xfrm>
            <a:off x="793891" y="237280"/>
            <a:ext cx="4475892" cy="1188720"/>
          </a:xfrm>
          <a:solidFill>
            <a:srgbClr val="FFFFFF"/>
          </a:solidFill>
          <a:ln>
            <a:solidFill>
              <a:srgbClr val="404040"/>
            </a:solidFill>
          </a:ln>
          <a:effectLst>
            <a:outerShdw blurRad="50800" dist="38100" dir="2700000" algn="tl" rotWithShape="0">
              <a:prstClr val="black">
                <a:alpha val="40000"/>
              </a:prstClr>
            </a:outerShdw>
          </a:effectLst>
        </p:spPr>
        <p:txBody>
          <a:bodyPr>
            <a:normAutofit fontScale="90000"/>
          </a:bodyPr>
          <a:lstStyle/>
          <a:p>
            <a:pPr marL="90488" indent="-90488">
              <a:spcBef>
                <a:spcPts val="1200"/>
              </a:spcBef>
              <a:spcAft>
                <a:spcPts val="200"/>
              </a:spcAft>
              <a:buClr>
                <a:schemeClr val="accent1"/>
              </a:buClr>
              <a:buSzPct val="100000"/>
              <a:buFont typeface="Calibri" panose="020F0502020204030204" pitchFamily="34" charset="0"/>
              <a:buChar char=" "/>
              <a:defRPr/>
            </a:pPr>
            <a:r>
              <a:rPr lang="en-US" sz="3200" dirty="0">
                <a:solidFill>
                  <a:srgbClr val="262626"/>
                </a:solidFill>
                <a:effectLst>
                  <a:outerShdw blurRad="38100" dist="38100" dir="2700000" algn="tl">
                    <a:srgbClr val="000000">
                      <a:alpha val="43137"/>
                    </a:srgbClr>
                  </a:outerShdw>
                </a:effectLst>
                <a:latin typeface="Maiandra GD" panose="020E0502030308020204" pitchFamily="34" charset="0"/>
                <a:ea typeface="+mn-ea"/>
                <a:cs typeface="+mn-cs"/>
              </a:rPr>
              <a:t>What is Service Learning?</a:t>
            </a:r>
          </a:p>
        </p:txBody>
      </p:sp>
      <p:sp>
        <p:nvSpPr>
          <p:cNvPr id="10243" name="Content Placeholder 2">
            <a:extLst>
              <a:ext uri="{FF2B5EF4-FFF2-40B4-BE49-F238E27FC236}">
                <a16:creationId xmlns:a16="http://schemas.microsoft.com/office/drawing/2014/main" id="{E18E74DE-E50D-4BD4-ADA9-5A7075E78346}"/>
              </a:ext>
            </a:extLst>
          </p:cNvPr>
          <p:cNvSpPr>
            <a:spLocks noGrp="1" noChangeArrowheads="1"/>
          </p:cNvSpPr>
          <p:nvPr>
            <p:ph idx="1"/>
          </p:nvPr>
        </p:nvSpPr>
        <p:spPr>
          <a:xfrm>
            <a:off x="251670" y="1663281"/>
            <a:ext cx="5704513" cy="5088247"/>
          </a:xfrm>
        </p:spPr>
        <p:txBody>
          <a:bodyPr>
            <a:normAutofit fontScale="77500" lnSpcReduction="20000"/>
          </a:bodyPr>
          <a:lstStyle/>
          <a:p>
            <a:r>
              <a:rPr lang="en-US" altLang="en-US" sz="4400" dirty="0">
                <a:solidFill>
                  <a:srgbClr val="FFFFFF"/>
                </a:solidFill>
                <a:latin typeface="Garamond" panose="02020404030301010803" pitchFamily="18" charset="0"/>
              </a:rPr>
              <a:t>Service Learning is a </a:t>
            </a:r>
            <a:r>
              <a:rPr lang="en-US" altLang="en-US" sz="4400" b="1" dirty="0">
                <a:solidFill>
                  <a:srgbClr val="FFFFFF"/>
                </a:solidFill>
                <a:latin typeface="Garamond" panose="02020404030301010803" pitchFamily="18" charset="0"/>
              </a:rPr>
              <a:t>high-impact </a:t>
            </a:r>
            <a:r>
              <a:rPr lang="en-US" altLang="en-US" sz="4400" dirty="0">
                <a:solidFill>
                  <a:srgbClr val="FFFFFF"/>
                </a:solidFill>
                <a:latin typeface="Garamond" panose="02020404030301010803" pitchFamily="18" charset="0"/>
              </a:rPr>
              <a:t>teaching practice that incorporates community work into the curriculum, giving students real-world learning experiences that enhance their academic learning while providing a tangible benefit for the community.</a:t>
            </a:r>
          </a:p>
          <a:p>
            <a:pPr marL="0" indent="0">
              <a:buNone/>
            </a:pPr>
            <a:endParaRPr lang="en-US" altLang="en-US" sz="2800" dirty="0">
              <a:solidFill>
                <a:srgbClr val="FFFFFF"/>
              </a:solidFill>
              <a:latin typeface="Garamond" panose="02020404030301010803" pitchFamily="18" charset="0"/>
            </a:endParaRPr>
          </a:p>
          <a:p>
            <a:r>
              <a:rPr lang="en-US" altLang="en-US" sz="2800" i="1" dirty="0">
                <a:solidFill>
                  <a:srgbClr val="FFFFFF"/>
                </a:solidFill>
                <a:latin typeface="Garamond" panose="02020404030301010803" pitchFamily="18" charset="0"/>
              </a:rPr>
              <a:t>—Campus Compact  (Compact.org)</a:t>
            </a:r>
          </a:p>
        </p:txBody>
      </p:sp>
      <p:sp>
        <p:nvSpPr>
          <p:cNvPr id="74" name="Rectangle 73">
            <a:extLst>
              <a:ext uri="{FF2B5EF4-FFF2-40B4-BE49-F238E27FC236}">
                <a16:creationId xmlns:a16="http://schemas.microsoft.com/office/drawing/2014/main" id="{F119BADC-509D-4A20-9EBB-42A26FCD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7E444E0-554B-4DB9-969E-DEF7D301D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5A8D56-70B9-41A8-AB7B-437DB7C584B7}"/>
              </a:ext>
            </a:extLst>
          </p:cNvPr>
          <p:cNvPicPr>
            <a:picLocks noChangeAspect="1"/>
          </p:cNvPicPr>
          <p:nvPr/>
        </p:nvPicPr>
        <p:blipFill rotWithShape="1">
          <a:blip r:embed="rId3"/>
          <a:srcRect l="12309" t="-1" r="8955" b="-1"/>
          <a:stretch/>
        </p:blipFill>
        <p:spPr>
          <a:xfrm rot="21600000">
            <a:off x="6968376" y="1296364"/>
            <a:ext cx="4317806" cy="4112985"/>
          </a:xfrm>
          <a:prstGeom prst="rect">
            <a:avLst/>
          </a:prstGeom>
          <a:ln w="3175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464B-2A18-998B-031E-184D1CE1D6ED}"/>
              </a:ext>
            </a:extLst>
          </p:cNvPr>
          <p:cNvSpPr>
            <a:spLocks noGrp="1"/>
          </p:cNvSpPr>
          <p:nvPr>
            <p:ph type="title"/>
          </p:nvPr>
        </p:nvSpPr>
        <p:spPr>
          <a:xfrm>
            <a:off x="5445496" y="352052"/>
            <a:ext cx="5925310" cy="1174991"/>
          </a:xfrm>
        </p:spPr>
        <p:txBody>
          <a:bodyPr>
            <a:normAutofit/>
          </a:bodyPr>
          <a:lstStyle/>
          <a:p>
            <a:r>
              <a:rPr lang="en-US" b="1" dirty="0"/>
              <a:t>Critical Service Learning</a:t>
            </a:r>
          </a:p>
        </p:txBody>
      </p:sp>
      <p:pic>
        <p:nvPicPr>
          <p:cNvPr id="4" name="Picture 3">
            <a:extLst>
              <a:ext uri="{FF2B5EF4-FFF2-40B4-BE49-F238E27FC236}">
                <a16:creationId xmlns:a16="http://schemas.microsoft.com/office/drawing/2014/main" id="{3040075D-77DA-D58C-48B4-AB2484B18D7C}"/>
              </a:ext>
            </a:extLst>
          </p:cNvPr>
          <p:cNvPicPr>
            <a:picLocks noChangeAspect="1"/>
          </p:cNvPicPr>
          <p:nvPr/>
        </p:nvPicPr>
        <p:blipFill rotWithShape="1">
          <a:blip r:embed="rId3"/>
          <a:srcRect r="-1" b="1709"/>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2143F729-20E1-F144-E9A2-0ACE6CFBCE29}"/>
              </a:ext>
            </a:extLst>
          </p:cNvPr>
          <p:cNvSpPr>
            <a:spLocks noGrp="1"/>
          </p:cNvSpPr>
          <p:nvPr>
            <p:ph idx="1"/>
          </p:nvPr>
        </p:nvSpPr>
        <p:spPr>
          <a:xfrm>
            <a:off x="5085709" y="1880172"/>
            <a:ext cx="6822040" cy="4803168"/>
          </a:xfrm>
        </p:spPr>
        <p:txBody>
          <a:bodyPr>
            <a:noAutofit/>
          </a:bodyPr>
          <a:lstStyle/>
          <a:p>
            <a:pPr>
              <a:lnSpc>
                <a:spcPct val="90000"/>
              </a:lnSpc>
            </a:pPr>
            <a:r>
              <a:rPr lang="en-US" sz="2400" dirty="0"/>
              <a:t>Promotes a change mindset over a charity mindset</a:t>
            </a:r>
          </a:p>
          <a:p>
            <a:pPr>
              <a:lnSpc>
                <a:spcPct val="90000"/>
              </a:lnSpc>
            </a:pPr>
            <a:r>
              <a:rPr lang="en-US" sz="2400" dirty="0"/>
              <a:t>Encourages inquiry into root causes for the organizations</a:t>
            </a:r>
          </a:p>
          <a:p>
            <a:pPr>
              <a:lnSpc>
                <a:spcPct val="90000"/>
              </a:lnSpc>
            </a:pPr>
            <a:r>
              <a:rPr lang="en-US" sz="2400" dirty="0"/>
              <a:t>Challenges students to analyze the social position, privilege, and power of all parties involved</a:t>
            </a:r>
          </a:p>
          <a:p>
            <a:pPr>
              <a:lnSpc>
                <a:spcPct val="90000"/>
              </a:lnSpc>
            </a:pPr>
            <a:r>
              <a:rPr lang="en-US" sz="2400" dirty="0"/>
              <a:t>Challenges student assumptions about race, class, gender and social institutions</a:t>
            </a:r>
          </a:p>
          <a:p>
            <a:pPr>
              <a:lnSpc>
                <a:spcPct val="90000"/>
              </a:lnSpc>
            </a:pPr>
            <a:r>
              <a:rPr lang="en-US" sz="2400" dirty="0"/>
              <a:t>Encourages students to see themselves as change agents to create greater equality and justice</a:t>
            </a:r>
          </a:p>
          <a:p>
            <a:pPr>
              <a:lnSpc>
                <a:spcPct val="90000"/>
              </a:lnSpc>
            </a:pPr>
            <a:r>
              <a:rPr lang="en-US" sz="2400" dirty="0"/>
              <a:t>Especially impactful for students from marginalized communities</a:t>
            </a:r>
          </a:p>
        </p:txBody>
      </p:sp>
    </p:spTree>
    <p:extLst>
      <p:ext uri="{BB962C8B-B14F-4D97-AF65-F5344CB8AC3E}">
        <p14:creationId xmlns:p14="http://schemas.microsoft.com/office/powerpoint/2010/main" val="16685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EC684F-31EA-4A52-B536-9C45B297B3D8}"/>
              </a:ext>
            </a:extLst>
          </p:cNvPr>
          <p:cNvPicPr>
            <a:picLocks noGrp="1" noChangeAspect="1"/>
          </p:cNvPicPr>
          <p:nvPr>
            <p:ph idx="1"/>
          </p:nvPr>
        </p:nvPicPr>
        <p:blipFill rotWithShape="1">
          <a:blip r:embed="rId3"/>
          <a:srcRect t="36697"/>
          <a:stretch/>
        </p:blipFill>
        <p:spPr>
          <a:xfrm>
            <a:off x="0" y="1027134"/>
            <a:ext cx="12192000" cy="5788489"/>
          </a:xfrm>
          <a:prstGeom prst="rect">
            <a:avLst/>
          </a:prstGeom>
        </p:spPr>
      </p:pic>
      <p:sp>
        <p:nvSpPr>
          <p:cNvPr id="2" name="TextBox 1">
            <a:extLst>
              <a:ext uri="{FF2B5EF4-FFF2-40B4-BE49-F238E27FC236}">
                <a16:creationId xmlns:a16="http://schemas.microsoft.com/office/drawing/2014/main" id="{5B52C7F5-C9AF-7BC9-4F7E-43267C32A753}"/>
              </a:ext>
            </a:extLst>
          </p:cNvPr>
          <p:cNvSpPr txBox="1"/>
          <p:nvPr/>
        </p:nvSpPr>
        <p:spPr>
          <a:xfrm>
            <a:off x="2217107" y="100208"/>
            <a:ext cx="885590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Experiential Learning Continuum</a:t>
            </a:r>
          </a:p>
        </p:txBody>
      </p:sp>
    </p:spTree>
    <p:extLst>
      <p:ext uri="{BB962C8B-B14F-4D97-AF65-F5344CB8AC3E}">
        <p14:creationId xmlns:p14="http://schemas.microsoft.com/office/powerpoint/2010/main" val="356956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480E-41E3-4ECE-A7A9-F52AD39434A6}"/>
              </a:ext>
            </a:extLst>
          </p:cNvPr>
          <p:cNvSpPr>
            <a:spLocks noGrp="1"/>
          </p:cNvSpPr>
          <p:nvPr>
            <p:ph type="title"/>
          </p:nvPr>
        </p:nvSpPr>
        <p:spPr>
          <a:xfrm>
            <a:off x="6994349" y="342900"/>
            <a:ext cx="4486656" cy="1174991"/>
          </a:xfrm>
          <a:effectLst>
            <a:outerShdw blurRad="50800" dist="38100" dir="2700000" algn="tl" rotWithShape="0">
              <a:prstClr val="black">
                <a:alpha val="40000"/>
              </a:prstClr>
            </a:outerShdw>
          </a:effectLst>
        </p:spPr>
        <p:txBody>
          <a:bodyPr>
            <a:normAutofit fontScale="90000"/>
          </a:bodyPr>
          <a:lstStyle/>
          <a:p>
            <a:pPr marL="90488" indent="-90488">
              <a:spcBef>
                <a:spcPts val="1200"/>
              </a:spcBef>
              <a:spcAft>
                <a:spcPts val="200"/>
              </a:spcAft>
              <a:buClr>
                <a:schemeClr val="accent1"/>
              </a:buClr>
              <a:buSzPct val="100000"/>
              <a:buFont typeface="Calibri" panose="020F0502020204030204" pitchFamily="34" charset="0"/>
              <a:buChar char=" "/>
            </a:pPr>
            <a:r>
              <a:rPr lang="en-US" sz="3200" dirty="0">
                <a:effectLst>
                  <a:outerShdw blurRad="38100" dist="38100" dir="2700000" algn="tl">
                    <a:srgbClr val="000000">
                      <a:alpha val="43137"/>
                    </a:srgbClr>
                  </a:outerShdw>
                </a:effectLst>
                <a:latin typeface="Maiandra GD" panose="020E0502030308020204" pitchFamily="34" charset="0"/>
                <a:ea typeface="+mn-ea"/>
                <a:cs typeface="+mn-cs"/>
              </a:rPr>
              <a:t>Service Learning</a:t>
            </a:r>
          </a:p>
        </p:txBody>
      </p:sp>
      <p:pic>
        <p:nvPicPr>
          <p:cNvPr id="4" name="Picture 3">
            <a:extLst>
              <a:ext uri="{FF2B5EF4-FFF2-40B4-BE49-F238E27FC236}">
                <a16:creationId xmlns:a16="http://schemas.microsoft.com/office/drawing/2014/main" id="{2A0227BF-CA50-471D-B0DE-2D68068B2B39}"/>
              </a:ext>
            </a:extLst>
          </p:cNvPr>
          <p:cNvPicPr>
            <a:picLocks noChangeAspect="1"/>
          </p:cNvPicPr>
          <p:nvPr/>
        </p:nvPicPr>
        <p:blipFill rotWithShape="1">
          <a:blip r:embed="rId3"/>
          <a:srcRect l="38287" r="11790"/>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BDD03FBC-E4D7-4CC1-B721-F7ABB348C24C}"/>
              </a:ext>
            </a:extLst>
          </p:cNvPr>
          <p:cNvSpPr>
            <a:spLocks noGrp="1"/>
          </p:cNvSpPr>
          <p:nvPr>
            <p:ph idx="1"/>
          </p:nvPr>
        </p:nvSpPr>
        <p:spPr>
          <a:xfrm>
            <a:off x="6534365" y="1869897"/>
            <a:ext cx="5121342" cy="4645203"/>
          </a:xfrm>
        </p:spPr>
        <p:txBody>
          <a:bodyPr>
            <a:normAutofit lnSpcReduction="10000"/>
          </a:bodyPr>
          <a:lstStyle/>
          <a:p>
            <a:pPr marL="576263" indent="-457200">
              <a:buFont typeface="Wingdings" panose="05000000000000000000" pitchFamily="2" charset="2"/>
              <a:buChar char="v"/>
            </a:pPr>
            <a:r>
              <a:rPr lang="en-US" sz="3200" dirty="0">
                <a:latin typeface="Garamond" panose="02020404030301010803" pitchFamily="18" charset="0"/>
              </a:rPr>
              <a:t>Provides </a:t>
            </a:r>
            <a:r>
              <a:rPr lang="en-US" sz="3200" b="1" dirty="0">
                <a:latin typeface="Garamond" panose="02020404030301010803" pitchFamily="18" charset="0"/>
              </a:rPr>
              <a:t>equal benefit </a:t>
            </a:r>
            <a:r>
              <a:rPr lang="en-US" sz="3200" dirty="0">
                <a:latin typeface="Garamond" panose="02020404030301010803" pitchFamily="18" charset="0"/>
              </a:rPr>
              <a:t>to the student and community partner</a:t>
            </a:r>
          </a:p>
          <a:p>
            <a:pPr marL="576263" indent="-457200">
              <a:buFont typeface="Wingdings" panose="05000000000000000000" pitchFamily="2" charset="2"/>
              <a:buChar char="v"/>
            </a:pPr>
            <a:r>
              <a:rPr lang="en-US" sz="3200" dirty="0">
                <a:latin typeface="Garamond" panose="02020404030301010803" pitchFamily="18" charset="0"/>
              </a:rPr>
              <a:t>The community partner is considered a </a:t>
            </a:r>
            <a:r>
              <a:rPr lang="en-US" sz="3200" b="1" dirty="0">
                <a:latin typeface="Garamond" panose="02020404030301010803" pitchFamily="18" charset="0"/>
              </a:rPr>
              <a:t>co-educator</a:t>
            </a:r>
          </a:p>
          <a:p>
            <a:pPr marL="576263" indent="-457200">
              <a:buFont typeface="Wingdings" panose="05000000000000000000" pitchFamily="2" charset="2"/>
              <a:buChar char="v"/>
            </a:pPr>
            <a:r>
              <a:rPr lang="en-US" sz="3200" dirty="0">
                <a:latin typeface="Garamond" panose="02020404030301010803" pitchFamily="18" charset="0"/>
              </a:rPr>
              <a:t>Is integrated into the academic goals of the class through guided </a:t>
            </a:r>
            <a:r>
              <a:rPr lang="en-US" sz="3200" b="1" dirty="0">
                <a:latin typeface="Garamond" panose="02020404030301010803" pitchFamily="18" charset="0"/>
              </a:rPr>
              <a:t>reflection</a:t>
            </a:r>
            <a:r>
              <a:rPr lang="en-US" sz="3200" dirty="0">
                <a:latin typeface="Garamond" panose="02020404030301010803" pitchFamily="18" charset="0"/>
              </a:rPr>
              <a:t> activities</a:t>
            </a:r>
          </a:p>
          <a:p>
            <a:endParaRPr lang="en-US" dirty="0"/>
          </a:p>
        </p:txBody>
      </p:sp>
      <p:sp>
        <p:nvSpPr>
          <p:cNvPr id="5" name="TextBox 4">
            <a:extLst>
              <a:ext uri="{FF2B5EF4-FFF2-40B4-BE49-F238E27FC236}">
                <a16:creationId xmlns:a16="http://schemas.microsoft.com/office/drawing/2014/main" id="{2655B7A7-7E9E-44CE-A220-6B57546D5CE0}"/>
              </a:ext>
            </a:extLst>
          </p:cNvPr>
          <p:cNvSpPr txBox="1"/>
          <p:nvPr/>
        </p:nvSpPr>
        <p:spPr>
          <a:xfrm>
            <a:off x="0" y="5998580"/>
            <a:ext cx="6086621" cy="859410"/>
          </a:xfrm>
          <a:prstGeom prst="rect">
            <a:avLst/>
          </a:prstGeom>
          <a:solidFill>
            <a:srgbClr val="000000">
              <a:alpha val="50000"/>
            </a:srgbClr>
          </a:solidFill>
          <a:ln>
            <a:noFill/>
          </a:ln>
        </p:spPr>
        <p:txBody>
          <a:bodyPr wrap="square" rtlCol="0">
            <a:noAutofit/>
          </a:bodyPr>
          <a:lstStyle/>
          <a:p>
            <a:pPr algn="ctr">
              <a:spcAft>
                <a:spcPts val="600"/>
              </a:spcAft>
            </a:pPr>
            <a:r>
              <a:rPr lang="en-US" sz="1600" b="1" dirty="0">
                <a:solidFill>
                  <a:srgbClr val="FFFFFF"/>
                </a:solidFill>
              </a:rPr>
              <a:t>San Marcos Girl Scouts</a:t>
            </a:r>
          </a:p>
          <a:p>
            <a:pPr algn="ctr">
              <a:spcAft>
                <a:spcPts val="600"/>
              </a:spcAft>
            </a:pPr>
            <a:r>
              <a:rPr lang="en-US" sz="1600" dirty="0">
                <a:solidFill>
                  <a:srgbClr val="FFFFFF"/>
                </a:solidFill>
              </a:rPr>
              <a:t>College students serve as troop leaders for girls at underserved schools</a:t>
            </a:r>
          </a:p>
        </p:txBody>
      </p:sp>
    </p:spTree>
    <p:extLst>
      <p:ext uri="{BB962C8B-B14F-4D97-AF65-F5344CB8AC3E}">
        <p14:creationId xmlns:p14="http://schemas.microsoft.com/office/powerpoint/2010/main" val="8919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A person standing in front of a building&#10;&#10;Description automatically generated">
            <a:extLst>
              <a:ext uri="{FF2B5EF4-FFF2-40B4-BE49-F238E27FC236}">
                <a16:creationId xmlns:a16="http://schemas.microsoft.com/office/drawing/2014/main" id="{7FE90C3F-C9FB-495A-A947-D368D6F29A05}"/>
              </a:ext>
            </a:extLst>
          </p:cNvPr>
          <p:cNvPicPr>
            <a:picLocks noChangeAspect="1"/>
          </p:cNvPicPr>
          <p:nvPr/>
        </p:nvPicPr>
        <p:blipFill rotWithShape="1">
          <a:blip r:embed="rId2"/>
          <a:srcRect t="15229" b="28592"/>
          <a:stretch/>
        </p:blipFill>
        <p:spPr>
          <a:xfrm>
            <a:off x="20" y="10"/>
            <a:ext cx="12191980" cy="4571990"/>
          </a:xfrm>
          <a:prstGeom prst="rect">
            <a:avLst/>
          </a:prstGeom>
        </p:spPr>
      </p:pic>
      <p:sp>
        <p:nvSpPr>
          <p:cNvPr id="2" name="Title 1">
            <a:extLst>
              <a:ext uri="{FF2B5EF4-FFF2-40B4-BE49-F238E27FC236}">
                <a16:creationId xmlns:a16="http://schemas.microsoft.com/office/drawing/2014/main" id="{B1595A1F-2929-4CA4-A887-2BB807E46FD9}"/>
              </a:ext>
            </a:extLst>
          </p:cNvPr>
          <p:cNvSpPr>
            <a:spLocks noGrp="1"/>
          </p:cNvSpPr>
          <p:nvPr>
            <p:ph type="title"/>
          </p:nvPr>
        </p:nvSpPr>
        <p:spPr>
          <a:xfrm>
            <a:off x="1600200" y="4401711"/>
            <a:ext cx="8991600" cy="1645759"/>
          </a:xfrm>
          <a:effectLst>
            <a:outerShdw blurRad="50800" dist="38100" dir="2700000" algn="tl" rotWithShape="0">
              <a:prstClr val="black">
                <a:alpha val="40000"/>
              </a:prstClr>
            </a:outerShdw>
          </a:effectLst>
        </p:spPr>
        <p:txBody>
          <a:bodyPr vert="horz" lIns="274320" tIns="182880" rIns="274320" bIns="182880" rtlCol="0" anchor="ctr" anchorCtr="1">
            <a:normAutofit/>
          </a:bodyPr>
          <a:lstStyle/>
          <a:p>
            <a:r>
              <a:rPr lang="en-US" sz="2900" dirty="0">
                <a:solidFill>
                  <a:srgbClr val="262626"/>
                </a:solidFill>
              </a:rPr>
              <a:t>Service Learning is a high-impact practice that can be a transformative experience for students</a:t>
            </a:r>
          </a:p>
        </p:txBody>
      </p:sp>
    </p:spTree>
    <p:extLst>
      <p:ext uri="{BB962C8B-B14F-4D97-AF65-F5344CB8AC3E}">
        <p14:creationId xmlns:p14="http://schemas.microsoft.com/office/powerpoint/2010/main" val="2826546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1504-69F5-4960-AA5C-C2E18C648DA2}"/>
              </a:ext>
            </a:extLst>
          </p:cNvPr>
          <p:cNvSpPr>
            <a:spLocks noGrp="1"/>
          </p:cNvSpPr>
          <p:nvPr>
            <p:ph type="title"/>
          </p:nvPr>
        </p:nvSpPr>
        <p:spPr>
          <a:xfrm>
            <a:off x="6967454" y="385281"/>
            <a:ext cx="4486656" cy="1174991"/>
          </a:xfrm>
          <a:effectLst>
            <a:outerShdw blurRad="50800" dist="38100" dir="2700000" algn="tl" rotWithShape="0">
              <a:prstClr val="black">
                <a:alpha val="40000"/>
              </a:prstClr>
            </a:outerShdw>
          </a:effectLst>
        </p:spPr>
        <p:txBody>
          <a:bodyPr>
            <a:normAutofit fontScale="90000"/>
          </a:bodyPr>
          <a:lstStyle/>
          <a:p>
            <a:r>
              <a:rPr lang="en-US" sz="3200" b="1" dirty="0">
                <a:effectLst>
                  <a:outerShdw blurRad="38100" dist="38100" dir="2700000" algn="tl">
                    <a:srgbClr val="000000">
                      <a:alpha val="43137"/>
                    </a:srgbClr>
                  </a:outerShdw>
                </a:effectLst>
              </a:rPr>
              <a:t>Academic Outcomes</a:t>
            </a:r>
            <a:endParaRPr lang="en-US" sz="3200" b="1" dirty="0">
              <a:effectLst>
                <a:outerShdw blurRad="38100" dist="38100" dir="2700000" algn="tl">
                  <a:srgbClr val="000000">
                    <a:alpha val="43137"/>
                  </a:srgbClr>
                </a:outerShdw>
              </a:effectLst>
              <a:cs typeface="Calibri Light"/>
            </a:endParaRPr>
          </a:p>
        </p:txBody>
      </p:sp>
      <p:pic>
        <p:nvPicPr>
          <p:cNvPr id="4" name="Picture 3" descr="A picture containing air, flying, standing, woman&#10;&#10;Description automatically generated">
            <a:extLst>
              <a:ext uri="{FF2B5EF4-FFF2-40B4-BE49-F238E27FC236}">
                <a16:creationId xmlns:a16="http://schemas.microsoft.com/office/drawing/2014/main" id="{DFBB7944-8956-4D2A-9B17-CB183769BB0C}"/>
              </a:ext>
            </a:extLst>
          </p:cNvPr>
          <p:cNvPicPr>
            <a:picLocks noChangeAspect="1"/>
          </p:cNvPicPr>
          <p:nvPr/>
        </p:nvPicPr>
        <p:blipFill rotWithShape="1">
          <a:blip r:embed="rId2"/>
          <a:srcRect l="17078" r="3322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71C358CC-C17D-4DE7-8449-A0E51CC9A2FD}"/>
              </a:ext>
            </a:extLst>
          </p:cNvPr>
          <p:cNvSpPr>
            <a:spLocks noGrp="1"/>
          </p:cNvSpPr>
          <p:nvPr>
            <p:ph idx="1"/>
          </p:nvPr>
        </p:nvSpPr>
        <p:spPr>
          <a:xfrm>
            <a:off x="6369977" y="1931542"/>
            <a:ext cx="5712431" cy="4541177"/>
          </a:xfrm>
        </p:spPr>
        <p:txBody>
          <a:bodyPr>
            <a:normAutofit/>
          </a:bodyPr>
          <a:lstStyle/>
          <a:p>
            <a:pPr marL="0" indent="0">
              <a:buNone/>
            </a:pPr>
            <a:r>
              <a:rPr lang="en-US" sz="3500" b="1" dirty="0"/>
              <a:t>Positive correlation with </a:t>
            </a:r>
          </a:p>
          <a:p>
            <a:r>
              <a:rPr lang="en-US" sz="3500" i="1" dirty="0"/>
              <a:t>Student engagement</a:t>
            </a:r>
          </a:p>
          <a:p>
            <a:r>
              <a:rPr lang="en-US" sz="3500" i="1" dirty="0"/>
              <a:t>Integration into the campus community</a:t>
            </a:r>
          </a:p>
          <a:p>
            <a:r>
              <a:rPr lang="en-US" sz="3500" i="1" dirty="0"/>
              <a:t>Retention</a:t>
            </a:r>
          </a:p>
          <a:p>
            <a:r>
              <a:rPr lang="en-US" sz="3500" i="1" dirty="0"/>
              <a:t>GPA</a:t>
            </a:r>
          </a:p>
          <a:p>
            <a:r>
              <a:rPr lang="en-US" sz="3500" i="1" dirty="0"/>
              <a:t>Graduation rates</a:t>
            </a:r>
          </a:p>
          <a:p>
            <a:endParaRPr lang="en-US" dirty="0"/>
          </a:p>
        </p:txBody>
      </p:sp>
    </p:spTree>
    <p:extLst>
      <p:ext uri="{BB962C8B-B14F-4D97-AF65-F5344CB8AC3E}">
        <p14:creationId xmlns:p14="http://schemas.microsoft.com/office/powerpoint/2010/main" val="19286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F2942-E704-429C-8855-CA66061B7341}"/>
              </a:ext>
            </a:extLst>
          </p:cNvPr>
          <p:cNvSpPr>
            <a:spLocks noGrp="1"/>
          </p:cNvSpPr>
          <p:nvPr>
            <p:ph type="title"/>
          </p:nvPr>
        </p:nvSpPr>
        <p:spPr>
          <a:xfrm>
            <a:off x="2231136" y="467418"/>
            <a:ext cx="7729728" cy="1188720"/>
          </a:xfrm>
        </p:spPr>
        <p:txBody>
          <a:bodyPr>
            <a:noAutofit/>
          </a:bodyPr>
          <a:lstStyle/>
          <a:p>
            <a:r>
              <a:rPr lang="en-US" sz="2400" dirty="0"/>
              <a:t>78% Strongly Agreed:</a:t>
            </a:r>
            <a:br>
              <a:rPr lang="en-US" sz="2400" dirty="0"/>
            </a:br>
            <a:r>
              <a:rPr lang="en-US" sz="2400" dirty="0">
                <a:effectLst>
                  <a:outerShdw blurRad="38100" dist="38100" dir="2700000" algn="tl">
                    <a:srgbClr val="000000">
                      <a:alpha val="43137"/>
                    </a:srgbClr>
                  </a:outerShdw>
                </a:effectLst>
              </a:rPr>
              <a:t>My service learning  enhanced my knowledge of topics covered in class.​</a:t>
            </a:r>
          </a:p>
        </p:txBody>
      </p:sp>
      <p:sp>
        <p:nvSpPr>
          <p:cNvPr id="3" name="Content Placeholder 2">
            <a:extLst>
              <a:ext uri="{FF2B5EF4-FFF2-40B4-BE49-F238E27FC236}">
                <a16:creationId xmlns:a16="http://schemas.microsoft.com/office/drawing/2014/main" id="{E6E0122D-C8B2-470E-8C23-FFA828FFD2F7}"/>
              </a:ext>
            </a:extLst>
          </p:cNvPr>
          <p:cNvSpPr>
            <a:spLocks noGrp="1"/>
          </p:cNvSpPr>
          <p:nvPr>
            <p:ph idx="1"/>
          </p:nvPr>
        </p:nvSpPr>
        <p:spPr>
          <a:xfrm>
            <a:off x="1460339" y="1764654"/>
            <a:ext cx="9271322" cy="3766254"/>
          </a:xfrm>
        </p:spPr>
        <p:txBody>
          <a:bodyPr>
            <a:normAutofit/>
          </a:bodyPr>
          <a:lstStyle/>
          <a:p>
            <a:pPr marL="346075" indent="-346075">
              <a:buFont typeface="Wingdings" panose="05000000000000000000" pitchFamily="2" charset="2"/>
              <a:buChar char="v"/>
            </a:pPr>
            <a:r>
              <a:rPr lang="en-US" sz="3200" dirty="0">
                <a:solidFill>
                  <a:srgbClr val="404040"/>
                </a:solidFill>
              </a:rPr>
              <a:t>I found so many connections between this class and my service learning.</a:t>
            </a:r>
          </a:p>
          <a:p>
            <a:pPr marL="346075" indent="-346075">
              <a:buFont typeface="Wingdings" panose="05000000000000000000" pitchFamily="2" charset="2"/>
              <a:buChar char="v"/>
            </a:pPr>
            <a:r>
              <a:rPr lang="en-US" sz="3200" dirty="0">
                <a:solidFill>
                  <a:srgbClr val="404040"/>
                </a:solidFill>
              </a:rPr>
              <a:t>Service learning made me more interested in the class.</a:t>
            </a:r>
          </a:p>
          <a:p>
            <a:pPr marL="346075" indent="-346075">
              <a:buFont typeface="Wingdings" panose="05000000000000000000" pitchFamily="2" charset="2"/>
              <a:buChar char="v"/>
            </a:pPr>
            <a:r>
              <a:rPr lang="en-US" sz="3200" dirty="0">
                <a:solidFill>
                  <a:srgbClr val="404040"/>
                </a:solidFill>
              </a:rPr>
              <a:t>Having interactions with populations in need (homelessness in my case) helped me understand the material better.</a:t>
            </a:r>
          </a:p>
          <a:p>
            <a:pPr marL="0" indent="0">
              <a:buNone/>
            </a:pPr>
            <a:endParaRPr lang="en-US" dirty="0">
              <a:solidFill>
                <a:srgbClr val="404040"/>
              </a:solidFill>
            </a:endParaRPr>
          </a:p>
        </p:txBody>
      </p:sp>
      <p:sp>
        <p:nvSpPr>
          <p:cNvPr id="4" name="TextBox 3">
            <a:extLst>
              <a:ext uri="{FF2B5EF4-FFF2-40B4-BE49-F238E27FC236}">
                <a16:creationId xmlns:a16="http://schemas.microsoft.com/office/drawing/2014/main" id="{2D276162-ED20-4A1A-8AF7-E2EF486D30DE}"/>
              </a:ext>
            </a:extLst>
          </p:cNvPr>
          <p:cNvSpPr txBox="1"/>
          <p:nvPr/>
        </p:nvSpPr>
        <p:spPr>
          <a:xfrm>
            <a:off x="246580" y="6369978"/>
            <a:ext cx="4356243" cy="369332"/>
          </a:xfrm>
          <a:prstGeom prst="rect">
            <a:avLst/>
          </a:prstGeom>
          <a:noFill/>
        </p:spPr>
        <p:txBody>
          <a:bodyPr wrap="square" rtlCol="0">
            <a:spAutoFit/>
          </a:bodyPr>
          <a:lstStyle/>
          <a:p>
            <a:r>
              <a:rPr lang="en-US" i="1" dirty="0"/>
              <a:t>Snapshot of 2019 WGSS class</a:t>
            </a:r>
          </a:p>
        </p:txBody>
      </p:sp>
    </p:spTree>
    <p:extLst>
      <p:ext uri="{BB962C8B-B14F-4D97-AF65-F5344CB8AC3E}">
        <p14:creationId xmlns:p14="http://schemas.microsoft.com/office/powerpoint/2010/main" val="10652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04EA-EA88-4469-B9B4-753B0D36CFB8}"/>
              </a:ext>
            </a:extLst>
          </p:cNvPr>
          <p:cNvSpPr>
            <a:spLocks noGrp="1"/>
          </p:cNvSpPr>
          <p:nvPr>
            <p:ph type="title"/>
          </p:nvPr>
        </p:nvSpPr>
        <p:spPr>
          <a:xfrm>
            <a:off x="7437814" y="374560"/>
            <a:ext cx="3412371" cy="1174991"/>
          </a:xfrm>
          <a:effectLst>
            <a:outerShdw blurRad="50800" dist="38100" dir="2700000" algn="tl" rotWithShape="0">
              <a:prstClr val="black">
                <a:alpha val="40000"/>
              </a:prstClr>
            </a:outerShdw>
          </a:effectLst>
        </p:spPr>
        <p:txBody>
          <a:bodyPr>
            <a:normAutofit fontScale="90000"/>
          </a:bodyPr>
          <a:lstStyle/>
          <a:p>
            <a:r>
              <a:rPr lang="en-US" sz="3200" b="1" dirty="0">
                <a:effectLst>
                  <a:outerShdw blurRad="38100" dist="38100" dir="2700000" algn="tl">
                    <a:srgbClr val="000000">
                      <a:alpha val="43137"/>
                    </a:srgbClr>
                  </a:outerShdw>
                </a:effectLst>
              </a:rPr>
              <a:t>Personal Outcomes</a:t>
            </a:r>
            <a:endParaRPr lang="en-US" sz="3200" b="1" dirty="0">
              <a:effectLst>
                <a:outerShdw blurRad="38100" dist="38100" dir="2700000" algn="tl">
                  <a:srgbClr val="000000">
                    <a:alpha val="43137"/>
                  </a:srgbClr>
                </a:outerShdw>
              </a:effectLst>
              <a:cs typeface="Calibri Light"/>
            </a:endParaRPr>
          </a:p>
        </p:txBody>
      </p:sp>
      <p:pic>
        <p:nvPicPr>
          <p:cNvPr id="4" name="Picture 3">
            <a:extLst>
              <a:ext uri="{FF2B5EF4-FFF2-40B4-BE49-F238E27FC236}">
                <a16:creationId xmlns:a16="http://schemas.microsoft.com/office/drawing/2014/main" id="{95AE3AB1-2958-4483-98EB-0CB7145F4DC6}"/>
              </a:ext>
            </a:extLst>
          </p:cNvPr>
          <p:cNvPicPr>
            <a:picLocks noChangeAspect="1"/>
          </p:cNvPicPr>
          <p:nvPr/>
        </p:nvPicPr>
        <p:blipFill rotWithShape="1">
          <a:blip r:embed="rId3"/>
          <a:srcRect l="24343" r="16414"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547BFD05-06AA-4324-AB5D-01AF85DCDAC6}"/>
              </a:ext>
            </a:extLst>
          </p:cNvPr>
          <p:cNvSpPr>
            <a:spLocks noGrp="1"/>
          </p:cNvSpPr>
          <p:nvPr>
            <p:ph idx="1"/>
          </p:nvPr>
        </p:nvSpPr>
        <p:spPr>
          <a:xfrm>
            <a:off x="6308334" y="1777430"/>
            <a:ext cx="5959010" cy="4833991"/>
          </a:xfrm>
        </p:spPr>
        <p:txBody>
          <a:bodyPr>
            <a:normAutofit fontScale="92500" lnSpcReduction="10000"/>
          </a:bodyPr>
          <a:lstStyle/>
          <a:p>
            <a:pPr marL="0" indent="0">
              <a:buNone/>
            </a:pPr>
            <a:r>
              <a:rPr lang="en-US" sz="3600" b="1" dirty="0"/>
              <a:t>Service Learning enhances </a:t>
            </a:r>
          </a:p>
          <a:p>
            <a:r>
              <a:rPr lang="en-US" sz="3600" i="1" dirty="0"/>
              <a:t>Leadership</a:t>
            </a:r>
          </a:p>
          <a:p>
            <a:r>
              <a:rPr lang="en-US" sz="3600" i="1" dirty="0"/>
              <a:t>Collaboration</a:t>
            </a:r>
          </a:p>
          <a:p>
            <a:r>
              <a:rPr lang="en-US" sz="3600" i="1" dirty="0"/>
              <a:t>Communication</a:t>
            </a:r>
          </a:p>
          <a:p>
            <a:r>
              <a:rPr lang="en-US" sz="3600" i="1" dirty="0"/>
              <a:t>Life skills</a:t>
            </a:r>
          </a:p>
          <a:p>
            <a:r>
              <a:rPr lang="en-US" sz="3600" i="1" dirty="0"/>
              <a:t>Critical thinking</a:t>
            </a:r>
          </a:p>
          <a:p>
            <a:r>
              <a:rPr lang="en-US" sz="3600" i="1" dirty="0"/>
              <a:t>Identification of potential career paths</a:t>
            </a:r>
          </a:p>
          <a:p>
            <a:endParaRPr lang="en-US" dirty="0"/>
          </a:p>
        </p:txBody>
      </p:sp>
    </p:spTree>
    <p:extLst>
      <p:ext uri="{BB962C8B-B14F-4D97-AF65-F5344CB8AC3E}">
        <p14:creationId xmlns:p14="http://schemas.microsoft.com/office/powerpoint/2010/main" val="38167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C64A9D-99F2-45D7-AF80-80487C12CE96}"/>
              </a:ext>
            </a:extLst>
          </p:cNvPr>
          <p:cNvSpPr/>
          <p:nvPr/>
        </p:nvSpPr>
        <p:spPr>
          <a:xfrm>
            <a:off x="1" y="0"/>
            <a:ext cx="137953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A6BDBB-442E-4DB6-BA06-51F7964BB79D}"/>
              </a:ext>
            </a:extLst>
          </p:cNvPr>
          <p:cNvSpPr/>
          <p:nvPr/>
        </p:nvSpPr>
        <p:spPr>
          <a:xfrm>
            <a:off x="10709275" y="0"/>
            <a:ext cx="14827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0A7CA97-A249-4A9F-B026-CA78E8366EA5}"/>
              </a:ext>
            </a:extLst>
          </p:cNvPr>
          <p:cNvSpPr txBox="1"/>
          <p:nvPr/>
        </p:nvSpPr>
        <p:spPr>
          <a:xfrm>
            <a:off x="1819564" y="5116945"/>
            <a:ext cx="8737600" cy="544946"/>
          </a:xfrm>
          <a:prstGeom prst="rect">
            <a:avLst/>
          </a:prstGeom>
          <a:noFill/>
          <a:ln w="38100">
            <a:solidFill>
              <a:srgbClr val="C00000"/>
            </a:solidFill>
          </a:ln>
        </p:spPr>
        <p:txBody>
          <a:bodyPr wrap="square" rtlCol="0">
            <a:spAutoFit/>
          </a:bodyPr>
          <a:lstStyle/>
          <a:p>
            <a:endParaRPr lang="en-US" dirty="0"/>
          </a:p>
        </p:txBody>
      </p:sp>
      <p:pic>
        <p:nvPicPr>
          <p:cNvPr id="5122" name="Picture 2">
            <a:extLst>
              <a:ext uri="{FF2B5EF4-FFF2-40B4-BE49-F238E27FC236}">
                <a16:creationId xmlns:a16="http://schemas.microsoft.com/office/drawing/2014/main" id="{92BEA163-9E1C-41E7-845A-B5F76B71B33D}"/>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3528"/>
          <a:stretch/>
        </p:blipFill>
        <p:spPr bwMode="auto">
          <a:xfrm>
            <a:off x="1531648" y="0"/>
            <a:ext cx="9432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0B36A7-45CA-4948-B99A-EE259AAEB04F}"/>
              </a:ext>
            </a:extLst>
          </p:cNvPr>
          <p:cNvSpPr/>
          <p:nvPr/>
        </p:nvSpPr>
        <p:spPr>
          <a:xfrm>
            <a:off x="1667453" y="5116945"/>
            <a:ext cx="8992899" cy="544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33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35F55A5-B9A9-4A7C-841A-C8018A25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7032"/>
            <a:ext cx="5787749" cy="51267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8E84CFC-6745-4937-A1D1-B5805C5EA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749" y="3905251"/>
            <a:ext cx="6490342" cy="295274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0849C24-0BD2-4A49-84F8-D4CA94B18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2395"/>
            <a:ext cx="10487025" cy="182157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91B7C40-678F-4DEA-909C-1C46FB56E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1550276"/>
            <a:ext cx="4457700" cy="202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40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3F8DB-A713-4DC5-A118-DCFD6D5A23FD}"/>
              </a:ext>
            </a:extLst>
          </p:cNvPr>
          <p:cNvSpPr>
            <a:spLocks noGrp="1"/>
          </p:cNvSpPr>
          <p:nvPr>
            <p:ph type="ctrTitle"/>
          </p:nvPr>
        </p:nvSpPr>
        <p:spPr>
          <a:xfrm>
            <a:off x="344546" y="527756"/>
            <a:ext cx="3901957" cy="2369538"/>
          </a:xfrm>
          <a:solidFill>
            <a:srgbClr val="37BF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eaLnBrk="1" fontAlgn="auto" hangingPunct="1">
              <a:spcAft>
                <a:spcPts val="0"/>
              </a:spcAft>
              <a:defRPr/>
            </a:pPr>
            <a:r>
              <a:rPr lang="en-US" sz="4400" dirty="0">
                <a:solidFill>
                  <a:srgbClr val="FFFFFF"/>
                </a:solidFill>
                <a:effectLst>
                  <a:outerShdw blurRad="38100" dist="38100" dir="2700000" algn="tl">
                    <a:srgbClr val="000000">
                      <a:alpha val="43137"/>
                    </a:srgbClr>
                  </a:outerShdw>
                </a:effectLst>
                <a:latin typeface="Maiandra GD"/>
                <a:cs typeface="Arial"/>
              </a:rPr>
              <a:t>Intro to Service Learning</a:t>
            </a:r>
            <a:endParaRPr lang="en-US" sz="4400" dirty="0">
              <a:solidFill>
                <a:srgbClr val="FFFFFF"/>
              </a:solidFill>
              <a:effectLst>
                <a:outerShdw blurRad="38100" dist="38100" dir="2700000" algn="tl">
                  <a:srgbClr val="000000">
                    <a:alpha val="43137"/>
                  </a:srgbClr>
                </a:outerShdw>
              </a:effectLst>
              <a:latin typeface="Maiandra GD" panose="020E0502030308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AE34F53-72B7-4CF2-80A2-BFE9044B4A13}"/>
              </a:ext>
            </a:extLst>
          </p:cNvPr>
          <p:cNvPicPr>
            <a:picLocks noChangeAspect="1"/>
          </p:cNvPicPr>
          <p:nvPr/>
        </p:nvPicPr>
        <p:blipFill>
          <a:blip r:embed="rId3"/>
          <a:stretch>
            <a:fillRect/>
          </a:stretch>
        </p:blipFill>
        <p:spPr>
          <a:xfrm>
            <a:off x="406433" y="3262361"/>
            <a:ext cx="3771900" cy="29146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6" name="Picture 2" descr="CSUSM Professor Karen Schaffman Encourages The Use of Dance For Social  Change | Educator Spotlight | FIDM.edu">
            <a:extLst>
              <a:ext uri="{FF2B5EF4-FFF2-40B4-BE49-F238E27FC236}">
                <a16:creationId xmlns:a16="http://schemas.microsoft.com/office/drawing/2014/main" id="{EF01CF73-EC34-41C8-ABE7-8123625E7E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33"/>
          <a:stretch/>
        </p:blipFill>
        <p:spPr bwMode="auto">
          <a:xfrm>
            <a:off x="4584748" y="668355"/>
            <a:ext cx="7596883" cy="44481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DF4640-E71C-4ADA-BD0F-5B9B18C75644}"/>
              </a:ext>
            </a:extLst>
          </p:cNvPr>
          <p:cNvSpPr txBox="1"/>
          <p:nvPr/>
        </p:nvSpPr>
        <p:spPr>
          <a:xfrm>
            <a:off x="4584749" y="5116530"/>
            <a:ext cx="7596883" cy="722208"/>
          </a:xfrm>
          <a:prstGeom prst="rect">
            <a:avLst/>
          </a:prstGeom>
          <a:solidFill>
            <a:srgbClr val="000000">
              <a:alpha val="50000"/>
            </a:srgbClr>
          </a:solidFill>
          <a:ln>
            <a:noFill/>
          </a:ln>
        </p:spPr>
        <p:txBody>
          <a:bodyPr wrap="square" rtlCol="0">
            <a:noAutofit/>
          </a:bodyPr>
          <a:lstStyle/>
          <a:p>
            <a:pPr algn="ctr"/>
            <a:r>
              <a:rPr lang="en-US" sz="2000" dirty="0">
                <a:solidFill>
                  <a:schemeClr val="bg1"/>
                </a:solidFill>
              </a:rPr>
              <a:t>Dance 422 Students performing at the </a:t>
            </a:r>
            <a:r>
              <a:rPr lang="en-US" sz="2000" dirty="0" err="1">
                <a:solidFill>
                  <a:schemeClr val="bg1"/>
                </a:solidFill>
              </a:rPr>
              <a:t>Glenner</a:t>
            </a:r>
            <a:r>
              <a:rPr lang="en-US" sz="2000" dirty="0">
                <a:solidFill>
                  <a:schemeClr val="bg1"/>
                </a:solidFill>
              </a:rPr>
              <a:t> Town Square Alzheimer’s day care center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3738F-4169-4A8D-A203-227DE71C5EDD}"/>
              </a:ext>
            </a:extLst>
          </p:cNvPr>
          <p:cNvSpPr>
            <a:spLocks noGrp="1"/>
          </p:cNvSpPr>
          <p:nvPr>
            <p:ph type="title"/>
          </p:nvPr>
        </p:nvSpPr>
        <p:spPr>
          <a:xfrm>
            <a:off x="2231136" y="467418"/>
            <a:ext cx="7729728" cy="1188720"/>
          </a:xfrm>
        </p:spPr>
        <p:txBody>
          <a:bodyPr>
            <a:noAutofit/>
          </a:bodyPr>
          <a:lstStyle/>
          <a:p>
            <a:r>
              <a:rPr lang="en-US" sz="2400" dirty="0"/>
              <a:t>94% Strongly Agreed or Agreed:</a:t>
            </a:r>
            <a:br>
              <a:rPr lang="en-US" sz="2400" dirty="0"/>
            </a:br>
            <a:r>
              <a:rPr lang="en-US" sz="2400" dirty="0">
                <a:effectLst>
                  <a:outerShdw blurRad="38100" dist="38100" dir="2700000" algn="tl">
                    <a:srgbClr val="000000">
                      <a:alpha val="43137"/>
                    </a:srgbClr>
                  </a:outerShdw>
                </a:effectLst>
              </a:rPr>
              <a:t>As a result of my service learning, I am more confident in my leadership skills.​ </a:t>
            </a:r>
          </a:p>
        </p:txBody>
      </p:sp>
      <p:sp>
        <p:nvSpPr>
          <p:cNvPr id="3" name="Content Placeholder 2">
            <a:extLst>
              <a:ext uri="{FF2B5EF4-FFF2-40B4-BE49-F238E27FC236}">
                <a16:creationId xmlns:a16="http://schemas.microsoft.com/office/drawing/2014/main" id="{770B386C-29DC-44D6-92C9-52C148A4393D}"/>
              </a:ext>
            </a:extLst>
          </p:cNvPr>
          <p:cNvSpPr>
            <a:spLocks noGrp="1"/>
          </p:cNvSpPr>
          <p:nvPr>
            <p:ph idx="1"/>
          </p:nvPr>
        </p:nvSpPr>
        <p:spPr>
          <a:xfrm>
            <a:off x="1469985" y="1843590"/>
            <a:ext cx="9317620" cy="3766254"/>
          </a:xfrm>
        </p:spPr>
        <p:txBody>
          <a:bodyPr>
            <a:normAutofit/>
          </a:bodyPr>
          <a:lstStyle/>
          <a:p>
            <a:pPr marL="338138" indent="-338138">
              <a:buFont typeface="Wingdings" panose="05000000000000000000" pitchFamily="2" charset="2"/>
              <a:buChar char="v"/>
            </a:pPr>
            <a:r>
              <a:rPr lang="en-US" sz="3200" dirty="0">
                <a:solidFill>
                  <a:srgbClr val="404040"/>
                </a:solidFill>
              </a:rPr>
              <a:t>At first I was terrified...as time passed, I realized I could contribute.</a:t>
            </a:r>
          </a:p>
          <a:p>
            <a:pPr marL="338138" indent="-338138">
              <a:buFont typeface="Wingdings" panose="05000000000000000000" pitchFamily="2" charset="2"/>
              <a:buChar char="v"/>
            </a:pPr>
            <a:r>
              <a:rPr lang="en-US" sz="3200" dirty="0">
                <a:solidFill>
                  <a:srgbClr val="404040"/>
                </a:solidFill>
              </a:rPr>
              <a:t>It definitely brought me out of my comfort zone. I think overall this experience made me a more confident person because I was put into so many different situations and I was able to handle them all.</a:t>
            </a:r>
          </a:p>
          <a:p>
            <a:endParaRPr lang="en-US" dirty="0">
              <a:solidFill>
                <a:srgbClr val="404040"/>
              </a:solidFill>
            </a:endParaRPr>
          </a:p>
        </p:txBody>
      </p:sp>
      <p:sp>
        <p:nvSpPr>
          <p:cNvPr id="7" name="TextBox 6">
            <a:extLst>
              <a:ext uri="{FF2B5EF4-FFF2-40B4-BE49-F238E27FC236}">
                <a16:creationId xmlns:a16="http://schemas.microsoft.com/office/drawing/2014/main" id="{A4EF4B65-D912-4330-B7F3-F02AC352FBD9}"/>
              </a:ext>
            </a:extLst>
          </p:cNvPr>
          <p:cNvSpPr txBox="1"/>
          <p:nvPr/>
        </p:nvSpPr>
        <p:spPr>
          <a:xfrm>
            <a:off x="246580" y="6369978"/>
            <a:ext cx="4356243" cy="369332"/>
          </a:xfrm>
          <a:prstGeom prst="rect">
            <a:avLst/>
          </a:prstGeom>
          <a:noFill/>
        </p:spPr>
        <p:txBody>
          <a:bodyPr wrap="square" rtlCol="0">
            <a:spAutoFit/>
          </a:bodyPr>
          <a:lstStyle/>
          <a:p>
            <a:r>
              <a:rPr lang="en-US" i="1" dirty="0"/>
              <a:t>Snapshot of 2019 WGSS class</a:t>
            </a:r>
          </a:p>
        </p:txBody>
      </p:sp>
    </p:spTree>
    <p:extLst>
      <p:ext uri="{BB962C8B-B14F-4D97-AF65-F5344CB8AC3E}">
        <p14:creationId xmlns:p14="http://schemas.microsoft.com/office/powerpoint/2010/main" val="20217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D467-0AB9-41EF-B30C-90660ACFC415}"/>
              </a:ext>
            </a:extLst>
          </p:cNvPr>
          <p:cNvSpPr>
            <a:spLocks noGrp="1"/>
          </p:cNvSpPr>
          <p:nvPr>
            <p:ph type="title"/>
          </p:nvPr>
        </p:nvSpPr>
        <p:spPr>
          <a:xfrm>
            <a:off x="7382672" y="480350"/>
            <a:ext cx="3296624" cy="1174991"/>
          </a:xfrm>
          <a:effectLst>
            <a:outerShdw blurRad="50800" dist="38100" dir="2700000" algn="tl" rotWithShape="0">
              <a:prstClr val="black">
                <a:alpha val="40000"/>
              </a:prstClr>
            </a:outerShdw>
          </a:effectLst>
        </p:spPr>
        <p:txBody>
          <a:bodyPr>
            <a:noAutofit/>
          </a:bodyPr>
          <a:lstStyle/>
          <a:p>
            <a:r>
              <a:rPr lang="en-US" sz="3200" b="1" dirty="0">
                <a:effectLst>
                  <a:outerShdw blurRad="38100" dist="38100" dir="2700000" algn="tl">
                    <a:srgbClr val="000000">
                      <a:alpha val="43137"/>
                    </a:srgbClr>
                  </a:outerShdw>
                </a:effectLst>
              </a:rPr>
              <a:t>Social Outcomes</a:t>
            </a:r>
            <a:endParaRPr lang="en-US" sz="3200" b="1" dirty="0">
              <a:effectLst>
                <a:outerShdw blurRad="38100" dist="38100" dir="2700000" algn="tl">
                  <a:srgbClr val="000000">
                    <a:alpha val="43137"/>
                  </a:srgbClr>
                </a:outerShdw>
              </a:effectLst>
              <a:cs typeface="Calibri Light"/>
            </a:endParaRPr>
          </a:p>
        </p:txBody>
      </p:sp>
      <p:pic>
        <p:nvPicPr>
          <p:cNvPr id="4" name="Picture 3">
            <a:extLst>
              <a:ext uri="{FF2B5EF4-FFF2-40B4-BE49-F238E27FC236}">
                <a16:creationId xmlns:a16="http://schemas.microsoft.com/office/drawing/2014/main" id="{9073584B-7E90-41E9-ADB0-2551F8D37461}"/>
              </a:ext>
            </a:extLst>
          </p:cNvPr>
          <p:cNvPicPr>
            <a:picLocks noChangeAspect="1"/>
          </p:cNvPicPr>
          <p:nvPr/>
        </p:nvPicPr>
        <p:blipFill rotWithShape="1">
          <a:blip r:embed="rId3"/>
          <a:srcRect l="22719" r="18038"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293DFAB1-C179-4CE4-9D33-E7A6F4E883E0}"/>
              </a:ext>
            </a:extLst>
          </p:cNvPr>
          <p:cNvSpPr>
            <a:spLocks noGrp="1"/>
          </p:cNvSpPr>
          <p:nvPr>
            <p:ph idx="1"/>
          </p:nvPr>
        </p:nvSpPr>
        <p:spPr>
          <a:xfrm>
            <a:off x="6713315" y="2164465"/>
            <a:ext cx="5162309" cy="4213185"/>
          </a:xfrm>
        </p:spPr>
        <p:txBody>
          <a:bodyPr>
            <a:normAutofit/>
          </a:bodyPr>
          <a:lstStyle/>
          <a:p>
            <a:r>
              <a:rPr lang="en-US" sz="3600" i="1" dirty="0"/>
              <a:t>Reduces stereotyped thinking. </a:t>
            </a:r>
          </a:p>
          <a:p>
            <a:r>
              <a:rPr lang="en-US" sz="3600" i="1" dirty="0"/>
              <a:t>Enhances appreciation of diversity, cultural competence, empathy, and civic engagement</a:t>
            </a:r>
          </a:p>
        </p:txBody>
      </p:sp>
    </p:spTree>
    <p:extLst>
      <p:ext uri="{BB962C8B-B14F-4D97-AF65-F5344CB8AC3E}">
        <p14:creationId xmlns:p14="http://schemas.microsoft.com/office/powerpoint/2010/main" val="261166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57C2E-EE63-4905-A157-848DDB21FBEC}"/>
              </a:ext>
            </a:extLst>
          </p:cNvPr>
          <p:cNvSpPr>
            <a:spLocks noGrp="1"/>
          </p:cNvSpPr>
          <p:nvPr>
            <p:ph type="title"/>
          </p:nvPr>
        </p:nvSpPr>
        <p:spPr>
          <a:xfrm>
            <a:off x="2231136" y="467418"/>
            <a:ext cx="7729728" cy="1188720"/>
          </a:xfrm>
        </p:spPr>
        <p:txBody>
          <a:bodyPr>
            <a:noAutofit/>
          </a:bodyPr>
          <a:lstStyle/>
          <a:p>
            <a:r>
              <a:rPr lang="en-US" sz="2400" dirty="0"/>
              <a:t>94% Strongly Agreed or Agreed:</a:t>
            </a:r>
            <a:br>
              <a:rPr lang="en-US" sz="2400" dirty="0"/>
            </a:br>
            <a:r>
              <a:rPr lang="en-US" sz="2400" dirty="0">
                <a:effectLst>
                  <a:outerShdw blurRad="38100" dist="38100" dir="2700000" algn="tl">
                    <a:srgbClr val="000000">
                      <a:alpha val="43137"/>
                    </a:srgbClr>
                  </a:outerShdw>
                </a:effectLst>
              </a:rPr>
              <a:t>My service learning has improved my understanding of diversity.​ </a:t>
            </a:r>
          </a:p>
        </p:txBody>
      </p:sp>
      <p:sp>
        <p:nvSpPr>
          <p:cNvPr id="3" name="Content Placeholder 2">
            <a:extLst>
              <a:ext uri="{FF2B5EF4-FFF2-40B4-BE49-F238E27FC236}">
                <a16:creationId xmlns:a16="http://schemas.microsoft.com/office/drawing/2014/main" id="{9B4813AC-4B90-4954-B67F-26294EE0C402}"/>
              </a:ext>
            </a:extLst>
          </p:cNvPr>
          <p:cNvSpPr>
            <a:spLocks noGrp="1"/>
          </p:cNvSpPr>
          <p:nvPr>
            <p:ph idx="1"/>
          </p:nvPr>
        </p:nvSpPr>
        <p:spPr>
          <a:xfrm>
            <a:off x="1448657" y="1843590"/>
            <a:ext cx="9257926" cy="4361688"/>
          </a:xfrm>
        </p:spPr>
        <p:txBody>
          <a:bodyPr>
            <a:noAutofit/>
          </a:bodyPr>
          <a:lstStyle/>
          <a:p>
            <a:pPr marL="282575" indent="-282575">
              <a:buFont typeface="Wingdings" panose="05000000000000000000" pitchFamily="2" charset="2"/>
              <a:buChar char="v"/>
            </a:pPr>
            <a:r>
              <a:rPr lang="en-US" sz="2400" dirty="0">
                <a:solidFill>
                  <a:srgbClr val="404040"/>
                </a:solidFill>
              </a:rPr>
              <a:t>I realized it’s important for the [Girl Scouts] to have college girls come in because it motivates them to pursue their dreams of going to college, especially if they see girls that look like them.</a:t>
            </a:r>
          </a:p>
          <a:p>
            <a:pPr marL="282575" indent="-282575">
              <a:buFont typeface="Wingdings" panose="05000000000000000000" pitchFamily="2" charset="2"/>
              <a:buChar char="v"/>
            </a:pPr>
            <a:r>
              <a:rPr lang="en-US" sz="2400" dirty="0">
                <a:solidFill>
                  <a:srgbClr val="404040"/>
                </a:solidFill>
              </a:rPr>
              <a:t>At the beginning of the semester, I felt pity for the homeless families that I would work with, but as the semester progressed, my perspective changed… Empathy replaced pity, as well as admiration...I have met some of the strongest, bravest and most hardworking individuals, and I feel privileged to step inside their world.</a:t>
            </a:r>
          </a:p>
          <a:p>
            <a:endParaRPr lang="en-US" sz="2400" dirty="0">
              <a:solidFill>
                <a:srgbClr val="404040"/>
              </a:solidFill>
            </a:endParaRPr>
          </a:p>
          <a:p>
            <a:endParaRPr lang="en-US" sz="2400" dirty="0">
              <a:solidFill>
                <a:srgbClr val="404040"/>
              </a:solidFill>
            </a:endParaRPr>
          </a:p>
        </p:txBody>
      </p:sp>
      <p:sp>
        <p:nvSpPr>
          <p:cNvPr id="7" name="TextBox 6">
            <a:extLst>
              <a:ext uri="{FF2B5EF4-FFF2-40B4-BE49-F238E27FC236}">
                <a16:creationId xmlns:a16="http://schemas.microsoft.com/office/drawing/2014/main" id="{CF37EB57-CC22-42F0-955F-2F58230A89AF}"/>
              </a:ext>
            </a:extLst>
          </p:cNvPr>
          <p:cNvSpPr txBox="1"/>
          <p:nvPr/>
        </p:nvSpPr>
        <p:spPr>
          <a:xfrm>
            <a:off x="246580" y="6369978"/>
            <a:ext cx="4356243" cy="369332"/>
          </a:xfrm>
          <a:prstGeom prst="rect">
            <a:avLst/>
          </a:prstGeom>
          <a:noFill/>
        </p:spPr>
        <p:txBody>
          <a:bodyPr wrap="square" rtlCol="0">
            <a:spAutoFit/>
          </a:bodyPr>
          <a:lstStyle/>
          <a:p>
            <a:r>
              <a:rPr lang="en-US" i="1" dirty="0"/>
              <a:t>Snapshot of 2019 WGSS class</a:t>
            </a:r>
          </a:p>
        </p:txBody>
      </p:sp>
    </p:spTree>
    <p:extLst>
      <p:ext uri="{BB962C8B-B14F-4D97-AF65-F5344CB8AC3E}">
        <p14:creationId xmlns:p14="http://schemas.microsoft.com/office/powerpoint/2010/main" val="392952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6FC42-F8A8-4484-9996-019ACDC602D1}"/>
              </a:ext>
            </a:extLst>
          </p:cNvPr>
          <p:cNvSpPr>
            <a:spLocks noGrp="1"/>
          </p:cNvSpPr>
          <p:nvPr>
            <p:ph type="title"/>
          </p:nvPr>
        </p:nvSpPr>
        <p:spPr>
          <a:xfrm>
            <a:off x="1968417" y="466344"/>
            <a:ext cx="8254802" cy="1188720"/>
          </a:xfrm>
        </p:spPr>
        <p:txBody>
          <a:bodyPr>
            <a:noAutofit/>
          </a:bodyPr>
          <a:lstStyle/>
          <a:p>
            <a:r>
              <a:rPr lang="en-US" sz="2000" dirty="0"/>
              <a:t>83% Strongly Agreed or Agreed:</a:t>
            </a:r>
            <a:br>
              <a:rPr lang="en-US" sz="2000" dirty="0"/>
            </a:br>
            <a:r>
              <a:rPr lang="en-US" sz="2000" dirty="0">
                <a:effectLst>
                  <a:outerShdw blurRad="38100" dist="38100" dir="2700000" algn="tl">
                    <a:srgbClr val="000000">
                      <a:alpha val="43137"/>
                    </a:srgbClr>
                  </a:outerShdw>
                </a:effectLst>
              </a:rPr>
              <a:t>Based on my service learning, I am more likely to engage in the community in the future.​ </a:t>
            </a:r>
          </a:p>
        </p:txBody>
      </p:sp>
      <p:sp>
        <p:nvSpPr>
          <p:cNvPr id="3" name="Content Placeholder 2">
            <a:extLst>
              <a:ext uri="{FF2B5EF4-FFF2-40B4-BE49-F238E27FC236}">
                <a16:creationId xmlns:a16="http://schemas.microsoft.com/office/drawing/2014/main" id="{5CA6FF89-E71E-4337-93DB-779283BEC0FB}"/>
              </a:ext>
            </a:extLst>
          </p:cNvPr>
          <p:cNvSpPr>
            <a:spLocks noGrp="1"/>
          </p:cNvSpPr>
          <p:nvPr>
            <p:ph idx="1"/>
          </p:nvPr>
        </p:nvSpPr>
        <p:spPr>
          <a:xfrm>
            <a:off x="1541124" y="2024009"/>
            <a:ext cx="8944450" cy="3146509"/>
          </a:xfrm>
        </p:spPr>
        <p:txBody>
          <a:bodyPr>
            <a:normAutofit/>
          </a:bodyPr>
          <a:lstStyle/>
          <a:p>
            <a:pPr marL="346075" indent="-346075">
              <a:buFont typeface="Wingdings" panose="05000000000000000000" pitchFamily="2" charset="2"/>
              <a:buChar char="v"/>
            </a:pPr>
            <a:r>
              <a:rPr lang="en-US" sz="3200" dirty="0">
                <a:solidFill>
                  <a:srgbClr val="404040"/>
                </a:solidFill>
              </a:rPr>
              <a:t>Even after I finish this course, I know I will be going back to volunteer</a:t>
            </a:r>
          </a:p>
          <a:p>
            <a:pPr marL="346075" indent="-346075">
              <a:buFont typeface="Wingdings" panose="05000000000000000000" pitchFamily="2" charset="2"/>
              <a:buChar char="v"/>
            </a:pPr>
            <a:r>
              <a:rPr lang="en-US" sz="3200" dirty="0">
                <a:solidFill>
                  <a:srgbClr val="404040"/>
                </a:solidFill>
              </a:rPr>
              <a:t>I absolutely plan on coming back to help out in whatever way I can next year and look forward to it. In fact, I have already gotten my friends on board.</a:t>
            </a:r>
          </a:p>
          <a:p>
            <a:endParaRPr lang="en-US" dirty="0">
              <a:solidFill>
                <a:srgbClr val="404040"/>
              </a:solidFill>
            </a:endParaRPr>
          </a:p>
        </p:txBody>
      </p:sp>
      <p:sp>
        <p:nvSpPr>
          <p:cNvPr id="7" name="TextBox 6">
            <a:extLst>
              <a:ext uri="{FF2B5EF4-FFF2-40B4-BE49-F238E27FC236}">
                <a16:creationId xmlns:a16="http://schemas.microsoft.com/office/drawing/2014/main" id="{FF6B82D9-2AFE-479B-9BC3-FCBC5C88BE64}"/>
              </a:ext>
            </a:extLst>
          </p:cNvPr>
          <p:cNvSpPr txBox="1"/>
          <p:nvPr/>
        </p:nvSpPr>
        <p:spPr>
          <a:xfrm>
            <a:off x="246580" y="6369978"/>
            <a:ext cx="4356243" cy="369332"/>
          </a:xfrm>
          <a:prstGeom prst="rect">
            <a:avLst/>
          </a:prstGeom>
          <a:noFill/>
        </p:spPr>
        <p:txBody>
          <a:bodyPr wrap="square" rtlCol="0">
            <a:spAutoFit/>
          </a:bodyPr>
          <a:lstStyle/>
          <a:p>
            <a:r>
              <a:rPr lang="en-US" i="1" dirty="0"/>
              <a:t>Snapshot of 2019 WGSS class</a:t>
            </a:r>
          </a:p>
        </p:txBody>
      </p:sp>
    </p:spTree>
    <p:extLst>
      <p:ext uri="{BB962C8B-B14F-4D97-AF65-F5344CB8AC3E}">
        <p14:creationId xmlns:p14="http://schemas.microsoft.com/office/powerpoint/2010/main" val="26821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bg2">
                <a:lumMod val="75000"/>
              </a:schemeClr>
            </a:gs>
            <a:gs pos="83000">
              <a:schemeClr val="bg2">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DD74878-0B57-4557-9F82-69E9043B9DD3}"/>
              </a:ext>
            </a:extLst>
          </p:cNvPr>
          <p:cNvPicPr>
            <a:picLocks noGrp="1" noChangeAspect="1"/>
          </p:cNvPicPr>
          <p:nvPr>
            <p:ph idx="4294967295"/>
          </p:nvPr>
        </p:nvPicPr>
        <p:blipFill>
          <a:blip r:embed="rId2"/>
          <a:stretch>
            <a:fillRect/>
          </a:stretch>
        </p:blipFill>
        <p:spPr>
          <a:xfrm>
            <a:off x="0" y="0"/>
            <a:ext cx="6858000" cy="6858000"/>
          </a:xfrm>
        </p:spPr>
      </p:pic>
      <p:pic>
        <p:nvPicPr>
          <p:cNvPr id="9" name="Picture 8" descr="A person sitting at a table&#10;&#10;Description automatically generated with medium confidence">
            <a:extLst>
              <a:ext uri="{FF2B5EF4-FFF2-40B4-BE49-F238E27FC236}">
                <a16:creationId xmlns:a16="http://schemas.microsoft.com/office/drawing/2014/main" id="{CC6B0B3B-CC7E-4D2F-BD45-FB13C437CF06}"/>
              </a:ext>
            </a:extLst>
          </p:cNvPr>
          <p:cNvPicPr>
            <a:picLocks noChangeAspect="1"/>
          </p:cNvPicPr>
          <p:nvPr/>
        </p:nvPicPr>
        <p:blipFill rotWithShape="1">
          <a:blip r:embed="rId3"/>
          <a:srcRect t="10280" b="3632"/>
          <a:stretch/>
        </p:blipFill>
        <p:spPr>
          <a:xfrm>
            <a:off x="6881149" y="1"/>
            <a:ext cx="5310851" cy="6858000"/>
          </a:xfrm>
          <a:prstGeom prst="rect">
            <a:avLst/>
          </a:prstGeom>
        </p:spPr>
      </p:pic>
      <p:sp>
        <p:nvSpPr>
          <p:cNvPr id="4" name="TextBox 3">
            <a:extLst>
              <a:ext uri="{FF2B5EF4-FFF2-40B4-BE49-F238E27FC236}">
                <a16:creationId xmlns:a16="http://schemas.microsoft.com/office/drawing/2014/main" id="{9C516406-D691-43EE-BFED-B16F42C24BEC}"/>
              </a:ext>
            </a:extLst>
          </p:cNvPr>
          <p:cNvSpPr txBox="1"/>
          <p:nvPr/>
        </p:nvSpPr>
        <p:spPr>
          <a:xfrm>
            <a:off x="6858000" y="6154220"/>
            <a:ext cx="5310852" cy="703780"/>
          </a:xfrm>
          <a:prstGeom prst="rect">
            <a:avLst/>
          </a:prstGeom>
          <a:solidFill>
            <a:srgbClr val="000000">
              <a:alpha val="50000"/>
            </a:srgbClr>
          </a:solidFill>
          <a:ln>
            <a:noFill/>
          </a:ln>
        </p:spPr>
        <p:txBody>
          <a:bodyPr wrap="square" rtlCol="0">
            <a:noAutofit/>
          </a:bodyPr>
          <a:lstStyle/>
          <a:p>
            <a:pPr algn="ctr">
              <a:spcAft>
                <a:spcPts val="600"/>
              </a:spcAft>
            </a:pPr>
            <a:r>
              <a:rPr lang="en-US" sz="1600" dirty="0">
                <a:solidFill>
                  <a:srgbClr val="FFFFFF"/>
                </a:solidFill>
              </a:rPr>
              <a:t>Service Learning Student working at </a:t>
            </a:r>
          </a:p>
          <a:p>
            <a:pPr algn="ctr">
              <a:spcAft>
                <a:spcPts val="600"/>
              </a:spcAft>
            </a:pPr>
            <a:r>
              <a:rPr lang="en-US" sz="1600" dirty="0">
                <a:solidFill>
                  <a:srgbClr val="FFFFFF"/>
                </a:solidFill>
              </a:rPr>
              <a:t>ECOLIFE CONSERVATION</a:t>
            </a:r>
          </a:p>
        </p:txBody>
      </p:sp>
    </p:spTree>
    <p:extLst>
      <p:ext uri="{BB962C8B-B14F-4D97-AF65-F5344CB8AC3E}">
        <p14:creationId xmlns:p14="http://schemas.microsoft.com/office/powerpoint/2010/main" val="1185549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F13A86-4F6F-4F91-8EC4-C1592E53456D}"/>
              </a:ext>
            </a:extLst>
          </p:cNvPr>
          <p:cNvSpPr>
            <a:spLocks noGrp="1"/>
          </p:cNvSpPr>
          <p:nvPr>
            <p:ph idx="1"/>
          </p:nvPr>
        </p:nvSpPr>
        <p:spPr>
          <a:xfrm>
            <a:off x="485423" y="259644"/>
            <a:ext cx="11187288" cy="6073423"/>
          </a:xfrm>
          <a:solidFill>
            <a:schemeClr val="accent5">
              <a:lumMod val="20000"/>
              <a:lumOff val="80000"/>
            </a:schemeClr>
          </a:solidFill>
        </p:spPr>
        <p:txBody>
          <a:bodyPr>
            <a:normAutofit fontScale="92500"/>
          </a:bodyPr>
          <a:lstStyle/>
          <a:p>
            <a:r>
              <a:rPr lang="en-US" sz="3200" dirty="0">
                <a:latin typeface="Cambria" panose="02040503050406030204" pitchFamily="18" charset="0"/>
                <a:ea typeface="Cambria" panose="02040503050406030204" pitchFamily="18" charset="0"/>
              </a:rPr>
              <a:t>SL students have demonstrated increases in </a:t>
            </a:r>
            <a:r>
              <a:rPr lang="en-US" sz="3200" b="1" dirty="0">
                <a:latin typeface="Cambria" panose="02040503050406030204" pitchFamily="18" charset="0"/>
                <a:ea typeface="Cambria" panose="02040503050406030204" pitchFamily="18" charset="0"/>
              </a:rPr>
              <a:t>self-esteem</a:t>
            </a:r>
            <a:r>
              <a:rPr lang="en-US" sz="3200" dirty="0">
                <a:latin typeface="Cambria" panose="02040503050406030204" pitchFamily="18" charset="0"/>
                <a:ea typeface="Cambria" panose="02040503050406030204" pitchFamily="18" charset="0"/>
              </a:rPr>
              <a:t> and self-concept, more highly internalized moral standards, more positive attitudes toward school and education, greater interest in, </a:t>
            </a:r>
            <a:r>
              <a:rPr lang="en-US" sz="3200" b="1" dirty="0">
                <a:latin typeface="Cambria" panose="02040503050406030204" pitchFamily="18" charset="0"/>
                <a:ea typeface="Cambria" panose="02040503050406030204" pitchFamily="18" charset="0"/>
              </a:rPr>
              <a:t>commitment to, and sensitivity toward their communities and their needs</a:t>
            </a:r>
            <a:r>
              <a:rPr lang="en-US" sz="3200" dirty="0">
                <a:latin typeface="Cambria" panose="02040503050406030204" pitchFamily="18" charset="0"/>
                <a:ea typeface="Cambria" panose="02040503050406030204" pitchFamily="18" charset="0"/>
              </a:rPr>
              <a:t>, and stronger beliefs that one can make a difference in the world (</a:t>
            </a:r>
            <a:r>
              <a:rPr lang="en-US" sz="3200" dirty="0" err="1">
                <a:latin typeface="Cambria" panose="02040503050406030204" pitchFamily="18" charset="0"/>
                <a:ea typeface="Cambria" panose="02040503050406030204" pitchFamily="18" charset="0"/>
              </a:rPr>
              <a:t>Billig</a:t>
            </a:r>
            <a:r>
              <a:rPr lang="en-US" sz="3200" dirty="0">
                <a:latin typeface="Cambria" panose="02040503050406030204" pitchFamily="18" charset="0"/>
                <a:ea typeface="Cambria" panose="02040503050406030204" pitchFamily="18" charset="0"/>
              </a:rPr>
              <a:t>, Root, &amp; Jesse, 2005). </a:t>
            </a:r>
          </a:p>
          <a:p>
            <a:r>
              <a:rPr lang="en-US" sz="3200" dirty="0">
                <a:latin typeface="Cambria" panose="02040503050406030204" pitchFamily="18" charset="0"/>
                <a:ea typeface="Cambria" panose="02040503050406030204" pitchFamily="18" charset="0"/>
              </a:rPr>
              <a:t>SL students have also grown in various social skills related to </a:t>
            </a:r>
            <a:r>
              <a:rPr lang="en-US" sz="3200" b="1" dirty="0">
                <a:latin typeface="Cambria" panose="02040503050406030204" pitchFamily="18" charset="0"/>
                <a:ea typeface="Cambria" panose="02040503050406030204" pitchFamily="18" charset="0"/>
              </a:rPr>
              <a:t>communication, leadership, and problem solving</a:t>
            </a:r>
            <a:r>
              <a:rPr lang="en-US" sz="3200" dirty="0">
                <a:latin typeface="Cambria" panose="02040503050406030204" pitchFamily="18" charset="0"/>
                <a:ea typeface="Cambria" panose="02040503050406030204" pitchFamily="18" charset="0"/>
              </a:rPr>
              <a:t>. Finally, SL can also lead to improved </a:t>
            </a:r>
            <a:r>
              <a:rPr lang="en-US" sz="3200" b="1" dirty="0">
                <a:latin typeface="Cambria" panose="02040503050406030204" pitchFamily="18" charset="0"/>
                <a:ea typeface="Cambria" panose="02040503050406030204" pitchFamily="18" charset="0"/>
              </a:rPr>
              <a:t>academic achievement </a:t>
            </a:r>
            <a:r>
              <a:rPr lang="en-US" sz="3200" dirty="0">
                <a:latin typeface="Cambria" panose="02040503050406030204" pitchFamily="18" charset="0"/>
                <a:ea typeface="Cambria" panose="02040503050406030204" pitchFamily="18" charset="0"/>
              </a:rPr>
              <a:t>(e.g., </a:t>
            </a:r>
            <a:r>
              <a:rPr lang="en-US" sz="3200" dirty="0" err="1">
                <a:latin typeface="Cambria" panose="02040503050406030204" pitchFamily="18" charset="0"/>
                <a:ea typeface="Cambria" panose="02040503050406030204" pitchFamily="18" charset="0"/>
              </a:rPr>
              <a:t>Billig</a:t>
            </a:r>
            <a:r>
              <a:rPr lang="en-US" sz="3200" dirty="0">
                <a:latin typeface="Cambria" panose="02040503050406030204" pitchFamily="18" charset="0"/>
                <a:ea typeface="Cambria" panose="02040503050406030204" pitchFamily="18" charset="0"/>
              </a:rPr>
              <a:t>, 2009; Giles &amp; </a:t>
            </a:r>
            <a:r>
              <a:rPr lang="en-US" sz="3200" dirty="0" err="1">
                <a:latin typeface="Cambria" panose="02040503050406030204" pitchFamily="18" charset="0"/>
                <a:ea typeface="Cambria" panose="02040503050406030204" pitchFamily="18" charset="0"/>
              </a:rPr>
              <a:t>Eyler</a:t>
            </a:r>
            <a:r>
              <a:rPr lang="en-US" sz="3200" dirty="0">
                <a:latin typeface="Cambria" panose="02040503050406030204" pitchFamily="18" charset="0"/>
                <a:ea typeface="Cambria" panose="02040503050406030204" pitchFamily="18" charset="0"/>
              </a:rPr>
              <a:t>, 1994; Harwood &amp; </a:t>
            </a:r>
            <a:r>
              <a:rPr lang="en-US" sz="3200" dirty="0" err="1">
                <a:latin typeface="Cambria" panose="02040503050406030204" pitchFamily="18" charset="0"/>
                <a:ea typeface="Cambria" panose="02040503050406030204" pitchFamily="18" charset="0"/>
              </a:rPr>
              <a:t>Radoff</a:t>
            </a:r>
            <a:r>
              <a:rPr lang="en-US" sz="3200" dirty="0">
                <a:latin typeface="Cambria" panose="02040503050406030204" pitchFamily="18" charset="0"/>
                <a:ea typeface="Cambria" panose="02040503050406030204" pitchFamily="18" charset="0"/>
              </a:rPr>
              <a:t>, 2009; Markus, Howard, &amp; King, 1993).</a:t>
            </a:r>
            <a:endParaRPr lang="en-US" dirty="0"/>
          </a:p>
          <a:p>
            <a:r>
              <a:rPr lang="en-US" dirty="0" err="1"/>
              <a:t>Celio</a:t>
            </a:r>
            <a:r>
              <a:rPr lang="en-US" dirty="0"/>
              <a:t>, C. I., </a:t>
            </a:r>
            <a:r>
              <a:rPr lang="en-US" dirty="0" err="1"/>
              <a:t>Durlak</a:t>
            </a:r>
            <a:r>
              <a:rPr lang="en-US" dirty="0"/>
              <a:t>, J., &amp; </a:t>
            </a:r>
            <a:r>
              <a:rPr lang="en-US" dirty="0" err="1"/>
              <a:t>Dymnicki</a:t>
            </a:r>
            <a:r>
              <a:rPr lang="en-US" dirty="0"/>
              <a:t>, A. (2011). A Meta-analysis of the Impact of Service-Learning on Students. </a:t>
            </a:r>
            <a:r>
              <a:rPr lang="en-US" i="1" dirty="0"/>
              <a:t>Journal of Experiential Education</a:t>
            </a:r>
            <a:r>
              <a:rPr lang="en-US" dirty="0"/>
              <a:t>, </a:t>
            </a:r>
            <a:r>
              <a:rPr lang="en-US" i="1" dirty="0"/>
              <a:t>34</a:t>
            </a:r>
            <a:r>
              <a:rPr lang="en-US" dirty="0"/>
              <a:t>(2), 164–181.</a:t>
            </a:r>
            <a:endParaRPr lang="en-US" altLang="en-US" sz="2800" dirty="0"/>
          </a:p>
          <a:p>
            <a:endParaRPr lang="en-US" dirty="0"/>
          </a:p>
        </p:txBody>
      </p:sp>
    </p:spTree>
    <p:extLst>
      <p:ext uri="{BB962C8B-B14F-4D97-AF65-F5344CB8AC3E}">
        <p14:creationId xmlns:p14="http://schemas.microsoft.com/office/powerpoint/2010/main" val="1935266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295886-6A0C-4FB9-8559-8EB75DEB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22901-A22C-42D4-974F-9DE31F03817D}"/>
              </a:ext>
            </a:extLst>
          </p:cNvPr>
          <p:cNvSpPr>
            <a:spLocks noGrp="1"/>
          </p:cNvSpPr>
          <p:nvPr>
            <p:ph type="title"/>
          </p:nvPr>
        </p:nvSpPr>
        <p:spPr>
          <a:xfrm>
            <a:off x="640080" y="519393"/>
            <a:ext cx="4640484" cy="1518046"/>
          </a:xfrm>
          <a:solidFill>
            <a:srgbClr val="FFFFFF"/>
          </a:solidFill>
          <a:ln>
            <a:solidFill>
              <a:srgbClr val="404040"/>
            </a:solidFill>
          </a:ln>
          <a:effectLst>
            <a:outerShdw blurRad="50800" dist="38100" dir="2700000" algn="tl" rotWithShape="0">
              <a:prstClr val="black">
                <a:alpha val="40000"/>
              </a:prstClr>
            </a:outerShdw>
          </a:effectLst>
        </p:spPr>
        <p:txBody>
          <a:bodyPr>
            <a:noAutofit/>
          </a:bodyPr>
          <a:lstStyle/>
          <a:p>
            <a:pPr marL="90488" indent="-90488">
              <a:spcBef>
                <a:spcPts val="1200"/>
              </a:spcBef>
              <a:spcAft>
                <a:spcPts val="200"/>
              </a:spcAft>
              <a:buClr>
                <a:schemeClr val="accent1"/>
              </a:buClr>
              <a:buSzPct val="100000"/>
              <a:buFont typeface="Calibri" panose="020F0502020204030204" pitchFamily="34" charset="0"/>
              <a:buChar char=" "/>
              <a:defRPr/>
            </a:pPr>
            <a:r>
              <a:rPr lang="en-US" dirty="0">
                <a:solidFill>
                  <a:srgbClr val="262626"/>
                </a:solidFill>
                <a:effectLst>
                  <a:outerShdw blurRad="38100" dist="38100" dir="2700000" algn="tl">
                    <a:srgbClr val="000000">
                      <a:alpha val="43137"/>
                    </a:srgbClr>
                  </a:outerShdw>
                </a:effectLst>
                <a:latin typeface="Maiandra GD" panose="020E0502030308020204" pitchFamily="34" charset="0"/>
                <a:ea typeface="+mn-ea"/>
                <a:cs typeface="+mn-cs"/>
              </a:rPr>
              <a:t>How to integrate Service Learning into YOUR classes</a:t>
            </a:r>
          </a:p>
        </p:txBody>
      </p:sp>
      <p:sp>
        <p:nvSpPr>
          <p:cNvPr id="3" name="Content Placeholder 2">
            <a:extLst>
              <a:ext uri="{FF2B5EF4-FFF2-40B4-BE49-F238E27FC236}">
                <a16:creationId xmlns:a16="http://schemas.microsoft.com/office/drawing/2014/main" id="{CDE3D29F-2E46-4875-94F9-E5BE4F4CDD51}"/>
              </a:ext>
            </a:extLst>
          </p:cNvPr>
          <p:cNvSpPr>
            <a:spLocks noGrp="1"/>
          </p:cNvSpPr>
          <p:nvPr>
            <p:ph idx="1"/>
          </p:nvPr>
        </p:nvSpPr>
        <p:spPr>
          <a:xfrm>
            <a:off x="748888" y="2392338"/>
            <a:ext cx="4422868" cy="3022595"/>
          </a:xfrm>
        </p:spPr>
        <p:txBody>
          <a:bodyPr rtlCol="0">
            <a:normAutofit/>
          </a:bodyPr>
          <a:lstStyle/>
          <a:p>
            <a:pPr marL="0" indent="0" eaLnBrk="1" fontAlgn="auto" hangingPunct="1">
              <a:buNone/>
              <a:defRPr/>
            </a:pPr>
            <a:r>
              <a:rPr lang="en-US" sz="6600" dirty="0">
                <a:solidFill>
                  <a:srgbClr val="FFFFFF"/>
                </a:solidFill>
                <a:effectLst>
                  <a:outerShdw blurRad="38100" dist="38100" dir="2700000" algn="tl">
                    <a:srgbClr val="000000">
                      <a:alpha val="43137"/>
                    </a:srgbClr>
                  </a:outerShdw>
                </a:effectLst>
              </a:rPr>
              <a:t>Think OPERA!</a:t>
            </a:r>
          </a:p>
        </p:txBody>
      </p:sp>
      <p:sp>
        <p:nvSpPr>
          <p:cNvPr id="12" name="Rectangle 11">
            <a:extLst>
              <a:ext uri="{FF2B5EF4-FFF2-40B4-BE49-F238E27FC236}">
                <a16:creationId xmlns:a16="http://schemas.microsoft.com/office/drawing/2014/main" id="{F119BADC-509D-4A20-9EBB-42A26FCD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E444E0-554B-4DB9-969E-DEF7D301D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E30C99-5271-4593-89A0-34B19B9229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91" r="26042"/>
          <a:stretch/>
        </p:blipFill>
        <p:spPr bwMode="auto">
          <a:xfrm>
            <a:off x="7208520" y="1126397"/>
            <a:ext cx="3867912" cy="4288536"/>
          </a:xfrm>
          <a:prstGeom prst="rect">
            <a:avLst/>
          </a:prstGeom>
          <a:noFill/>
          <a:ln w="317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6BB0041-6851-4BB2-989F-28FB9F442468}"/>
              </a:ext>
            </a:extLst>
          </p:cNvPr>
          <p:cNvSpPr/>
          <p:nvPr/>
        </p:nvSpPr>
        <p:spPr>
          <a:xfrm>
            <a:off x="271750" y="5456266"/>
            <a:ext cx="5529414" cy="1200329"/>
          </a:xfrm>
          <a:prstGeom prst="rect">
            <a:avLst/>
          </a:prstGeom>
        </p:spPr>
        <p:txBody>
          <a:bodyPr wrap="square">
            <a:spAutoFit/>
          </a:bodyPr>
          <a:lstStyle/>
          <a:p>
            <a:pPr eaLnBrk="1" hangingPunct="1">
              <a:spcAft>
                <a:spcPts val="600"/>
              </a:spcAft>
            </a:pPr>
            <a:r>
              <a:rPr lang="en-US" altLang="en-US" dirty="0">
                <a:latin typeface="Calibri"/>
                <a:cs typeface="Calibri"/>
              </a:rPr>
              <a:t>O.P.E.R.A.: A first letter mnemonic and rubric for conceptualizing and implementing service learning; Marshall Welch, Issues in Educational Research, 20(1), 2010.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F0B4-07BF-4BB1-ACBE-DEA0BE55B8DD}"/>
              </a:ext>
            </a:extLst>
          </p:cNvPr>
          <p:cNvSpPr>
            <a:spLocks noGrp="1"/>
          </p:cNvSpPr>
          <p:nvPr>
            <p:ph type="title"/>
          </p:nvPr>
        </p:nvSpPr>
        <p:spPr/>
        <p:txBody>
          <a:bodyPr/>
          <a:lstStyle/>
          <a:p>
            <a:pPr eaLnBrk="1" fontAlgn="auto" hangingPunct="1">
              <a:spcAft>
                <a:spcPts val="0"/>
              </a:spcAft>
              <a:defRPr/>
            </a:pPr>
            <a:endParaRPr lang="en-US">
              <a:solidFill>
                <a:schemeClr val="tx1">
                  <a:lumMod val="75000"/>
                  <a:lumOff val="25000"/>
                </a:schemeClr>
              </a:solidFill>
            </a:endParaRPr>
          </a:p>
        </p:txBody>
      </p:sp>
      <p:pic>
        <p:nvPicPr>
          <p:cNvPr id="16387" name="Content Placeholder 3">
            <a:extLst>
              <a:ext uri="{FF2B5EF4-FFF2-40B4-BE49-F238E27FC236}">
                <a16:creationId xmlns:a16="http://schemas.microsoft.com/office/drawing/2014/main" id="{831D7153-E7B2-48D4-9A70-1CB70FC469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981" t="43317" r="35574" b="21964"/>
          <a:stretch>
            <a:fillRect/>
          </a:stretch>
        </p:blipFill>
        <p:spPr>
          <a:xfrm>
            <a:off x="119322" y="289793"/>
            <a:ext cx="11953356" cy="5373543"/>
          </a:xfrm>
        </p:spPr>
      </p:pic>
      <p:sp>
        <p:nvSpPr>
          <p:cNvPr id="16388" name="Rectangle 4">
            <a:extLst>
              <a:ext uri="{FF2B5EF4-FFF2-40B4-BE49-F238E27FC236}">
                <a16:creationId xmlns:a16="http://schemas.microsoft.com/office/drawing/2014/main" id="{994A9FB6-390B-4CD7-AACB-1EA6A404BFCA}"/>
              </a:ext>
            </a:extLst>
          </p:cNvPr>
          <p:cNvSpPr>
            <a:spLocks noChangeArrowheads="1"/>
          </p:cNvSpPr>
          <p:nvPr/>
        </p:nvSpPr>
        <p:spPr bwMode="auto">
          <a:xfrm>
            <a:off x="187325" y="6211888"/>
            <a:ext cx="11817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Calibri"/>
                <a:cs typeface="Calibri"/>
              </a:rPr>
              <a:t>O.P.E.R.A.: A first letter mnemonic and rubric for conceptualizing and implementing service learning; Marshall Welch, Issues in Educational Research, 20(1), 2010.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1D50C8-B598-428A-9F47-4362B07DBBAE}"/>
              </a:ext>
            </a:extLst>
          </p:cNvPr>
          <p:cNvSpPr txBox="1">
            <a:spLocks/>
          </p:cNvSpPr>
          <p:nvPr/>
        </p:nvSpPr>
        <p:spPr>
          <a:xfrm>
            <a:off x="5445496" y="978776"/>
            <a:ext cx="5925310" cy="1174991"/>
          </a:xfrm>
          <a:prstGeom prst="rect">
            <a:avLst/>
          </a:prstGeom>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spcAft>
                <a:spcPts val="600"/>
              </a:spcAft>
              <a:defRPr/>
            </a:pPr>
            <a:r>
              <a:rPr lang="en-US" sz="4400" b="1" dirty="0">
                <a:effectLst>
                  <a:outerShdw blurRad="38100" dist="38100" dir="2700000" algn="tl">
                    <a:srgbClr val="000000">
                      <a:alpha val="43137"/>
                    </a:srgbClr>
                  </a:outerShdw>
                </a:effectLst>
              </a:rPr>
              <a:t>O</a:t>
            </a:r>
            <a:r>
              <a:rPr lang="en-US" sz="4400" dirty="0"/>
              <a:t>bjectives</a:t>
            </a:r>
          </a:p>
        </p:txBody>
      </p:sp>
      <p:pic>
        <p:nvPicPr>
          <p:cNvPr id="9" name="Picture 8" descr="Metallic spheres connected in mesh">
            <a:extLst>
              <a:ext uri="{FF2B5EF4-FFF2-40B4-BE49-F238E27FC236}">
                <a16:creationId xmlns:a16="http://schemas.microsoft.com/office/drawing/2014/main" id="{64923477-3699-ED98-E61A-E94C30CD4352}"/>
              </a:ext>
            </a:extLst>
          </p:cNvPr>
          <p:cNvPicPr>
            <a:picLocks noChangeAspect="1"/>
          </p:cNvPicPr>
          <p:nvPr/>
        </p:nvPicPr>
        <p:blipFill rotWithShape="1">
          <a:blip r:embed="rId2"/>
          <a:srcRect l="26109" r="28560"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C2BE9D58-CD64-48D2-A5CA-E2D056876936}"/>
              </a:ext>
            </a:extLst>
          </p:cNvPr>
          <p:cNvSpPr>
            <a:spLocks noGrp="1"/>
          </p:cNvSpPr>
          <p:nvPr>
            <p:ph idx="1"/>
          </p:nvPr>
        </p:nvSpPr>
        <p:spPr>
          <a:xfrm>
            <a:off x="5445496" y="2329841"/>
            <a:ext cx="5925310" cy="3566103"/>
          </a:xfrm>
        </p:spPr>
        <p:txBody>
          <a:bodyPr vert="horz" lIns="91440" tIns="45720" rIns="91440" bIns="45720" rtlCol="0">
            <a:normAutofit/>
          </a:bodyPr>
          <a:lstStyle/>
          <a:p>
            <a:pPr marL="344488" fontAlgn="auto">
              <a:defRPr/>
            </a:pPr>
            <a:r>
              <a:rPr lang="en-US" sz="3600" dirty="0"/>
              <a:t>What are the course learning objectives?</a:t>
            </a:r>
          </a:p>
          <a:p>
            <a:pPr marL="344488" fontAlgn="auto">
              <a:defRPr/>
            </a:pPr>
            <a:r>
              <a:rPr lang="en-US" sz="3600" dirty="0"/>
              <a:t>How might these objectives be met by working with specific community partners? </a:t>
            </a:r>
          </a:p>
          <a:p>
            <a:pPr marL="91440" fontAlgn="auto">
              <a:defRPr/>
            </a:pPr>
            <a:endParaRPr lang="en-US" dirty="0"/>
          </a:p>
          <a:p>
            <a:pPr marL="91440" fontAlgn="auto">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group of children holding signs&#10;&#10;Description automatically generated with low confidence">
            <a:extLst>
              <a:ext uri="{FF2B5EF4-FFF2-40B4-BE49-F238E27FC236}">
                <a16:creationId xmlns:a16="http://schemas.microsoft.com/office/drawing/2014/main" id="{4EC10A10-395C-451E-BE96-DD0DDFBE7029}"/>
              </a:ext>
            </a:extLst>
          </p:cNvPr>
          <p:cNvPicPr>
            <a:picLocks noChangeAspect="1"/>
          </p:cNvPicPr>
          <p:nvPr/>
        </p:nvPicPr>
        <p:blipFill rotWithShape="1">
          <a:blip r:embed="rId3"/>
          <a:srcRect l="16389" r="17047"/>
          <a:stretch/>
        </p:blipFill>
        <p:spPr>
          <a:xfrm>
            <a:off x="0" y="-92457"/>
            <a:ext cx="6086621" cy="6857990"/>
          </a:xfrm>
          <a:prstGeom prst="rect">
            <a:avLst/>
          </a:prstGeom>
        </p:spPr>
      </p:pic>
      <p:sp>
        <p:nvSpPr>
          <p:cNvPr id="3" name="Content Placeholder 2">
            <a:extLst>
              <a:ext uri="{FF2B5EF4-FFF2-40B4-BE49-F238E27FC236}">
                <a16:creationId xmlns:a16="http://schemas.microsoft.com/office/drawing/2014/main" id="{E6B4DD0D-AD02-4045-8296-43219B284E96}"/>
              </a:ext>
            </a:extLst>
          </p:cNvPr>
          <p:cNvSpPr>
            <a:spLocks noGrp="1"/>
          </p:cNvSpPr>
          <p:nvPr>
            <p:ph idx="1"/>
          </p:nvPr>
        </p:nvSpPr>
        <p:spPr>
          <a:xfrm>
            <a:off x="6637106" y="1900719"/>
            <a:ext cx="5095982" cy="4572000"/>
          </a:xfrm>
        </p:spPr>
        <p:txBody>
          <a:bodyPr vert="horz" lIns="91440" tIns="45720" rIns="91440" bIns="45720" rtlCol="0">
            <a:normAutofit/>
          </a:bodyPr>
          <a:lstStyle/>
          <a:p>
            <a:pPr marL="0" indent="0">
              <a:lnSpc>
                <a:spcPct val="90000"/>
              </a:lnSpc>
              <a:spcAft>
                <a:spcPts val="1200"/>
              </a:spcAft>
              <a:buNone/>
              <a:defRPr/>
            </a:pPr>
            <a:r>
              <a:rPr lang="en-US" sz="4000" dirty="0"/>
              <a:t>What type of service or project are you seeking for your students? </a:t>
            </a:r>
          </a:p>
        </p:txBody>
      </p:sp>
      <p:sp>
        <p:nvSpPr>
          <p:cNvPr id="8" name="Title 1">
            <a:extLst>
              <a:ext uri="{FF2B5EF4-FFF2-40B4-BE49-F238E27FC236}">
                <a16:creationId xmlns:a16="http://schemas.microsoft.com/office/drawing/2014/main" id="{D0741511-2767-4054-9E8F-DC70E95F97C1}"/>
              </a:ext>
            </a:extLst>
          </p:cNvPr>
          <p:cNvSpPr>
            <a:spLocks noGrp="1"/>
          </p:cNvSpPr>
          <p:nvPr>
            <p:ph type="title"/>
          </p:nvPr>
        </p:nvSpPr>
        <p:spPr>
          <a:xfrm>
            <a:off x="6900672" y="215378"/>
            <a:ext cx="4486656" cy="1174991"/>
          </a:xfrm>
          <a:effectLst>
            <a:outerShdw blurRad="50800" dist="38100" dir="2700000" algn="tl" rotWithShape="0">
              <a:prstClr val="black">
                <a:alpha val="40000"/>
              </a:prstClr>
            </a:outerShdw>
          </a:effectLst>
        </p:spPr>
        <p:txBody>
          <a:bodyPr>
            <a:normAutofit/>
          </a:bodyPr>
          <a:lstStyle/>
          <a:p>
            <a:r>
              <a:rPr lang="en-US" sz="5400" b="1" dirty="0">
                <a:solidFill>
                  <a:schemeClr val="accent2"/>
                </a:solidFill>
                <a:effectLst>
                  <a:outerShdw blurRad="38100" dist="38100" dir="2700000" algn="tl">
                    <a:srgbClr val="000000">
                      <a:alpha val="43137"/>
                    </a:srgbClr>
                  </a:outerShdw>
                </a:effectLst>
              </a:rPr>
              <a:t>P</a:t>
            </a:r>
            <a:r>
              <a:rPr lang="en-US" sz="3600" dirty="0">
                <a:effectLst>
                  <a:outerShdw blurRad="38100" dist="38100" dir="2700000" algn="tl">
                    <a:srgbClr val="000000">
                      <a:alpha val="43137"/>
                    </a:srgbClr>
                  </a:outerShdw>
                </a:effectLst>
              </a:rPr>
              <a:t>artnerships</a:t>
            </a:r>
          </a:p>
        </p:txBody>
      </p:sp>
      <p:sp>
        <p:nvSpPr>
          <p:cNvPr id="10" name="TextBox 9">
            <a:extLst>
              <a:ext uri="{FF2B5EF4-FFF2-40B4-BE49-F238E27FC236}">
                <a16:creationId xmlns:a16="http://schemas.microsoft.com/office/drawing/2014/main" id="{7FB1D1C8-8755-4F2E-9A20-9126313C7B43}"/>
              </a:ext>
            </a:extLst>
          </p:cNvPr>
          <p:cNvSpPr txBox="1"/>
          <p:nvPr/>
        </p:nvSpPr>
        <p:spPr>
          <a:xfrm>
            <a:off x="0" y="5901250"/>
            <a:ext cx="6086621" cy="956750"/>
          </a:xfrm>
          <a:prstGeom prst="rect">
            <a:avLst/>
          </a:prstGeom>
          <a:solidFill>
            <a:srgbClr val="000000">
              <a:alpha val="50000"/>
            </a:srgbClr>
          </a:solidFill>
          <a:ln>
            <a:noFill/>
          </a:ln>
        </p:spPr>
        <p:txBody>
          <a:bodyPr wrap="square" rtlCol="0">
            <a:noAutofit/>
          </a:bodyPr>
          <a:lstStyle/>
          <a:p>
            <a:pPr algn="ctr">
              <a:spcAft>
                <a:spcPts val="600"/>
              </a:spcAft>
            </a:pPr>
            <a:r>
              <a:rPr lang="en-US" sz="2400" dirty="0">
                <a:solidFill>
                  <a:srgbClr val="FFFFFF"/>
                </a:solidFill>
                <a:effectLst>
                  <a:outerShdw blurRad="38100" dist="38100" dir="2700000" algn="tl">
                    <a:srgbClr val="000000">
                      <a:alpha val="43137"/>
                    </a:srgbClr>
                  </a:outerShdw>
                </a:effectLst>
              </a:rPr>
              <a:t>MAAC Head Start Palmer Playmates, Oceanside</a:t>
            </a:r>
            <a:endParaRPr lang="en-US" sz="24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6C62-E255-3E93-2862-E680FF3EDC79}"/>
              </a:ext>
            </a:extLst>
          </p:cNvPr>
          <p:cNvSpPr>
            <a:spLocks noGrp="1"/>
          </p:cNvSpPr>
          <p:nvPr>
            <p:ph type="title"/>
          </p:nvPr>
        </p:nvSpPr>
        <p:spPr>
          <a:xfrm>
            <a:off x="603723" y="472611"/>
            <a:ext cx="3579970" cy="2032845"/>
          </a:xfrm>
        </p:spPr>
        <p:txBody>
          <a:bodyPr vert="horz" lIns="274320" tIns="182880" rIns="274320" bIns="182880" rtlCol="0" anchor="ctr" anchorCtr="1">
            <a:noAutofit/>
          </a:bodyPr>
          <a:lstStyle/>
          <a:p>
            <a:r>
              <a:rPr lang="en-US" dirty="0">
                <a:solidFill>
                  <a:srgbClr val="262626"/>
                </a:solidFill>
              </a:rPr>
              <a:t>What do you wish you knew as a college freshman?</a:t>
            </a:r>
          </a:p>
        </p:txBody>
      </p:sp>
      <p:sp>
        <p:nvSpPr>
          <p:cNvPr id="3" name="Content Placeholder 2">
            <a:extLst>
              <a:ext uri="{FF2B5EF4-FFF2-40B4-BE49-F238E27FC236}">
                <a16:creationId xmlns:a16="http://schemas.microsoft.com/office/drawing/2014/main" id="{493A04D9-14B9-0A19-6EDB-BDDF110D2C63}"/>
              </a:ext>
            </a:extLst>
          </p:cNvPr>
          <p:cNvSpPr>
            <a:spLocks noGrp="1"/>
          </p:cNvSpPr>
          <p:nvPr>
            <p:ph idx="1"/>
          </p:nvPr>
        </p:nvSpPr>
        <p:spPr>
          <a:xfrm>
            <a:off x="487521" y="2809052"/>
            <a:ext cx="3871537" cy="2307477"/>
          </a:xfrm>
        </p:spPr>
        <p:txBody>
          <a:bodyPr vert="horz" lIns="91440" tIns="45720" rIns="91440" bIns="45720" rtlCol="0">
            <a:noAutofit/>
          </a:bodyPr>
          <a:lstStyle/>
          <a:p>
            <a:pPr marL="0" indent="0" algn="ctr">
              <a:buNone/>
            </a:pPr>
            <a:r>
              <a:rPr lang="en-US" sz="3600" dirty="0">
                <a:solidFill>
                  <a:schemeClr val="tx1">
                    <a:lumMod val="75000"/>
                    <a:lumOff val="25000"/>
                  </a:schemeClr>
                </a:solidFill>
              </a:rPr>
              <a:t>Write a short note to a high school senior with some advice and encouragement.</a:t>
            </a:r>
          </a:p>
        </p:txBody>
      </p:sp>
      <p:pic>
        <p:nvPicPr>
          <p:cNvPr id="2050" name="Picture 2" descr="Cartoon of college student lost on campus Stock Vector Image &amp; Art - Alamy">
            <a:extLst>
              <a:ext uri="{FF2B5EF4-FFF2-40B4-BE49-F238E27FC236}">
                <a16:creationId xmlns:a16="http://schemas.microsoft.com/office/drawing/2014/main" id="{AE0F5C6F-32C6-82AF-E0E2-E7636CA6E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683"/>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AA0B-7230-4C90-8D18-D84C32D18A20}"/>
              </a:ext>
            </a:extLst>
          </p:cNvPr>
          <p:cNvSpPr>
            <a:spLocks noGrp="1"/>
          </p:cNvSpPr>
          <p:nvPr>
            <p:ph type="title"/>
          </p:nvPr>
        </p:nvSpPr>
        <p:spPr>
          <a:xfrm>
            <a:off x="6900672" y="215378"/>
            <a:ext cx="4486656" cy="1174991"/>
          </a:xfrm>
          <a:effectLst>
            <a:outerShdw blurRad="50800" dist="38100" dir="2700000" algn="tl" rotWithShape="0">
              <a:prstClr val="black">
                <a:alpha val="40000"/>
              </a:prstClr>
            </a:outerShdw>
          </a:effectLst>
        </p:spPr>
        <p:txBody>
          <a:bodyPr>
            <a:normAutofit/>
          </a:bodyPr>
          <a:lstStyle/>
          <a:p>
            <a:r>
              <a:rPr lang="en-US" sz="2400" dirty="0">
                <a:effectLst>
                  <a:outerShdw blurRad="38100" dist="38100" dir="2700000" algn="tl">
                    <a:srgbClr val="000000">
                      <a:alpha val="43137"/>
                    </a:srgbClr>
                  </a:outerShdw>
                </a:effectLst>
              </a:rPr>
              <a:t>Start a conversation</a:t>
            </a:r>
          </a:p>
        </p:txBody>
      </p:sp>
      <p:pic>
        <p:nvPicPr>
          <p:cNvPr id="5" name="Picture 4" descr="Two telephones communicating">
            <a:extLst>
              <a:ext uri="{FF2B5EF4-FFF2-40B4-BE49-F238E27FC236}">
                <a16:creationId xmlns:a16="http://schemas.microsoft.com/office/drawing/2014/main" id="{37BB5185-2A94-4005-A1FA-299F460B205F}"/>
              </a:ext>
            </a:extLst>
          </p:cNvPr>
          <p:cNvPicPr>
            <a:picLocks noChangeAspect="1"/>
          </p:cNvPicPr>
          <p:nvPr/>
        </p:nvPicPr>
        <p:blipFill rotWithShape="1">
          <a:blip r:embed="rId3"/>
          <a:srcRect l="12187" r="21249"/>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39EE9933-7EDF-4C0C-A613-38B950A381E8}"/>
              </a:ext>
            </a:extLst>
          </p:cNvPr>
          <p:cNvSpPr>
            <a:spLocks noGrp="1"/>
          </p:cNvSpPr>
          <p:nvPr>
            <p:ph idx="1"/>
          </p:nvPr>
        </p:nvSpPr>
        <p:spPr>
          <a:xfrm>
            <a:off x="6216242" y="1619075"/>
            <a:ext cx="5729681" cy="5238925"/>
          </a:xfrm>
        </p:spPr>
        <p:txBody>
          <a:bodyPr>
            <a:normAutofit fontScale="92500" lnSpcReduction="20000"/>
          </a:bodyPr>
          <a:lstStyle/>
          <a:p>
            <a:pPr marL="0" indent="0" eaLnBrk="1" fontAlgn="auto" hangingPunct="1">
              <a:buNone/>
              <a:defRPr/>
            </a:pPr>
            <a:r>
              <a:rPr lang="en-US" sz="3000" dirty="0">
                <a:effectLst>
                  <a:outerShdw blurRad="38100" dist="38100" dir="2700000" algn="tl">
                    <a:srgbClr val="000000">
                      <a:alpha val="43137"/>
                    </a:srgbClr>
                  </a:outerShdw>
                </a:effectLst>
              </a:rPr>
              <a:t>Reach out to any organization and discuss:</a:t>
            </a:r>
          </a:p>
          <a:p>
            <a:pPr marL="577850" lvl="1" indent="-285750" eaLnBrk="1" fontAlgn="auto" hangingPunct="1">
              <a:buFont typeface="Courier New" panose="02070309020205020404" pitchFamily="49" charset="0"/>
              <a:buChar char="o"/>
              <a:tabLst>
                <a:tab pos="461963" algn="l"/>
              </a:tabLst>
              <a:defRPr/>
            </a:pPr>
            <a:r>
              <a:rPr lang="en-US" sz="3000" dirty="0"/>
              <a:t>Your course objectives</a:t>
            </a:r>
          </a:p>
          <a:p>
            <a:pPr marL="577850" lvl="1" indent="-285750" eaLnBrk="1" fontAlgn="auto" hangingPunct="1">
              <a:buFont typeface="Courier New" panose="02070309020205020404" pitchFamily="49" charset="0"/>
              <a:buChar char="o"/>
              <a:tabLst>
                <a:tab pos="461963" algn="l"/>
              </a:tabLst>
              <a:defRPr/>
            </a:pPr>
            <a:r>
              <a:rPr lang="en-US" sz="3000" dirty="0"/>
              <a:t>Goals and objectives of your partner</a:t>
            </a:r>
          </a:p>
          <a:p>
            <a:pPr marL="577850" lvl="1" indent="-285750" eaLnBrk="1" fontAlgn="auto" hangingPunct="1">
              <a:buFont typeface="Courier New" panose="02070309020205020404" pitchFamily="49" charset="0"/>
              <a:buChar char="o"/>
              <a:tabLst>
                <a:tab pos="461963" algn="l"/>
              </a:tabLst>
              <a:defRPr/>
            </a:pPr>
            <a:r>
              <a:rPr lang="en-US" sz="3000" dirty="0"/>
              <a:t>How many students they can support</a:t>
            </a:r>
          </a:p>
          <a:p>
            <a:pPr marL="577850" lvl="1" indent="-285750" eaLnBrk="1" fontAlgn="auto" hangingPunct="1">
              <a:buFont typeface="Courier New" panose="02070309020205020404" pitchFamily="49" charset="0"/>
              <a:buChar char="o"/>
              <a:tabLst>
                <a:tab pos="461963" algn="l"/>
              </a:tabLst>
              <a:defRPr/>
            </a:pPr>
            <a:r>
              <a:rPr lang="en-US" sz="3000" dirty="0"/>
              <a:t>The types of projects students might do for them</a:t>
            </a:r>
          </a:p>
          <a:p>
            <a:pPr marL="577850" lvl="1" indent="-285750" eaLnBrk="1" fontAlgn="auto" hangingPunct="1">
              <a:buFont typeface="Courier New" panose="02070309020205020404" pitchFamily="49" charset="0"/>
              <a:buChar char="o"/>
              <a:tabLst>
                <a:tab pos="461963" algn="l"/>
              </a:tabLst>
              <a:defRPr/>
            </a:pPr>
            <a:r>
              <a:rPr lang="en-US" sz="3000" dirty="0"/>
              <a:t>The onboarding requirements for students (orientation, training, background check, etc.)</a:t>
            </a:r>
          </a:p>
          <a:p>
            <a:endParaRPr lang="en-US" sz="1700" dirty="0"/>
          </a:p>
        </p:txBody>
      </p:sp>
    </p:spTree>
    <p:extLst>
      <p:ext uri="{BB962C8B-B14F-4D97-AF65-F5344CB8AC3E}">
        <p14:creationId xmlns:p14="http://schemas.microsoft.com/office/powerpoint/2010/main" val="386494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3A63F-43D0-DE00-3AAE-554DCD5F1814}"/>
              </a:ext>
            </a:extLst>
          </p:cNvPr>
          <p:cNvSpPr>
            <a:spLocks noGrp="1"/>
          </p:cNvSpPr>
          <p:nvPr>
            <p:ph type="title"/>
          </p:nvPr>
        </p:nvSpPr>
        <p:spPr>
          <a:xfrm>
            <a:off x="2231136" y="467418"/>
            <a:ext cx="7729728" cy="1188720"/>
          </a:xfrm>
        </p:spPr>
        <p:txBody>
          <a:bodyPr>
            <a:normAutofit/>
          </a:bodyPr>
          <a:lstStyle/>
          <a:p>
            <a:r>
              <a:rPr lang="en-US" b="1" dirty="0">
                <a:effectLst>
                  <a:outerShdw blurRad="38100" dist="38100" dir="2700000" algn="tl">
                    <a:srgbClr val="000000">
                      <a:alpha val="43137"/>
                    </a:srgbClr>
                  </a:outerShdw>
                </a:effectLst>
              </a:rPr>
              <a:t>Pre-Select sites for students</a:t>
            </a:r>
          </a:p>
        </p:txBody>
      </p:sp>
      <p:sp>
        <p:nvSpPr>
          <p:cNvPr id="3" name="Content Placeholder 2">
            <a:extLst>
              <a:ext uri="{FF2B5EF4-FFF2-40B4-BE49-F238E27FC236}">
                <a16:creationId xmlns:a16="http://schemas.microsoft.com/office/drawing/2014/main" id="{795E0653-AAF2-B5A1-D149-F049FB47A4F4}"/>
              </a:ext>
            </a:extLst>
          </p:cNvPr>
          <p:cNvSpPr>
            <a:spLocks noGrp="1"/>
          </p:cNvSpPr>
          <p:nvPr>
            <p:ph idx="1"/>
          </p:nvPr>
        </p:nvSpPr>
        <p:spPr>
          <a:xfrm>
            <a:off x="1530850" y="1843590"/>
            <a:ext cx="8913628" cy="3514380"/>
          </a:xfrm>
        </p:spPr>
        <p:txBody>
          <a:bodyPr>
            <a:normAutofit fontScale="92500" lnSpcReduction="10000"/>
          </a:bodyPr>
          <a:lstStyle/>
          <a:p>
            <a:r>
              <a:rPr lang="en-US" sz="3200" dirty="0">
                <a:solidFill>
                  <a:srgbClr val="404040"/>
                </a:solidFill>
              </a:rPr>
              <a:t>Working with a small number of pre-selected partners relieves student stress and helps them get placed sooner!</a:t>
            </a:r>
          </a:p>
          <a:p>
            <a:r>
              <a:rPr lang="en-US" sz="3200" dirty="0">
                <a:solidFill>
                  <a:srgbClr val="404040"/>
                </a:solidFill>
              </a:rPr>
              <a:t>Do not give students the option to volunteer at their workplace or other site they are familiar with.</a:t>
            </a:r>
          </a:p>
          <a:p>
            <a:r>
              <a:rPr lang="en-US" sz="3200" dirty="0">
                <a:solidFill>
                  <a:srgbClr val="404040"/>
                </a:solidFill>
              </a:rPr>
              <a:t>Our office will work one-on-one with any students who require special accommodations.</a:t>
            </a:r>
          </a:p>
        </p:txBody>
      </p:sp>
      <p:sp>
        <p:nvSpPr>
          <p:cNvPr id="4" name="TextBox 3">
            <a:extLst>
              <a:ext uri="{FF2B5EF4-FFF2-40B4-BE49-F238E27FC236}">
                <a16:creationId xmlns:a16="http://schemas.microsoft.com/office/drawing/2014/main" id="{F368301F-31F4-BF95-3D50-9D87ACB7C1CE}"/>
              </a:ext>
            </a:extLst>
          </p:cNvPr>
          <p:cNvSpPr txBox="1"/>
          <p:nvPr/>
        </p:nvSpPr>
        <p:spPr>
          <a:xfrm rot="20083282">
            <a:off x="-291194" y="225451"/>
            <a:ext cx="2309168" cy="1077218"/>
          </a:xfrm>
          <a:prstGeom prst="rect">
            <a:avLst/>
          </a:prstGeom>
          <a:noFill/>
        </p:spPr>
        <p:txBody>
          <a:bodyPr wrap="square" rtlCol="0">
            <a:spAutoFit/>
          </a:bodyPr>
          <a:lstStyle/>
          <a:p>
            <a:pPr algn="ctr"/>
            <a:r>
              <a:rPr lang="en-US" sz="3200" b="1" dirty="0">
                <a:solidFill>
                  <a:srgbClr val="FF66CC"/>
                </a:solidFill>
                <a:effectLst>
                  <a:outerShdw blurRad="38100" dist="38100" dir="2700000" algn="tl">
                    <a:srgbClr val="000000">
                      <a:alpha val="43137"/>
                    </a:srgbClr>
                  </a:outerShdw>
                </a:effectLst>
              </a:rPr>
              <a:t>Best practice!</a:t>
            </a:r>
          </a:p>
        </p:txBody>
      </p:sp>
    </p:spTree>
    <p:extLst>
      <p:ext uri="{BB962C8B-B14F-4D97-AF65-F5344CB8AC3E}">
        <p14:creationId xmlns:p14="http://schemas.microsoft.com/office/powerpoint/2010/main" val="25519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E3812-CA60-4887-804A-586C68484D18}"/>
              </a:ext>
            </a:extLst>
          </p:cNvPr>
          <p:cNvSpPr>
            <a:spLocks noGrp="1"/>
          </p:cNvSpPr>
          <p:nvPr>
            <p:ph idx="1"/>
          </p:nvPr>
        </p:nvSpPr>
        <p:spPr>
          <a:xfrm>
            <a:off x="0" y="2149783"/>
            <a:ext cx="12192000" cy="4708217"/>
          </a:xfrm>
          <a:solidFill>
            <a:schemeClr val="accent1">
              <a:lumMod val="20000"/>
              <a:lumOff val="80000"/>
            </a:schemeClr>
          </a:solidFill>
        </p:spPr>
        <p:txBody>
          <a:bodyPr>
            <a:normAutofit/>
          </a:bodyPr>
          <a:lstStyle/>
          <a:p>
            <a:pPr marL="0" indent="0" algn="ctr">
              <a:buNone/>
            </a:pPr>
            <a:r>
              <a:rPr lang="en-US" sz="3200" b="1" dirty="0">
                <a:solidFill>
                  <a:schemeClr val="tx2"/>
                </a:solidFill>
                <a:effectLst>
                  <a:outerShdw blurRad="38100" dist="38100" dir="2700000" algn="tl">
                    <a:srgbClr val="000000">
                      <a:alpha val="43137"/>
                    </a:srgbClr>
                  </a:outerShdw>
                </a:effectLst>
                <a:latin typeface="Abadi" panose="020B0604020104020204" pitchFamily="34" charset="0"/>
              </a:rPr>
              <a:t>Indirect Service Learning</a:t>
            </a:r>
          </a:p>
          <a:p>
            <a:pPr marL="292100" lvl="1" indent="0" algn="ctr">
              <a:buNone/>
            </a:pPr>
            <a:r>
              <a:rPr lang="en-US" sz="2800" b="1" i="1" dirty="0">
                <a:solidFill>
                  <a:srgbClr val="C00000"/>
                </a:solidFill>
                <a:latin typeface="Abadi" panose="020B0604020202020204" pitchFamily="34" charset="0"/>
              </a:rPr>
              <a:t>Support the Community Partner without working directly with clients </a:t>
            </a:r>
          </a:p>
          <a:p>
            <a:pPr marL="476250" lvl="2" indent="0" defTabSz="368300">
              <a:buNone/>
            </a:pPr>
            <a:r>
              <a:rPr lang="en-US" sz="2800" b="1" i="1" dirty="0">
                <a:solidFill>
                  <a:schemeClr val="accent2">
                    <a:lumMod val="75000"/>
                  </a:schemeClr>
                </a:solidFill>
              </a:rPr>
              <a:t>Focus on broad issues </a:t>
            </a:r>
            <a:r>
              <a:rPr lang="en-US" sz="2800" i="1" dirty="0">
                <a:solidFill>
                  <a:schemeClr val="accent2">
                    <a:lumMod val="75000"/>
                  </a:schemeClr>
                </a:solidFill>
              </a:rPr>
              <a:t>that benefit the community, e.g., solve a problem, develop curriculum, transcribe/translate documents, build a website, create a video or other marketing materials</a:t>
            </a:r>
          </a:p>
          <a:p>
            <a:pPr marL="476250" lvl="2" indent="0">
              <a:buNone/>
              <a:tabLst>
                <a:tab pos="10291763" algn="l"/>
              </a:tabLst>
            </a:pPr>
            <a:r>
              <a:rPr lang="en-US" sz="2800" b="1" i="1" dirty="0">
                <a:solidFill>
                  <a:schemeClr val="accent2">
                    <a:lumMod val="75000"/>
                  </a:schemeClr>
                </a:solidFill>
              </a:rPr>
              <a:t>Research</a:t>
            </a:r>
            <a:r>
              <a:rPr lang="en-US" sz="2800" i="1" dirty="0">
                <a:solidFill>
                  <a:schemeClr val="accent2">
                    <a:lumMod val="75000"/>
                  </a:schemeClr>
                </a:solidFill>
              </a:rPr>
              <a:t>—Gather and present information, e.g., write a guide on community services, conduct water testing, surveys, experiments, interviews</a:t>
            </a:r>
          </a:p>
          <a:p>
            <a:pPr marL="476250" lvl="2" indent="0">
              <a:buNone/>
              <a:tabLst>
                <a:tab pos="10291763" algn="l"/>
              </a:tabLst>
            </a:pPr>
            <a:r>
              <a:rPr lang="en-US" sz="2800" b="1" i="1" dirty="0">
                <a:solidFill>
                  <a:schemeClr val="accent2">
                    <a:lumMod val="75000"/>
                  </a:schemeClr>
                </a:solidFill>
              </a:rPr>
              <a:t>Advocacy</a:t>
            </a:r>
            <a:r>
              <a:rPr lang="en-US" sz="2800" i="1" dirty="0">
                <a:solidFill>
                  <a:schemeClr val="accent2">
                    <a:lumMod val="75000"/>
                  </a:schemeClr>
                </a:solidFill>
              </a:rPr>
              <a:t>—Educate others about topics of public interest, e.g., information campaigns, training people in disaster prevention</a:t>
            </a:r>
          </a:p>
        </p:txBody>
      </p:sp>
      <p:cxnSp>
        <p:nvCxnSpPr>
          <p:cNvPr id="11" name="Straight Connector 10">
            <a:extLst>
              <a:ext uri="{FF2B5EF4-FFF2-40B4-BE49-F238E27FC236}">
                <a16:creationId xmlns:a16="http://schemas.microsoft.com/office/drawing/2014/main" id="{00D0B49F-3127-488A-A443-30A7F00CD63A}"/>
              </a:ext>
            </a:extLst>
          </p:cNvPr>
          <p:cNvCxnSpPr/>
          <p:nvPr/>
        </p:nvCxnSpPr>
        <p:spPr>
          <a:xfrm>
            <a:off x="1222442" y="2647544"/>
            <a:ext cx="10116766" cy="0"/>
          </a:xfrm>
          <a:prstGeom prst="line">
            <a:avLst/>
          </a:prstGeom>
          <a:ln w="28575"/>
          <a:effectLst>
            <a:reflection blurRad="6350" stA="50000" endA="300" endPos="55500" dist="50800" dir="5400000" sy="-100000" algn="bl" rotWithShape="0"/>
          </a:effectLst>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F2FB4F34-AB4C-475E-8BDD-675C746652CB}"/>
              </a:ext>
            </a:extLst>
          </p:cNvPr>
          <p:cNvSpPr/>
          <p:nvPr/>
        </p:nvSpPr>
        <p:spPr>
          <a:xfrm>
            <a:off x="0" y="0"/>
            <a:ext cx="12192000" cy="214978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buNone/>
            </a:pPr>
            <a:r>
              <a:rPr lang="en-US" sz="3200" b="1">
                <a:solidFill>
                  <a:schemeClr val="tx2"/>
                </a:solidFill>
                <a:effectLst>
                  <a:outerShdw blurRad="38100" dist="38100" dir="2700000" algn="tl">
                    <a:srgbClr val="000000">
                      <a:alpha val="43137"/>
                    </a:srgbClr>
                  </a:outerShdw>
                </a:effectLst>
                <a:latin typeface="Abadi" panose="020B0604020104020204" pitchFamily="34" charset="0"/>
              </a:rPr>
              <a:t>Direct Service Learning</a:t>
            </a:r>
          </a:p>
          <a:p>
            <a:pPr marL="292100" lvl="1" algn="ctr">
              <a:lnSpc>
                <a:spcPct val="90000"/>
              </a:lnSpc>
              <a:spcBef>
                <a:spcPts val="200"/>
              </a:spcBef>
              <a:spcAft>
                <a:spcPts val="400"/>
              </a:spcAft>
              <a:buClr>
                <a:schemeClr val="accent1"/>
              </a:buClr>
            </a:pPr>
            <a:r>
              <a:rPr lang="en-US" sz="2800" b="1" i="1">
                <a:solidFill>
                  <a:srgbClr val="C00000"/>
                </a:solidFill>
                <a:latin typeface="Abadi" panose="020B0604020202020204" pitchFamily="34" charset="0"/>
              </a:rPr>
              <a:t>Work directly with clients, face-to-face</a:t>
            </a:r>
          </a:p>
          <a:p>
            <a:pPr marL="476250" lvl="2" algn="ctr"/>
            <a:r>
              <a:rPr lang="en-US" sz="2800" i="1">
                <a:solidFill>
                  <a:schemeClr val="accent2">
                    <a:lumMod val="75000"/>
                  </a:schemeClr>
                </a:solidFill>
              </a:rPr>
              <a:t>e.g., tutoring, teaching, performances </a:t>
            </a:r>
          </a:p>
        </p:txBody>
      </p:sp>
      <p:cxnSp>
        <p:nvCxnSpPr>
          <p:cNvPr id="15" name="Straight Connector 14">
            <a:extLst>
              <a:ext uri="{FF2B5EF4-FFF2-40B4-BE49-F238E27FC236}">
                <a16:creationId xmlns:a16="http://schemas.microsoft.com/office/drawing/2014/main" id="{4EB4C445-5BCD-4B8B-8BAA-DD09022B9061}"/>
              </a:ext>
            </a:extLst>
          </p:cNvPr>
          <p:cNvCxnSpPr/>
          <p:nvPr/>
        </p:nvCxnSpPr>
        <p:spPr>
          <a:xfrm>
            <a:off x="1222442" y="885216"/>
            <a:ext cx="10116766" cy="0"/>
          </a:xfrm>
          <a:prstGeom prst="line">
            <a:avLst/>
          </a:prstGeom>
          <a:ln w="28575"/>
          <a:effectLst>
            <a:reflection blurRad="6350" stA="50000" endA="300" endPos="55500" dist="50800" dir="5400000" sy="-100000" algn="bl" rotWithShape="0"/>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257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891E5-E6B1-44AD-9490-1348469747D2}"/>
              </a:ext>
            </a:extLst>
          </p:cNvPr>
          <p:cNvSpPr>
            <a:spLocks noGrp="1"/>
          </p:cNvSpPr>
          <p:nvPr>
            <p:ph idx="1"/>
          </p:nvPr>
        </p:nvSpPr>
        <p:spPr>
          <a:xfrm>
            <a:off x="0" y="0"/>
            <a:ext cx="12192000" cy="6858000"/>
          </a:xfrm>
          <a:solidFill>
            <a:srgbClr val="EBF5FB"/>
          </a:solidFill>
        </p:spPr>
        <p:txBody>
          <a:bodyPr>
            <a:normAutofit/>
          </a:bodyPr>
          <a:lstStyle/>
          <a:p>
            <a:pPr lvl="0" algn="ctr">
              <a:spcBef>
                <a:spcPts val="3000"/>
              </a:spcBef>
            </a:pPr>
            <a:r>
              <a:rPr lang="en-US" sz="2800" b="1" dirty="0">
                <a:solidFill>
                  <a:schemeClr val="accent2">
                    <a:lumMod val="75000"/>
                  </a:schemeClr>
                </a:solidFill>
                <a:effectLst>
                  <a:outerShdw blurRad="38100" dist="38100" dir="2700000" algn="tl">
                    <a:srgbClr val="000000">
                      <a:alpha val="43137"/>
                    </a:srgbClr>
                  </a:outerShdw>
                </a:effectLst>
              </a:rPr>
              <a:t>Remote Service Examples</a:t>
            </a:r>
          </a:p>
          <a:p>
            <a:pPr lvl="0">
              <a:spcBef>
                <a:spcPts val="3000"/>
              </a:spcBef>
            </a:pPr>
            <a:r>
              <a:rPr lang="en-US" sz="2400" b="1" dirty="0"/>
              <a:t>Education: </a:t>
            </a:r>
            <a:r>
              <a:rPr lang="en-US" sz="2400" dirty="0"/>
              <a:t>Developing online curriculum, YouTube tutorials, online tutoring</a:t>
            </a:r>
          </a:p>
          <a:p>
            <a:pPr lvl="0"/>
            <a:r>
              <a:rPr lang="en-US" sz="2400" b="1" dirty="0"/>
              <a:t>Psychology: </a:t>
            </a:r>
            <a:r>
              <a:rPr lang="en-US" sz="2400" dirty="0"/>
              <a:t>Create mental health workbook for teenagers at a family homeless shelter</a:t>
            </a:r>
          </a:p>
          <a:p>
            <a:pPr lvl="0"/>
            <a:r>
              <a:rPr lang="en-US" sz="2400" b="1" dirty="0"/>
              <a:t>Spanish</a:t>
            </a:r>
            <a:r>
              <a:rPr lang="en-US" sz="2400" dirty="0"/>
              <a:t>: Students translate letters from families in Mexico to sponsors in the U.S., create video lessons for kids</a:t>
            </a:r>
          </a:p>
          <a:p>
            <a:pPr lvl="0"/>
            <a:r>
              <a:rPr lang="en-US" sz="2400" b="1" dirty="0"/>
              <a:t>Women’s, Gender and Sexuality Studies</a:t>
            </a:r>
            <a:r>
              <a:rPr lang="en-US" sz="2400" dirty="0"/>
              <a:t>: Research and create a public awareness campaigns for the Hope &amp; Wellness Center for Instagram</a:t>
            </a:r>
          </a:p>
          <a:p>
            <a:pPr lvl="0"/>
            <a:r>
              <a:rPr lang="en-US" sz="2400" b="1" dirty="0"/>
              <a:t>History</a:t>
            </a:r>
            <a:r>
              <a:rPr lang="en-US" sz="2400" dirty="0"/>
              <a:t>: create digital oral history projects for a public or school library</a:t>
            </a:r>
          </a:p>
          <a:p>
            <a:pPr lvl="0"/>
            <a:r>
              <a:rPr lang="en-US" sz="2400" b="1" dirty="0"/>
              <a:t>Environmental Science</a:t>
            </a:r>
            <a:r>
              <a:rPr lang="en-US" sz="2400" dirty="0"/>
              <a:t>: design water treatment prototypes</a:t>
            </a:r>
          </a:p>
          <a:p>
            <a:pPr lvl="0"/>
            <a:r>
              <a:rPr lang="en-US" sz="2400" b="1" dirty="0"/>
              <a:t>Music/Dance</a:t>
            </a:r>
            <a:r>
              <a:rPr lang="en-US" sz="2400" dirty="0"/>
              <a:t>: compose music for a local dance organization </a:t>
            </a:r>
          </a:p>
          <a:p>
            <a:pPr lvl="0"/>
            <a:r>
              <a:rPr lang="en-US" sz="2400" b="1" dirty="0"/>
              <a:t>Sociology</a:t>
            </a:r>
            <a:r>
              <a:rPr lang="en-US" sz="2400" dirty="0"/>
              <a:t>: build a database of data for the organization</a:t>
            </a:r>
          </a:p>
          <a:p>
            <a:pPr lvl="0"/>
            <a:r>
              <a:rPr lang="en-US" sz="2400" b="1" dirty="0"/>
              <a:t>Communication</a:t>
            </a:r>
            <a:r>
              <a:rPr lang="en-US" sz="2400" dirty="0"/>
              <a:t>: create marketing materials for a nonprofit (brochure/website/flier/template thank you letter for donors, newspaper advertisement/publicity for a holiday donation drive)</a:t>
            </a:r>
          </a:p>
          <a:p>
            <a:endParaRPr lang="en-US" dirty="0"/>
          </a:p>
        </p:txBody>
      </p:sp>
      <p:sp>
        <p:nvSpPr>
          <p:cNvPr id="4" name="Rectangle: Rounded Corners 3">
            <a:extLst>
              <a:ext uri="{FF2B5EF4-FFF2-40B4-BE49-F238E27FC236}">
                <a16:creationId xmlns:a16="http://schemas.microsoft.com/office/drawing/2014/main" id="{C14F12B8-D8E4-4066-80DD-3892BA0CA58E}"/>
              </a:ext>
            </a:extLst>
          </p:cNvPr>
          <p:cNvSpPr/>
          <p:nvPr/>
        </p:nvSpPr>
        <p:spPr>
          <a:xfrm>
            <a:off x="2308578" y="0"/>
            <a:ext cx="7574844" cy="485422"/>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bg1"/>
                </a:solidFill>
                <a:effectLst>
                  <a:outerShdw blurRad="38100" dist="38100" dir="2700000" algn="tl">
                    <a:srgbClr val="000000">
                      <a:alpha val="43137"/>
                    </a:srgbClr>
                  </a:outerShdw>
                </a:effectLst>
              </a:rPr>
              <a:t>Indirect Service Examples</a:t>
            </a:r>
          </a:p>
        </p:txBody>
      </p:sp>
    </p:spTree>
    <p:extLst>
      <p:ext uri="{BB962C8B-B14F-4D97-AF65-F5344CB8AC3E}">
        <p14:creationId xmlns:p14="http://schemas.microsoft.com/office/powerpoint/2010/main" val="2820074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5EDC-803C-4740-98B0-F072BA65C43E}"/>
              </a:ext>
            </a:extLst>
          </p:cNvPr>
          <p:cNvSpPr>
            <a:spLocks noGrp="1"/>
          </p:cNvSpPr>
          <p:nvPr>
            <p:ph type="title"/>
          </p:nvPr>
        </p:nvSpPr>
        <p:spPr>
          <a:xfrm>
            <a:off x="1066800" y="264318"/>
            <a:ext cx="10058400" cy="1449387"/>
          </a:xfrm>
          <a:effectLst>
            <a:outerShdw blurRad="50800" dist="38100" dir="2700000" algn="tl" rotWithShape="0">
              <a:prstClr val="black">
                <a:alpha val="40000"/>
              </a:prstClr>
            </a:outerShdw>
          </a:effectLst>
        </p:spPr>
        <p:txBody>
          <a:bodyPr>
            <a:normAutofit fontScale="90000"/>
          </a:bodyPr>
          <a:lstStyle/>
          <a:p>
            <a:pPr marL="90488" indent="-90488">
              <a:lnSpc>
                <a:spcPct val="90000"/>
              </a:lnSpc>
              <a:spcBef>
                <a:spcPts val="1200"/>
              </a:spcBef>
              <a:spcAft>
                <a:spcPts val="200"/>
              </a:spcAft>
              <a:buClr>
                <a:schemeClr val="accent1"/>
              </a:buClr>
              <a:buSzPct val="100000"/>
              <a:buFont typeface="Calibri" panose="020F0502020204030204" pitchFamily="34" charset="0"/>
              <a:buChar char=" "/>
            </a:pPr>
            <a:r>
              <a:rPr lang="en-US" sz="4400" dirty="0">
                <a:effectLst>
                  <a:outerShdw blurRad="38100" dist="38100" dir="2700000" algn="tl">
                    <a:srgbClr val="000000">
                      <a:alpha val="43137"/>
                    </a:srgbClr>
                  </a:outerShdw>
                </a:effectLst>
                <a:latin typeface="Maiandra GD" panose="020E0502030308020204" pitchFamily="34" charset="0"/>
                <a:ea typeface="+mn-ea"/>
                <a:cs typeface="+mn-cs"/>
              </a:rPr>
              <a:t>Project-Based Service Learning</a:t>
            </a:r>
          </a:p>
        </p:txBody>
      </p:sp>
      <p:sp>
        <p:nvSpPr>
          <p:cNvPr id="3" name="Content Placeholder 2">
            <a:extLst>
              <a:ext uri="{FF2B5EF4-FFF2-40B4-BE49-F238E27FC236}">
                <a16:creationId xmlns:a16="http://schemas.microsoft.com/office/drawing/2014/main" id="{31F74B4E-9FF2-4635-91CE-165B19F822FC}"/>
              </a:ext>
            </a:extLst>
          </p:cNvPr>
          <p:cNvSpPr>
            <a:spLocks noGrp="1"/>
          </p:cNvSpPr>
          <p:nvPr>
            <p:ph idx="1"/>
          </p:nvPr>
        </p:nvSpPr>
        <p:spPr>
          <a:xfrm>
            <a:off x="589480" y="1907908"/>
            <a:ext cx="11013040" cy="4685774"/>
          </a:xfrm>
        </p:spPr>
        <p:txBody>
          <a:bodyPr>
            <a:normAutofit fontScale="92500" lnSpcReduction="10000"/>
          </a:bodyPr>
          <a:lstStyle/>
          <a:p>
            <a:pPr marL="0" indent="0">
              <a:buNone/>
            </a:pPr>
            <a:r>
              <a:rPr lang="en-US" sz="3600" dirty="0"/>
              <a:t>Collaborate on projects for the organization.</a:t>
            </a:r>
          </a:p>
          <a:p>
            <a:pPr marL="0" indent="0">
              <a:buNone/>
            </a:pPr>
            <a:endParaRPr lang="en-US" sz="600" dirty="0"/>
          </a:p>
          <a:p>
            <a:pPr marL="0" indent="0">
              <a:buNone/>
            </a:pPr>
            <a:r>
              <a:rPr lang="en-US" sz="3600" dirty="0"/>
              <a:t>Students work to create specific deliverables</a:t>
            </a:r>
          </a:p>
          <a:p>
            <a:pPr marL="749300" lvl="1" indent="-457200">
              <a:buFont typeface="Wingdings" panose="05000000000000000000" pitchFamily="2" charset="2"/>
              <a:buChar char="Ø"/>
            </a:pPr>
            <a:r>
              <a:rPr lang="en-US" sz="3200" b="1" i="1" dirty="0"/>
              <a:t>Partner with a school</a:t>
            </a:r>
            <a:r>
              <a:rPr lang="en-US" sz="3200" i="1" dirty="0"/>
              <a:t>—Create an e-Learning library and share OneDrive link to curriculum, video lessons, workbooks</a:t>
            </a:r>
          </a:p>
          <a:p>
            <a:pPr marL="749300" lvl="1" indent="-457200">
              <a:buFont typeface="Wingdings" panose="05000000000000000000" pitchFamily="2" charset="2"/>
              <a:buChar char="Ø"/>
            </a:pPr>
            <a:r>
              <a:rPr lang="en-US" sz="3200" b="1" i="1" dirty="0"/>
              <a:t>Partner with a clinic</a:t>
            </a:r>
            <a:r>
              <a:rPr lang="en-US" sz="3200" i="1" dirty="0"/>
              <a:t>—Launch a social media campaign to create public awareness on a public health topic, create videos, newsletters, etc.</a:t>
            </a:r>
          </a:p>
          <a:p>
            <a:pPr marL="0" indent="0">
              <a:buNone/>
            </a:pPr>
            <a:r>
              <a:rPr lang="en-US" sz="3200" i="1" dirty="0">
                <a:solidFill>
                  <a:srgbClr val="C00000"/>
                </a:solidFill>
              </a:rPr>
              <a:t>Contact organizations you’re familiar with. Be creative! Think outside the box!</a:t>
            </a:r>
            <a:endParaRPr lang="en-US" sz="2800" i="1" dirty="0">
              <a:solidFill>
                <a:srgbClr val="C00000"/>
              </a:solidFill>
            </a:endParaRPr>
          </a:p>
        </p:txBody>
      </p:sp>
    </p:spTree>
    <p:extLst>
      <p:ext uri="{BB962C8B-B14F-4D97-AF65-F5344CB8AC3E}">
        <p14:creationId xmlns:p14="http://schemas.microsoft.com/office/powerpoint/2010/main" val="32343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C702-7E5F-48CC-9146-ECEC6DB90D76}"/>
              </a:ext>
            </a:extLst>
          </p:cNvPr>
          <p:cNvSpPr>
            <a:spLocks noGrp="1"/>
          </p:cNvSpPr>
          <p:nvPr>
            <p:ph type="title"/>
          </p:nvPr>
        </p:nvSpPr>
        <p:spPr>
          <a:xfrm>
            <a:off x="2231136" y="160452"/>
            <a:ext cx="7729728" cy="1188720"/>
          </a:xfrm>
        </p:spPr>
        <p:txBody>
          <a:bodyPr/>
          <a:lstStyle/>
          <a:p>
            <a:r>
              <a:rPr lang="en-US" dirty="0"/>
              <a:t>See project-based examples in our Community Course Shell</a:t>
            </a:r>
          </a:p>
        </p:txBody>
      </p:sp>
      <p:sp>
        <p:nvSpPr>
          <p:cNvPr id="3" name="Content Placeholder 2">
            <a:extLst>
              <a:ext uri="{FF2B5EF4-FFF2-40B4-BE49-F238E27FC236}">
                <a16:creationId xmlns:a16="http://schemas.microsoft.com/office/drawing/2014/main" id="{5EEFD0E5-13D0-4724-BE6D-271D66A62AF1}"/>
              </a:ext>
            </a:extLst>
          </p:cNvPr>
          <p:cNvSpPr>
            <a:spLocks noGrp="1"/>
          </p:cNvSpPr>
          <p:nvPr>
            <p:ph idx="1"/>
          </p:nvPr>
        </p:nvSpPr>
        <p:spPr>
          <a:xfrm rot="20711386">
            <a:off x="147940" y="664050"/>
            <a:ext cx="2000394" cy="907845"/>
          </a:xfrm>
        </p:spPr>
        <p:txBody>
          <a:bodyPr>
            <a:normAutofit fontScale="92500"/>
          </a:bodyPr>
          <a:lstStyle/>
          <a:p>
            <a:pPr marL="0" indent="0">
              <a:buNone/>
            </a:pPr>
            <a:r>
              <a:rPr lang="en-US" b="1" dirty="0">
                <a:solidFill>
                  <a:srgbClr val="237BAD"/>
                </a:solidFill>
              </a:rPr>
              <a:t>From Professor Laura Olson Bermudez, PSYC</a:t>
            </a:r>
          </a:p>
        </p:txBody>
      </p:sp>
      <p:pic>
        <p:nvPicPr>
          <p:cNvPr id="5" name="Picture 4">
            <a:extLst>
              <a:ext uri="{FF2B5EF4-FFF2-40B4-BE49-F238E27FC236}">
                <a16:creationId xmlns:a16="http://schemas.microsoft.com/office/drawing/2014/main" id="{87B3791E-6061-49EA-A56E-7CD6F8B6D127}"/>
              </a:ext>
            </a:extLst>
          </p:cNvPr>
          <p:cNvPicPr>
            <a:picLocks noChangeAspect="1"/>
          </p:cNvPicPr>
          <p:nvPr/>
        </p:nvPicPr>
        <p:blipFill rotWithShape="1">
          <a:blip r:embed="rId3"/>
          <a:srcRect l="30843" t="18127" r="34185" b="22261"/>
          <a:stretch/>
        </p:blipFill>
        <p:spPr>
          <a:xfrm rot="20963211">
            <a:off x="338670" y="1868773"/>
            <a:ext cx="4263775" cy="4088201"/>
          </a:xfrm>
          <a:prstGeom prst="rect">
            <a:avLst/>
          </a:prstGeom>
        </p:spPr>
      </p:pic>
      <p:pic>
        <p:nvPicPr>
          <p:cNvPr id="7" name="Picture 6">
            <a:extLst>
              <a:ext uri="{FF2B5EF4-FFF2-40B4-BE49-F238E27FC236}">
                <a16:creationId xmlns:a16="http://schemas.microsoft.com/office/drawing/2014/main" id="{6E45D8EF-BE6A-4461-8F2E-E8546BDD9278}"/>
              </a:ext>
            </a:extLst>
          </p:cNvPr>
          <p:cNvPicPr>
            <a:picLocks noChangeAspect="1"/>
          </p:cNvPicPr>
          <p:nvPr/>
        </p:nvPicPr>
        <p:blipFill rotWithShape="1">
          <a:blip r:embed="rId4"/>
          <a:srcRect l="25871" t="17379" r="25252" b="6517"/>
          <a:stretch/>
        </p:blipFill>
        <p:spPr>
          <a:xfrm rot="1003062">
            <a:off x="5670693" y="1864747"/>
            <a:ext cx="5959012" cy="5219272"/>
          </a:xfrm>
          <a:prstGeom prst="rect">
            <a:avLst/>
          </a:prstGeom>
        </p:spPr>
      </p:pic>
    </p:spTree>
    <p:extLst>
      <p:ext uri="{BB962C8B-B14F-4D97-AF65-F5344CB8AC3E}">
        <p14:creationId xmlns:p14="http://schemas.microsoft.com/office/powerpoint/2010/main" val="1276906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6000">
              <a:schemeClr val="accent2">
                <a:lumMod val="40000"/>
                <a:lumOff val="60000"/>
              </a:schemeClr>
            </a:gs>
            <a:gs pos="83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22F25-19C1-4A76-9947-C93206D63BF5}"/>
              </a:ext>
            </a:extLst>
          </p:cNvPr>
          <p:cNvSpPr>
            <a:spLocks noGrp="1"/>
          </p:cNvSpPr>
          <p:nvPr>
            <p:ph idx="4294967295"/>
          </p:nvPr>
        </p:nvSpPr>
        <p:spPr>
          <a:xfrm>
            <a:off x="176169" y="914778"/>
            <a:ext cx="11839662" cy="5431873"/>
          </a:xfrm>
        </p:spPr>
        <p:txBody>
          <a:bodyPr>
            <a:normAutofit fontScale="25000" lnSpcReduction="20000"/>
          </a:bodyPr>
          <a:lstStyle/>
          <a:p>
            <a:pPr marL="0" indent="0" fontAlgn="base">
              <a:spcBef>
                <a:spcPts val="0"/>
              </a:spcBef>
              <a:spcAft>
                <a:spcPts val="1800"/>
              </a:spcAft>
              <a:buClr>
                <a:srgbClr val="C00000"/>
              </a:buClr>
              <a:buSzPct val="72000"/>
              <a:buNone/>
              <a:tabLst>
                <a:tab pos="457200" algn="l"/>
              </a:tabLst>
            </a:pPr>
            <a:r>
              <a:rPr lang="en-US" sz="11200" b="1" dirty="0">
                <a:solidFill>
                  <a:srgbClr val="000000"/>
                </a:solidFill>
                <a:effectLst/>
                <a:latin typeface="Calibri" panose="020F0502020204030204" pitchFamily="34" charset="0"/>
                <a:ea typeface="Times New Roman" panose="02020603050405020304" pitchFamily="18" charset="0"/>
              </a:rPr>
              <a:t>Comments from a recent town hall…</a:t>
            </a:r>
          </a:p>
          <a:p>
            <a:pPr fontAlgn="base">
              <a:spcBef>
                <a:spcPts val="0"/>
              </a:spcBef>
              <a:spcAft>
                <a:spcPts val="1800"/>
              </a:spcAft>
              <a:buClr>
                <a:srgbClr val="C00000"/>
              </a:buClr>
              <a:buSzPct val="72000"/>
              <a:buFont typeface="Wingdings" panose="05000000000000000000" pitchFamily="2" charset="2"/>
              <a:buChar char="Ø"/>
              <a:tabLst>
                <a:tab pos="457200" algn="l"/>
              </a:tabLst>
            </a:pPr>
            <a:r>
              <a:rPr lang="en-US" sz="12800" dirty="0">
                <a:solidFill>
                  <a:srgbClr val="000000"/>
                </a:solidFill>
                <a:effectLst/>
                <a:latin typeface="Calibri" panose="020F0502020204030204" pitchFamily="34" charset="0"/>
                <a:ea typeface="Times New Roman" panose="02020603050405020304" pitchFamily="18" charset="0"/>
              </a:rPr>
              <a:t>“I did not receive any information other than to sign a timesheet at the end of the semester.  I don't even know if the student was an internship or service learning participant.”</a:t>
            </a:r>
            <a:r>
              <a:rPr lang="en-US" sz="12800" dirty="0">
                <a:effectLst/>
                <a:latin typeface="Calibri" panose="020F0502020204030204" pitchFamily="34" charset="0"/>
                <a:ea typeface="Times New Roman" panose="02020603050405020304" pitchFamily="18" charset="0"/>
              </a:rPr>
              <a:t>​</a:t>
            </a:r>
            <a:endParaRPr lang="en-US" sz="12800" dirty="0">
              <a:effectLst/>
              <a:latin typeface="Times New Roman" panose="02020603050405020304" pitchFamily="18" charset="0"/>
              <a:ea typeface="Times New Roman" panose="02020603050405020304" pitchFamily="18" charset="0"/>
            </a:endParaRPr>
          </a:p>
          <a:p>
            <a:pPr fontAlgn="base">
              <a:spcBef>
                <a:spcPts val="0"/>
              </a:spcBef>
              <a:spcAft>
                <a:spcPts val="1800"/>
              </a:spcAft>
              <a:buClr>
                <a:srgbClr val="C00000"/>
              </a:buClr>
              <a:buSzPct val="72000"/>
              <a:buFont typeface="Wingdings" panose="05000000000000000000" pitchFamily="2" charset="2"/>
              <a:buChar char="Ø"/>
              <a:tabLst>
                <a:tab pos="457200" algn="l"/>
              </a:tabLst>
            </a:pPr>
            <a:r>
              <a:rPr lang="en-US" sz="12800" dirty="0">
                <a:solidFill>
                  <a:srgbClr val="000000"/>
                </a:solidFill>
                <a:effectLst/>
                <a:latin typeface="Calibri" panose="020F0502020204030204" pitchFamily="34" charset="0"/>
                <a:ea typeface="Times New Roman" panose="02020603050405020304" pitchFamily="18" charset="0"/>
              </a:rPr>
              <a:t>“I often had service learners that failed to see a connection between their course and the work they did in my space. I would love to have a conversation with someone about why our center is chosen for certain classes so I could give them better guidelines. I was not provided with any framework and often felt lost.”</a:t>
            </a:r>
          </a:p>
          <a:p>
            <a:pPr fontAlgn="base">
              <a:spcBef>
                <a:spcPts val="0"/>
              </a:spcBef>
              <a:spcAft>
                <a:spcPts val="1800"/>
              </a:spcAft>
              <a:buClr>
                <a:srgbClr val="C00000"/>
              </a:buClr>
              <a:buSzPct val="72000"/>
              <a:buFont typeface="Wingdings" panose="05000000000000000000" pitchFamily="2" charset="2"/>
              <a:buChar char="Ø"/>
              <a:tabLst>
                <a:tab pos="457200" algn="l"/>
              </a:tabLst>
            </a:pPr>
            <a:r>
              <a:rPr lang="en-US" sz="12800" dirty="0">
                <a:solidFill>
                  <a:srgbClr val="000000"/>
                </a:solidFill>
                <a:latin typeface="Calibri" panose="020F0502020204030204" pitchFamily="34" charset="0"/>
                <a:ea typeface="Times New Roman" panose="02020603050405020304" pitchFamily="18" charset="0"/>
              </a:rPr>
              <a:t>“Sometimes our office gets emails from students with very few details and the messages are very generic. For instance, we get emails from a student in a Spanish class, but they fail to mention the service needs to be conducted in Spanish.”</a:t>
            </a:r>
            <a:endParaRPr lang="en-US" sz="12800" dirty="0">
              <a:effectLst/>
              <a:latin typeface="Times New Roman" panose="02020603050405020304" pitchFamily="18" charset="0"/>
              <a:ea typeface="Times New Roman" panose="02020603050405020304" pitchFamily="18" charset="0"/>
            </a:endParaRPr>
          </a:p>
          <a:p>
            <a:pPr marL="0" marR="0" indent="0">
              <a:lnSpc>
                <a:spcPct val="107000"/>
              </a:lnSpc>
              <a:spcBef>
                <a:spcPts val="0"/>
              </a:spcBef>
              <a:spcAft>
                <a:spcPts val="800"/>
              </a:spcAft>
              <a:buNone/>
            </a:pPr>
            <a:r>
              <a:rPr lang="en-US" sz="12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99998940-0D23-4765-B616-84298311E1FD}"/>
              </a:ext>
            </a:extLst>
          </p:cNvPr>
          <p:cNvSpPr txBox="1"/>
          <p:nvPr/>
        </p:nvSpPr>
        <p:spPr>
          <a:xfrm>
            <a:off x="770563" y="188183"/>
            <a:ext cx="11147460" cy="646331"/>
          </a:xfrm>
          <a:prstGeom prst="rect">
            <a:avLst/>
          </a:prstGeom>
          <a:noFill/>
        </p:spPr>
        <p:txBody>
          <a:bodyPr wrap="square" rtlCol="0">
            <a:spAutoFit/>
          </a:bodyPr>
          <a:lstStyle/>
          <a:p>
            <a:r>
              <a:rPr lang="en-US" sz="3600" dirty="0">
                <a:solidFill>
                  <a:srgbClr val="C00000"/>
                </a:solidFill>
                <a:effectLst>
                  <a:outerShdw blurRad="38100" dist="38100" dir="2700000" algn="tl">
                    <a:srgbClr val="000000">
                      <a:alpha val="43137"/>
                    </a:srgbClr>
                  </a:outerShdw>
                </a:effectLst>
              </a:rPr>
              <a:t>Community Partners want to Connect with Professors</a:t>
            </a:r>
          </a:p>
        </p:txBody>
      </p:sp>
    </p:spTree>
    <p:extLst>
      <p:ext uri="{BB962C8B-B14F-4D97-AF65-F5344CB8AC3E}">
        <p14:creationId xmlns:p14="http://schemas.microsoft.com/office/powerpoint/2010/main" val="41479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1ECDD0-89DD-4530-BA6E-FD876B9C1467}"/>
              </a:ext>
            </a:extLst>
          </p:cNvPr>
          <p:cNvPicPr>
            <a:picLocks noChangeAspect="1"/>
          </p:cNvPicPr>
          <p:nvPr/>
        </p:nvPicPr>
        <p:blipFill rotWithShape="1">
          <a:blip r:embed="rId3"/>
          <a:srcRect l="6031" r="6780"/>
          <a:stretch/>
        </p:blipFill>
        <p:spPr>
          <a:xfrm>
            <a:off x="20" y="3429001"/>
            <a:ext cx="5315041" cy="3429000"/>
          </a:xfrm>
          <a:prstGeom prst="rect">
            <a:avLst/>
          </a:prstGeom>
        </p:spPr>
      </p:pic>
      <p:sp>
        <p:nvSpPr>
          <p:cNvPr id="12" name="Rectangle 11">
            <a:extLst>
              <a:ext uri="{FF2B5EF4-FFF2-40B4-BE49-F238E27FC236}">
                <a16:creationId xmlns:a16="http://schemas.microsoft.com/office/drawing/2014/main" id="{952776C3-386D-49FB-90FF-F5F67BE42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DF3F3-E314-46EC-9535-603643BD94A7}"/>
              </a:ext>
            </a:extLst>
          </p:cNvPr>
          <p:cNvSpPr>
            <a:spLocks noGrp="1"/>
          </p:cNvSpPr>
          <p:nvPr>
            <p:ph type="title"/>
          </p:nvPr>
        </p:nvSpPr>
        <p:spPr>
          <a:xfrm>
            <a:off x="6107867" y="2320931"/>
            <a:ext cx="5291327" cy="1188720"/>
          </a:xfrm>
          <a:solidFill>
            <a:srgbClr val="FFFFFF"/>
          </a:solidFill>
          <a:ln>
            <a:solidFill>
              <a:srgbClr val="404040"/>
            </a:solidFill>
          </a:ln>
          <a:effectLst>
            <a:outerShdw blurRad="50800" dist="38100" dir="2700000" algn="tl" rotWithShape="0">
              <a:prstClr val="black">
                <a:alpha val="40000"/>
              </a:prstClr>
            </a:outerShdw>
          </a:effectLst>
        </p:spPr>
        <p:txBody>
          <a:bodyPr>
            <a:normAutofit/>
          </a:bodyPr>
          <a:lstStyle/>
          <a:p>
            <a:r>
              <a:rPr lang="en-US" sz="6000" b="1" dirty="0">
                <a:solidFill>
                  <a:schemeClr val="accent3"/>
                </a:solidFill>
                <a:effectLst>
                  <a:outerShdw blurRad="38100" dist="38100" dir="2700000" algn="tl">
                    <a:srgbClr val="000000">
                      <a:alpha val="43137"/>
                    </a:srgbClr>
                  </a:outerShdw>
                </a:effectLst>
              </a:rPr>
              <a:t>P</a:t>
            </a:r>
            <a:r>
              <a:rPr lang="en-US" dirty="0">
                <a:solidFill>
                  <a:srgbClr val="262626"/>
                </a:solidFill>
              </a:rPr>
              <a:t>repare students</a:t>
            </a:r>
          </a:p>
        </p:txBody>
      </p:sp>
      <p:pic>
        <p:nvPicPr>
          <p:cNvPr id="5" name="Picture 4">
            <a:extLst>
              <a:ext uri="{FF2B5EF4-FFF2-40B4-BE49-F238E27FC236}">
                <a16:creationId xmlns:a16="http://schemas.microsoft.com/office/drawing/2014/main" id="{187AFE8A-33EA-41C3-A9F6-2EB9283481B6}"/>
              </a:ext>
            </a:extLst>
          </p:cNvPr>
          <p:cNvPicPr>
            <a:picLocks noChangeAspect="1"/>
          </p:cNvPicPr>
          <p:nvPr/>
        </p:nvPicPr>
        <p:blipFill rotWithShape="1">
          <a:blip r:embed="rId4"/>
          <a:srcRect r="3" b="3351"/>
          <a:stretch/>
        </p:blipFill>
        <p:spPr>
          <a:xfrm>
            <a:off x="20" y="-2"/>
            <a:ext cx="5315041" cy="3429002"/>
          </a:xfrm>
          <a:prstGeom prst="rect">
            <a:avLst/>
          </a:prstGeom>
        </p:spPr>
      </p:pic>
      <p:sp>
        <p:nvSpPr>
          <p:cNvPr id="7" name="TextBox 6">
            <a:extLst>
              <a:ext uri="{FF2B5EF4-FFF2-40B4-BE49-F238E27FC236}">
                <a16:creationId xmlns:a16="http://schemas.microsoft.com/office/drawing/2014/main" id="{ED65F10E-C464-4929-9141-BBAEFDA8D38E}"/>
              </a:ext>
            </a:extLst>
          </p:cNvPr>
          <p:cNvSpPr txBox="1"/>
          <p:nvPr/>
        </p:nvSpPr>
        <p:spPr>
          <a:xfrm>
            <a:off x="40531" y="5901250"/>
            <a:ext cx="5292723" cy="956750"/>
          </a:xfrm>
          <a:prstGeom prst="rect">
            <a:avLst/>
          </a:prstGeom>
          <a:solidFill>
            <a:srgbClr val="000000">
              <a:alpha val="50000"/>
            </a:srgbClr>
          </a:solidFill>
          <a:ln>
            <a:noFill/>
          </a:ln>
        </p:spPr>
        <p:txBody>
          <a:bodyPr wrap="square" rtlCol="0">
            <a:noAutofit/>
          </a:bodyPr>
          <a:lstStyle/>
          <a:p>
            <a:pPr algn="ctr">
              <a:spcAft>
                <a:spcPts val="600"/>
              </a:spcAft>
            </a:pPr>
            <a:r>
              <a:rPr lang="en-US" sz="2000" dirty="0">
                <a:solidFill>
                  <a:srgbClr val="FFFFFF"/>
                </a:solidFill>
                <a:effectLst>
                  <a:outerShdw blurRad="38100" dist="38100" dir="2700000" algn="tl">
                    <a:srgbClr val="000000">
                      <a:alpha val="43137"/>
                    </a:srgbClr>
                  </a:outerShdw>
                </a:effectLst>
              </a:rPr>
              <a:t>A Step Beyond</a:t>
            </a:r>
            <a:r>
              <a:rPr lang="en-US" sz="2000" b="1" dirty="0">
                <a:solidFill>
                  <a:srgbClr val="FFFFFF"/>
                </a:solidFill>
              </a:rPr>
              <a:t>, Escondido</a:t>
            </a:r>
          </a:p>
          <a:p>
            <a:pPr algn="ctr">
              <a:spcAft>
                <a:spcPts val="600"/>
              </a:spcAft>
            </a:pPr>
            <a:r>
              <a:rPr lang="en-US" dirty="0">
                <a:solidFill>
                  <a:srgbClr val="FFFFFF"/>
                </a:solidFill>
              </a:rPr>
              <a:t>Providing after-school dance and academic support for underserved students</a:t>
            </a:r>
          </a:p>
        </p:txBody>
      </p:sp>
      <p:sp>
        <p:nvSpPr>
          <p:cNvPr id="3" name="TextBox 2">
            <a:extLst>
              <a:ext uri="{FF2B5EF4-FFF2-40B4-BE49-F238E27FC236}">
                <a16:creationId xmlns:a16="http://schemas.microsoft.com/office/drawing/2014/main" id="{62D5E6F8-A79B-B2A0-2560-D48638E62A99}"/>
              </a:ext>
            </a:extLst>
          </p:cNvPr>
          <p:cNvSpPr txBox="1"/>
          <p:nvPr/>
        </p:nvSpPr>
        <p:spPr>
          <a:xfrm>
            <a:off x="6107866" y="5079458"/>
            <a:ext cx="5291327"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Invite partners to your class to introduce themselves at the beginning of the semester!</a:t>
            </a:r>
          </a:p>
        </p:txBody>
      </p:sp>
      <p:sp>
        <p:nvSpPr>
          <p:cNvPr id="4" name="TextBox 3">
            <a:extLst>
              <a:ext uri="{FF2B5EF4-FFF2-40B4-BE49-F238E27FC236}">
                <a16:creationId xmlns:a16="http://schemas.microsoft.com/office/drawing/2014/main" id="{109772F0-CECF-AD99-9C76-6A1206AEED13}"/>
              </a:ext>
            </a:extLst>
          </p:cNvPr>
          <p:cNvSpPr txBox="1"/>
          <p:nvPr/>
        </p:nvSpPr>
        <p:spPr>
          <a:xfrm rot="20083282">
            <a:off x="5434497" y="3770036"/>
            <a:ext cx="2309168" cy="1077218"/>
          </a:xfrm>
          <a:prstGeom prst="rect">
            <a:avLst/>
          </a:prstGeom>
          <a:noFill/>
        </p:spPr>
        <p:txBody>
          <a:bodyPr wrap="square" rtlCol="0">
            <a:spAutoFit/>
          </a:bodyPr>
          <a:lstStyle/>
          <a:p>
            <a:pPr algn="ctr"/>
            <a:r>
              <a:rPr lang="en-US" sz="3200" b="1" dirty="0">
                <a:solidFill>
                  <a:srgbClr val="FF66CC"/>
                </a:solidFill>
                <a:effectLst>
                  <a:outerShdw blurRad="38100" dist="38100" dir="2700000" algn="tl">
                    <a:srgbClr val="000000">
                      <a:alpha val="43137"/>
                    </a:srgbClr>
                  </a:outerShdw>
                </a:effectLst>
              </a:rPr>
              <a:t>Best practice!</a:t>
            </a:r>
          </a:p>
        </p:txBody>
      </p:sp>
    </p:spTree>
    <p:extLst>
      <p:ext uri="{BB962C8B-B14F-4D97-AF65-F5344CB8AC3E}">
        <p14:creationId xmlns:p14="http://schemas.microsoft.com/office/powerpoint/2010/main" val="35107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DA04-1503-495F-9819-2708D2962724}"/>
              </a:ext>
            </a:extLst>
          </p:cNvPr>
          <p:cNvSpPr>
            <a:spLocks noGrp="1"/>
          </p:cNvSpPr>
          <p:nvPr>
            <p:ph type="title"/>
          </p:nvPr>
        </p:nvSpPr>
        <p:spPr>
          <a:xfrm>
            <a:off x="671108" y="1574678"/>
            <a:ext cx="4486656" cy="757557"/>
          </a:xfrm>
          <a:prstGeom prst="roundRect">
            <a:avLst>
              <a:gd name="adj" fmla="val 14141"/>
            </a:avLst>
          </a:prstGeom>
        </p:spPr>
        <p:txBody>
          <a:bodyPr vert="horz" lIns="182880" tIns="182880" rIns="182880" bIns="182880" rtlCol="0" anchor="ctr" anchorCtr="1">
            <a:noAutofit/>
          </a:bodyPr>
          <a:lstStyle/>
          <a:p>
            <a:pPr indent="-228600">
              <a:lnSpc>
                <a:spcPct val="100000"/>
              </a:lnSpc>
              <a:spcBef>
                <a:spcPts val="1000"/>
              </a:spcBef>
            </a:pPr>
            <a:r>
              <a:rPr lang="en-US" sz="3600" dirty="0"/>
              <a:t>2-Step Process</a:t>
            </a:r>
            <a:endParaRPr lang="en-US" sz="2400" dirty="0"/>
          </a:p>
        </p:txBody>
      </p:sp>
      <p:sp>
        <p:nvSpPr>
          <p:cNvPr id="8" name="Title 1">
            <a:extLst>
              <a:ext uri="{FF2B5EF4-FFF2-40B4-BE49-F238E27FC236}">
                <a16:creationId xmlns:a16="http://schemas.microsoft.com/office/drawing/2014/main" id="{00C6D7E2-DADF-4942-8A63-16E0FCE47471}"/>
              </a:ext>
            </a:extLst>
          </p:cNvPr>
          <p:cNvSpPr txBox="1">
            <a:spLocks/>
          </p:cNvSpPr>
          <p:nvPr/>
        </p:nvSpPr>
        <p:spPr>
          <a:xfrm>
            <a:off x="804672" y="2640692"/>
            <a:ext cx="4486656" cy="3255252"/>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lgn="l">
              <a:lnSpc>
                <a:spcPct val="100000"/>
              </a:lnSpc>
              <a:spcBef>
                <a:spcPts val="1000"/>
              </a:spcBef>
              <a:buClr>
                <a:schemeClr val="accent2"/>
              </a:buClr>
            </a:pPr>
            <a:r>
              <a:rPr lang="en-US" dirty="0"/>
              <a:t>Students apply and get accepted</a:t>
            </a:r>
          </a:p>
          <a:p>
            <a:pPr algn="l">
              <a:lnSpc>
                <a:spcPct val="100000"/>
              </a:lnSpc>
              <a:spcBef>
                <a:spcPts val="1000"/>
              </a:spcBef>
              <a:buClr>
                <a:schemeClr val="accent2"/>
              </a:buClr>
            </a:pPr>
            <a:endParaRPr lang="en-US" dirty="0"/>
          </a:p>
          <a:p>
            <a:pPr algn="l">
              <a:lnSpc>
                <a:spcPct val="100000"/>
              </a:lnSpc>
              <a:spcBef>
                <a:spcPts val="1000"/>
              </a:spcBef>
              <a:buClr>
                <a:schemeClr val="accent2"/>
              </a:buClr>
            </a:pPr>
            <a:r>
              <a:rPr lang="en-US"/>
              <a:t>Students </a:t>
            </a:r>
            <a:r>
              <a:rPr lang="en-US" dirty="0"/>
              <a:t>complete placement forms in the database</a:t>
            </a:r>
            <a:endParaRPr lang="en-US" dirty="0">
              <a:latin typeface="+mn-lt"/>
              <a:ea typeface="+mn-ea"/>
              <a:cs typeface="+mn-cs"/>
            </a:endParaRPr>
          </a:p>
        </p:txBody>
      </p:sp>
      <p:pic>
        <p:nvPicPr>
          <p:cNvPr id="7" name="Picture 6" descr="A picture containing person, child, outdoor, little&#10;&#10;Description automatically generated">
            <a:extLst>
              <a:ext uri="{FF2B5EF4-FFF2-40B4-BE49-F238E27FC236}">
                <a16:creationId xmlns:a16="http://schemas.microsoft.com/office/drawing/2014/main" id="{698977F4-0E4F-4C72-A9A2-078313E8FA0B}"/>
              </a:ext>
            </a:extLst>
          </p:cNvPr>
          <p:cNvPicPr>
            <a:picLocks noChangeAspect="1"/>
          </p:cNvPicPr>
          <p:nvPr/>
        </p:nvPicPr>
        <p:blipFill rotWithShape="1">
          <a:blip r:embed="rId2"/>
          <a:srcRect t="17704" r="-2" b="7201"/>
          <a:stretch/>
        </p:blipFill>
        <p:spPr>
          <a:xfrm>
            <a:off x="6096000" y="10"/>
            <a:ext cx="6096000" cy="6857990"/>
          </a:xfrm>
          <a:prstGeom prst="rect">
            <a:avLst/>
          </a:prstGeom>
        </p:spPr>
      </p:pic>
      <p:pic>
        <p:nvPicPr>
          <p:cNvPr id="3" name="Picture 2">
            <a:extLst>
              <a:ext uri="{FF2B5EF4-FFF2-40B4-BE49-F238E27FC236}">
                <a16:creationId xmlns:a16="http://schemas.microsoft.com/office/drawing/2014/main" id="{BAB792B8-7750-4518-87AC-C33D21492BDD}"/>
              </a:ext>
            </a:extLst>
          </p:cNvPr>
          <p:cNvPicPr>
            <a:picLocks noChangeAspect="1"/>
          </p:cNvPicPr>
          <p:nvPr/>
        </p:nvPicPr>
        <p:blipFill>
          <a:blip r:embed="rId3"/>
          <a:stretch>
            <a:fillRect/>
          </a:stretch>
        </p:blipFill>
        <p:spPr>
          <a:xfrm>
            <a:off x="172729" y="-119052"/>
            <a:ext cx="3462828" cy="1774090"/>
          </a:xfrm>
          <a:prstGeom prst="rect">
            <a:avLst/>
          </a:prstGeom>
        </p:spPr>
      </p:pic>
    </p:spTree>
    <p:extLst>
      <p:ext uri="{BB962C8B-B14F-4D97-AF65-F5344CB8AC3E}">
        <p14:creationId xmlns:p14="http://schemas.microsoft.com/office/powerpoint/2010/main" val="2903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FDAD-E542-4117-B8A0-647533C76FF7}"/>
              </a:ext>
            </a:extLst>
          </p:cNvPr>
          <p:cNvSpPr>
            <a:spLocks noGrp="1"/>
          </p:cNvSpPr>
          <p:nvPr>
            <p:ph type="title"/>
          </p:nvPr>
        </p:nvSpPr>
        <p:spPr>
          <a:xfrm>
            <a:off x="2033123" y="302842"/>
            <a:ext cx="7729728" cy="1188720"/>
          </a:xfrm>
        </p:spPr>
        <p:txBody>
          <a:bodyPr/>
          <a:lstStyle/>
          <a:p>
            <a:pPr eaLnBrk="1" fontAlgn="auto" hangingPunct="1">
              <a:spcAft>
                <a:spcPts val="0"/>
              </a:spcAft>
              <a:defRPr/>
            </a:pPr>
            <a:r>
              <a:rPr lang="en-US" sz="6000" b="1" dirty="0">
                <a:solidFill>
                  <a:schemeClr val="accent3"/>
                </a:solidFill>
                <a:effectLst>
                  <a:outerShdw blurRad="38100" dist="38100" dir="2700000" algn="tl">
                    <a:srgbClr val="000000">
                      <a:alpha val="43137"/>
                    </a:srgbClr>
                  </a:outerShdw>
                </a:effectLst>
              </a:rPr>
              <a:t>E</a:t>
            </a:r>
            <a:r>
              <a:rPr lang="en-US" dirty="0">
                <a:solidFill>
                  <a:schemeClr val="tx1">
                    <a:lumMod val="75000"/>
                    <a:lumOff val="25000"/>
                  </a:schemeClr>
                </a:solidFill>
              </a:rPr>
              <a:t>ngagement</a:t>
            </a:r>
          </a:p>
        </p:txBody>
      </p:sp>
      <p:sp>
        <p:nvSpPr>
          <p:cNvPr id="20483" name="Content Placeholder 2">
            <a:extLst>
              <a:ext uri="{FF2B5EF4-FFF2-40B4-BE49-F238E27FC236}">
                <a16:creationId xmlns:a16="http://schemas.microsoft.com/office/drawing/2014/main" id="{3DB6BF85-D26E-4345-BB11-B39CD279FF67}"/>
              </a:ext>
            </a:extLst>
          </p:cNvPr>
          <p:cNvSpPr>
            <a:spLocks noGrp="1" noChangeArrowheads="1"/>
          </p:cNvSpPr>
          <p:nvPr>
            <p:ph idx="1"/>
          </p:nvPr>
        </p:nvSpPr>
        <p:spPr>
          <a:xfrm>
            <a:off x="1096963" y="1491562"/>
            <a:ext cx="10728592" cy="4022725"/>
          </a:xfrm>
        </p:spPr>
        <p:txBody>
          <a:bodyPr/>
          <a:lstStyle/>
          <a:p>
            <a:pPr marL="0" indent="0" eaLnBrk="1" hangingPunct="1">
              <a:buNone/>
            </a:pPr>
            <a:r>
              <a:rPr lang="en-US" altLang="en-US" sz="2800" dirty="0"/>
              <a:t>Students complete the onboarding requirements and begin service.</a:t>
            </a:r>
          </a:p>
          <a:p>
            <a:pPr eaLnBrk="1" hangingPunct="1"/>
            <a:endParaRPr lang="en-US" altLang="en-US" dirty="0"/>
          </a:p>
        </p:txBody>
      </p:sp>
      <p:pic>
        <p:nvPicPr>
          <p:cNvPr id="3" name="Picture 2">
            <a:extLst>
              <a:ext uri="{FF2B5EF4-FFF2-40B4-BE49-F238E27FC236}">
                <a16:creationId xmlns:a16="http://schemas.microsoft.com/office/drawing/2014/main" id="{83EA5A80-146A-4D39-ADAA-C98ECC1B8BAE}"/>
              </a:ext>
            </a:extLst>
          </p:cNvPr>
          <p:cNvPicPr>
            <a:picLocks noChangeAspect="1"/>
          </p:cNvPicPr>
          <p:nvPr/>
        </p:nvPicPr>
        <p:blipFill>
          <a:blip r:embed="rId3"/>
          <a:stretch>
            <a:fillRect/>
          </a:stretch>
        </p:blipFill>
        <p:spPr>
          <a:xfrm>
            <a:off x="3043301" y="2173981"/>
            <a:ext cx="6105398" cy="3427591"/>
          </a:xfrm>
          <a:prstGeom prst="rect">
            <a:avLst/>
          </a:prstGeom>
        </p:spPr>
      </p:pic>
      <p:sp>
        <p:nvSpPr>
          <p:cNvPr id="7" name="TextBox 6">
            <a:extLst>
              <a:ext uri="{FF2B5EF4-FFF2-40B4-BE49-F238E27FC236}">
                <a16:creationId xmlns:a16="http://schemas.microsoft.com/office/drawing/2014/main" id="{C8603803-9143-4DCA-8783-7009A4A4205F}"/>
              </a:ext>
            </a:extLst>
          </p:cNvPr>
          <p:cNvSpPr txBox="1"/>
          <p:nvPr/>
        </p:nvSpPr>
        <p:spPr>
          <a:xfrm>
            <a:off x="1983351" y="5647964"/>
            <a:ext cx="8225297" cy="1097483"/>
          </a:xfrm>
          <a:prstGeom prst="rect">
            <a:avLst/>
          </a:prstGeom>
          <a:solidFill>
            <a:srgbClr val="000000">
              <a:alpha val="50000"/>
            </a:srgbClr>
          </a:solidFill>
          <a:ln>
            <a:noFill/>
          </a:ln>
        </p:spPr>
        <p:txBody>
          <a:bodyPr wrap="square" rtlCol="0">
            <a:noAutofit/>
          </a:bodyPr>
          <a:lstStyle/>
          <a:p>
            <a:r>
              <a:rPr lang="en-US" sz="2000" dirty="0">
                <a:solidFill>
                  <a:schemeClr val="bg1"/>
                </a:solidFill>
                <a:latin typeface="Roboto"/>
              </a:rPr>
              <a:t>The </a:t>
            </a:r>
            <a:r>
              <a:rPr lang="en-US" sz="2000" b="1" dirty="0">
                <a:solidFill>
                  <a:schemeClr val="bg1"/>
                </a:solidFill>
                <a:latin typeface="Roboto"/>
              </a:rPr>
              <a:t>CSUSM Alliance </a:t>
            </a:r>
            <a:r>
              <a:rPr lang="en-US" sz="2000" dirty="0">
                <a:solidFill>
                  <a:schemeClr val="bg1"/>
                </a:solidFill>
                <a:latin typeface="Roboto"/>
              </a:rPr>
              <a:t>works with ten local school districts to create a comprehensive, comprehensible pathway to college access and success for all K-16 learners in the CSUSM footprint.</a:t>
            </a:r>
            <a:endParaRPr lang="en-US" sz="20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37DE08-62EF-49E7-89A7-1C477076D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2638BE08-08FB-4D80-BBD6-2D23CF506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90564DA3-E159-5871-C413-478A68547017}"/>
              </a:ext>
            </a:extLst>
          </p:cNvPr>
          <p:cNvSpPr>
            <a:spLocks noGrp="1"/>
          </p:cNvSpPr>
          <p:nvPr>
            <p:ph type="title"/>
          </p:nvPr>
        </p:nvSpPr>
        <p:spPr>
          <a:xfrm>
            <a:off x="1120624" y="1122807"/>
            <a:ext cx="9954443" cy="4297680"/>
          </a:xfrm>
          <a:noFill/>
          <a:ln>
            <a:noFill/>
          </a:ln>
        </p:spPr>
        <p:txBody>
          <a:bodyPr>
            <a:normAutofit/>
          </a:bodyPr>
          <a:lstStyle/>
          <a:p>
            <a:r>
              <a:rPr lang="en-US" sz="6000" dirty="0">
                <a:solidFill>
                  <a:srgbClr val="FFFFFF"/>
                </a:solidFill>
              </a:rPr>
              <a:t>Is this Service Learning?</a:t>
            </a:r>
          </a:p>
        </p:txBody>
      </p:sp>
    </p:spTree>
    <p:extLst>
      <p:ext uri="{BB962C8B-B14F-4D97-AF65-F5344CB8AC3E}">
        <p14:creationId xmlns:p14="http://schemas.microsoft.com/office/powerpoint/2010/main" val="29888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1EBC84-54A4-4B74-B1A5-95800165C0DD}"/>
              </a:ext>
            </a:extLst>
          </p:cNvPr>
          <p:cNvSpPr/>
          <p:nvPr/>
        </p:nvSpPr>
        <p:spPr>
          <a:xfrm>
            <a:off x="0" y="0"/>
            <a:ext cx="12192000" cy="6858000"/>
          </a:xfrm>
          <a:prstGeom prst="rect">
            <a:avLst/>
          </a:prstGeom>
          <a:gradFill>
            <a:gsLst>
              <a:gs pos="0">
                <a:srgbClr val="237BAD"/>
              </a:gs>
              <a:gs pos="38000">
                <a:schemeClr val="bg2">
                  <a:lumMod val="75000"/>
                </a:schemeClr>
              </a:gs>
              <a:gs pos="68000">
                <a:schemeClr val="bg2">
                  <a:lumMod val="50000"/>
                </a:schemeClr>
              </a:gs>
              <a:gs pos="100000">
                <a:srgbClr val="0D73A9"/>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A131604C-C31D-490C-9866-E4F1C0DB0D3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13068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993953-1598-40CA-8F8F-35B6B40CDE96}"/>
              </a:ext>
            </a:extLst>
          </p:cNvPr>
          <p:cNvSpPr>
            <a:spLocks noGrp="1"/>
          </p:cNvSpPr>
          <p:nvPr>
            <p:ph type="title"/>
          </p:nvPr>
        </p:nvSpPr>
        <p:spPr>
          <a:xfrm>
            <a:off x="1096963" y="751872"/>
            <a:ext cx="5627928" cy="1006429"/>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en-US" sz="6600" b="1">
                <a:ln w="0"/>
                <a:solidFill>
                  <a:schemeClr val="accent2"/>
                </a:solidFill>
                <a:effectLst>
                  <a:outerShdw blurRad="38100" dist="38100" dir="2700000" algn="tl">
                    <a:srgbClr val="000000">
                      <a:alpha val="43137"/>
                    </a:srgbClr>
                  </a:outerShdw>
                  <a:reflection blurRad="6350" stA="53000" endA="300" endPos="35500" dir="5400000" sy="-90000" algn="bl" rotWithShape="0"/>
                </a:effectLst>
              </a:rPr>
              <a:t>R</a:t>
            </a:r>
            <a:r>
              <a:rPr lang="en-US" sz="5400">
                <a:ln w="0"/>
                <a:solidFill>
                  <a:schemeClr val="tx1"/>
                </a:solidFill>
                <a:effectLst>
                  <a:reflection blurRad="6350" stA="53000" endA="300" endPos="35500" dir="5400000" sy="-90000" algn="bl" rotWithShape="0"/>
                </a:effectLst>
              </a:rPr>
              <a:t>eflection</a:t>
            </a:r>
          </a:p>
        </p:txBody>
      </p:sp>
      <p:sp>
        <p:nvSpPr>
          <p:cNvPr id="3" name="Content Placeholder 2">
            <a:extLst>
              <a:ext uri="{FF2B5EF4-FFF2-40B4-BE49-F238E27FC236}">
                <a16:creationId xmlns:a16="http://schemas.microsoft.com/office/drawing/2014/main" id="{8321AAB9-7A07-4D7C-9FE1-421D998662A1}"/>
              </a:ext>
            </a:extLst>
          </p:cNvPr>
          <p:cNvSpPr>
            <a:spLocks noGrp="1"/>
          </p:cNvSpPr>
          <p:nvPr>
            <p:ph idx="1"/>
          </p:nvPr>
        </p:nvSpPr>
        <p:spPr>
          <a:xfrm>
            <a:off x="810228" y="2095018"/>
            <a:ext cx="10428789" cy="4340506"/>
          </a:xfrm>
        </p:spPr>
        <p:txBody>
          <a:bodyPr>
            <a:normAutofit/>
          </a:bodyPr>
          <a:lstStyle/>
          <a:p>
            <a:pPr marL="0" indent="0" algn="ctr" eaLnBrk="1" hangingPunct="1">
              <a:buNone/>
            </a:pPr>
            <a:r>
              <a:rPr lang="en-US" altLang="en-US" sz="3600" dirty="0"/>
              <a:t>Reflection activities — before, during and after service — connect service experience to course learning</a:t>
            </a:r>
          </a:p>
        </p:txBody>
      </p:sp>
      <p:pic>
        <p:nvPicPr>
          <p:cNvPr id="8" name="Picture 7" descr="Frog on floating log">
            <a:extLst>
              <a:ext uri="{FF2B5EF4-FFF2-40B4-BE49-F238E27FC236}">
                <a16:creationId xmlns:a16="http://schemas.microsoft.com/office/drawing/2014/main" id="{63320692-776F-4F78-9CAB-741FD2B15759}"/>
              </a:ext>
            </a:extLst>
          </p:cNvPr>
          <p:cNvPicPr>
            <a:picLocks noChangeAspect="1"/>
          </p:cNvPicPr>
          <p:nvPr/>
        </p:nvPicPr>
        <p:blipFill>
          <a:blip r:embed="rId2"/>
          <a:stretch>
            <a:fillRect/>
          </a:stretch>
        </p:blipFill>
        <p:spPr>
          <a:xfrm>
            <a:off x="3739567" y="3293614"/>
            <a:ext cx="4712865" cy="3141910"/>
          </a:xfrm>
          <a:prstGeom prst="rect">
            <a:avLst/>
          </a:prstGeom>
        </p:spPr>
      </p:pic>
    </p:spTree>
    <p:extLst>
      <p:ext uri="{BB962C8B-B14F-4D97-AF65-F5344CB8AC3E}">
        <p14:creationId xmlns:p14="http://schemas.microsoft.com/office/powerpoint/2010/main" val="3233420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6ADC-C668-486B-9E6D-EA46560C1C5C}"/>
              </a:ext>
            </a:extLst>
          </p:cNvPr>
          <p:cNvSpPr>
            <a:spLocks noGrp="1"/>
          </p:cNvSpPr>
          <p:nvPr>
            <p:ph type="title"/>
          </p:nvPr>
        </p:nvSpPr>
        <p:spPr>
          <a:xfrm>
            <a:off x="3031698" y="426050"/>
            <a:ext cx="6128603" cy="1125923"/>
          </a:xfrm>
          <a:effectLst>
            <a:outerShdw blurRad="50800" dist="38100" dir="2700000" algn="tl" rotWithShape="0">
              <a:prstClr val="black">
                <a:alpha val="40000"/>
              </a:prstClr>
            </a:outerShdw>
          </a:effectLst>
        </p:spPr>
        <p:txBody>
          <a:bodyPr>
            <a:noAutofit/>
          </a:bodyPr>
          <a:lstStyle/>
          <a:p>
            <a:r>
              <a:rPr lang="en-US" sz="3600" dirty="0">
                <a:effectLst>
                  <a:outerShdw blurRad="38100" dist="38100" dir="2700000" algn="tl">
                    <a:srgbClr val="000000">
                      <a:alpha val="43137"/>
                    </a:srgbClr>
                  </a:outerShdw>
                </a:effectLst>
                <a:latin typeface="Maiandra GD" panose="020E0502030308020204" pitchFamily="34" charset="0"/>
                <a:ea typeface="+mn-ea"/>
                <a:cs typeface="+mn-cs"/>
              </a:rPr>
              <a:t>Reflection activities</a:t>
            </a:r>
            <a:endParaRPr lang="en-US" sz="4000" b="1" i="1" dirty="0">
              <a:solidFill>
                <a:schemeClr val="accent3"/>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47B2BE1-368D-444F-855A-B66EE3A5A01C}"/>
              </a:ext>
            </a:extLst>
          </p:cNvPr>
          <p:cNvSpPr>
            <a:spLocks noGrp="1"/>
          </p:cNvSpPr>
          <p:nvPr>
            <p:ph idx="1"/>
          </p:nvPr>
        </p:nvSpPr>
        <p:spPr>
          <a:xfrm>
            <a:off x="587992" y="1846263"/>
            <a:ext cx="11016015" cy="4585687"/>
          </a:xfrm>
          <a:solidFill>
            <a:schemeClr val="accent1">
              <a:lumMod val="20000"/>
              <a:lumOff val="80000"/>
            </a:schemeClr>
          </a:solidFill>
          <a:effectLst>
            <a:outerShdw blurRad="50800" dist="38100" dir="2700000" algn="tl" rotWithShape="0">
              <a:prstClr val="black">
                <a:alpha val="40000"/>
              </a:prstClr>
            </a:outerShdw>
          </a:effectLst>
        </p:spPr>
        <p:txBody>
          <a:bodyPr numCol="2">
            <a:normAutofit lnSpcReduction="10000"/>
          </a:bodyPr>
          <a:lstStyle/>
          <a:p>
            <a:r>
              <a:rPr lang="en-US" sz="4000" dirty="0"/>
              <a:t>In-class discussions/debates </a:t>
            </a:r>
          </a:p>
          <a:p>
            <a:r>
              <a:rPr lang="en-US" sz="4000" dirty="0"/>
              <a:t>Journals</a:t>
            </a:r>
          </a:p>
          <a:p>
            <a:r>
              <a:rPr lang="en-US" sz="4000" dirty="0"/>
              <a:t>Essays</a:t>
            </a:r>
          </a:p>
          <a:p>
            <a:r>
              <a:rPr lang="en-US" sz="4000" dirty="0"/>
              <a:t>Presentations</a:t>
            </a:r>
          </a:p>
          <a:p>
            <a:r>
              <a:rPr lang="en-US" sz="4000" dirty="0"/>
              <a:t>Artistic creations</a:t>
            </a:r>
          </a:p>
          <a:p>
            <a:r>
              <a:rPr lang="en-US" sz="4000" dirty="0"/>
              <a:t>Multimedia brochures</a:t>
            </a:r>
          </a:p>
          <a:p>
            <a:r>
              <a:rPr lang="en-US" sz="4000" dirty="0"/>
              <a:t>Theory application papers</a:t>
            </a:r>
          </a:p>
          <a:p>
            <a:pPr marL="225425" indent="-112713"/>
            <a:r>
              <a:rPr lang="en-US" sz="4000" dirty="0"/>
              <a:t>Case studies</a:t>
            </a:r>
          </a:p>
          <a:p>
            <a:pPr marL="225425" indent="-112713"/>
            <a:r>
              <a:rPr lang="en-US" sz="4000" dirty="0"/>
              <a:t>Videos</a:t>
            </a:r>
          </a:p>
          <a:p>
            <a:pPr marL="225425" indent="-112713"/>
            <a:r>
              <a:rPr lang="en-US" sz="4000" dirty="0"/>
              <a:t>Blogs</a:t>
            </a:r>
          </a:p>
          <a:p>
            <a:pPr marL="225425" indent="-112713"/>
            <a:r>
              <a:rPr lang="en-US" sz="4000" dirty="0"/>
              <a:t>Other examples?</a:t>
            </a:r>
          </a:p>
        </p:txBody>
      </p:sp>
    </p:spTree>
    <p:extLst>
      <p:ext uri="{BB962C8B-B14F-4D97-AF65-F5344CB8AC3E}">
        <p14:creationId xmlns:p14="http://schemas.microsoft.com/office/powerpoint/2010/main" val="2800296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114B-2230-433D-9C48-BE9763729864}"/>
              </a:ext>
            </a:extLst>
          </p:cNvPr>
          <p:cNvSpPr>
            <a:spLocks noGrp="1"/>
          </p:cNvSpPr>
          <p:nvPr>
            <p:ph type="title"/>
          </p:nvPr>
        </p:nvSpPr>
        <p:spPr>
          <a:xfrm>
            <a:off x="323744" y="236428"/>
            <a:ext cx="3017766" cy="996471"/>
          </a:xfrm>
          <a:effectLst>
            <a:outerShdw blurRad="50800" dist="38100" dir="2700000" algn="tl" rotWithShape="0">
              <a:prstClr val="black">
                <a:alpha val="40000"/>
              </a:prstClr>
            </a:outerShdw>
          </a:effectLst>
        </p:spPr>
        <p:txBody>
          <a:bodyPr>
            <a:normAutofit fontScale="90000"/>
          </a:bodyPr>
          <a:lstStyle/>
          <a:p>
            <a:pPr eaLnBrk="1" fontAlgn="auto" hangingPunct="1">
              <a:spcAft>
                <a:spcPts val="0"/>
              </a:spcAft>
              <a:defRPr/>
            </a:pPr>
            <a:r>
              <a:rPr lang="en-US" sz="6000" b="1">
                <a:solidFill>
                  <a:schemeClr val="accent2"/>
                </a:solidFill>
                <a:effectLst>
                  <a:outerShdw blurRad="38100" dist="38100" dir="2700000" algn="tl">
                    <a:srgbClr val="000000">
                      <a:alpha val="43137"/>
                    </a:srgbClr>
                  </a:outerShdw>
                </a:effectLst>
              </a:rPr>
              <a:t>A</a:t>
            </a:r>
            <a:r>
              <a:rPr lang="en-US">
                <a:solidFill>
                  <a:schemeClr val="tx1">
                    <a:lumMod val="75000"/>
                    <a:lumOff val="25000"/>
                  </a:schemeClr>
                </a:solidFill>
              </a:rPr>
              <a:t>ssessment</a:t>
            </a:r>
          </a:p>
        </p:txBody>
      </p:sp>
      <p:sp>
        <p:nvSpPr>
          <p:cNvPr id="24579" name="Content Placeholder 2">
            <a:extLst>
              <a:ext uri="{FF2B5EF4-FFF2-40B4-BE49-F238E27FC236}">
                <a16:creationId xmlns:a16="http://schemas.microsoft.com/office/drawing/2014/main" id="{BC497CB7-1ADE-492D-B407-BC688C3770DF}"/>
              </a:ext>
            </a:extLst>
          </p:cNvPr>
          <p:cNvSpPr>
            <a:spLocks noGrp="1" noChangeArrowheads="1"/>
          </p:cNvSpPr>
          <p:nvPr>
            <p:ph idx="1"/>
          </p:nvPr>
        </p:nvSpPr>
        <p:spPr>
          <a:xfrm>
            <a:off x="366042" y="1417637"/>
            <a:ext cx="2933170" cy="4022725"/>
          </a:xfrm>
        </p:spPr>
        <p:txBody>
          <a:bodyPr/>
          <a:lstStyle/>
          <a:p>
            <a:pPr marL="0" indent="0" eaLnBrk="1" hangingPunct="1">
              <a:buNone/>
            </a:pPr>
            <a:r>
              <a:rPr lang="en-US" altLang="en-US" sz="3200" dirty="0"/>
              <a:t>Assess </a:t>
            </a:r>
            <a:r>
              <a:rPr lang="en-US" altLang="en-US" sz="3200"/>
              <a:t>the learning, </a:t>
            </a:r>
            <a:r>
              <a:rPr lang="en-US" altLang="en-US" sz="3200" dirty="0"/>
              <a:t>not the service</a:t>
            </a:r>
          </a:p>
        </p:txBody>
      </p:sp>
      <p:pic>
        <p:nvPicPr>
          <p:cNvPr id="3" name="Picture 2">
            <a:extLst>
              <a:ext uri="{FF2B5EF4-FFF2-40B4-BE49-F238E27FC236}">
                <a16:creationId xmlns:a16="http://schemas.microsoft.com/office/drawing/2014/main" id="{6CCDA175-FE57-4B4D-A723-CE233A4EFD8B}"/>
              </a:ext>
            </a:extLst>
          </p:cNvPr>
          <p:cNvPicPr>
            <a:picLocks noChangeAspect="1"/>
          </p:cNvPicPr>
          <p:nvPr/>
        </p:nvPicPr>
        <p:blipFill rotWithShape="1">
          <a:blip r:embed="rId3"/>
          <a:srcRect l="33890" t="30452" r="15461" b="14225"/>
          <a:stretch/>
        </p:blipFill>
        <p:spPr>
          <a:xfrm>
            <a:off x="3520270" y="236428"/>
            <a:ext cx="9981408" cy="613268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F0B4-07BF-4BB1-ACBE-DEA0BE55B8DD}"/>
              </a:ext>
            </a:extLst>
          </p:cNvPr>
          <p:cNvSpPr>
            <a:spLocks noGrp="1"/>
          </p:cNvSpPr>
          <p:nvPr>
            <p:ph type="title"/>
          </p:nvPr>
        </p:nvSpPr>
        <p:spPr/>
        <p:txBody>
          <a:bodyPr/>
          <a:lstStyle/>
          <a:p>
            <a:pPr eaLnBrk="1" fontAlgn="auto" hangingPunct="1">
              <a:spcAft>
                <a:spcPts val="0"/>
              </a:spcAft>
              <a:defRPr/>
            </a:pPr>
            <a:endParaRPr lang="en-US">
              <a:solidFill>
                <a:schemeClr val="tx1">
                  <a:lumMod val="75000"/>
                  <a:lumOff val="25000"/>
                </a:schemeClr>
              </a:solidFill>
            </a:endParaRPr>
          </a:p>
        </p:txBody>
      </p:sp>
      <p:pic>
        <p:nvPicPr>
          <p:cNvPr id="16387" name="Content Placeholder 3">
            <a:extLst>
              <a:ext uri="{FF2B5EF4-FFF2-40B4-BE49-F238E27FC236}">
                <a16:creationId xmlns:a16="http://schemas.microsoft.com/office/drawing/2014/main" id="{831D7153-E7B2-48D4-9A70-1CB70FC469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981" t="43317" r="35574" b="21964"/>
          <a:stretch>
            <a:fillRect/>
          </a:stretch>
        </p:blipFill>
        <p:spPr>
          <a:xfrm>
            <a:off x="939800" y="287338"/>
            <a:ext cx="10587038" cy="4759325"/>
          </a:xfrm>
        </p:spPr>
      </p:pic>
      <p:sp>
        <p:nvSpPr>
          <p:cNvPr id="16388" name="Rectangle 4">
            <a:extLst>
              <a:ext uri="{FF2B5EF4-FFF2-40B4-BE49-F238E27FC236}">
                <a16:creationId xmlns:a16="http://schemas.microsoft.com/office/drawing/2014/main" id="{994A9FB6-390B-4CD7-AACB-1EA6A404BFCA}"/>
              </a:ext>
            </a:extLst>
          </p:cNvPr>
          <p:cNvSpPr>
            <a:spLocks noChangeArrowheads="1"/>
          </p:cNvSpPr>
          <p:nvPr/>
        </p:nvSpPr>
        <p:spPr bwMode="auto">
          <a:xfrm>
            <a:off x="158750" y="5605463"/>
            <a:ext cx="11817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latin typeface="Calibri"/>
                <a:cs typeface="Calibri"/>
              </a:rPr>
              <a:t>O.P.E.R.A.: A first letter mnemonic and rubric for conceptualizing and implementing service learning; Marshall Welch, Issues in Educational Research, 20(1), 2010.</a:t>
            </a:r>
          </a:p>
        </p:txBody>
      </p:sp>
      <p:sp>
        <p:nvSpPr>
          <p:cNvPr id="3" name="TextBox 2">
            <a:extLst>
              <a:ext uri="{FF2B5EF4-FFF2-40B4-BE49-F238E27FC236}">
                <a16:creationId xmlns:a16="http://schemas.microsoft.com/office/drawing/2014/main" id="{5274A3AE-0C31-4E5D-926D-73D43ED5C94C}"/>
              </a:ext>
            </a:extLst>
          </p:cNvPr>
          <p:cNvSpPr txBox="1"/>
          <p:nvPr/>
        </p:nvSpPr>
        <p:spPr>
          <a:xfrm>
            <a:off x="9980646" y="2497550"/>
            <a:ext cx="2301158" cy="1384995"/>
          </a:xfrm>
          <a:prstGeom prst="rect">
            <a:avLst/>
          </a:prstGeom>
          <a:noFill/>
        </p:spPr>
        <p:txBody>
          <a:bodyPr wrap="square" rtlCol="0">
            <a:spAutoFit/>
          </a:bodyPr>
          <a:lstStyle/>
          <a:p>
            <a:pPr algn="ctr"/>
            <a:r>
              <a:rPr lang="en-US" sz="2800" dirty="0">
                <a:latin typeface="Baskerville Old Face" panose="02020602080505020303" pitchFamily="18" charset="0"/>
              </a:rPr>
              <a:t> </a:t>
            </a:r>
            <a:r>
              <a:rPr lang="en-US" sz="2800" dirty="0">
                <a:highlight>
                  <a:srgbClr val="FFFF00"/>
                </a:highlight>
                <a:latin typeface="Baskerville Old Face" panose="02020602080505020303" pitchFamily="18" charset="0"/>
              </a:rPr>
              <a:t>Preparation </a:t>
            </a:r>
          </a:p>
          <a:p>
            <a:pPr algn="ctr"/>
            <a:r>
              <a:rPr lang="en-US" sz="2800" dirty="0">
                <a:highlight>
                  <a:srgbClr val="FFFF00"/>
                </a:highlight>
                <a:latin typeface="Baskerville Old Face" panose="02020602080505020303" pitchFamily="18" charset="0"/>
              </a:rPr>
              <a:t>&amp;</a:t>
            </a:r>
          </a:p>
          <a:p>
            <a:pPr algn="ctr"/>
            <a:r>
              <a:rPr lang="en-US" sz="2800" dirty="0">
                <a:highlight>
                  <a:srgbClr val="FFFF00"/>
                </a:highlight>
                <a:latin typeface="Baskerville Old Face" panose="02020602080505020303" pitchFamily="18" charset="0"/>
              </a:rPr>
              <a:t>Placement</a:t>
            </a:r>
          </a:p>
        </p:txBody>
      </p:sp>
    </p:spTree>
    <p:extLst>
      <p:ext uri="{BB962C8B-B14F-4D97-AF65-F5344CB8AC3E}">
        <p14:creationId xmlns:p14="http://schemas.microsoft.com/office/powerpoint/2010/main" val="754850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holding signs&#10;&#10;Description automatically generated with low confidence">
            <a:extLst>
              <a:ext uri="{FF2B5EF4-FFF2-40B4-BE49-F238E27FC236}">
                <a16:creationId xmlns:a16="http://schemas.microsoft.com/office/drawing/2014/main" id="{4EC10A10-395C-451E-BE96-DD0DDFBE7029}"/>
              </a:ext>
            </a:extLst>
          </p:cNvPr>
          <p:cNvPicPr>
            <a:picLocks noChangeAspect="1"/>
          </p:cNvPicPr>
          <p:nvPr/>
        </p:nvPicPr>
        <p:blipFill rotWithShape="1">
          <a:blip r:embed="rId3"/>
          <a:srcRect l="16389" r="17047"/>
          <a:stretch/>
        </p:blipFill>
        <p:spPr>
          <a:xfrm>
            <a:off x="0" y="-92457"/>
            <a:ext cx="6086621" cy="6857990"/>
          </a:xfrm>
          <a:prstGeom prst="rect">
            <a:avLst/>
          </a:prstGeom>
        </p:spPr>
      </p:pic>
      <p:sp>
        <p:nvSpPr>
          <p:cNvPr id="3" name="Content Placeholder 2">
            <a:extLst>
              <a:ext uri="{FF2B5EF4-FFF2-40B4-BE49-F238E27FC236}">
                <a16:creationId xmlns:a16="http://schemas.microsoft.com/office/drawing/2014/main" id="{E6B4DD0D-AD02-4045-8296-43219B284E96}"/>
              </a:ext>
            </a:extLst>
          </p:cNvPr>
          <p:cNvSpPr>
            <a:spLocks noGrp="1"/>
          </p:cNvSpPr>
          <p:nvPr>
            <p:ph idx="1"/>
          </p:nvPr>
        </p:nvSpPr>
        <p:spPr>
          <a:xfrm>
            <a:off x="6637106" y="1900719"/>
            <a:ext cx="5095982" cy="4572000"/>
          </a:xfrm>
        </p:spPr>
        <p:txBody>
          <a:bodyPr vert="horz" lIns="91440" tIns="45720" rIns="91440" bIns="45720" rtlCol="0">
            <a:normAutofit/>
          </a:bodyPr>
          <a:lstStyle/>
          <a:p>
            <a:pPr marL="0" indent="0">
              <a:lnSpc>
                <a:spcPct val="90000"/>
              </a:lnSpc>
              <a:spcAft>
                <a:spcPts val="1200"/>
              </a:spcAft>
              <a:buNone/>
              <a:defRPr/>
            </a:pPr>
            <a:r>
              <a:rPr lang="en-US" sz="3200" dirty="0"/>
              <a:t>What type of service or project are you seeking for your students? </a:t>
            </a:r>
          </a:p>
          <a:p>
            <a:pPr>
              <a:lnSpc>
                <a:spcPct val="90000"/>
              </a:lnSpc>
              <a:spcAft>
                <a:spcPts val="1200"/>
              </a:spcAft>
              <a:defRPr/>
            </a:pPr>
            <a:r>
              <a:rPr lang="en-US" sz="3200" dirty="0"/>
              <a:t>Consider individual and project-based work</a:t>
            </a:r>
          </a:p>
          <a:p>
            <a:pPr>
              <a:lnSpc>
                <a:spcPct val="90000"/>
              </a:lnSpc>
              <a:spcAft>
                <a:spcPts val="1200"/>
              </a:spcAft>
              <a:defRPr/>
            </a:pPr>
            <a:r>
              <a:rPr lang="en-US" sz="3200" dirty="0"/>
              <a:t>Consider direct and indirect service </a:t>
            </a:r>
          </a:p>
        </p:txBody>
      </p:sp>
      <p:sp>
        <p:nvSpPr>
          <p:cNvPr id="8" name="Title 1">
            <a:extLst>
              <a:ext uri="{FF2B5EF4-FFF2-40B4-BE49-F238E27FC236}">
                <a16:creationId xmlns:a16="http://schemas.microsoft.com/office/drawing/2014/main" id="{D0741511-2767-4054-9E8F-DC70E95F97C1}"/>
              </a:ext>
            </a:extLst>
          </p:cNvPr>
          <p:cNvSpPr>
            <a:spLocks noGrp="1"/>
          </p:cNvSpPr>
          <p:nvPr>
            <p:ph type="title"/>
          </p:nvPr>
        </p:nvSpPr>
        <p:spPr>
          <a:xfrm>
            <a:off x="6524090" y="215378"/>
            <a:ext cx="4863238" cy="1174991"/>
          </a:xfrm>
          <a:effectLst>
            <a:outerShdw blurRad="50800" dist="38100" dir="2700000" algn="tl" rotWithShape="0">
              <a:prstClr val="black">
                <a:alpha val="40000"/>
              </a:prstClr>
            </a:outerShdw>
          </a:effectLst>
        </p:spPr>
        <p:txBody>
          <a:bodyPr>
            <a:normAutofit/>
          </a:bodyPr>
          <a:lstStyle/>
          <a:p>
            <a:r>
              <a:rPr lang="en-US" sz="5400" b="1" dirty="0">
                <a:solidFill>
                  <a:schemeClr val="accent2"/>
                </a:solidFill>
                <a:effectLst>
                  <a:outerShdw blurRad="38100" dist="38100" dir="2700000" algn="tl">
                    <a:srgbClr val="000000">
                      <a:alpha val="43137"/>
                    </a:srgbClr>
                  </a:outerShdw>
                </a:effectLst>
                <a:latin typeface="Caveat" panose="00000500000000000000" pitchFamily="2" charset="0"/>
              </a:rPr>
              <a:t>Your turn!</a:t>
            </a:r>
            <a:endParaRPr lang="en-US" sz="3600" dirty="0">
              <a:effectLst>
                <a:outerShdw blurRad="38100" dist="38100" dir="2700000" algn="tl">
                  <a:srgbClr val="000000">
                    <a:alpha val="43137"/>
                  </a:srgbClr>
                </a:outerShdw>
              </a:effectLst>
              <a:latin typeface="Caveat" panose="00000500000000000000" pitchFamily="2" charset="0"/>
            </a:endParaRPr>
          </a:p>
        </p:txBody>
      </p:sp>
      <p:sp>
        <p:nvSpPr>
          <p:cNvPr id="10" name="TextBox 9">
            <a:extLst>
              <a:ext uri="{FF2B5EF4-FFF2-40B4-BE49-F238E27FC236}">
                <a16:creationId xmlns:a16="http://schemas.microsoft.com/office/drawing/2014/main" id="{7FB1D1C8-8755-4F2E-9A20-9126313C7B43}"/>
              </a:ext>
            </a:extLst>
          </p:cNvPr>
          <p:cNvSpPr txBox="1"/>
          <p:nvPr/>
        </p:nvSpPr>
        <p:spPr>
          <a:xfrm>
            <a:off x="0" y="5901250"/>
            <a:ext cx="6086621" cy="956750"/>
          </a:xfrm>
          <a:prstGeom prst="rect">
            <a:avLst/>
          </a:prstGeom>
          <a:solidFill>
            <a:srgbClr val="000000">
              <a:alpha val="50000"/>
            </a:srgbClr>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Gill Sans MT" panose="020B0502020104020203"/>
                <a:ea typeface="+mn-ea"/>
                <a:cs typeface="+mn-cs"/>
              </a:rPr>
              <a:t>MAAC Head Start Palmer Playmates, Oceanside</a:t>
            </a:r>
            <a:endParaRPr kumimoji="0" lang="en-US" sz="2400" b="1"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47" name="Rectangle 1046">
            <a:extLst>
              <a:ext uri="{FF2B5EF4-FFF2-40B4-BE49-F238E27FC236}">
                <a16:creationId xmlns:a16="http://schemas.microsoft.com/office/drawing/2014/main" id="{7D821C50-E8C1-4972-A077-64A1F02FC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descr="RealClimate: The best case for worst case scenarios">
            <a:extLst>
              <a:ext uri="{FF2B5EF4-FFF2-40B4-BE49-F238E27FC236}">
                <a16:creationId xmlns:a16="http://schemas.microsoft.com/office/drawing/2014/main" id="{ACFDFE61-8483-1580-9D4A-F28726CBDD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276" y="1271016"/>
            <a:ext cx="5533292" cy="4315968"/>
          </a:xfrm>
          <a:prstGeom prst="rect">
            <a:avLst/>
          </a:prstGeom>
          <a:noFill/>
          <a:extLst>
            <a:ext uri="{909E8E84-426E-40DD-AFC4-6F175D3DCCD1}">
              <a14:hiddenFill xmlns:a14="http://schemas.microsoft.com/office/drawing/2010/main">
                <a:solidFill>
                  <a:srgbClr val="FFFFFF"/>
                </a:solidFill>
              </a14:hiddenFill>
            </a:ext>
          </a:extLst>
        </p:spPr>
      </p:pic>
      <p:sp>
        <p:nvSpPr>
          <p:cNvPr id="1049" name="Oval 1048">
            <a:extLst>
              <a:ext uri="{FF2B5EF4-FFF2-40B4-BE49-F238E27FC236}">
                <a16:creationId xmlns:a16="http://schemas.microsoft.com/office/drawing/2014/main" id="{4C25D72C-CBD6-4479-9043-6B4FB2A5B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4133678-030B-42B3-B489-57AE041F447A}"/>
              </a:ext>
            </a:extLst>
          </p:cNvPr>
          <p:cNvSpPr>
            <a:spLocks noGrp="1"/>
          </p:cNvSpPr>
          <p:nvPr>
            <p:ph type="title"/>
          </p:nvPr>
        </p:nvSpPr>
        <p:spPr>
          <a:xfrm>
            <a:off x="532775" y="789110"/>
            <a:ext cx="2357194" cy="1828800"/>
          </a:xfrm>
          <a:prstGeom prst="ellipse">
            <a:avLst/>
          </a:prstGeom>
          <a:noFill/>
          <a:ln>
            <a:solidFill>
              <a:srgbClr val="FFFFFF"/>
            </a:solidFill>
          </a:ln>
        </p:spPr>
        <p:txBody>
          <a:bodyPr vert="horz" lIns="182880" tIns="182880" rIns="182880" bIns="182880" rtlCol="0" anchor="ctr" anchorCtr="1">
            <a:noAutofit/>
          </a:bodyPr>
          <a:lstStyle/>
          <a:p>
            <a:pPr fontAlgn="auto">
              <a:spcAft>
                <a:spcPts val="0"/>
              </a:spcAft>
              <a:defRPr/>
            </a:pPr>
            <a:r>
              <a:rPr lang="en-US" sz="1600" dirty="0">
                <a:solidFill>
                  <a:srgbClr val="FFFFFF"/>
                </a:solidFill>
              </a:rPr>
              <a:t>Best-Case vs.</a:t>
            </a:r>
            <a:br>
              <a:rPr lang="en-US" sz="1600" dirty="0">
                <a:solidFill>
                  <a:srgbClr val="FFFFFF"/>
                </a:solidFill>
              </a:rPr>
            </a:br>
            <a:r>
              <a:rPr lang="en-US" sz="1600" dirty="0">
                <a:solidFill>
                  <a:srgbClr val="FFFFFF"/>
                </a:solidFill>
              </a:rPr>
              <a:t> Worst-Case Scenario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3E5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DC16-C00C-450B-BEAF-774A4B0020AC}"/>
              </a:ext>
            </a:extLst>
          </p:cNvPr>
          <p:cNvSpPr>
            <a:spLocks noGrp="1"/>
          </p:cNvSpPr>
          <p:nvPr>
            <p:ph type="title"/>
          </p:nvPr>
        </p:nvSpPr>
        <p:spPr>
          <a:xfrm>
            <a:off x="3514819" y="306198"/>
            <a:ext cx="5162362" cy="1019961"/>
          </a:xfrm>
          <a:effectLst>
            <a:outerShdw blurRad="50800" dist="38100" dir="2700000" algn="tl" rotWithShape="0">
              <a:prstClr val="black">
                <a:alpha val="40000"/>
              </a:prstClr>
            </a:outerShdw>
          </a:effectLst>
        </p:spPr>
        <p:txBody>
          <a:bodyPr/>
          <a:lstStyle/>
          <a:p>
            <a:r>
              <a:rPr lang="en-US" dirty="0"/>
              <a:t>The 6 core Elements*</a:t>
            </a:r>
          </a:p>
        </p:txBody>
      </p:sp>
      <p:sp>
        <p:nvSpPr>
          <p:cNvPr id="3" name="Content Placeholder 2">
            <a:extLst>
              <a:ext uri="{FF2B5EF4-FFF2-40B4-BE49-F238E27FC236}">
                <a16:creationId xmlns:a16="http://schemas.microsoft.com/office/drawing/2014/main" id="{1889E759-EF7B-436A-97AB-5EF519B2F7AF}"/>
              </a:ext>
            </a:extLst>
          </p:cNvPr>
          <p:cNvSpPr>
            <a:spLocks noGrp="1"/>
          </p:cNvSpPr>
          <p:nvPr>
            <p:ph idx="1"/>
          </p:nvPr>
        </p:nvSpPr>
        <p:spPr>
          <a:xfrm>
            <a:off x="553673" y="1434518"/>
            <a:ext cx="11056690" cy="5117284"/>
          </a:xfrm>
        </p:spPr>
        <p:txBody>
          <a:bodyPr>
            <a:normAutofit fontScale="92500" lnSpcReduction="10000"/>
          </a:bodyPr>
          <a:lstStyle/>
          <a:p>
            <a:pPr marL="342900" indent="-342900">
              <a:buClr>
                <a:schemeClr val="accent3">
                  <a:lumMod val="50000"/>
                </a:schemeClr>
              </a:buClr>
              <a:buFont typeface="+mj-lt"/>
              <a:buAutoNum type="arabicPeriod"/>
            </a:pPr>
            <a:r>
              <a:rPr lang="en-US" sz="2800" b="1" dirty="0">
                <a:solidFill>
                  <a:srgbClr val="000000"/>
                </a:solidFill>
                <a:effectLst/>
                <a:latin typeface="Calibri Light" panose="020F0302020204030204" pitchFamily="34" charset="0"/>
                <a:ea typeface="HGPMinchoE" panose="02020800000000000000" pitchFamily="18" charset="-128"/>
              </a:rPr>
              <a:t>Partnerships</a:t>
            </a:r>
            <a:r>
              <a:rPr lang="en-US" sz="2800" dirty="0">
                <a:solidFill>
                  <a:srgbClr val="000000"/>
                </a:solidFill>
                <a:effectLst/>
                <a:latin typeface="Calibri Light" panose="020F0302020204030204" pitchFamily="34" charset="0"/>
                <a:ea typeface="HGPMinchoE" panose="02020800000000000000" pitchFamily="18" charset="-128"/>
              </a:rPr>
              <a:t> between the university and community are </a:t>
            </a:r>
            <a:r>
              <a:rPr lang="en-US" sz="2800" b="1" dirty="0">
                <a:solidFill>
                  <a:srgbClr val="000000"/>
                </a:solidFill>
                <a:effectLst/>
                <a:latin typeface="Calibri Light" panose="020F0302020204030204" pitchFamily="34" charset="0"/>
                <a:ea typeface="HGPMinchoE" panose="02020800000000000000" pitchFamily="18" charset="-128"/>
              </a:rPr>
              <a:t>collaborative and reciprocal.</a:t>
            </a:r>
            <a:endParaRPr lang="en-US" sz="2800" b="1" dirty="0">
              <a:solidFill>
                <a:srgbClr val="000000"/>
              </a:solidFill>
              <a:effectLst/>
              <a:latin typeface="Calibri" panose="020F0502020204030204" pitchFamily="34" charset="0"/>
              <a:ea typeface="Calibri" panose="020F0502020204030204" pitchFamily="34" charset="0"/>
            </a:endParaRPr>
          </a:p>
          <a:p>
            <a:pPr marL="342900" indent="-342900">
              <a:buClr>
                <a:schemeClr val="accent3">
                  <a:lumMod val="50000"/>
                </a:schemeClr>
              </a:buClr>
              <a:buFont typeface="+mj-lt"/>
              <a:buAutoNum type="arabicPeriod"/>
            </a:pPr>
            <a:r>
              <a:rPr lang="en-US" sz="2800" dirty="0">
                <a:solidFill>
                  <a:srgbClr val="000000"/>
                </a:solidFill>
                <a:effectLst/>
                <a:latin typeface="Calibri Light" panose="020F0302020204030204" pitchFamily="34" charset="0"/>
                <a:ea typeface="HGPMinchoE" panose="02020800000000000000" pitchFamily="18" charset="-128"/>
              </a:rPr>
              <a:t>Community involvement is </a:t>
            </a:r>
            <a:r>
              <a:rPr lang="en-US" sz="2800" b="1" dirty="0">
                <a:solidFill>
                  <a:srgbClr val="000000"/>
                </a:solidFill>
                <a:effectLst/>
                <a:latin typeface="Calibri Light" panose="020F0302020204030204" pitchFamily="34" charset="0"/>
                <a:ea typeface="HGPMinchoE" panose="02020800000000000000" pitchFamily="18" charset="-128"/>
              </a:rPr>
              <a:t>integrated</a:t>
            </a:r>
            <a:r>
              <a:rPr lang="en-US" sz="2800" dirty="0">
                <a:solidFill>
                  <a:srgbClr val="000000"/>
                </a:solidFill>
                <a:effectLst/>
                <a:latin typeface="Calibri Light" panose="020F0302020204030204" pitchFamily="34" charset="0"/>
                <a:ea typeface="HGPMinchoE" panose="02020800000000000000" pitchFamily="18" charset="-128"/>
              </a:rPr>
              <a:t> as a critical component of course curriculum.</a:t>
            </a:r>
            <a:endParaRPr lang="en-US" sz="2800" dirty="0">
              <a:solidFill>
                <a:srgbClr val="000000"/>
              </a:solidFill>
              <a:effectLst/>
              <a:latin typeface="Calibri" panose="020F0502020204030204" pitchFamily="34" charset="0"/>
              <a:ea typeface="Calibri" panose="020F0502020204030204" pitchFamily="34" charset="0"/>
            </a:endParaRPr>
          </a:p>
          <a:p>
            <a:pPr marL="342900" indent="-342900">
              <a:buClr>
                <a:schemeClr val="accent3">
                  <a:lumMod val="50000"/>
                </a:schemeClr>
              </a:buClr>
              <a:buFont typeface="+mj-lt"/>
              <a:buAutoNum type="arabicPeriod"/>
            </a:pPr>
            <a:r>
              <a:rPr lang="en-US" sz="2800" dirty="0">
                <a:effectLst/>
                <a:latin typeface="Calibri Light" panose="020F0302020204030204" pitchFamily="34" charset="0"/>
                <a:ea typeface="HGPMinchoE" panose="02020800000000000000" pitchFamily="18" charset="-128"/>
              </a:rPr>
              <a:t>Community impact has a specific </a:t>
            </a:r>
            <a:r>
              <a:rPr lang="en-US" sz="2800" b="1" dirty="0">
                <a:effectLst/>
                <a:latin typeface="Calibri Light" panose="020F0302020204030204" pitchFamily="34" charset="0"/>
                <a:ea typeface="HGPMinchoE" panose="02020800000000000000" pitchFamily="18" charset="-128"/>
              </a:rPr>
              <a:t>benefit to the community</a:t>
            </a:r>
            <a:r>
              <a:rPr lang="en-US" sz="2800" dirty="0">
                <a:effectLst/>
                <a:latin typeface="Calibri Light" panose="020F0302020204030204" pitchFamily="34" charset="0"/>
                <a:ea typeface="HGPMinchoE" panose="02020800000000000000" pitchFamily="18" charset="-128"/>
              </a:rPr>
              <a:t>; is planned for, communicated, and assessed.</a:t>
            </a:r>
          </a:p>
          <a:p>
            <a:pPr marL="342900" indent="-342900">
              <a:buClr>
                <a:schemeClr val="accent3">
                  <a:lumMod val="50000"/>
                </a:schemeClr>
              </a:buClr>
              <a:buFont typeface="+mj-lt"/>
              <a:buAutoNum type="arabicPeriod"/>
            </a:pPr>
            <a:r>
              <a:rPr lang="en-US" sz="2800" dirty="0">
                <a:effectLst/>
                <a:latin typeface="Calibri Light" panose="020F0302020204030204" pitchFamily="34" charset="0"/>
                <a:ea typeface="HGPMinchoE" panose="02020800000000000000" pitchFamily="18" charset="-128"/>
              </a:rPr>
              <a:t>Critical </a:t>
            </a:r>
            <a:r>
              <a:rPr lang="en-US" sz="2800" b="1" dirty="0">
                <a:effectLst/>
                <a:latin typeface="Calibri Light" panose="020F0302020204030204" pitchFamily="34" charset="0"/>
                <a:ea typeface="HGPMinchoE" panose="02020800000000000000" pitchFamily="18" charset="-128"/>
              </a:rPr>
              <a:t>reflection</a:t>
            </a:r>
            <a:r>
              <a:rPr lang="en-US" sz="2800" dirty="0">
                <a:effectLst/>
                <a:latin typeface="Calibri Light" panose="020F0302020204030204" pitchFamily="34" charset="0"/>
                <a:ea typeface="HGPMinchoE" panose="02020800000000000000" pitchFamily="18" charset="-128"/>
              </a:rPr>
              <a:t> activities and assignments integrate classroom and community learning.</a:t>
            </a:r>
            <a:endParaRPr lang="en-US" sz="2800" dirty="0">
              <a:latin typeface="Calibri Light" panose="020F0302020204030204" pitchFamily="34" charset="0"/>
              <a:ea typeface="HGPMinchoE" panose="02020800000000000000" pitchFamily="18" charset="-128"/>
            </a:endParaRPr>
          </a:p>
          <a:p>
            <a:pPr marL="342900" indent="-342900">
              <a:buClr>
                <a:schemeClr val="accent3">
                  <a:lumMod val="50000"/>
                </a:schemeClr>
              </a:buClr>
              <a:buFont typeface="+mj-lt"/>
              <a:buAutoNum type="arabicPeriod"/>
            </a:pPr>
            <a:r>
              <a:rPr lang="en-US" sz="2800" b="1" dirty="0">
                <a:solidFill>
                  <a:srgbClr val="000000"/>
                </a:solidFill>
                <a:effectLst/>
                <a:latin typeface="Calibri Light" panose="020F0302020204030204" pitchFamily="34" charset="0"/>
                <a:ea typeface="HGPMinchoE" panose="02020800000000000000" pitchFamily="18" charset="-128"/>
              </a:rPr>
              <a:t>Civic learning goals are explicitly articulated </a:t>
            </a:r>
            <a:r>
              <a:rPr lang="en-US" sz="2800" dirty="0">
                <a:solidFill>
                  <a:srgbClr val="000000"/>
                </a:solidFill>
                <a:effectLst/>
                <a:latin typeface="Calibri Light" panose="020F0302020204030204" pitchFamily="34" charset="0"/>
                <a:ea typeface="HGPMinchoE" panose="02020800000000000000" pitchFamily="18" charset="-128"/>
              </a:rPr>
              <a:t>and develop students’ capacities to understand and address critical social issues.</a:t>
            </a:r>
            <a:endParaRPr lang="en-US" sz="2800" dirty="0">
              <a:solidFill>
                <a:srgbClr val="000000"/>
              </a:solidFill>
              <a:effectLst/>
              <a:latin typeface="Calibri" panose="020F0502020204030204" pitchFamily="34" charset="0"/>
              <a:ea typeface="Calibri" panose="020F0502020204030204" pitchFamily="34" charset="0"/>
            </a:endParaRPr>
          </a:p>
          <a:p>
            <a:pPr marL="342900" indent="-342900">
              <a:buClr>
                <a:schemeClr val="accent3">
                  <a:lumMod val="50000"/>
                </a:schemeClr>
              </a:buClr>
              <a:buFont typeface="+mj-lt"/>
              <a:buAutoNum type="arabicPeriod"/>
            </a:pPr>
            <a:r>
              <a:rPr lang="en-US" sz="2800" dirty="0">
                <a:solidFill>
                  <a:srgbClr val="000000"/>
                </a:solidFill>
                <a:effectLst/>
                <a:latin typeface="Calibri Light" panose="020F0302020204030204" pitchFamily="34" charset="0"/>
                <a:ea typeface="HGPMinchoE" panose="02020800000000000000" pitchFamily="18" charset="-128"/>
              </a:rPr>
              <a:t>Student learning </a:t>
            </a:r>
            <a:r>
              <a:rPr lang="en-US" sz="2800" b="1" dirty="0">
                <a:solidFill>
                  <a:srgbClr val="000000"/>
                </a:solidFill>
                <a:effectLst/>
                <a:latin typeface="Calibri Light" panose="020F0302020204030204" pitchFamily="34" charset="0"/>
                <a:ea typeface="HGPMinchoE" panose="02020800000000000000" pitchFamily="18" charset="-128"/>
              </a:rPr>
              <a:t>assessment</a:t>
            </a:r>
            <a:r>
              <a:rPr lang="en-US" sz="2800" dirty="0">
                <a:solidFill>
                  <a:srgbClr val="000000"/>
                </a:solidFill>
                <a:effectLst/>
                <a:latin typeface="Calibri Light" panose="020F0302020204030204" pitchFamily="34" charset="0"/>
                <a:ea typeface="HGPMinchoE" panose="02020800000000000000" pitchFamily="18" charset="-128"/>
              </a:rPr>
              <a:t> addresses both the discipline-based and civic learning goals and </a:t>
            </a:r>
            <a:r>
              <a:rPr lang="en-US" sz="2800" b="1" dirty="0">
                <a:solidFill>
                  <a:srgbClr val="000000"/>
                </a:solidFill>
                <a:effectLst/>
                <a:latin typeface="Calibri Light" panose="020F0302020204030204" pitchFamily="34" charset="0"/>
                <a:ea typeface="HGPMinchoE" panose="02020800000000000000" pitchFamily="18" charset="-128"/>
              </a:rPr>
              <a:t>includes learning from community involvement</a:t>
            </a:r>
            <a:r>
              <a:rPr lang="en-US" sz="2800" dirty="0">
                <a:solidFill>
                  <a:srgbClr val="000000"/>
                </a:solidFill>
                <a:effectLst/>
                <a:latin typeface="Calibri Light" panose="020F0302020204030204" pitchFamily="34" charset="0"/>
                <a:ea typeface="HGPMinchoE" panose="02020800000000000000" pitchFamily="18" charset="-128"/>
              </a:rPr>
              <a:t>. </a:t>
            </a:r>
          </a:p>
          <a:p>
            <a:pPr marL="0" indent="0">
              <a:buNone/>
            </a:pPr>
            <a:endParaRPr lang="en-US" sz="2200" i="1"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457C4EFA-E974-488D-8DD7-74334BC1D5CF}"/>
              </a:ext>
            </a:extLst>
          </p:cNvPr>
          <p:cNvSpPr txBox="1"/>
          <p:nvPr/>
        </p:nvSpPr>
        <p:spPr>
          <a:xfrm>
            <a:off x="310393" y="6442745"/>
            <a:ext cx="6837027" cy="646331"/>
          </a:xfrm>
          <a:prstGeom prst="rect">
            <a:avLst/>
          </a:prstGeom>
          <a:noFill/>
        </p:spPr>
        <p:txBody>
          <a:bodyPr wrap="square" rtlCol="0">
            <a:spAutoFit/>
          </a:bodyPr>
          <a:lstStyle/>
          <a:p>
            <a:r>
              <a:rPr lang="en-US" sz="1800" i="1" dirty="0">
                <a:solidFill>
                  <a:srgbClr val="000000"/>
                </a:solidFill>
                <a:effectLst/>
                <a:latin typeface="Calibri" panose="020F0502020204030204" pitchFamily="34" charset="0"/>
                <a:ea typeface="Calibri" panose="020F0502020204030204" pitchFamily="34" charset="0"/>
              </a:rPr>
              <a:t>*</a:t>
            </a:r>
            <a:r>
              <a:rPr lang="en-US" sz="1800" i="1" dirty="0">
                <a:solidFill>
                  <a:srgbClr val="000000"/>
                </a:solidFill>
                <a:latin typeface="Calibri" panose="020F0502020204030204" pitchFamily="34" charset="0"/>
                <a:ea typeface="Calibri" panose="020F0502020204030204" pitchFamily="34" charset="0"/>
              </a:rPr>
              <a:t>As defined by CSU C</a:t>
            </a:r>
            <a:r>
              <a:rPr lang="en-US" sz="1800" i="1" dirty="0">
                <a:solidFill>
                  <a:srgbClr val="000000"/>
                </a:solidFill>
                <a:effectLst/>
                <a:latin typeface="Calibri" panose="020F0502020204030204" pitchFamily="34" charset="0"/>
                <a:ea typeface="Calibri" panose="020F0502020204030204" pitchFamily="34" charset="0"/>
              </a:rPr>
              <a:t>hancellor’s Office</a:t>
            </a:r>
          </a:p>
          <a:p>
            <a:endParaRPr lang="en-US" dirty="0"/>
          </a:p>
        </p:txBody>
      </p:sp>
    </p:spTree>
    <p:extLst>
      <p:ext uri="{BB962C8B-B14F-4D97-AF65-F5344CB8AC3E}">
        <p14:creationId xmlns:p14="http://schemas.microsoft.com/office/powerpoint/2010/main" val="4121405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E35A-4536-470A-9C9A-0E0F276711D6}"/>
              </a:ext>
            </a:extLst>
          </p:cNvPr>
          <p:cNvSpPr>
            <a:spLocks noGrp="1"/>
          </p:cNvSpPr>
          <p:nvPr>
            <p:ph type="title"/>
          </p:nvPr>
        </p:nvSpPr>
        <p:spPr>
          <a:xfrm>
            <a:off x="1935126" y="552894"/>
            <a:ext cx="8110799" cy="1212112"/>
          </a:xfrm>
        </p:spPr>
        <p:txBody>
          <a:bodyPr>
            <a:normAutofit fontScale="90000"/>
          </a:bodyPr>
          <a:lstStyle/>
          <a:p>
            <a:br>
              <a:rPr lang="en-US" dirty="0">
                <a:solidFill>
                  <a:srgbClr val="237BAD"/>
                </a:solidFill>
                <a:effectLst>
                  <a:outerShdw blurRad="38100" dist="38100" dir="2700000" algn="tl">
                    <a:srgbClr val="000000">
                      <a:alpha val="43137"/>
                    </a:srgbClr>
                  </a:outerShdw>
                </a:effectLst>
              </a:rPr>
            </a:br>
            <a:r>
              <a:rPr lang="en-US" dirty="0">
                <a:solidFill>
                  <a:srgbClr val="237BAD"/>
                </a:solidFill>
                <a:effectLst>
                  <a:outerShdw blurRad="38100" dist="38100" dir="2700000" algn="tl">
                    <a:srgbClr val="000000">
                      <a:alpha val="43137"/>
                    </a:srgbClr>
                  </a:outerShdw>
                </a:effectLst>
              </a:rPr>
              <a:t>Think Outside the box!</a:t>
            </a:r>
            <a:br>
              <a:rPr lang="en-US" dirty="0"/>
            </a:br>
            <a:r>
              <a:rPr lang="en-US" sz="2200" dirty="0"/>
              <a:t>Imagine ways you could meaningfully link these Classes and service sites</a:t>
            </a:r>
            <a:br>
              <a:rPr lang="en-US" dirty="0"/>
            </a:br>
            <a:endParaRPr lang="en-US" dirty="0"/>
          </a:p>
        </p:txBody>
      </p:sp>
      <p:sp>
        <p:nvSpPr>
          <p:cNvPr id="3" name="Content Placeholder 2">
            <a:extLst>
              <a:ext uri="{FF2B5EF4-FFF2-40B4-BE49-F238E27FC236}">
                <a16:creationId xmlns:a16="http://schemas.microsoft.com/office/drawing/2014/main" id="{17826660-7140-4789-A07D-2DCF3D3832A3}"/>
              </a:ext>
            </a:extLst>
          </p:cNvPr>
          <p:cNvSpPr>
            <a:spLocks noGrp="1"/>
          </p:cNvSpPr>
          <p:nvPr>
            <p:ph sz="half" idx="1"/>
          </p:nvPr>
        </p:nvSpPr>
        <p:spPr>
          <a:xfrm>
            <a:off x="1359193" y="2459063"/>
            <a:ext cx="2626242" cy="3550105"/>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pPr marL="0" indent="0">
              <a:buNone/>
            </a:pPr>
            <a:r>
              <a:rPr lang="en-US" sz="3200" dirty="0"/>
              <a:t>Spanish</a:t>
            </a:r>
          </a:p>
          <a:p>
            <a:pPr marL="0" indent="0">
              <a:buNone/>
            </a:pPr>
            <a:r>
              <a:rPr lang="en-US" sz="3200" dirty="0"/>
              <a:t>Dance</a:t>
            </a:r>
          </a:p>
          <a:p>
            <a:pPr marL="0" indent="0">
              <a:buNone/>
            </a:pPr>
            <a:r>
              <a:rPr lang="en-US" sz="3200" dirty="0"/>
              <a:t>Chemistry</a:t>
            </a:r>
          </a:p>
          <a:p>
            <a:pPr marL="0" indent="0">
              <a:buNone/>
            </a:pPr>
            <a:r>
              <a:rPr lang="en-US" sz="3200" dirty="0"/>
              <a:t>English</a:t>
            </a:r>
          </a:p>
          <a:p>
            <a:pPr marL="0" indent="0">
              <a:buNone/>
            </a:pPr>
            <a:r>
              <a:rPr lang="en-US" sz="3200" dirty="0"/>
              <a:t>Accounting</a:t>
            </a:r>
          </a:p>
          <a:p>
            <a:pPr marL="0" indent="0">
              <a:buNone/>
            </a:pPr>
            <a:r>
              <a:rPr lang="en-US" sz="3200" dirty="0"/>
              <a:t>Kinesiology</a:t>
            </a:r>
          </a:p>
        </p:txBody>
      </p:sp>
      <p:sp>
        <p:nvSpPr>
          <p:cNvPr id="4" name="Content Placeholder 3">
            <a:extLst>
              <a:ext uri="{FF2B5EF4-FFF2-40B4-BE49-F238E27FC236}">
                <a16:creationId xmlns:a16="http://schemas.microsoft.com/office/drawing/2014/main" id="{A42FFA1F-AA3F-4CE9-B81A-CCF9E95A8CE2}"/>
              </a:ext>
            </a:extLst>
          </p:cNvPr>
          <p:cNvSpPr>
            <a:spLocks noGrp="1"/>
          </p:cNvSpPr>
          <p:nvPr>
            <p:ph sz="half" idx="2"/>
          </p:nvPr>
        </p:nvSpPr>
        <p:spPr>
          <a:xfrm>
            <a:off x="5946152" y="2991293"/>
            <a:ext cx="5975497" cy="3550105"/>
          </a:xfrm>
          <a:solidFill>
            <a:schemeClr val="accent3">
              <a:lumMod val="40000"/>
              <a:lumOff val="60000"/>
            </a:schemeClr>
          </a:solidFill>
          <a:effectLst>
            <a:outerShdw blurRad="50800" dist="38100" dir="2700000" algn="tl" rotWithShape="0">
              <a:prstClr val="black">
                <a:alpha val="40000"/>
              </a:prstClr>
            </a:outerShdw>
          </a:effectLst>
        </p:spPr>
        <p:txBody>
          <a:bodyPr>
            <a:normAutofit lnSpcReduction="10000"/>
          </a:bodyPr>
          <a:lstStyle/>
          <a:p>
            <a:pPr marL="0" indent="0">
              <a:buNone/>
            </a:pPr>
            <a:r>
              <a:rPr lang="en-US" sz="2800" dirty="0"/>
              <a:t>LGBTQ Community Resource Center</a:t>
            </a:r>
          </a:p>
          <a:p>
            <a:pPr marL="0" indent="0">
              <a:buNone/>
            </a:pPr>
            <a:r>
              <a:rPr lang="en-US" sz="2800" dirty="0"/>
              <a:t>Surfrider Foundation</a:t>
            </a:r>
          </a:p>
          <a:p>
            <a:pPr marL="0" indent="0">
              <a:buNone/>
            </a:pPr>
            <a:r>
              <a:rPr lang="en-US" sz="2800" dirty="0"/>
              <a:t>Humane Society</a:t>
            </a:r>
          </a:p>
          <a:p>
            <a:pPr marL="0" indent="0">
              <a:buNone/>
            </a:pPr>
            <a:r>
              <a:rPr lang="en-US" sz="2800" dirty="0"/>
              <a:t>Community Health Clinic</a:t>
            </a:r>
          </a:p>
          <a:p>
            <a:pPr marL="0" indent="0">
              <a:buNone/>
            </a:pPr>
            <a:r>
              <a:rPr lang="en-US" sz="2800" dirty="0"/>
              <a:t>Preschool</a:t>
            </a:r>
          </a:p>
          <a:p>
            <a:pPr marL="0" indent="0">
              <a:buNone/>
            </a:pPr>
            <a:r>
              <a:rPr lang="en-US" sz="2800" dirty="0"/>
              <a:t>Senior Center</a:t>
            </a:r>
          </a:p>
          <a:p>
            <a:pPr marL="0" indent="0">
              <a:buNone/>
            </a:pPr>
            <a:r>
              <a:rPr lang="en-US" sz="2800" dirty="0"/>
              <a:t>Food pantry</a:t>
            </a:r>
          </a:p>
          <a:p>
            <a:pPr marL="0" indent="0">
              <a:buNone/>
            </a:pPr>
            <a:endParaRPr lang="en-US" dirty="0"/>
          </a:p>
        </p:txBody>
      </p:sp>
      <p:pic>
        <p:nvPicPr>
          <p:cNvPr id="6" name="Picture 5" descr="Friendship Doggo">
            <a:extLst>
              <a:ext uri="{FF2B5EF4-FFF2-40B4-BE49-F238E27FC236}">
                <a16:creationId xmlns:a16="http://schemas.microsoft.com/office/drawing/2014/main" id="{DE6ADDCD-C1F0-4B5B-AC04-78584B0F2E2E}"/>
              </a:ext>
            </a:extLst>
          </p:cNvPr>
          <p:cNvPicPr>
            <a:picLocks noChangeAspect="1"/>
          </p:cNvPicPr>
          <p:nvPr/>
        </p:nvPicPr>
        <p:blipFill>
          <a:blip r:embed="rId3"/>
          <a:stretch>
            <a:fillRect/>
          </a:stretch>
        </p:blipFill>
        <p:spPr>
          <a:xfrm>
            <a:off x="2768006" y="920300"/>
            <a:ext cx="3313815" cy="3313815"/>
          </a:xfrm>
          <a:prstGeom prst="rect">
            <a:avLst/>
          </a:prstGeom>
        </p:spPr>
      </p:pic>
    </p:spTree>
    <p:extLst>
      <p:ext uri="{BB962C8B-B14F-4D97-AF65-F5344CB8AC3E}">
        <p14:creationId xmlns:p14="http://schemas.microsoft.com/office/powerpoint/2010/main" val="1170505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938C6-B553-6FC3-79C4-4758030B0D9C}"/>
              </a:ext>
            </a:extLst>
          </p:cNvPr>
          <p:cNvSpPr>
            <a:spLocks noGrp="1"/>
          </p:cNvSpPr>
          <p:nvPr>
            <p:ph type="title"/>
          </p:nvPr>
        </p:nvSpPr>
        <p:spPr>
          <a:xfrm>
            <a:off x="2231136" y="0"/>
            <a:ext cx="7729728" cy="750013"/>
          </a:xfrm>
        </p:spPr>
        <p:txBody>
          <a:bodyPr/>
          <a:lstStyle/>
          <a:p>
            <a:r>
              <a:rPr lang="en-US" dirty="0"/>
              <a:t>Student advice to other students</a:t>
            </a:r>
          </a:p>
        </p:txBody>
      </p:sp>
      <p:sp>
        <p:nvSpPr>
          <p:cNvPr id="5" name="Content Placeholder 4">
            <a:extLst>
              <a:ext uri="{FF2B5EF4-FFF2-40B4-BE49-F238E27FC236}">
                <a16:creationId xmlns:a16="http://schemas.microsoft.com/office/drawing/2014/main" id="{669B2A9B-82E0-776E-E7E4-00DC2D718B72}"/>
              </a:ext>
            </a:extLst>
          </p:cNvPr>
          <p:cNvSpPr>
            <a:spLocks noGrp="1"/>
          </p:cNvSpPr>
          <p:nvPr>
            <p:ph idx="1"/>
          </p:nvPr>
        </p:nvSpPr>
        <p:spPr>
          <a:xfrm>
            <a:off x="410965" y="965771"/>
            <a:ext cx="11168009" cy="5794625"/>
          </a:xfrm>
        </p:spPr>
        <p:txBody>
          <a:bodyPr>
            <a:noAutofit/>
          </a:bodyPr>
          <a:lstStyle/>
          <a:p>
            <a:pPr>
              <a:lnSpc>
                <a:spcPts val="2700"/>
              </a:lnSpc>
              <a:spcBef>
                <a:spcPts val="0"/>
              </a:spcBef>
              <a:spcAft>
                <a:spcPts val="1800"/>
              </a:spcAft>
            </a:pPr>
            <a:r>
              <a:rPr lang="en-US" sz="2500" dirty="0"/>
              <a:t>Take it easy. It will be OK. Don't be afraid. You got this, so enjoy it while you can because you'll miss it when it's over. </a:t>
            </a:r>
          </a:p>
          <a:p>
            <a:pPr>
              <a:lnSpc>
                <a:spcPts val="2700"/>
              </a:lnSpc>
              <a:spcBef>
                <a:spcPts val="0"/>
              </a:spcBef>
              <a:spcAft>
                <a:spcPts val="1800"/>
              </a:spcAft>
            </a:pPr>
            <a:r>
              <a:rPr lang="en-US" sz="2500" dirty="0"/>
              <a:t>It's not as scary as you think. I was afraid too but ended up loving every second. </a:t>
            </a:r>
          </a:p>
          <a:p>
            <a:pPr>
              <a:lnSpc>
                <a:spcPts val="2700"/>
              </a:lnSpc>
              <a:spcBef>
                <a:spcPts val="0"/>
              </a:spcBef>
              <a:spcAft>
                <a:spcPts val="1800"/>
              </a:spcAft>
            </a:pPr>
            <a:r>
              <a:rPr lang="en-US" sz="2500" dirty="0"/>
              <a:t>One piece of advice, don't psych yourself out. Trust me, it's not that bad …</a:t>
            </a:r>
          </a:p>
          <a:p>
            <a:pPr>
              <a:lnSpc>
                <a:spcPts val="2700"/>
              </a:lnSpc>
              <a:spcBef>
                <a:spcPts val="0"/>
              </a:spcBef>
              <a:spcAft>
                <a:spcPts val="1800"/>
              </a:spcAft>
            </a:pPr>
            <a:r>
              <a:rPr lang="en-US" sz="2500" dirty="0"/>
              <a:t>It might seem overwhelming at first, but once you get in your groove, you will look back on this experience with gratitude. </a:t>
            </a:r>
          </a:p>
          <a:p>
            <a:pPr>
              <a:lnSpc>
                <a:spcPts val="2700"/>
              </a:lnSpc>
              <a:spcBef>
                <a:spcPts val="0"/>
              </a:spcBef>
              <a:spcAft>
                <a:spcPts val="1800"/>
              </a:spcAft>
            </a:pPr>
            <a:r>
              <a:rPr lang="en-US" sz="2500" dirty="0"/>
              <a:t>You may be anxious or nervous now however, I promise that it will be worth it at the end of the semester. You will see just how much fun it is! </a:t>
            </a:r>
          </a:p>
          <a:p>
            <a:pPr>
              <a:lnSpc>
                <a:spcPts val="2700"/>
              </a:lnSpc>
              <a:spcBef>
                <a:spcPts val="0"/>
              </a:spcBef>
              <a:spcAft>
                <a:spcPts val="1800"/>
              </a:spcAft>
            </a:pPr>
            <a:r>
              <a:rPr lang="en-US" sz="2500" dirty="0"/>
              <a:t>This will be one of the most meaningful experiences you will have at CSUSM as you really connect with members of the community. </a:t>
            </a:r>
          </a:p>
          <a:p>
            <a:pPr>
              <a:lnSpc>
                <a:spcPts val="2700"/>
              </a:lnSpc>
              <a:spcBef>
                <a:spcPts val="0"/>
              </a:spcBef>
              <a:spcAft>
                <a:spcPts val="1800"/>
              </a:spcAft>
            </a:pPr>
            <a:r>
              <a:rPr lang="en-US" sz="2500" dirty="0"/>
              <a:t>Once you finish this not so easy task, you will feel so accomplished and proud! This is definitely worth it, and I know you will grow so much from it! </a:t>
            </a:r>
          </a:p>
        </p:txBody>
      </p:sp>
    </p:spTree>
    <p:extLst>
      <p:ext uri="{BB962C8B-B14F-4D97-AF65-F5344CB8AC3E}">
        <p14:creationId xmlns:p14="http://schemas.microsoft.com/office/powerpoint/2010/main" val="2069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 name="Picture 13" descr="A group of women standing in a room&#10;&#10;Description automatically generated with low confidence">
            <a:extLst>
              <a:ext uri="{FF2B5EF4-FFF2-40B4-BE49-F238E27FC236}">
                <a16:creationId xmlns:a16="http://schemas.microsoft.com/office/drawing/2014/main" id="{46BD2B71-63AF-4E9E-A0B5-0775FC263847}"/>
              </a:ext>
            </a:extLst>
          </p:cNvPr>
          <p:cNvPicPr>
            <a:picLocks noChangeAspect="1"/>
          </p:cNvPicPr>
          <p:nvPr/>
        </p:nvPicPr>
        <p:blipFill rotWithShape="1">
          <a:blip r:embed="rId3"/>
          <a:srcRect l="239" t="4359" b="11670"/>
          <a:stretch/>
        </p:blipFill>
        <p:spPr>
          <a:xfrm>
            <a:off x="0" y="0"/>
            <a:ext cx="12221308" cy="6858000"/>
          </a:xfrm>
          <a:prstGeom prst="rect">
            <a:avLst/>
          </a:prstGeom>
        </p:spPr>
      </p:pic>
      <p:sp>
        <p:nvSpPr>
          <p:cNvPr id="5" name="TextBox 4">
            <a:extLst>
              <a:ext uri="{FF2B5EF4-FFF2-40B4-BE49-F238E27FC236}">
                <a16:creationId xmlns:a16="http://schemas.microsoft.com/office/drawing/2014/main" id="{28E0716C-B3B8-457D-A0F3-F136DC8691A0}"/>
              </a:ext>
            </a:extLst>
          </p:cNvPr>
          <p:cNvSpPr txBox="1"/>
          <p:nvPr/>
        </p:nvSpPr>
        <p:spPr>
          <a:xfrm>
            <a:off x="208168" y="4378484"/>
            <a:ext cx="2121717" cy="1754326"/>
          </a:xfrm>
          <a:prstGeom prst="rect">
            <a:avLst/>
          </a:prstGeom>
          <a:solidFill>
            <a:schemeClr val="accent2">
              <a:lumMod val="40000"/>
              <a:lumOff val="60000"/>
            </a:schemeClr>
          </a:solidFill>
          <a:effectLst>
            <a:glow rad="228600">
              <a:schemeClr val="accent2">
                <a:satMod val="175000"/>
                <a:alpha val="40000"/>
              </a:schemeClr>
            </a:glow>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ook Antiqua" panose="02040602050305030304" pitchFamily="18" charset="0"/>
                <a:ea typeface="+mn-ea"/>
                <a:cs typeface="+mn-cs"/>
              </a:rPr>
              <a:t>995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Students placed</a:t>
            </a:r>
          </a:p>
        </p:txBody>
      </p:sp>
      <p:sp>
        <p:nvSpPr>
          <p:cNvPr id="6" name="TextBox 5">
            <a:extLst>
              <a:ext uri="{FF2B5EF4-FFF2-40B4-BE49-F238E27FC236}">
                <a16:creationId xmlns:a16="http://schemas.microsoft.com/office/drawing/2014/main" id="{F3E2AFCB-D94D-4BE4-AE4F-8376968B2D88}"/>
              </a:ext>
            </a:extLst>
          </p:cNvPr>
          <p:cNvSpPr txBox="1"/>
          <p:nvPr/>
        </p:nvSpPr>
        <p:spPr>
          <a:xfrm>
            <a:off x="9709336" y="3945232"/>
            <a:ext cx="2511972" cy="2554545"/>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19,000</a:t>
            </a:r>
            <a:endParaRPr kumimoji="0" lang="en-US" sz="1800" b="0"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total estimated hours served</a:t>
            </a:r>
          </a:p>
        </p:txBody>
      </p:sp>
      <p:sp>
        <p:nvSpPr>
          <p:cNvPr id="7" name="TextBox 6">
            <a:extLst>
              <a:ext uri="{FF2B5EF4-FFF2-40B4-BE49-F238E27FC236}">
                <a16:creationId xmlns:a16="http://schemas.microsoft.com/office/drawing/2014/main" id="{B7DD0A71-81F3-4A21-8D0F-75B98701F338}"/>
              </a:ext>
            </a:extLst>
          </p:cNvPr>
          <p:cNvSpPr txBox="1"/>
          <p:nvPr/>
        </p:nvSpPr>
        <p:spPr>
          <a:xfrm>
            <a:off x="6205945" y="5553795"/>
            <a:ext cx="3296583" cy="1077218"/>
          </a:xfrm>
          <a:prstGeom prst="rect">
            <a:avLst/>
          </a:prstGeom>
          <a:solidFill>
            <a:schemeClr val="bg2">
              <a:lumMod val="90000"/>
            </a:schemeClr>
          </a:solidFill>
          <a:scene3d>
            <a:camera prst="isometricOffAxis2Left"/>
            <a:lightRig rig="threePt" dir="t"/>
          </a:scene3d>
          <a:sp3d>
            <a:bevelT prst="relaxedInse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Value of hours served</a:t>
            </a:r>
            <a:r>
              <a:rPr kumimoji="0" lang="en-US" sz="32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mn-cs"/>
              </a:rPr>
              <a:t>$569,000</a:t>
            </a:r>
          </a:p>
        </p:txBody>
      </p:sp>
      <p:sp>
        <p:nvSpPr>
          <p:cNvPr id="8" name="TextBox 7">
            <a:extLst>
              <a:ext uri="{FF2B5EF4-FFF2-40B4-BE49-F238E27FC236}">
                <a16:creationId xmlns:a16="http://schemas.microsoft.com/office/drawing/2014/main" id="{94B2D43C-A8EE-42EF-92C4-1EE48221DF96}"/>
              </a:ext>
            </a:extLst>
          </p:cNvPr>
          <p:cNvSpPr txBox="1"/>
          <p:nvPr/>
        </p:nvSpPr>
        <p:spPr>
          <a:xfrm>
            <a:off x="2867746" y="4378484"/>
            <a:ext cx="3470228" cy="1569660"/>
          </a:xfrm>
          <a:prstGeom prst="rect">
            <a:avLst/>
          </a:prstGeom>
          <a:solidFill>
            <a:srgbClr val="FFFF00"/>
          </a:solidFill>
          <a:scene3d>
            <a:camera prst="isometricOffAxis1Right"/>
            <a:lightRig rig="threePt" dir="t"/>
          </a:scene3d>
          <a:sp3d>
            <a:bevelT prst="relaxedInse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mn-cs"/>
              </a:rPr>
              <a:t>500</a:t>
            </a: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 Community Partners with active agreements</a:t>
            </a:r>
          </a:p>
        </p:txBody>
      </p:sp>
      <p:sp>
        <p:nvSpPr>
          <p:cNvPr id="11" name="Rectangle 10">
            <a:extLst>
              <a:ext uri="{FF2B5EF4-FFF2-40B4-BE49-F238E27FC236}">
                <a16:creationId xmlns:a16="http://schemas.microsoft.com/office/drawing/2014/main" id="{17F2F66D-48C2-42F1-B69A-9DE3872B143D}"/>
              </a:ext>
            </a:extLst>
          </p:cNvPr>
          <p:cNvSpPr/>
          <p:nvPr/>
        </p:nvSpPr>
        <p:spPr>
          <a:xfrm>
            <a:off x="26869" y="136915"/>
            <a:ext cx="12138259" cy="769441"/>
          </a:xfrm>
          <a:prstGeom prst="rect">
            <a:avLst/>
          </a:prstGeom>
          <a:solidFill>
            <a:schemeClr val="accent1">
              <a:lumMod val="20000"/>
              <a:lumOff val="80000"/>
            </a:schemeClr>
          </a:solidFill>
          <a:ln>
            <a:noFill/>
          </a:ln>
          <a:effectLst>
            <a:glow rad="241300">
              <a:schemeClr val="accent1">
                <a:lumMod val="40000"/>
                <a:lumOff val="60000"/>
              </a:schemeClr>
            </a:glow>
            <a:outerShdw blurRad="107950" dist="12700" dir="5400000" algn="ctr">
              <a:srgbClr val="000000"/>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4472C4">
                    <a:lumMod val="75000"/>
                  </a:srgbClr>
                </a:solidFill>
                <a:effectLst>
                  <a:outerShdw blurRad="38100" dist="38100" dir="2700000" algn="tl">
                    <a:srgbClr val="000000">
                      <a:alpha val="43137"/>
                    </a:srgbClr>
                  </a:outerShdw>
                </a:effectLst>
                <a:uLnTx/>
                <a:uFillTx/>
                <a:latin typeface="Garamond" panose="02020404030301010803" pitchFamily="18" charset="0"/>
                <a:ea typeface="+mn-ea"/>
                <a:cs typeface="+mn-cs"/>
              </a:rPr>
              <a:t>Snapshot of Service Learning at CSUSM Fall 2022</a:t>
            </a:r>
          </a:p>
        </p:txBody>
      </p:sp>
      <p:sp>
        <p:nvSpPr>
          <p:cNvPr id="15" name="TextBox 14">
            <a:extLst>
              <a:ext uri="{FF2B5EF4-FFF2-40B4-BE49-F238E27FC236}">
                <a16:creationId xmlns:a16="http://schemas.microsoft.com/office/drawing/2014/main" id="{FF5240AB-74A3-410A-8DE2-399A5D6F1C64}"/>
              </a:ext>
            </a:extLst>
          </p:cNvPr>
          <p:cNvSpPr txBox="1"/>
          <p:nvPr/>
        </p:nvSpPr>
        <p:spPr>
          <a:xfrm>
            <a:off x="0" y="6284334"/>
            <a:ext cx="5202689" cy="606808"/>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Sole Effects Mentoring Program</a:t>
            </a:r>
          </a:p>
        </p:txBody>
      </p:sp>
    </p:spTree>
    <p:extLst>
      <p:ext uri="{BB962C8B-B14F-4D97-AF65-F5344CB8AC3E}">
        <p14:creationId xmlns:p14="http://schemas.microsoft.com/office/powerpoint/2010/main" val="2011887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E4A3-0480-42E6-93C0-D24907E9ECCD}"/>
              </a:ext>
            </a:extLst>
          </p:cNvPr>
          <p:cNvSpPr>
            <a:spLocks noGrp="1"/>
          </p:cNvSpPr>
          <p:nvPr>
            <p:ph type="title"/>
          </p:nvPr>
        </p:nvSpPr>
        <p:spPr>
          <a:xfrm>
            <a:off x="6942617" y="248934"/>
            <a:ext cx="4486656" cy="1174991"/>
          </a:xfrm>
          <a:effectLst>
            <a:outerShdw blurRad="50800" dist="38100" dir="2700000" algn="tl" rotWithShape="0">
              <a:prstClr val="black">
                <a:alpha val="40000"/>
              </a:prstClr>
            </a:outerShdw>
          </a:effectLst>
        </p:spPr>
        <p:txBody>
          <a:bodyPr>
            <a:normAutofit/>
          </a:bodyPr>
          <a:lstStyle/>
          <a:p>
            <a:pPr marL="90488" indent="-90488">
              <a:spcBef>
                <a:spcPts val="1200"/>
              </a:spcBef>
              <a:spcAft>
                <a:spcPts val="200"/>
              </a:spcAft>
              <a:buClr>
                <a:schemeClr val="accent1"/>
              </a:buClr>
              <a:buSzPct val="100000"/>
              <a:buFont typeface="Calibri" panose="020F0502020204030204" pitchFamily="34" charset="0"/>
              <a:buChar char=" "/>
            </a:pPr>
            <a:r>
              <a:rPr lang="en-US" sz="4000" b="1" dirty="0">
                <a:effectLst>
                  <a:outerShdw blurRad="38100" dist="38100" dir="2700000" algn="tl">
                    <a:srgbClr val="000000">
                      <a:alpha val="43137"/>
                    </a:srgbClr>
                  </a:outerShdw>
                </a:effectLst>
                <a:latin typeface="Maiandra GD" panose="020E0502030308020204" pitchFamily="34" charset="0"/>
                <a:ea typeface="Gulim" panose="020B0600000101010101" pitchFamily="34" charset="-127"/>
                <a:cs typeface="+mn-cs"/>
              </a:rPr>
              <a:t>O</a:t>
            </a:r>
            <a:r>
              <a:rPr lang="en-US" sz="4000" b="1" cap="none" dirty="0">
                <a:effectLst>
                  <a:outerShdw blurRad="38100" dist="38100" dir="2700000" algn="tl">
                    <a:srgbClr val="000000">
                      <a:alpha val="43137"/>
                    </a:srgbClr>
                  </a:outerShdw>
                </a:effectLst>
                <a:latin typeface="Maiandra GD" panose="020E0502030308020204" pitchFamily="34" charset="0"/>
                <a:ea typeface="Gulim" panose="020B0600000101010101" pitchFamily="34" charset="-127"/>
                <a:cs typeface="+mn-cs"/>
              </a:rPr>
              <a:t>ur Students</a:t>
            </a:r>
            <a:endParaRPr lang="en-US" sz="4000" b="1" dirty="0">
              <a:effectLst>
                <a:outerShdw blurRad="38100" dist="38100" dir="2700000" algn="tl">
                  <a:srgbClr val="000000">
                    <a:alpha val="43137"/>
                  </a:srgbClr>
                </a:outerShdw>
              </a:effectLst>
              <a:latin typeface="Maiandra GD" panose="020E0502030308020204" pitchFamily="34" charset="0"/>
              <a:ea typeface="Gulim" panose="020B0600000101010101" pitchFamily="34" charset="-127"/>
              <a:cs typeface="+mn-cs"/>
            </a:endParaRPr>
          </a:p>
        </p:txBody>
      </p:sp>
      <p:pic>
        <p:nvPicPr>
          <p:cNvPr id="5" name="Picture 4" descr="A group of people sitting posing for the camera&#10;&#10;Description automatically generated">
            <a:extLst>
              <a:ext uri="{FF2B5EF4-FFF2-40B4-BE49-F238E27FC236}">
                <a16:creationId xmlns:a16="http://schemas.microsoft.com/office/drawing/2014/main" id="{0DF2C0EF-AF12-49B4-98D1-CC658E3B3C6F}"/>
              </a:ext>
            </a:extLst>
          </p:cNvPr>
          <p:cNvPicPr>
            <a:picLocks noChangeAspect="1"/>
          </p:cNvPicPr>
          <p:nvPr/>
        </p:nvPicPr>
        <p:blipFill rotWithShape="1">
          <a:blip r:embed="rId3"/>
          <a:srcRect l="26154" r="7282"/>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52C21563-781C-4D6E-BFA4-AD3068F2B081}"/>
              </a:ext>
            </a:extLst>
          </p:cNvPr>
          <p:cNvSpPr>
            <a:spLocks noGrp="1"/>
          </p:cNvSpPr>
          <p:nvPr>
            <p:ph idx="1"/>
          </p:nvPr>
        </p:nvSpPr>
        <p:spPr>
          <a:xfrm>
            <a:off x="6105361" y="1669409"/>
            <a:ext cx="6001757" cy="5020758"/>
          </a:xfrm>
        </p:spPr>
        <p:txBody>
          <a:bodyPr>
            <a:normAutofit lnSpcReduction="10000"/>
          </a:bodyPr>
          <a:lstStyle/>
          <a:p>
            <a:pPr marL="338138" indent="-338138">
              <a:lnSpc>
                <a:spcPct val="90000"/>
              </a:lnSpc>
              <a:spcAft>
                <a:spcPts val="1800"/>
              </a:spcAft>
              <a:buFont typeface="Wingdings" panose="05000000000000000000" pitchFamily="2" charset="2"/>
              <a:buChar char="v"/>
            </a:pPr>
            <a:r>
              <a:rPr lang="en-US" sz="2400" dirty="0">
                <a:latin typeface="Palatino Linotype" panose="02040502050505030304" pitchFamily="18" charset="0"/>
              </a:rPr>
              <a:t>61% female, 39% male.</a:t>
            </a:r>
          </a:p>
          <a:p>
            <a:pPr marL="338138" lvl="0" indent="-338138">
              <a:lnSpc>
                <a:spcPct val="90000"/>
              </a:lnSpc>
              <a:spcAft>
                <a:spcPts val="1800"/>
              </a:spcAft>
              <a:buFont typeface="Wingdings" panose="05000000000000000000" pitchFamily="2" charset="2"/>
              <a:buChar char="v"/>
            </a:pPr>
            <a:r>
              <a:rPr lang="en-US" sz="2400" dirty="0">
                <a:latin typeface="Palatino Linotype" panose="02040502050505030304" pitchFamily="18" charset="0"/>
              </a:rPr>
              <a:t>50% Hispanic/Latinx, 26% white, 10% Asian, 3.5% Black.</a:t>
            </a:r>
          </a:p>
          <a:p>
            <a:pPr marL="338138" lvl="0" indent="-338138">
              <a:lnSpc>
                <a:spcPct val="90000"/>
              </a:lnSpc>
              <a:spcAft>
                <a:spcPts val="1800"/>
              </a:spcAft>
              <a:buFont typeface="Wingdings" panose="05000000000000000000" pitchFamily="2" charset="2"/>
              <a:buChar char="v"/>
            </a:pPr>
            <a:r>
              <a:rPr lang="en-US" sz="2400" dirty="0">
                <a:latin typeface="Palatino Linotype" panose="02040502050505030304" pitchFamily="18" charset="0"/>
              </a:rPr>
              <a:t>12% are military-connected students.</a:t>
            </a:r>
          </a:p>
          <a:p>
            <a:pPr marL="338138" lvl="0" indent="-338138">
              <a:lnSpc>
                <a:spcPct val="90000"/>
              </a:lnSpc>
              <a:spcAft>
                <a:spcPts val="1800"/>
              </a:spcAft>
              <a:buFont typeface="Wingdings" panose="05000000000000000000" pitchFamily="2" charset="2"/>
              <a:buChar char="v"/>
            </a:pPr>
            <a:r>
              <a:rPr lang="en-US" sz="2400" dirty="0">
                <a:latin typeface="Palatino Linotype" panose="02040502050505030304" pitchFamily="18" charset="0"/>
              </a:rPr>
              <a:t>52% are first-generation college students in their family.</a:t>
            </a:r>
          </a:p>
          <a:p>
            <a:pPr marL="338138" lvl="0" indent="-338138">
              <a:lnSpc>
                <a:spcPct val="90000"/>
              </a:lnSpc>
              <a:spcAft>
                <a:spcPts val="1800"/>
              </a:spcAft>
              <a:buFont typeface="Wingdings" panose="05000000000000000000" pitchFamily="2" charset="2"/>
              <a:buChar char="v"/>
            </a:pPr>
            <a:r>
              <a:rPr lang="en-US" sz="2400" dirty="0">
                <a:latin typeface="Palatino Linotype" panose="02040502050505030304" pitchFamily="18" charset="0"/>
              </a:rPr>
              <a:t>Our students are extremely busy! Many hold full-time or part-time jobs. Others juggle school with work and parenting.</a:t>
            </a:r>
            <a:endParaRPr lang="en-US" sz="2400" i="1" dirty="0"/>
          </a:p>
          <a:p>
            <a:pPr marL="200025" lvl="1" indent="0" defTabSz="809625">
              <a:lnSpc>
                <a:spcPct val="90000"/>
              </a:lnSpc>
              <a:buNone/>
            </a:pPr>
            <a:r>
              <a:rPr lang="en-US" sz="2400" i="1" dirty="0"/>
              <a:t>Source: Fall 2022 enrollment data</a:t>
            </a:r>
          </a:p>
        </p:txBody>
      </p:sp>
      <p:sp>
        <p:nvSpPr>
          <p:cNvPr id="6" name="TextBox 5">
            <a:extLst>
              <a:ext uri="{FF2B5EF4-FFF2-40B4-BE49-F238E27FC236}">
                <a16:creationId xmlns:a16="http://schemas.microsoft.com/office/drawing/2014/main" id="{D1F70E2D-391D-4CCD-917C-8A331B587610}"/>
              </a:ext>
            </a:extLst>
          </p:cNvPr>
          <p:cNvSpPr txBox="1"/>
          <p:nvPr/>
        </p:nvSpPr>
        <p:spPr>
          <a:xfrm>
            <a:off x="20" y="6172201"/>
            <a:ext cx="6086621" cy="685799"/>
          </a:xfrm>
          <a:prstGeom prst="rect">
            <a:avLst/>
          </a:prstGeom>
          <a:solidFill>
            <a:srgbClr val="000000">
              <a:alpha val="50000"/>
            </a:srgbClr>
          </a:solidFill>
          <a:ln>
            <a:noFill/>
          </a:ln>
        </p:spPr>
        <p:txBody>
          <a:bodyPr wrap="square" rtlCol="0">
            <a:noAutofit/>
          </a:bodyPr>
          <a:lstStyle/>
          <a:p>
            <a:pPr algn="ctr">
              <a:spcAft>
                <a:spcPts val="600"/>
              </a:spcAft>
            </a:pPr>
            <a:r>
              <a:rPr lang="en-US" sz="2000" dirty="0">
                <a:solidFill>
                  <a:srgbClr val="FFFFFF"/>
                </a:solidFill>
              </a:rPr>
              <a:t>Conversation Partner Program with American Language and Culture Institute </a:t>
            </a:r>
          </a:p>
        </p:txBody>
      </p:sp>
    </p:spTree>
    <p:extLst>
      <p:ext uri="{BB962C8B-B14F-4D97-AF65-F5344CB8AC3E}">
        <p14:creationId xmlns:p14="http://schemas.microsoft.com/office/powerpoint/2010/main" val="287479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83B8-219D-5D55-9979-A93D2B3AAF9F}"/>
              </a:ext>
            </a:extLst>
          </p:cNvPr>
          <p:cNvSpPr>
            <a:spLocks noGrp="1"/>
          </p:cNvSpPr>
          <p:nvPr>
            <p:ph type="title" idx="4294967295"/>
          </p:nvPr>
        </p:nvSpPr>
        <p:spPr>
          <a:xfrm>
            <a:off x="1262729" y="1289303"/>
            <a:ext cx="9638443" cy="3339303"/>
          </a:xfrm>
          <a:ln>
            <a:noFill/>
          </a:ln>
        </p:spPr>
        <p:txBody>
          <a:bodyPr vert="horz" lIns="274320" tIns="182880" rIns="274320" bIns="182880" rtlCol="0" anchor="ctr" anchorCtr="1">
            <a:normAutofit/>
          </a:bodyPr>
          <a:lstStyle/>
          <a:p>
            <a:r>
              <a:rPr lang="en-US" sz="5000">
                <a:solidFill>
                  <a:srgbClr val="262626"/>
                </a:solidFill>
              </a:rPr>
              <a:t>Why incorporate service learning?</a:t>
            </a:r>
          </a:p>
        </p:txBody>
      </p:sp>
    </p:spTree>
    <p:extLst>
      <p:ext uri="{BB962C8B-B14F-4D97-AF65-F5344CB8AC3E}">
        <p14:creationId xmlns:p14="http://schemas.microsoft.com/office/powerpoint/2010/main" val="32704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ople painting on the wall">
            <a:extLst>
              <a:ext uri="{FF2B5EF4-FFF2-40B4-BE49-F238E27FC236}">
                <a16:creationId xmlns:a16="http://schemas.microsoft.com/office/drawing/2014/main" id="{6B3672E5-58EB-1657-A834-ED3E062EB5A2}"/>
              </a:ext>
            </a:extLst>
          </p:cNvPr>
          <p:cNvPicPr>
            <a:picLocks noChangeAspect="1"/>
          </p:cNvPicPr>
          <p:nvPr/>
        </p:nvPicPr>
        <p:blipFill rotWithShape="1">
          <a:blip r:embed="rId3">
            <a:extLst>
              <a:ext uri="{28A0092B-C50C-407E-A947-70E740481C1C}">
                <a14:useLocalDpi xmlns:a14="http://schemas.microsoft.com/office/drawing/2010/main" val="0"/>
              </a:ext>
            </a:extLst>
          </a:blip>
          <a:srcRect t="14868" b="29119"/>
          <a:stretch/>
        </p:blipFill>
        <p:spPr>
          <a:xfrm>
            <a:off x="20" y="10"/>
            <a:ext cx="12191980" cy="442911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7" name="Title 24">
            <a:extLst>
              <a:ext uri="{FF2B5EF4-FFF2-40B4-BE49-F238E27FC236}">
                <a16:creationId xmlns:a16="http://schemas.microsoft.com/office/drawing/2014/main" id="{89231813-2B79-87C6-DC63-4B2E9013FA28}"/>
              </a:ext>
            </a:extLst>
          </p:cNvPr>
          <p:cNvSpPr txBox="1">
            <a:spLocks/>
          </p:cNvSpPr>
          <p:nvPr/>
        </p:nvSpPr>
        <p:spPr>
          <a:xfrm>
            <a:off x="-3048" y="4725530"/>
            <a:ext cx="12188952" cy="2132470"/>
          </a:xfrm>
          <a:prstGeom prst="rect">
            <a:avLst/>
          </a:prstGeom>
          <a:solidFill>
            <a:srgbClr val="FFFFFF"/>
          </a:solidFill>
        </p:spPr>
        <p:txBody>
          <a:bodyPr vert="horz" lIns="91440" tIns="45720" rIns="91440" bIns="45720" rtlCol="0" anchor="ctr">
            <a:normAutofit fontScale="77500" lnSpcReduction="2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spcAft>
                <a:spcPts val="600"/>
              </a:spcAft>
            </a:pPr>
            <a:r>
              <a:rPr lang="en-US" b="1" dirty="0">
                <a:effectLst>
                  <a:outerShdw blurRad="38100" dist="38100" dir="2700000" algn="tl">
                    <a:srgbClr val="000000">
                      <a:alpha val="43137"/>
                    </a:srgbClr>
                  </a:outerShdw>
                </a:effectLst>
                <a:latin typeface="+mn-lt"/>
                <a:ea typeface="+mn-ea"/>
                <a:cs typeface="+mn-cs"/>
              </a:rPr>
              <a:t>TELL ME AND I FORGET</a:t>
            </a:r>
            <a:br>
              <a:rPr lang="en-US" b="1" dirty="0">
                <a:effectLst>
                  <a:outerShdw blurRad="38100" dist="38100" dir="2700000" algn="tl">
                    <a:srgbClr val="000000">
                      <a:alpha val="43137"/>
                    </a:srgbClr>
                  </a:outerShdw>
                </a:effectLst>
                <a:latin typeface="+mn-lt"/>
                <a:ea typeface="+mn-ea"/>
                <a:cs typeface="+mn-cs"/>
              </a:rPr>
            </a:br>
            <a:r>
              <a:rPr lang="en-US" b="1" dirty="0">
                <a:effectLst>
                  <a:outerShdw blurRad="38100" dist="38100" dir="2700000" algn="tl">
                    <a:srgbClr val="000000">
                      <a:alpha val="43137"/>
                    </a:srgbClr>
                  </a:outerShdw>
                </a:effectLst>
                <a:latin typeface="+mn-lt"/>
                <a:ea typeface="+mn-ea"/>
                <a:cs typeface="+mn-cs"/>
              </a:rPr>
              <a:t>TEACH ME AND I REMEMBER</a:t>
            </a:r>
          </a:p>
          <a:p>
            <a:pPr algn="ctr">
              <a:spcAft>
                <a:spcPts val="600"/>
              </a:spcAft>
            </a:pPr>
            <a:r>
              <a:rPr lang="en-US" b="1" dirty="0">
                <a:effectLst>
                  <a:outerShdw blurRad="38100" dist="38100" dir="2700000" algn="tl">
                    <a:srgbClr val="000000">
                      <a:alpha val="43137"/>
                    </a:srgbClr>
                  </a:outerShdw>
                </a:effectLst>
                <a:latin typeface="+mn-lt"/>
                <a:ea typeface="+mn-ea"/>
                <a:cs typeface="+mn-cs"/>
              </a:rPr>
              <a:t>INVOLVE ME AND I LEARN</a:t>
            </a:r>
          </a:p>
          <a:p>
            <a:pPr algn="ctr">
              <a:spcAft>
                <a:spcPts val="600"/>
              </a:spcAft>
            </a:pPr>
            <a:r>
              <a:rPr lang="en-US" b="1" i="1" dirty="0">
                <a:effectLst>
                  <a:outerShdw blurRad="38100" dist="38100" dir="2700000" algn="tl">
                    <a:srgbClr val="000000">
                      <a:alpha val="43137"/>
                    </a:srgbClr>
                  </a:outerShdw>
                </a:effectLst>
                <a:latin typeface="+mn-lt"/>
                <a:ea typeface="+mn-ea"/>
                <a:cs typeface="+mn-cs"/>
              </a:rPr>
              <a:t>Benjamin Franklin</a:t>
            </a:r>
          </a:p>
          <a:p>
            <a:pPr indent="-228600">
              <a:spcAft>
                <a:spcPts val="600"/>
              </a:spcAft>
              <a:buFont typeface="Arial" panose="020B0604020202020204" pitchFamily="34" charset="0"/>
              <a:buChar char="•"/>
            </a:pPr>
            <a:endParaRPr lang="en-US" sz="1700" dirty="0">
              <a:latin typeface="+mn-lt"/>
              <a:ea typeface="+mn-ea"/>
              <a:cs typeface="+mn-cs"/>
            </a:endParaRPr>
          </a:p>
          <a:p>
            <a:pPr indent="-228600">
              <a:spcAft>
                <a:spcPts val="600"/>
              </a:spcAft>
              <a:buFont typeface="Arial" panose="020B0604020202020204" pitchFamily="34" charset="0"/>
              <a:buChar char="•"/>
            </a:pPr>
            <a:endParaRPr lang="en-US" sz="1700" dirty="0">
              <a:latin typeface="+mn-lt"/>
              <a:ea typeface="+mn-ea"/>
              <a:cs typeface="+mn-cs"/>
            </a:endParaRPr>
          </a:p>
        </p:txBody>
      </p:sp>
      <p:sp>
        <p:nvSpPr>
          <p:cNvPr id="8" name="Text Placeholder 2">
            <a:extLst>
              <a:ext uri="{FF2B5EF4-FFF2-40B4-BE49-F238E27FC236}">
                <a16:creationId xmlns:a16="http://schemas.microsoft.com/office/drawing/2014/main" id="{43DB92F1-E87A-E202-FC12-B2743464DB24}"/>
              </a:ext>
            </a:extLst>
          </p:cNvPr>
          <p:cNvSpPr txBox="1">
            <a:spLocks/>
          </p:cNvSpPr>
          <p:nvPr/>
        </p:nvSpPr>
        <p:spPr>
          <a:xfrm>
            <a:off x="1726042" y="2325220"/>
            <a:ext cx="2989281" cy="54057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7389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B7FB-7B54-4D55-A1CC-A95494F7FDAD}"/>
              </a:ext>
            </a:extLst>
          </p:cNvPr>
          <p:cNvSpPr>
            <a:spLocks noGrp="1"/>
          </p:cNvSpPr>
          <p:nvPr>
            <p:ph type="title"/>
          </p:nvPr>
        </p:nvSpPr>
        <p:spPr>
          <a:xfrm>
            <a:off x="606176" y="656468"/>
            <a:ext cx="3436768" cy="1188720"/>
          </a:xfrm>
          <a:effectLst>
            <a:outerShdw blurRad="50800" dist="38100" dir="5400000" algn="t" rotWithShape="0">
              <a:prstClr val="black">
                <a:alpha val="40000"/>
              </a:prstClr>
            </a:outerShdw>
          </a:effectLst>
        </p:spPr>
        <p:txBody>
          <a:bodyPr>
            <a:noAutofit/>
          </a:bodyPr>
          <a:lstStyle/>
          <a:p>
            <a:r>
              <a:rPr lang="en-US" sz="2400" dirty="0"/>
              <a:t>Service Learning Promotes Equity</a:t>
            </a:r>
          </a:p>
        </p:txBody>
      </p:sp>
      <p:sp>
        <p:nvSpPr>
          <p:cNvPr id="3" name="Content Placeholder 2">
            <a:extLst>
              <a:ext uri="{FF2B5EF4-FFF2-40B4-BE49-F238E27FC236}">
                <a16:creationId xmlns:a16="http://schemas.microsoft.com/office/drawing/2014/main" id="{A4F56E5C-4A71-4E2D-A6DE-CF9633568F8B}"/>
              </a:ext>
            </a:extLst>
          </p:cNvPr>
          <p:cNvSpPr>
            <a:spLocks noGrp="1"/>
          </p:cNvSpPr>
          <p:nvPr>
            <p:ph idx="1"/>
          </p:nvPr>
        </p:nvSpPr>
        <p:spPr>
          <a:xfrm>
            <a:off x="321696" y="2034283"/>
            <a:ext cx="4006921" cy="4263775"/>
          </a:xfrm>
        </p:spPr>
        <p:txBody>
          <a:bodyPr>
            <a:normAutofit fontScale="92500" lnSpcReduction="10000"/>
          </a:bodyPr>
          <a:lstStyle/>
          <a:p>
            <a:pPr marL="0" indent="0">
              <a:lnSpc>
                <a:spcPct val="90000"/>
              </a:lnSpc>
              <a:buNone/>
            </a:pPr>
            <a:r>
              <a:rPr lang="en-US" sz="3200" dirty="0"/>
              <a:t>High-impact practices are believed to be especially beneficial for first-generation and historically underserved students.</a:t>
            </a:r>
          </a:p>
          <a:p>
            <a:pPr marL="0" indent="0">
              <a:lnSpc>
                <a:spcPct val="90000"/>
              </a:lnSpc>
              <a:buNone/>
            </a:pPr>
            <a:endParaRPr lang="en-US" sz="2800" dirty="0"/>
          </a:p>
          <a:p>
            <a:pPr marL="0" indent="0">
              <a:lnSpc>
                <a:spcPct val="90000"/>
              </a:lnSpc>
              <a:buNone/>
            </a:pPr>
            <a:r>
              <a:rPr lang="en-US" sz="2200" i="1" dirty="0" err="1"/>
              <a:t>Kuh</a:t>
            </a:r>
            <a:r>
              <a:rPr lang="en-US" sz="2200" i="1" dirty="0"/>
              <a:t> G. D. (2008). High-impact educational practices: What they are, who has access to them, and why they matter. Washington, DC: Association of American Colleges and Universities. </a:t>
            </a:r>
            <a:endParaRPr lang="en-US" sz="2200" dirty="0"/>
          </a:p>
        </p:txBody>
      </p:sp>
      <p:sp>
        <p:nvSpPr>
          <p:cNvPr id="11" name="Rectangle 10">
            <a:extLst>
              <a:ext uri="{FF2B5EF4-FFF2-40B4-BE49-F238E27FC236}">
                <a16:creationId xmlns:a16="http://schemas.microsoft.com/office/drawing/2014/main" id="{3BBEBD03-E4CE-4B72-8DF2-6E737BDDF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221359-7E5B-428B-8817-A7C510427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in a building&#10;&#10;Description automatically generated with low confidence">
            <a:extLst>
              <a:ext uri="{FF2B5EF4-FFF2-40B4-BE49-F238E27FC236}">
                <a16:creationId xmlns:a16="http://schemas.microsoft.com/office/drawing/2014/main" id="{932C8157-BA02-4D2D-B5F5-E35966ED7652}"/>
              </a:ext>
            </a:extLst>
          </p:cNvPr>
          <p:cNvPicPr>
            <a:picLocks noChangeAspect="1"/>
          </p:cNvPicPr>
          <p:nvPr/>
        </p:nvPicPr>
        <p:blipFill rotWithShape="1">
          <a:blip r:embed="rId2"/>
          <a:srcRect l="15463" t="20741" r="39815" b="28560"/>
          <a:stretch/>
        </p:blipFill>
        <p:spPr>
          <a:xfrm>
            <a:off x="4823365" y="1265584"/>
            <a:ext cx="6227064" cy="3970855"/>
          </a:xfrm>
          <a:prstGeom prst="rect">
            <a:avLst/>
          </a:prstGeom>
        </p:spPr>
      </p:pic>
      <p:sp>
        <p:nvSpPr>
          <p:cNvPr id="6" name="TextBox 5">
            <a:extLst>
              <a:ext uri="{FF2B5EF4-FFF2-40B4-BE49-F238E27FC236}">
                <a16:creationId xmlns:a16="http://schemas.microsoft.com/office/drawing/2014/main" id="{3670876C-0B92-48D3-A64E-DE7BF3F05813}"/>
              </a:ext>
            </a:extLst>
          </p:cNvPr>
          <p:cNvSpPr txBox="1"/>
          <p:nvPr/>
        </p:nvSpPr>
        <p:spPr>
          <a:xfrm>
            <a:off x="4823365" y="5177364"/>
            <a:ext cx="6227064" cy="551954"/>
          </a:xfrm>
          <a:prstGeom prst="rect">
            <a:avLst/>
          </a:prstGeom>
          <a:solidFill>
            <a:srgbClr val="000000">
              <a:alpha val="50000"/>
            </a:srgbClr>
          </a:solidFill>
          <a:ln>
            <a:noFill/>
          </a:ln>
        </p:spPr>
        <p:txBody>
          <a:bodyPr wrap="square" rtlCol="0">
            <a:noAutofit/>
          </a:bodyPr>
          <a:lstStyle/>
          <a:p>
            <a:pPr algn="ctr">
              <a:spcAft>
                <a:spcPts val="600"/>
              </a:spcAft>
            </a:pPr>
            <a:r>
              <a:rPr lang="en-US" sz="1600" dirty="0">
                <a:solidFill>
                  <a:srgbClr val="FFFFFF"/>
                </a:solidFill>
              </a:rPr>
              <a:t>ABC Hopes, providing opportunities and fitness programs for young adults with intellectual disabilities</a:t>
            </a:r>
          </a:p>
        </p:txBody>
      </p:sp>
    </p:spTree>
    <p:extLst>
      <p:ext uri="{BB962C8B-B14F-4D97-AF65-F5344CB8AC3E}">
        <p14:creationId xmlns:p14="http://schemas.microsoft.com/office/powerpoint/2010/main" val="692738805"/>
      </p:ext>
    </p:extLst>
  </p:cSld>
  <p:clrMapOvr>
    <a:masterClrMapping/>
  </p:clrMapOvr>
</p:sld>
</file>

<file path=ppt/theme/theme1.xml><?xml version="1.0" encoding="utf-8"?>
<a:theme xmlns:a="http://schemas.openxmlformats.org/drawingml/2006/main" name="Parce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B3C6D55CD9CE4EAFF68843B51F87AA" ma:contentTypeVersion="13" ma:contentTypeDescription="Create a new document." ma:contentTypeScope="" ma:versionID="5266f20a854db7f95b4f4d952b09d67c">
  <xsd:schema xmlns:xsd="http://www.w3.org/2001/XMLSchema" xmlns:xs="http://www.w3.org/2001/XMLSchema" xmlns:p="http://schemas.microsoft.com/office/2006/metadata/properties" xmlns:ns3="cc106fc7-8129-4898-8c87-eb7856f7fa64" xmlns:ns4="27779b77-fac6-49a5-84d1-7a240febba1d" targetNamespace="http://schemas.microsoft.com/office/2006/metadata/properties" ma:root="true" ma:fieldsID="c3f440b4bead21d682e82e1ed2bb2db4" ns3:_="" ns4:_="">
    <xsd:import namespace="cc106fc7-8129-4898-8c87-eb7856f7fa64"/>
    <xsd:import namespace="27779b77-fac6-49a5-84d1-7a240febba1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06fc7-8129-4898-8c87-eb7856f7fa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779b77-fac6-49a5-84d1-7a240febba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B85FD-B6C9-4590-B164-0A1FE70B317F}">
  <ds:schemaRefs>
    <ds:schemaRef ds:uri="http://schemas.microsoft.com/sharepoint/v3/contenttype/forms"/>
  </ds:schemaRefs>
</ds:datastoreItem>
</file>

<file path=customXml/itemProps2.xml><?xml version="1.0" encoding="utf-8"?>
<ds:datastoreItem xmlns:ds="http://schemas.openxmlformats.org/officeDocument/2006/customXml" ds:itemID="{37EB0BE3-675A-4592-81D5-2C682AD3F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106fc7-8129-4898-8c87-eb7856f7fa64"/>
    <ds:schemaRef ds:uri="27779b77-fac6-49a5-84d1-7a240febb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TM10001115[[fn=Parcel]]</Template>
  <TotalTime>5973</TotalTime>
  <Words>2627</Words>
  <Application>Microsoft Office PowerPoint</Application>
  <PresentationFormat>Widescreen</PresentationFormat>
  <Paragraphs>227</Paragraphs>
  <Slides>49</Slides>
  <Notes>25</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49</vt:i4>
      </vt:variant>
    </vt:vector>
  </HeadingPairs>
  <TitlesOfParts>
    <vt:vector size="69" baseType="lpstr">
      <vt:lpstr>Abadi</vt:lpstr>
      <vt:lpstr>Arial</vt:lpstr>
      <vt:lpstr>Baskerville Old Face</vt:lpstr>
      <vt:lpstr>Bodoni MT Black</vt:lpstr>
      <vt:lpstr>Book Antiqua</vt:lpstr>
      <vt:lpstr>Britannic Bold</vt:lpstr>
      <vt:lpstr>Calibri</vt:lpstr>
      <vt:lpstr>Calibri Light</vt:lpstr>
      <vt:lpstr>Cambria</vt:lpstr>
      <vt:lpstr>Caveat</vt:lpstr>
      <vt:lpstr>Courier New</vt:lpstr>
      <vt:lpstr>Garamond</vt:lpstr>
      <vt:lpstr>Gill Sans MT</vt:lpstr>
      <vt:lpstr>Maiandra GD</vt:lpstr>
      <vt:lpstr>Palatino Linotype</vt:lpstr>
      <vt:lpstr>Roboto</vt:lpstr>
      <vt:lpstr>Times New Roman</vt:lpstr>
      <vt:lpstr>Wingdings</vt:lpstr>
      <vt:lpstr>Parcel</vt:lpstr>
      <vt:lpstr>Office Theme</vt:lpstr>
      <vt:lpstr>PowerPoint Presentation</vt:lpstr>
      <vt:lpstr>Intro to Service Learning</vt:lpstr>
      <vt:lpstr>What do you wish you knew as a college freshman?</vt:lpstr>
      <vt:lpstr>Is this Service Learning?</vt:lpstr>
      <vt:lpstr>PowerPoint Presentation</vt:lpstr>
      <vt:lpstr>Our Students</vt:lpstr>
      <vt:lpstr>Why incorporate service learning?</vt:lpstr>
      <vt:lpstr>PowerPoint Presentation</vt:lpstr>
      <vt:lpstr>Service Learning Promotes Equity</vt:lpstr>
      <vt:lpstr>What is Service Learning?</vt:lpstr>
      <vt:lpstr>Critical Service Learning</vt:lpstr>
      <vt:lpstr>PowerPoint Presentation</vt:lpstr>
      <vt:lpstr>Service Learning</vt:lpstr>
      <vt:lpstr>Service Learning is a high-impact practice that can be a transformative experience for students</vt:lpstr>
      <vt:lpstr>Academic Outcomes</vt:lpstr>
      <vt:lpstr>78% Strongly Agreed: My service learning  enhanced my knowledge of topics covered in class.​</vt:lpstr>
      <vt:lpstr>Personal Outcomes</vt:lpstr>
      <vt:lpstr>PowerPoint Presentation</vt:lpstr>
      <vt:lpstr>PowerPoint Presentation</vt:lpstr>
      <vt:lpstr>94% Strongly Agreed or Agreed: As a result of my service learning, I am more confident in my leadership skills.​ </vt:lpstr>
      <vt:lpstr>Social Outcomes</vt:lpstr>
      <vt:lpstr>94% Strongly Agreed or Agreed: My service learning has improved my understanding of diversity.​ </vt:lpstr>
      <vt:lpstr>83% Strongly Agreed or Agreed: Based on my service learning, I am more likely to engage in the community in the future.​ </vt:lpstr>
      <vt:lpstr>PowerPoint Presentation</vt:lpstr>
      <vt:lpstr>PowerPoint Presentation</vt:lpstr>
      <vt:lpstr>How to integrate Service Learning into YOUR classes</vt:lpstr>
      <vt:lpstr>PowerPoint Presentation</vt:lpstr>
      <vt:lpstr>PowerPoint Presentation</vt:lpstr>
      <vt:lpstr>Partnerships</vt:lpstr>
      <vt:lpstr>Start a conversation</vt:lpstr>
      <vt:lpstr>Pre-Select sites for students</vt:lpstr>
      <vt:lpstr>PowerPoint Presentation</vt:lpstr>
      <vt:lpstr>PowerPoint Presentation</vt:lpstr>
      <vt:lpstr>Project-Based Service Learning</vt:lpstr>
      <vt:lpstr>See project-based examples in our Community Course Shell</vt:lpstr>
      <vt:lpstr>PowerPoint Presentation</vt:lpstr>
      <vt:lpstr>Prepare students</vt:lpstr>
      <vt:lpstr>2-Step Process</vt:lpstr>
      <vt:lpstr>Engagement</vt:lpstr>
      <vt:lpstr>PowerPoint Presentation</vt:lpstr>
      <vt:lpstr>Reflection</vt:lpstr>
      <vt:lpstr>Reflection activities</vt:lpstr>
      <vt:lpstr>Assessment</vt:lpstr>
      <vt:lpstr>PowerPoint Presentation</vt:lpstr>
      <vt:lpstr>Your turn!</vt:lpstr>
      <vt:lpstr>Best-Case vs.  Worst-Case Scenario</vt:lpstr>
      <vt:lpstr>The 6 core Elements*</vt:lpstr>
      <vt:lpstr> Think Outside the box! Imagine ways you could meaningfully link these Classes and service sites </vt:lpstr>
      <vt:lpstr>Student advice to other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Learning as a Tool for Teaching Social Justice</dc:title>
  <dc:creator>Carol Cujec</dc:creator>
  <cp:lastModifiedBy>Carol Cujec</cp:lastModifiedBy>
  <cp:revision>10</cp:revision>
  <cp:lastPrinted>2020-03-06T05:42:44Z</cp:lastPrinted>
  <dcterms:created xsi:type="dcterms:W3CDTF">2020-03-06T01:15:34Z</dcterms:created>
  <dcterms:modified xsi:type="dcterms:W3CDTF">2023-06-11T21:09:06Z</dcterms:modified>
</cp:coreProperties>
</file>