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63" r:id="rId2"/>
  </p:sldMasterIdLst>
  <p:notesMasterIdLst>
    <p:notesMasterId r:id="rId19"/>
  </p:notesMasterIdLst>
  <p:sldIdLst>
    <p:sldId id="256" r:id="rId3"/>
    <p:sldId id="266" r:id="rId4"/>
    <p:sldId id="267" r:id="rId5"/>
    <p:sldId id="286" r:id="rId6"/>
    <p:sldId id="284" r:id="rId7"/>
    <p:sldId id="260" r:id="rId8"/>
    <p:sldId id="288" r:id="rId9"/>
    <p:sldId id="358" r:id="rId10"/>
    <p:sldId id="355" r:id="rId11"/>
    <p:sldId id="356" r:id="rId12"/>
    <p:sldId id="345" r:id="rId13"/>
    <p:sldId id="263" r:id="rId14"/>
    <p:sldId id="346" r:id="rId15"/>
    <p:sldId id="354" r:id="rId16"/>
    <p:sldId id="269" r:id="rId17"/>
    <p:sldId id="3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E6336-6F5E-43E7-B257-4764E1DEBD8C}" v="24" dt="2023-06-11T21:46:49.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Cujec" userId="a1e8b6b6-a10a-448d-8575-31f0d51494b9" providerId="ADAL" clId="{FE5E6336-6F5E-43E7-B257-4764E1DEBD8C}"/>
    <pc:docChg chg="undo custSel modSld">
      <pc:chgData name="Carol Cujec" userId="a1e8b6b6-a10a-448d-8575-31f0d51494b9" providerId="ADAL" clId="{FE5E6336-6F5E-43E7-B257-4764E1DEBD8C}" dt="2023-06-11T21:46:49.894" v="100"/>
      <pc:docMkLst>
        <pc:docMk/>
      </pc:docMkLst>
      <pc:sldChg chg="modAnim">
        <pc:chgData name="Carol Cujec" userId="a1e8b6b6-a10a-448d-8575-31f0d51494b9" providerId="ADAL" clId="{FE5E6336-6F5E-43E7-B257-4764E1DEBD8C}" dt="2023-06-11T21:46:49.894" v="100"/>
        <pc:sldMkLst>
          <pc:docMk/>
          <pc:sldMk cId="0" sldId="263"/>
        </pc:sldMkLst>
      </pc:sldChg>
      <pc:sldChg chg="modSp mod">
        <pc:chgData name="Carol Cujec" userId="a1e8b6b6-a10a-448d-8575-31f0d51494b9" providerId="ADAL" clId="{FE5E6336-6F5E-43E7-B257-4764E1DEBD8C}" dt="2023-06-10T14:48:45.486" v="70" actId="1076"/>
        <pc:sldMkLst>
          <pc:docMk/>
          <pc:sldMk cId="1716705447" sldId="269"/>
        </pc:sldMkLst>
        <pc:spChg chg="mod">
          <ac:chgData name="Carol Cujec" userId="a1e8b6b6-a10a-448d-8575-31f0d51494b9" providerId="ADAL" clId="{FE5E6336-6F5E-43E7-B257-4764E1DEBD8C}" dt="2023-06-10T14:48:45.486" v="70" actId="1076"/>
          <ac:spMkLst>
            <pc:docMk/>
            <pc:sldMk cId="1716705447" sldId="269"/>
            <ac:spMk id="2" creationId="{01276AAD-547E-494B-BC7A-2C07E4A3AB32}"/>
          </ac:spMkLst>
        </pc:spChg>
        <pc:spChg chg="mod">
          <ac:chgData name="Carol Cujec" userId="a1e8b6b6-a10a-448d-8575-31f0d51494b9" providerId="ADAL" clId="{FE5E6336-6F5E-43E7-B257-4764E1DEBD8C}" dt="2023-06-10T14:48:37.752" v="69" actId="14100"/>
          <ac:spMkLst>
            <pc:docMk/>
            <pc:sldMk cId="1716705447" sldId="269"/>
            <ac:spMk id="3" creationId="{DDDCF57E-0326-4CB8-ADC2-5655B78A3B00}"/>
          </ac:spMkLst>
        </pc:spChg>
      </pc:sldChg>
      <pc:sldChg chg="modSp mod modAnim">
        <pc:chgData name="Carol Cujec" userId="a1e8b6b6-a10a-448d-8575-31f0d51494b9" providerId="ADAL" clId="{FE5E6336-6F5E-43E7-B257-4764E1DEBD8C}" dt="2023-06-10T14:41:52.792" v="29" actId="14100"/>
        <pc:sldMkLst>
          <pc:docMk/>
          <pc:sldMk cId="3808486822" sldId="284"/>
        </pc:sldMkLst>
        <pc:spChg chg="mod">
          <ac:chgData name="Carol Cujec" userId="a1e8b6b6-a10a-448d-8575-31f0d51494b9" providerId="ADAL" clId="{FE5E6336-6F5E-43E7-B257-4764E1DEBD8C}" dt="2023-06-10T14:40:21.411" v="16" actId="1076"/>
          <ac:spMkLst>
            <pc:docMk/>
            <pc:sldMk cId="3808486822" sldId="284"/>
            <ac:spMk id="5" creationId="{95E744AF-348D-4F0F-A409-572327AFD9A4}"/>
          </ac:spMkLst>
        </pc:spChg>
        <pc:spChg chg="mod">
          <ac:chgData name="Carol Cujec" userId="a1e8b6b6-a10a-448d-8575-31f0d51494b9" providerId="ADAL" clId="{FE5E6336-6F5E-43E7-B257-4764E1DEBD8C}" dt="2023-06-10T14:41:38.866" v="27" actId="1076"/>
          <ac:spMkLst>
            <pc:docMk/>
            <pc:sldMk cId="3808486822" sldId="284"/>
            <ac:spMk id="6" creationId="{BD687864-1CF0-4CE4-B03D-ED43A555FCDA}"/>
          </ac:spMkLst>
        </pc:spChg>
        <pc:picChg chg="mod">
          <ac:chgData name="Carol Cujec" userId="a1e8b6b6-a10a-448d-8575-31f0d51494b9" providerId="ADAL" clId="{FE5E6336-6F5E-43E7-B257-4764E1DEBD8C}" dt="2023-06-10T14:41:52.792" v="29" actId="14100"/>
          <ac:picMkLst>
            <pc:docMk/>
            <pc:sldMk cId="3808486822" sldId="284"/>
            <ac:picMk id="2" creationId="{7FF51A1B-9CF7-576C-4E53-7CA62EFC1EC0}"/>
          </ac:picMkLst>
        </pc:picChg>
      </pc:sldChg>
      <pc:sldChg chg="modSp mod">
        <pc:chgData name="Carol Cujec" userId="a1e8b6b6-a10a-448d-8575-31f0d51494b9" providerId="ADAL" clId="{FE5E6336-6F5E-43E7-B257-4764E1DEBD8C}" dt="2023-06-10T14:38:40.704" v="2" actId="14100"/>
        <pc:sldMkLst>
          <pc:docMk/>
          <pc:sldMk cId="2777944537" sldId="286"/>
        </pc:sldMkLst>
        <pc:picChg chg="mod">
          <ac:chgData name="Carol Cujec" userId="a1e8b6b6-a10a-448d-8575-31f0d51494b9" providerId="ADAL" clId="{FE5E6336-6F5E-43E7-B257-4764E1DEBD8C}" dt="2023-06-10T14:38:40.704" v="2" actId="14100"/>
          <ac:picMkLst>
            <pc:docMk/>
            <pc:sldMk cId="2777944537" sldId="286"/>
            <ac:picMk id="4" creationId="{371AD651-07B0-4511-AE14-CC90BD493668}"/>
          </ac:picMkLst>
        </pc:picChg>
      </pc:sldChg>
      <pc:sldChg chg="modSp mod">
        <pc:chgData name="Carol Cujec" userId="a1e8b6b6-a10a-448d-8575-31f0d51494b9" providerId="ADAL" clId="{FE5E6336-6F5E-43E7-B257-4764E1DEBD8C}" dt="2023-06-10T14:42:23.974" v="34" actId="27636"/>
        <pc:sldMkLst>
          <pc:docMk/>
          <pc:sldMk cId="532628869" sldId="288"/>
        </pc:sldMkLst>
        <pc:spChg chg="mod">
          <ac:chgData name="Carol Cujec" userId="a1e8b6b6-a10a-448d-8575-31f0d51494b9" providerId="ADAL" clId="{FE5E6336-6F5E-43E7-B257-4764E1DEBD8C}" dt="2023-06-10T14:42:23.974" v="34" actId="27636"/>
          <ac:spMkLst>
            <pc:docMk/>
            <pc:sldMk cId="532628869" sldId="288"/>
            <ac:spMk id="2" creationId="{95911DD4-9718-983E-6713-52E7C4F1B7FE}"/>
          </ac:spMkLst>
        </pc:spChg>
      </pc:sldChg>
      <pc:sldChg chg="modSp mod">
        <pc:chgData name="Carol Cujec" userId="a1e8b6b6-a10a-448d-8575-31f0d51494b9" providerId="ADAL" clId="{FE5E6336-6F5E-43E7-B257-4764E1DEBD8C}" dt="2023-06-10T14:51:10.348" v="89" actId="1076"/>
        <pc:sldMkLst>
          <pc:docMk/>
          <pc:sldMk cId="3830497745" sldId="345"/>
        </pc:sldMkLst>
        <pc:spChg chg="mod">
          <ac:chgData name="Carol Cujec" userId="a1e8b6b6-a10a-448d-8575-31f0d51494b9" providerId="ADAL" clId="{FE5E6336-6F5E-43E7-B257-4764E1DEBD8C}" dt="2023-06-10T14:51:10.348" v="89" actId="1076"/>
          <ac:spMkLst>
            <pc:docMk/>
            <pc:sldMk cId="3830497745" sldId="345"/>
            <ac:spMk id="2" creationId="{5395596B-B44C-42F5-83A8-BC151DE9E024}"/>
          </ac:spMkLst>
        </pc:spChg>
      </pc:sldChg>
      <pc:sldChg chg="modSp mod">
        <pc:chgData name="Carol Cujec" userId="a1e8b6b6-a10a-448d-8575-31f0d51494b9" providerId="ADAL" clId="{FE5E6336-6F5E-43E7-B257-4764E1DEBD8C}" dt="2023-06-10T14:50:09.385" v="88" actId="403"/>
        <pc:sldMkLst>
          <pc:docMk/>
          <pc:sldMk cId="2042247272" sldId="346"/>
        </pc:sldMkLst>
        <pc:spChg chg="mod">
          <ac:chgData name="Carol Cujec" userId="a1e8b6b6-a10a-448d-8575-31f0d51494b9" providerId="ADAL" clId="{FE5E6336-6F5E-43E7-B257-4764E1DEBD8C}" dt="2023-06-10T14:50:09.385" v="88" actId="403"/>
          <ac:spMkLst>
            <pc:docMk/>
            <pc:sldMk cId="2042247272" sldId="346"/>
            <ac:spMk id="2" creationId="{640197D6-CC89-4A49-9A58-C9BC72393398}"/>
          </ac:spMkLst>
        </pc:spChg>
        <pc:spChg chg="mod">
          <ac:chgData name="Carol Cujec" userId="a1e8b6b6-a10a-448d-8575-31f0d51494b9" providerId="ADAL" clId="{FE5E6336-6F5E-43E7-B257-4764E1DEBD8C}" dt="2023-06-10T14:49:57.813" v="83" actId="27636"/>
          <ac:spMkLst>
            <pc:docMk/>
            <pc:sldMk cId="2042247272" sldId="346"/>
            <ac:spMk id="3" creationId="{734F4E96-218B-4CE5-B734-4789153CCF29}"/>
          </ac:spMkLst>
        </pc:spChg>
      </pc:sldChg>
      <pc:sldChg chg="modSp mod">
        <pc:chgData name="Carol Cujec" userId="a1e8b6b6-a10a-448d-8575-31f0d51494b9" providerId="ADAL" clId="{FE5E6336-6F5E-43E7-B257-4764E1DEBD8C}" dt="2023-06-10T14:49:34.603" v="77" actId="1076"/>
        <pc:sldMkLst>
          <pc:docMk/>
          <pc:sldMk cId="3520842826" sldId="354"/>
        </pc:sldMkLst>
        <pc:spChg chg="mod">
          <ac:chgData name="Carol Cujec" userId="a1e8b6b6-a10a-448d-8575-31f0d51494b9" providerId="ADAL" clId="{FE5E6336-6F5E-43E7-B257-4764E1DEBD8C}" dt="2023-06-10T14:49:34.603" v="77" actId="1076"/>
          <ac:spMkLst>
            <pc:docMk/>
            <pc:sldMk cId="3520842826" sldId="354"/>
            <ac:spMk id="2" creationId="{5395596B-B44C-42F5-83A8-BC151DE9E024}"/>
          </ac:spMkLst>
        </pc:spChg>
        <pc:spChg chg="mod">
          <ac:chgData name="Carol Cujec" userId="a1e8b6b6-a10a-448d-8575-31f0d51494b9" providerId="ADAL" clId="{FE5E6336-6F5E-43E7-B257-4764E1DEBD8C}" dt="2023-06-10T14:49:21.098" v="72" actId="1076"/>
          <ac:spMkLst>
            <pc:docMk/>
            <pc:sldMk cId="3520842826" sldId="354"/>
            <ac:spMk id="5" creationId="{F506CF4C-52E7-4FDB-BB38-11C09074D298}"/>
          </ac:spMkLst>
        </pc:spChg>
        <pc:picChg chg="mod">
          <ac:chgData name="Carol Cujec" userId="a1e8b6b6-a10a-448d-8575-31f0d51494b9" providerId="ADAL" clId="{FE5E6336-6F5E-43E7-B257-4764E1DEBD8C}" dt="2023-06-10T14:49:28.275" v="76" actId="1076"/>
          <ac:picMkLst>
            <pc:docMk/>
            <pc:sldMk cId="3520842826" sldId="354"/>
            <ac:picMk id="1026" creationId="{21DDB64C-02A1-4E2F-B404-B600B4BCA160}"/>
          </ac:picMkLst>
        </pc:picChg>
      </pc:sldChg>
      <pc:sldChg chg="modSp mod">
        <pc:chgData name="Carol Cujec" userId="a1e8b6b6-a10a-448d-8575-31f0d51494b9" providerId="ADAL" clId="{FE5E6336-6F5E-43E7-B257-4764E1DEBD8C}" dt="2023-06-10T14:46:45.656" v="51" actId="14100"/>
        <pc:sldMkLst>
          <pc:docMk/>
          <pc:sldMk cId="3413886236" sldId="355"/>
        </pc:sldMkLst>
        <pc:spChg chg="mod">
          <ac:chgData name="Carol Cujec" userId="a1e8b6b6-a10a-448d-8575-31f0d51494b9" providerId="ADAL" clId="{FE5E6336-6F5E-43E7-B257-4764E1DEBD8C}" dt="2023-06-10T14:46:40.252" v="50" actId="1076"/>
          <ac:spMkLst>
            <pc:docMk/>
            <pc:sldMk cId="3413886236" sldId="355"/>
            <ac:spMk id="3" creationId="{334A3DCA-14EA-C7E4-3602-40F152DEE054}"/>
          </ac:spMkLst>
        </pc:spChg>
        <pc:spChg chg="mod">
          <ac:chgData name="Carol Cujec" userId="a1e8b6b6-a10a-448d-8575-31f0d51494b9" providerId="ADAL" clId="{FE5E6336-6F5E-43E7-B257-4764E1DEBD8C}" dt="2023-06-10T14:46:45.656" v="51" actId="14100"/>
          <ac:spMkLst>
            <pc:docMk/>
            <pc:sldMk cId="3413886236" sldId="355"/>
            <ac:spMk id="5" creationId="{2F7586D6-A89B-B9F3-8985-EAE855ACD92A}"/>
          </ac:spMkLst>
        </pc:spChg>
      </pc:sldChg>
      <pc:sldChg chg="modSp mod">
        <pc:chgData name="Carol Cujec" userId="a1e8b6b6-a10a-448d-8575-31f0d51494b9" providerId="ADAL" clId="{FE5E6336-6F5E-43E7-B257-4764E1DEBD8C}" dt="2023-06-11T21:24:55.128" v="98" actId="27636"/>
        <pc:sldMkLst>
          <pc:docMk/>
          <pc:sldMk cId="3195236499" sldId="358"/>
        </pc:sldMkLst>
        <pc:spChg chg="mod">
          <ac:chgData name="Carol Cujec" userId="a1e8b6b6-a10a-448d-8575-31f0d51494b9" providerId="ADAL" clId="{FE5E6336-6F5E-43E7-B257-4764E1DEBD8C}" dt="2023-06-11T21:24:55.128" v="98" actId="27636"/>
          <ac:spMkLst>
            <pc:docMk/>
            <pc:sldMk cId="3195236499" sldId="358"/>
            <ac:spMk id="3" creationId="{3EB1D1A6-BA9A-4B63-561C-75A271A3CE90}"/>
          </ac:spMkLst>
        </pc:spChg>
        <pc:picChg chg="mod">
          <ac:chgData name="Carol Cujec" userId="a1e8b6b6-a10a-448d-8575-31f0d51494b9" providerId="ADAL" clId="{FE5E6336-6F5E-43E7-B257-4764E1DEBD8C}" dt="2023-06-10T14:42:44.052" v="35" actId="1076"/>
          <ac:picMkLst>
            <pc:docMk/>
            <pc:sldMk cId="3195236499" sldId="358"/>
            <ac:picMk id="4" creationId="{A43C33F7-0672-D4DC-855A-25843D429DE1}"/>
          </ac:picMkLst>
        </pc:picChg>
      </pc:sldChg>
      <pc:sldChg chg="modSp mod">
        <pc:chgData name="Carol Cujec" userId="a1e8b6b6-a10a-448d-8575-31f0d51494b9" providerId="ADAL" clId="{FE5E6336-6F5E-43E7-B257-4764E1DEBD8C}" dt="2023-06-10T14:47:58.162" v="60" actId="14100"/>
        <pc:sldMkLst>
          <pc:docMk/>
          <pc:sldMk cId="1607605262" sldId="359"/>
        </pc:sldMkLst>
        <pc:spChg chg="mod">
          <ac:chgData name="Carol Cujec" userId="a1e8b6b6-a10a-448d-8575-31f0d51494b9" providerId="ADAL" clId="{FE5E6336-6F5E-43E7-B257-4764E1DEBD8C}" dt="2023-06-10T14:47:58.162" v="60" actId="14100"/>
          <ac:spMkLst>
            <pc:docMk/>
            <pc:sldMk cId="1607605262" sldId="359"/>
            <ac:spMk id="3" creationId="{3EB1D1A6-BA9A-4B63-561C-75A271A3CE90}"/>
          </ac:spMkLst>
        </pc:spChg>
        <pc:picChg chg="mod">
          <ac:chgData name="Carol Cujec" userId="a1e8b6b6-a10a-448d-8575-31f0d51494b9" providerId="ADAL" clId="{FE5E6336-6F5E-43E7-B257-4764E1DEBD8C}" dt="2023-06-10T14:47:24.236" v="53" actId="14100"/>
          <ac:picMkLst>
            <pc:docMk/>
            <pc:sldMk cId="1607605262" sldId="359"/>
            <ac:picMk id="6" creationId="{7F924AC5-A3A6-E9BF-1A8D-A711AAC6C71D}"/>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23:30:23.26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8T23:26:40.814"/>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8BEEE-524C-484F-BFA0-44317512273F}"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93963-3743-4758-8B55-999D3533BA50}" type="slidenum">
              <a:rPr lang="en-US" smtClean="0"/>
              <a:t>‹#›</a:t>
            </a:fld>
            <a:endParaRPr lang="en-US"/>
          </a:p>
        </p:txBody>
      </p:sp>
    </p:spTree>
    <p:extLst>
      <p:ext uri="{BB962C8B-B14F-4D97-AF65-F5344CB8AC3E}">
        <p14:creationId xmlns:p14="http://schemas.microsoft.com/office/powerpoint/2010/main" val="349935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E1DAB-7C55-4FFA-A0B7-DC7DEE342F2A}" type="slidenum">
              <a:rPr lang="en-US" smtClean="0"/>
              <a:t>5</a:t>
            </a:fld>
            <a:endParaRPr lang="en-US"/>
          </a:p>
        </p:txBody>
      </p:sp>
    </p:spTree>
    <p:extLst>
      <p:ext uri="{BB962C8B-B14F-4D97-AF65-F5344CB8AC3E}">
        <p14:creationId xmlns:p14="http://schemas.microsoft.com/office/powerpoint/2010/main" val="164302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05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44EC354-C278-43ED-8259-02F39DF35BAC}"/>
              </a:ext>
            </a:extLst>
          </p:cNvPr>
          <p:cNvSpPr>
            <a:spLocks noGrp="1" noRot="1" noChangeAspect="1" noTextEdit="1"/>
          </p:cNvSpPr>
          <p:nvPr>
            <p:ph type="sldImg"/>
          </p:nvPr>
        </p:nvSpPr>
        <p:spPr>
          <a:xfrm>
            <a:off x="-18262600" y="5165725"/>
            <a:ext cx="45913675" cy="25827038"/>
          </a:xfrm>
          <a:noFill/>
          <a:ln>
            <a:headEnd/>
            <a:tailEnd/>
          </a:ln>
        </p:spPr>
      </p:sp>
      <p:sp>
        <p:nvSpPr>
          <p:cNvPr id="23555" name="Notes Placeholder 2">
            <a:extLst>
              <a:ext uri="{FF2B5EF4-FFF2-40B4-BE49-F238E27FC236}">
                <a16:creationId xmlns:a16="http://schemas.microsoft.com/office/drawing/2014/main" id="{D5FE53F4-6F92-4AA9-A077-457A7FF5F15E}"/>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800" b="0" i="1" u="none" strike="noStrike" baseline="0" dirty="0">
                <a:solidFill>
                  <a:srgbClr val="221E1F"/>
                </a:solidFill>
                <a:latin typeface="Merriweather"/>
              </a:rPr>
              <a:t>Warren &amp; </a:t>
            </a:r>
            <a:r>
              <a:rPr lang="en-US" sz="1800" b="0" i="1" u="none" strike="noStrike" baseline="0" dirty="0" err="1">
                <a:solidFill>
                  <a:srgbClr val="221E1F"/>
                </a:solidFill>
                <a:latin typeface="Merriweather"/>
              </a:rPr>
              <a:t>Sellnow</a:t>
            </a:r>
            <a:r>
              <a:rPr lang="en-US" sz="1800" b="0" i="1" u="none" strike="noStrike" baseline="0" dirty="0">
                <a:latin typeface="MerriweatherLight-Italic"/>
              </a:rPr>
              <a:t> (2021)</a:t>
            </a:r>
            <a:r>
              <a:rPr lang="en-US" sz="1800" b="0" i="1" u="none" strike="noStrike" baseline="0" dirty="0">
                <a:solidFill>
                  <a:srgbClr val="221E1F"/>
                </a:solidFill>
                <a:latin typeface="Merriweather"/>
              </a:rPr>
              <a:t>, </a:t>
            </a:r>
            <a:r>
              <a:rPr lang="en-US" sz="1800" b="0" i="1" u="none" strike="noStrike" baseline="0" dirty="0">
                <a:latin typeface="MerriweatherLight-Italic"/>
              </a:rPr>
              <a:t>Journal of Higher Education Outreach and Engagement, Volume 25, Number 1, p.25.  </a:t>
            </a:r>
            <a:r>
              <a:rPr lang="en-US" sz="1800" b="0" i="0" u="none" strike="noStrike" baseline="0" dirty="0">
                <a:solidFill>
                  <a:srgbClr val="221E1F"/>
                </a:solidFill>
                <a:latin typeface="Merriweather"/>
              </a:rPr>
              <a:t>“During the engagement stage, students begin to apply what they are learning in class to the real-life examples they are experiencing at their service location. In other words, students become truly engaged and start to make connections between their experiences and what they are learning in class. As a result, students may begin to recognize course relevance, which may then lead to increased motivation to study and, ultimately, to better cognitive learning…when students participate in and apply course material to real-life experiences, perceptions about content relevance increase (e.g., Flournoy, 2007; </a:t>
            </a:r>
            <a:r>
              <a:rPr lang="en-US" sz="1800" b="0" i="0" u="none" strike="noStrike" baseline="0" dirty="0" err="1">
                <a:solidFill>
                  <a:srgbClr val="221E1F"/>
                </a:solidFill>
                <a:latin typeface="Merriweather"/>
              </a:rPr>
              <a:t>Moely</a:t>
            </a:r>
            <a:r>
              <a:rPr lang="en-US" sz="1800" b="0" i="0" u="none" strike="noStrike" baseline="0" dirty="0">
                <a:solidFill>
                  <a:srgbClr val="221E1F"/>
                </a:solidFill>
                <a:latin typeface="Merriweather"/>
              </a:rPr>
              <a:t> et al., 2002). When perceptions of relevance increase, motivation to study also increases (e.g., </a:t>
            </a:r>
            <a:r>
              <a:rPr lang="en-US" sz="1800" b="0" i="0" u="none" strike="noStrike" baseline="0" dirty="0" err="1">
                <a:solidFill>
                  <a:srgbClr val="221E1F"/>
                </a:solidFill>
                <a:latin typeface="Merriweather"/>
              </a:rPr>
              <a:t>Frymier</a:t>
            </a:r>
            <a:r>
              <a:rPr lang="en-US" sz="1800" b="0" i="0" u="none" strike="noStrike" baseline="0" dirty="0">
                <a:solidFill>
                  <a:srgbClr val="221E1F"/>
                </a:solidFill>
                <a:latin typeface="Merriweather"/>
              </a:rPr>
              <a:t> &amp; Schulman, 1995; </a:t>
            </a:r>
            <a:r>
              <a:rPr lang="en-US" sz="1800" b="0" i="0" u="none" strike="noStrike" baseline="0" dirty="0" err="1">
                <a:solidFill>
                  <a:srgbClr val="221E1F"/>
                </a:solidFill>
                <a:latin typeface="Merriweather"/>
              </a:rPr>
              <a:t>Liem</a:t>
            </a:r>
            <a:r>
              <a:rPr lang="en-US" sz="1800" b="0" i="0" u="none" strike="noStrike" baseline="0" dirty="0">
                <a:solidFill>
                  <a:srgbClr val="221E1F"/>
                </a:solidFill>
                <a:latin typeface="Merriweather"/>
              </a:rPr>
              <a:t> &amp; Martin, 2012). Moreover, as student motivation to study increases, cognitive learning tends to increase as well. ” </a:t>
            </a:r>
            <a:r>
              <a:rPr lang="en-US" sz="1800" b="0" i="1" u="none" strike="noStrike" baseline="0" dirty="0">
                <a:solidFill>
                  <a:srgbClr val="221E1F"/>
                </a:solidFill>
                <a:latin typeface="Merriweather"/>
              </a:rPr>
              <a:t>(Warren &amp; </a:t>
            </a:r>
            <a:r>
              <a:rPr lang="en-US" sz="1800" b="0" i="1" u="none" strike="noStrike" baseline="0" dirty="0" err="1">
                <a:solidFill>
                  <a:srgbClr val="221E1F"/>
                </a:solidFill>
                <a:latin typeface="Merriweather"/>
              </a:rPr>
              <a:t>Sellnow</a:t>
            </a:r>
            <a:r>
              <a:rPr lang="en-US" sz="1800" b="0" i="1" u="none" strike="noStrike" baseline="0" dirty="0">
                <a:solidFill>
                  <a:srgbClr val="221E1F"/>
                </a:solidFill>
                <a:latin typeface="Merriweather"/>
              </a:rPr>
              <a:t>, 2021)</a:t>
            </a:r>
            <a:endParaRPr lang="en-US" altLang="en-US" sz="1800" dirty="0"/>
          </a:p>
          <a:p>
            <a:pPr algn="l"/>
            <a:endParaRPr lang="en-US" sz="1800" b="0" i="0" u="none" strike="noStrike" baseline="0" dirty="0">
              <a:solidFill>
                <a:srgbClr val="000000"/>
              </a:solidFill>
              <a:latin typeface="Merriweather"/>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800" dirty="0" err="1"/>
              <a:t>Rockquemore</a:t>
            </a:r>
            <a:r>
              <a:rPr lang="en-US" sz="1800" dirty="0"/>
              <a:t>, K. A. &amp; Schaffer, R. H. (2000). Toward a Theory of Engagement: A Cognitive Mapping of Service-Learning Experiences. Michigan Journal of Community Service Learning, 7, p. 14-24.</a:t>
            </a:r>
          </a:p>
          <a:p>
            <a:pPr algn="l"/>
            <a:endParaRPr lang="en-US" sz="1800" b="0" i="0" u="none" strike="noStrike" baseline="0" dirty="0">
              <a:solidFill>
                <a:srgbClr val="000000"/>
              </a:solidFill>
              <a:latin typeface="Merriweathe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447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773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7964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4457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29002BA-CE7A-4375-A6AA-30537C5DD931}" type="datetimeFigureOut">
              <a:rPr lang="en-US" smtClean="0"/>
              <a:pPr>
                <a:defRPr/>
              </a:pPr>
              <a:t>6/11/2023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3BCB7-EAE9-46B4-9F14-8A2950014483}" type="slidenum">
              <a:rPr lang="en-US" smtClean="0"/>
              <a:pPr>
                <a:defRPr/>
              </a:pPr>
              <a:t>‹#›</a:t>
            </a:fld>
            <a:endParaRPr lang="en-US"/>
          </a:p>
        </p:txBody>
      </p:sp>
    </p:spTree>
    <p:extLst>
      <p:ext uri="{BB962C8B-B14F-4D97-AF65-F5344CB8AC3E}">
        <p14:creationId xmlns:p14="http://schemas.microsoft.com/office/powerpoint/2010/main" val="38117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8936B8C-BA38-4B5B-9964-328EA6847992}" type="datetimeFigureOut">
              <a:rPr lang="en-US" smtClean="0"/>
              <a:pPr>
                <a:defRPr/>
              </a:pPr>
              <a:t>6/11/2023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9596146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FD09D58-EEA0-4174-8ADB-1E97D0D445E2}" type="datetimeFigureOut">
              <a:rPr lang="en-US" smtClean="0"/>
              <a:pPr>
                <a:defRPr/>
              </a:pPr>
              <a:t>6/11/2023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E71D33-5E40-4442-A05B-D0CEA3EAF491}" type="slidenum">
              <a:rPr lang="en-US" smtClean="0"/>
              <a:pPr>
                <a:defRPr/>
              </a:pPr>
              <a:t>‹#›</a:t>
            </a:fld>
            <a:endParaRPr lang="en-US"/>
          </a:p>
        </p:txBody>
      </p:sp>
    </p:spTree>
    <p:extLst>
      <p:ext uri="{BB962C8B-B14F-4D97-AF65-F5344CB8AC3E}">
        <p14:creationId xmlns:p14="http://schemas.microsoft.com/office/powerpoint/2010/main" val="14368084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18936B8C-BA38-4B5B-9964-328EA6847992}" type="datetimeFigureOut">
              <a:rPr lang="en-US" smtClean="0"/>
              <a:pPr>
                <a:defRPr/>
              </a:pPr>
              <a:t>6/11/2023</a:t>
            </a:fld>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36726029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18936B8C-BA38-4B5B-9964-328EA6847992}" type="datetimeFigureOut">
              <a:rPr lang="en-US" smtClean="0"/>
              <a:pPr>
                <a:defRPr/>
              </a:pPr>
              <a:t>6/11/2023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123445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3C36123-679A-4142-97B3-DDDC1E8497FA}" type="datetimeFigureOut">
              <a:rPr lang="en-US" smtClean="0"/>
              <a:pPr>
                <a:defRPr/>
              </a:pPr>
              <a:t>6/11/2023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8771325-4EE9-44E1-A834-F0FDB84DF3AA}" type="slidenum">
              <a:rPr lang="en-US" smtClean="0"/>
              <a:pPr>
                <a:defRPr/>
              </a:pPr>
              <a:t>‹#›</a:t>
            </a:fld>
            <a:endParaRPr lang="en-US"/>
          </a:p>
        </p:txBody>
      </p:sp>
    </p:spTree>
    <p:extLst>
      <p:ext uri="{BB962C8B-B14F-4D97-AF65-F5344CB8AC3E}">
        <p14:creationId xmlns:p14="http://schemas.microsoft.com/office/powerpoint/2010/main" val="18173725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E13EC0-279A-4BF6-88EE-F3BDAFC973A2}" type="datetimeFigureOut">
              <a:rPr lang="en-US" smtClean="0"/>
              <a:pPr>
                <a:defRPr/>
              </a:pPr>
              <a:t>6/11/2023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B57A6A0-04C1-4763-B81C-6DEE94039A7C}" type="slidenum">
              <a:rPr lang="en-US" smtClean="0"/>
              <a:pPr>
                <a:defRPr/>
              </a:pPr>
              <a:t>‹#›</a:t>
            </a:fld>
            <a:endParaRPr lang="en-US"/>
          </a:p>
        </p:txBody>
      </p:sp>
    </p:spTree>
    <p:extLst>
      <p:ext uri="{BB962C8B-B14F-4D97-AF65-F5344CB8AC3E}">
        <p14:creationId xmlns:p14="http://schemas.microsoft.com/office/powerpoint/2010/main" val="240731920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fld id="{18936B8C-BA38-4B5B-9964-328EA6847992}" type="datetimeFigureOut">
              <a:rPr lang="en-US" smtClean="0"/>
              <a:pPr>
                <a:defRPr/>
              </a:pPr>
              <a:t>6/11/2023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364789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252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18936B8C-BA38-4B5B-9964-328EA6847992}" type="datetimeFigureOut">
              <a:rPr lang="en-US" smtClean="0"/>
              <a:pPr>
                <a:defRPr/>
              </a:pPr>
              <a:t>6/11/2023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195854726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8936B8C-BA38-4B5B-9964-328EA6847992}" type="datetimeFigureOut">
              <a:rPr lang="en-US" smtClean="0"/>
              <a:pPr>
                <a:defRPr/>
              </a:pPr>
              <a:t>6/11/2023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130537664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8936B8C-BA38-4B5B-9964-328EA6847992}" type="datetimeFigureOut">
              <a:rPr lang="en-US" smtClean="0"/>
              <a:pPr>
                <a:defRPr/>
              </a:pPr>
              <a:t>6/11/2023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22498903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217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11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591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581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5472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84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67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7803166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18936B8C-BA38-4B5B-9964-328EA6847992}" type="datetimeFigureOut">
              <a:rPr lang="en-US" smtClean="0"/>
              <a:pPr>
                <a:defRPr/>
              </a:pPr>
              <a:t>6/11/2023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B85C3E46-E344-4BCD-B962-DAAC10504878}" type="slidenum">
              <a:rPr lang="en-US" smtClean="0"/>
              <a:pPr>
                <a:defRPr/>
              </a:pPr>
              <a:t>‹#›</a:t>
            </a:fld>
            <a:endParaRPr lang="en-US"/>
          </a:p>
        </p:txBody>
      </p:sp>
    </p:spTree>
    <p:extLst>
      <p:ext uri="{BB962C8B-B14F-4D97-AF65-F5344CB8AC3E}">
        <p14:creationId xmlns:p14="http://schemas.microsoft.com/office/powerpoint/2010/main" val="161438852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oyno.edu/engage/learning-objectiv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Person on top of a mountain">
            <a:extLst>
              <a:ext uri="{FF2B5EF4-FFF2-40B4-BE49-F238E27FC236}">
                <a16:creationId xmlns:a16="http://schemas.microsoft.com/office/drawing/2014/main" id="{BFF2C85C-44C8-1B4D-AEEA-C2B312D9D52E}"/>
              </a:ext>
            </a:extLst>
          </p:cNvPr>
          <p:cNvPicPr>
            <a:picLocks noChangeAspect="1"/>
          </p:cNvPicPr>
          <p:nvPr/>
        </p:nvPicPr>
        <p:blipFill rotWithShape="1">
          <a:blip r:embed="rId2">
            <a:alphaModFix amt="50000"/>
          </a:blip>
          <a:srcRect t="490" r="-1" b="15219"/>
          <a:stretch/>
        </p:blipFill>
        <p:spPr>
          <a:xfrm>
            <a:off x="20" y="10"/>
            <a:ext cx="12188931" cy="6857990"/>
          </a:xfrm>
          <a:prstGeom prst="rect">
            <a:avLst/>
          </a:prstGeom>
        </p:spPr>
      </p:pic>
      <p:sp>
        <p:nvSpPr>
          <p:cNvPr id="2" name="Title 1">
            <a:extLst>
              <a:ext uri="{FF2B5EF4-FFF2-40B4-BE49-F238E27FC236}">
                <a16:creationId xmlns:a16="http://schemas.microsoft.com/office/drawing/2014/main" id="{CA4A9E24-76AE-650A-5EAF-65C65FEE371F}"/>
              </a:ext>
            </a:extLst>
          </p:cNvPr>
          <p:cNvSpPr>
            <a:spLocks noGrp="1"/>
          </p:cNvSpPr>
          <p:nvPr>
            <p:ph type="ctrTitle"/>
          </p:nvPr>
        </p:nvSpPr>
        <p:spPr>
          <a:xfrm>
            <a:off x="1527048" y="1124712"/>
            <a:ext cx="9144000" cy="3063240"/>
          </a:xfrm>
        </p:spPr>
        <p:txBody>
          <a:bodyPr>
            <a:normAutofit/>
          </a:bodyPr>
          <a:lstStyle/>
          <a:p>
            <a:pPr algn="ctr">
              <a:lnSpc>
                <a:spcPct val="90000"/>
              </a:lnSpc>
            </a:pPr>
            <a:r>
              <a:rPr lang="en-US" sz="6700" dirty="0"/>
              <a:t>Adding Service Learning to your Syllabus</a:t>
            </a:r>
          </a:p>
        </p:txBody>
      </p:sp>
      <p:sp>
        <p:nvSpPr>
          <p:cNvPr id="24"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6649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18CF1-60B0-B17B-39CB-E1BC49FBB524}"/>
              </a:ext>
            </a:extLst>
          </p:cNvPr>
          <p:cNvSpPr txBox="1"/>
          <p:nvPr/>
        </p:nvSpPr>
        <p:spPr>
          <a:xfrm>
            <a:off x="605246" y="313509"/>
            <a:ext cx="10981507" cy="6647974"/>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n-US" sz="2400" dirty="0">
                <a:solidFill>
                  <a:srgbClr val="000000"/>
                </a:solidFill>
                <a:latin typeface="Tahoma" panose="020B0604030504040204" pitchFamily="34" charset="0"/>
              </a:rPr>
              <a:t>Another model is to </a:t>
            </a:r>
            <a:r>
              <a:rPr lang="en-US" sz="2400" b="1" dirty="0">
                <a:solidFill>
                  <a:srgbClr val="000081"/>
                </a:solidFill>
                <a:latin typeface="Tahoma" panose="020B0604030504040204" pitchFamily="34" charset="0"/>
              </a:rPr>
              <a:t>require completion of a certain product </a:t>
            </a:r>
            <a:r>
              <a:rPr lang="en-US" sz="2400" dirty="0">
                <a:solidFill>
                  <a:srgbClr val="000000"/>
                </a:solidFill>
                <a:latin typeface="Tahoma" panose="020B0604030504040204" pitchFamily="34" charset="0"/>
              </a:rPr>
              <a:t>for the community partner, irrespective of the time it takes to complete. Consider which option is best for your course, students and community partners.</a:t>
            </a:r>
          </a:p>
          <a:p>
            <a:pPr marL="285750" indent="-285750">
              <a:spcBef>
                <a:spcPts val="1200"/>
              </a:spcBef>
              <a:spcAft>
                <a:spcPts val="1200"/>
              </a:spcAft>
              <a:buFont typeface="Arial" panose="020B0604020202020204" pitchFamily="34" charset="0"/>
              <a:buChar char="•"/>
            </a:pPr>
            <a:r>
              <a:rPr lang="en-US" sz="2400" b="1" i="0" u="none" strike="noStrike" baseline="0" dirty="0">
                <a:solidFill>
                  <a:srgbClr val="000081"/>
                </a:solidFill>
                <a:latin typeface="Tahoma" panose="020B0604030504040204" pitchFamily="34" charset="0"/>
              </a:rPr>
              <a:t>Carefully consider adjusting the workload of students. </a:t>
            </a:r>
            <a:r>
              <a:rPr lang="en-US" sz="2400" b="0" i="0" u="none" strike="noStrike" baseline="0" dirty="0">
                <a:solidFill>
                  <a:srgbClr val="000000"/>
                </a:solidFill>
                <a:latin typeface="Tahoma" panose="020B0604030504040204" pitchFamily="34" charset="0"/>
              </a:rPr>
              <a:t>It is crucial that service work and related assignments are not an add-on to existing course work, but rather, in place of existing course work.</a:t>
            </a:r>
            <a:endParaRPr lang="en-US" sz="2400" dirty="0">
              <a:solidFill>
                <a:srgbClr val="000000"/>
              </a:solidFill>
              <a:latin typeface="Tahoma" panose="020B0604030504040204" pitchFamily="34" charset="0"/>
            </a:endParaRPr>
          </a:p>
          <a:p>
            <a:pPr marL="342900" indent="-342900">
              <a:spcBef>
                <a:spcPts val="1200"/>
              </a:spcBef>
              <a:spcAft>
                <a:spcPts val="1200"/>
              </a:spcAft>
              <a:buFont typeface="Arial" panose="020B0604020202020204" pitchFamily="34" charset="0"/>
              <a:buChar char="•"/>
            </a:pPr>
            <a:r>
              <a:rPr lang="en-US" sz="2400" b="1" dirty="0">
                <a:solidFill>
                  <a:srgbClr val="000081"/>
                </a:solidFill>
                <a:latin typeface="Tahoma" panose="020B0604030504040204" pitchFamily="34" charset="0"/>
              </a:rPr>
              <a:t>Include due dates </a:t>
            </a:r>
            <a:r>
              <a:rPr lang="en-US" sz="2400" dirty="0">
                <a:latin typeface="Tahoma" panose="020B0604030504040204" pitchFamily="34" charset="0"/>
              </a:rPr>
              <a:t>for onboarding with the community partner, completing reflections and related assignments. </a:t>
            </a:r>
          </a:p>
          <a:p>
            <a:pPr marL="342900" indent="-342900">
              <a:spcBef>
                <a:spcPts val="1200"/>
              </a:spcBef>
              <a:spcAft>
                <a:spcPts val="1200"/>
              </a:spcAft>
              <a:buFont typeface="Arial" panose="020B0604020202020204" pitchFamily="34" charset="0"/>
              <a:buChar char="•"/>
            </a:pPr>
            <a:r>
              <a:rPr lang="en-US" sz="2400" b="1" dirty="0">
                <a:solidFill>
                  <a:srgbClr val="000081"/>
                </a:solidFill>
                <a:latin typeface="Tahoma" panose="020B0604030504040204" pitchFamily="34" charset="0"/>
              </a:rPr>
              <a:t>Determine the worth and weight of SL assignments. </a:t>
            </a:r>
            <a:r>
              <a:rPr lang="en-US" sz="2400" dirty="0">
                <a:solidFill>
                  <a:srgbClr val="000000"/>
                </a:solidFill>
                <a:latin typeface="Tahoma" panose="020B0604030504040204" pitchFamily="34" charset="0"/>
              </a:rPr>
              <a:t>Make the service a mandatory part of the class and make related assignments worth at least 15% of the final grade. Remember that students make judgments about the value of an assignment based on its contribution to their final grade. </a:t>
            </a:r>
          </a:p>
          <a:p>
            <a:pPr marL="342900" indent="-342900">
              <a:spcBef>
                <a:spcPts val="1200"/>
              </a:spcBef>
              <a:spcAft>
                <a:spcPts val="1200"/>
              </a:spcAft>
              <a:buFont typeface="Arial" panose="020B0604020202020204" pitchFamily="34" charset="0"/>
              <a:buChar char="•"/>
            </a:pPr>
            <a:r>
              <a:rPr lang="en-US" sz="2400" b="1" dirty="0">
                <a:solidFill>
                  <a:srgbClr val="000081"/>
                </a:solidFill>
                <a:latin typeface="Tahoma" panose="020B0604030504040204" pitchFamily="34" charset="0"/>
              </a:rPr>
              <a:t>Include contact information for our office and perhaps an FAQ list!</a:t>
            </a:r>
          </a:p>
          <a:p>
            <a:pPr marL="342900" indent="-342900">
              <a:spcAft>
                <a:spcPts val="1200"/>
              </a:spcAft>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010603C9-5209-330E-70AD-3C435EEB6E88}"/>
              </a:ext>
            </a:extLst>
          </p:cNvPr>
          <p:cNvSpPr txBox="1"/>
          <p:nvPr/>
        </p:nvSpPr>
        <p:spPr>
          <a:xfrm>
            <a:off x="444137" y="6492875"/>
            <a:ext cx="9596846" cy="369332"/>
          </a:xfrm>
          <a:prstGeom prst="rect">
            <a:avLst/>
          </a:prstGeom>
          <a:noFill/>
        </p:spPr>
        <p:txBody>
          <a:bodyPr wrap="square">
            <a:spAutoFit/>
          </a:bodyPr>
          <a:lstStyle/>
          <a:p>
            <a:r>
              <a:rPr lang="en-US" dirty="0"/>
              <a:t>Adapted from: https://servicelearning.duke.edu/sites/servicelearning.duke.edu/files/documents/constructing-sl-syllabi.original.pdf</a:t>
            </a:r>
          </a:p>
        </p:txBody>
      </p:sp>
    </p:spTree>
    <p:extLst>
      <p:ext uri="{BB962C8B-B14F-4D97-AF65-F5344CB8AC3E}">
        <p14:creationId xmlns:p14="http://schemas.microsoft.com/office/powerpoint/2010/main" val="9357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 Diego County Chapter - Surfrider Foundation">
            <a:extLst>
              <a:ext uri="{FF2B5EF4-FFF2-40B4-BE49-F238E27FC236}">
                <a16:creationId xmlns:a16="http://schemas.microsoft.com/office/drawing/2014/main" id="{21DDB64C-02A1-4E2F-B404-B600B4BCA160}"/>
              </a:ext>
            </a:extLst>
          </p:cNvPr>
          <p:cNvPicPr>
            <a:picLocks noChangeAspect="1" noChangeArrowheads="1"/>
          </p:cNvPicPr>
          <p:nvPr/>
        </p:nvPicPr>
        <p:blipFill rotWithShape="1">
          <a:blip r:embed="rId3">
            <a:alphaModFix amt="63000"/>
            <a:extLst>
              <a:ext uri="{28A0092B-C50C-407E-A947-70E740481C1C}">
                <a14:useLocalDpi xmlns:a14="http://schemas.microsoft.com/office/drawing/2010/main" val="0"/>
              </a:ext>
            </a:extLst>
          </a:blip>
          <a:srcRect l="18160" t="17215" r="18410" b="3751"/>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95596B-B44C-42F5-83A8-BC151DE9E024}"/>
              </a:ext>
            </a:extLst>
          </p:cNvPr>
          <p:cNvSpPr>
            <a:spLocks noGrp="1"/>
          </p:cNvSpPr>
          <p:nvPr>
            <p:ph type="title"/>
          </p:nvPr>
        </p:nvSpPr>
        <p:spPr>
          <a:xfrm>
            <a:off x="1745565" y="978225"/>
            <a:ext cx="7892796" cy="827175"/>
          </a:xfrm>
          <a:solidFill>
            <a:srgbClr val="000000">
              <a:alpha val="70000"/>
            </a:srgbClr>
          </a:solidFill>
          <a:ln>
            <a:noFill/>
          </a:ln>
        </p:spPr>
        <p:txBody>
          <a:bodyPr vert="horz" lIns="182880" tIns="182880" rIns="182880" bIns="182880" rtlCol="0" anchor="ctr">
            <a:noAutofit/>
          </a:bodyPr>
          <a:lstStyle/>
          <a:p>
            <a:r>
              <a:rPr lang="en-US" dirty="0">
                <a:solidFill>
                  <a:srgbClr val="FFFFFF"/>
                </a:solidFill>
              </a:rPr>
              <a:t>How many hours should I require?</a:t>
            </a:r>
          </a:p>
        </p:txBody>
      </p:sp>
    </p:spTree>
    <p:extLst>
      <p:ext uri="{BB962C8B-B14F-4D97-AF65-F5344CB8AC3E}">
        <p14:creationId xmlns:p14="http://schemas.microsoft.com/office/powerpoint/2010/main" val="383049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D81920F6-E65B-4C3F-97B2-EDB084570572}"/>
              </a:ext>
            </a:extLst>
          </p:cNvPr>
          <p:cNvSpPr>
            <a:spLocks noGrp="1" noChangeArrowheads="1"/>
          </p:cNvSpPr>
          <p:nvPr>
            <p:ph idx="1"/>
          </p:nvPr>
        </p:nvSpPr>
        <p:spPr>
          <a:xfrm>
            <a:off x="5507452" y="340035"/>
            <a:ext cx="6684548" cy="5716527"/>
          </a:xfrm>
          <a:solidFill>
            <a:schemeClr val="accent3">
              <a:lumMod val="20000"/>
              <a:lumOff val="80000"/>
            </a:schemeClr>
          </a:solidFill>
        </p:spPr>
        <p:txBody>
          <a:bodyPr>
            <a:normAutofit/>
          </a:bodyPr>
          <a:lstStyle/>
          <a:p>
            <a:pPr marL="0" indent="0">
              <a:buNone/>
            </a:pPr>
            <a:endParaRPr lang="en-US" sz="700" dirty="0"/>
          </a:p>
          <a:p>
            <a:pPr marL="0" indent="0">
              <a:buNone/>
            </a:pPr>
            <a:r>
              <a:rPr lang="en-US" sz="2800" dirty="0"/>
              <a:t>Three stages of progression</a:t>
            </a:r>
            <a:r>
              <a:rPr lang="en-US" sz="2800" baseline="30000" dirty="0">
                <a:latin typeface="Abadi Extra Light" panose="020B0204020104020204" pitchFamily="34" charset="0"/>
              </a:rPr>
              <a:t>1</a:t>
            </a:r>
            <a:r>
              <a:rPr lang="en-US" sz="2800" dirty="0"/>
              <a:t> :</a:t>
            </a:r>
          </a:p>
          <a:p>
            <a:r>
              <a:rPr lang="en-US" sz="2800" b="1" i="1" dirty="0"/>
              <a:t>Shock</a:t>
            </a:r>
            <a:r>
              <a:rPr lang="en-US" sz="2800" dirty="0"/>
              <a:t>—provides a “jolt” to their perception of reality; they are confronting preconceived notions </a:t>
            </a:r>
          </a:p>
          <a:p>
            <a:r>
              <a:rPr lang="en-US" sz="2800" b="1" i="1" dirty="0"/>
              <a:t>Normalization</a:t>
            </a:r>
            <a:r>
              <a:rPr lang="en-US" sz="2800" dirty="0"/>
              <a:t>—students adapt to their new circumstances, begin to feel committed to the organization </a:t>
            </a:r>
          </a:p>
          <a:p>
            <a:r>
              <a:rPr lang="en-US" sz="2800" b="1" i="1" dirty="0"/>
              <a:t>Engagement</a:t>
            </a:r>
            <a:r>
              <a:rPr lang="en-US" sz="2800" dirty="0"/>
              <a:t>—students connect the experience to course learning; motivation and learning increase.</a:t>
            </a:r>
            <a:r>
              <a:rPr lang="en-US" sz="2800" baseline="30000" dirty="0">
                <a:latin typeface="Arial" panose="020B0604020202020204" pitchFamily="34" charset="0"/>
                <a:cs typeface="Arial" panose="020B0604020202020204" pitchFamily="34" charset="0"/>
              </a:rPr>
              <a:t>2</a:t>
            </a:r>
            <a:endParaRPr lang="en-US" altLang="en-US" sz="1600" dirty="0"/>
          </a:p>
          <a:p>
            <a:endParaRPr lang="en-US" sz="2800" dirty="0"/>
          </a:p>
        </p:txBody>
      </p:sp>
      <p:pic>
        <p:nvPicPr>
          <p:cNvPr id="4" name="Picture 3">
            <a:extLst>
              <a:ext uri="{FF2B5EF4-FFF2-40B4-BE49-F238E27FC236}">
                <a16:creationId xmlns:a16="http://schemas.microsoft.com/office/drawing/2014/main" id="{B97BCEE1-EB8A-42AC-A94D-A2D3994077DA}"/>
              </a:ext>
            </a:extLst>
          </p:cNvPr>
          <p:cNvPicPr>
            <a:picLocks noChangeAspect="1"/>
          </p:cNvPicPr>
          <p:nvPr/>
        </p:nvPicPr>
        <p:blipFill rotWithShape="1">
          <a:blip r:embed="rId3"/>
          <a:srcRect l="13117" t="-172" r="17917" b="172"/>
          <a:stretch/>
        </p:blipFill>
        <p:spPr>
          <a:xfrm>
            <a:off x="-10831" y="340035"/>
            <a:ext cx="5496621" cy="5316417"/>
          </a:xfrm>
          <a:prstGeom prst="rect">
            <a:avLst/>
          </a:prstGeom>
        </p:spPr>
      </p:pic>
      <p:sp>
        <p:nvSpPr>
          <p:cNvPr id="10" name="TextBox 9">
            <a:extLst>
              <a:ext uri="{FF2B5EF4-FFF2-40B4-BE49-F238E27FC236}">
                <a16:creationId xmlns:a16="http://schemas.microsoft.com/office/drawing/2014/main" id="{D8FC0B5E-0EB8-4D0C-9EB6-2C6E92CC7049}"/>
              </a:ext>
            </a:extLst>
          </p:cNvPr>
          <p:cNvSpPr txBox="1"/>
          <p:nvPr/>
        </p:nvSpPr>
        <p:spPr>
          <a:xfrm>
            <a:off x="-32493" y="5656452"/>
            <a:ext cx="5518283" cy="407083"/>
          </a:xfrm>
          <a:prstGeom prst="rect">
            <a:avLst/>
          </a:prstGeom>
          <a:solidFill>
            <a:srgbClr val="000000">
              <a:alpha val="50000"/>
            </a:srgbClr>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Mentoring at-risk teens at Alta Vista High School</a:t>
            </a:r>
          </a:p>
        </p:txBody>
      </p:sp>
      <p:sp>
        <p:nvSpPr>
          <p:cNvPr id="7" name="TextBox 6">
            <a:extLst>
              <a:ext uri="{FF2B5EF4-FFF2-40B4-BE49-F238E27FC236}">
                <a16:creationId xmlns:a16="http://schemas.microsoft.com/office/drawing/2014/main" id="{1834B51A-04D3-4934-B3AC-6F41FB0375F0}"/>
              </a:ext>
            </a:extLst>
          </p:cNvPr>
          <p:cNvSpPr txBox="1"/>
          <p:nvPr/>
        </p:nvSpPr>
        <p:spPr>
          <a:xfrm>
            <a:off x="118154" y="6194799"/>
            <a:ext cx="611312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1. (</a:t>
            </a:r>
            <a:r>
              <a:rPr kumimoji="0" lang="en-US" sz="1800" b="0" i="0" u="none" strike="noStrike" kern="1200" cap="none" spc="0" normalizeH="0" baseline="0" noProof="0" dirty="0" err="1">
                <a:ln>
                  <a:noFill/>
                </a:ln>
                <a:solidFill>
                  <a:prstClr val="black"/>
                </a:solidFill>
                <a:effectLst/>
                <a:uLnTx/>
                <a:uFillTx/>
                <a:latin typeface="Gill Sans MT" panose="020B0502020104020203"/>
                <a:ea typeface="+mn-ea"/>
                <a:cs typeface="+mn-cs"/>
              </a:rPr>
              <a:t>Rockquemore</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&amp; Schaffer, 2000)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21E1F"/>
                </a:solidFill>
                <a:effectLst/>
                <a:uLnTx/>
                <a:uFillTx/>
                <a:latin typeface="Merriweather"/>
                <a:ea typeface="+mn-ea"/>
                <a:cs typeface="+mn-cs"/>
              </a:rPr>
              <a:t>2. (Warren &amp; </a:t>
            </a:r>
            <a:r>
              <a:rPr kumimoji="0" lang="en-US" sz="1800" b="0" i="1" u="none" strike="noStrike" kern="1200" cap="none" spc="0" normalizeH="0" baseline="0" noProof="0" dirty="0" err="1">
                <a:ln>
                  <a:noFill/>
                </a:ln>
                <a:solidFill>
                  <a:srgbClr val="221E1F"/>
                </a:solidFill>
                <a:effectLst/>
                <a:uLnTx/>
                <a:uFillTx/>
                <a:latin typeface="Merriweather"/>
                <a:ea typeface="+mn-ea"/>
                <a:cs typeface="+mn-cs"/>
              </a:rPr>
              <a:t>Sellnow</a:t>
            </a:r>
            <a:r>
              <a:rPr kumimoji="0" lang="en-US" sz="1800" b="0" i="1" u="none" strike="noStrike" kern="1200" cap="none" spc="0" normalizeH="0" baseline="0" noProof="0" dirty="0">
                <a:ln>
                  <a:noFill/>
                </a:ln>
                <a:solidFill>
                  <a:srgbClr val="221E1F"/>
                </a:solidFill>
                <a:effectLst/>
                <a:uLnTx/>
                <a:uFillTx/>
                <a:latin typeface="Merriweather"/>
                <a:ea typeface="+mn-ea"/>
                <a:cs typeface="+mn-cs"/>
              </a:rPr>
              <a:t>, 2021)</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295886-6A0C-4FB9-8559-8EB75DEB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40197D6-CC89-4A49-9A58-C9BC72393398}"/>
              </a:ext>
            </a:extLst>
          </p:cNvPr>
          <p:cNvSpPr>
            <a:spLocks noGrp="1"/>
          </p:cNvSpPr>
          <p:nvPr>
            <p:ph type="title"/>
          </p:nvPr>
        </p:nvSpPr>
        <p:spPr>
          <a:xfrm>
            <a:off x="640080" y="276447"/>
            <a:ext cx="4869469" cy="1812538"/>
          </a:xfrm>
          <a:solidFill>
            <a:srgbClr val="FFFFFF"/>
          </a:solidFill>
          <a:ln>
            <a:solidFill>
              <a:srgbClr val="404040"/>
            </a:solidFill>
          </a:ln>
        </p:spPr>
        <p:txBody>
          <a:bodyPr>
            <a:noAutofit/>
          </a:bodyPr>
          <a:lstStyle/>
          <a:p>
            <a:r>
              <a:rPr lang="en-US" sz="3200" b="1" dirty="0">
                <a:solidFill>
                  <a:srgbClr val="262626"/>
                </a:solidFill>
              </a:rPr>
              <a:t>Poorly done, Service Learning risks…</a:t>
            </a:r>
          </a:p>
        </p:txBody>
      </p:sp>
      <p:sp>
        <p:nvSpPr>
          <p:cNvPr id="3" name="Content Placeholder 2">
            <a:extLst>
              <a:ext uri="{FF2B5EF4-FFF2-40B4-BE49-F238E27FC236}">
                <a16:creationId xmlns:a16="http://schemas.microsoft.com/office/drawing/2014/main" id="{734F4E96-218B-4CE5-B734-4789153CCF29}"/>
              </a:ext>
            </a:extLst>
          </p:cNvPr>
          <p:cNvSpPr>
            <a:spLocks noGrp="1"/>
          </p:cNvSpPr>
          <p:nvPr>
            <p:ph idx="1"/>
          </p:nvPr>
        </p:nvSpPr>
        <p:spPr>
          <a:xfrm>
            <a:off x="155774" y="2324429"/>
            <a:ext cx="5991892" cy="4161431"/>
          </a:xfrm>
        </p:spPr>
        <p:txBody>
          <a:bodyPr>
            <a:normAutofit/>
          </a:bodyPr>
          <a:lstStyle/>
          <a:p>
            <a:pPr>
              <a:buClr>
                <a:schemeClr val="bg1"/>
              </a:buClr>
            </a:pPr>
            <a:r>
              <a:rPr lang="en-US" sz="4000" dirty="0">
                <a:solidFill>
                  <a:srgbClr val="FFFFFF"/>
                </a:solidFill>
              </a:rPr>
              <a:t>Reinforcing stereotypes</a:t>
            </a:r>
          </a:p>
          <a:p>
            <a:pPr>
              <a:buClr>
                <a:schemeClr val="bg1"/>
              </a:buClr>
            </a:pPr>
            <a:r>
              <a:rPr lang="en-US" sz="4000" dirty="0">
                <a:solidFill>
                  <a:srgbClr val="FFFFFF"/>
                </a:solidFill>
              </a:rPr>
              <a:t>Leaving students with the impression that it was time wasted</a:t>
            </a:r>
          </a:p>
          <a:p>
            <a:pPr>
              <a:buClr>
                <a:schemeClr val="bg1"/>
              </a:buClr>
            </a:pPr>
            <a:r>
              <a:rPr lang="en-US" sz="4000" dirty="0">
                <a:solidFill>
                  <a:srgbClr val="FFFFFF"/>
                </a:solidFill>
              </a:rPr>
              <a:t>Overburdening the Community Partner</a:t>
            </a:r>
          </a:p>
        </p:txBody>
      </p:sp>
      <p:sp>
        <p:nvSpPr>
          <p:cNvPr id="12" name="Rectangle 11">
            <a:extLst>
              <a:ext uri="{FF2B5EF4-FFF2-40B4-BE49-F238E27FC236}">
                <a16:creationId xmlns:a16="http://schemas.microsoft.com/office/drawing/2014/main" id="{F119BADC-509D-4A20-9EBB-42A26FCD1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D7E444E0-554B-4DB9-969E-DEF7D301D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Business man pulling a block from Jenga tower">
            <a:extLst>
              <a:ext uri="{FF2B5EF4-FFF2-40B4-BE49-F238E27FC236}">
                <a16:creationId xmlns:a16="http://schemas.microsoft.com/office/drawing/2014/main" id="{B1C1D599-8A39-42B8-9A1E-E30B90AD4AC0}"/>
              </a:ext>
            </a:extLst>
          </p:cNvPr>
          <p:cNvPicPr>
            <a:picLocks noChangeAspect="1"/>
          </p:cNvPicPr>
          <p:nvPr/>
        </p:nvPicPr>
        <p:blipFill rotWithShape="1">
          <a:blip r:embed="rId2"/>
          <a:srcRect l="26607" r="13191"/>
          <a:stretch/>
        </p:blipFill>
        <p:spPr>
          <a:xfrm>
            <a:off x="7208520" y="1126397"/>
            <a:ext cx="3867912" cy="4288536"/>
          </a:xfrm>
          <a:prstGeom prst="rect">
            <a:avLst/>
          </a:prstGeom>
          <a:ln w="31750">
            <a:noFill/>
          </a:ln>
        </p:spPr>
      </p:pic>
    </p:spTree>
    <p:extLst>
      <p:ext uri="{BB962C8B-B14F-4D97-AF65-F5344CB8AC3E}">
        <p14:creationId xmlns:p14="http://schemas.microsoft.com/office/powerpoint/2010/main" val="204224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 Diego County Chapter - Surfrider Foundation">
            <a:extLst>
              <a:ext uri="{FF2B5EF4-FFF2-40B4-BE49-F238E27FC236}">
                <a16:creationId xmlns:a16="http://schemas.microsoft.com/office/drawing/2014/main" id="{21DDB64C-02A1-4E2F-B404-B600B4BCA160}"/>
              </a:ext>
            </a:extLst>
          </p:cNvPr>
          <p:cNvPicPr>
            <a:picLocks noChangeAspect="1" noChangeArrowheads="1"/>
          </p:cNvPicPr>
          <p:nvPr/>
        </p:nvPicPr>
        <p:blipFill rotWithShape="1">
          <a:blip r:embed="rId3">
            <a:alphaModFix amt="63000"/>
            <a:extLst>
              <a:ext uri="{28A0092B-C50C-407E-A947-70E740481C1C}">
                <a14:useLocalDpi xmlns:a14="http://schemas.microsoft.com/office/drawing/2010/main" val="0"/>
              </a:ext>
            </a:extLst>
          </a:blip>
          <a:srcRect l="18160" t="17215" r="18410" b="3751"/>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95596B-B44C-42F5-83A8-BC151DE9E024}"/>
              </a:ext>
            </a:extLst>
          </p:cNvPr>
          <p:cNvSpPr>
            <a:spLocks noGrp="1"/>
          </p:cNvSpPr>
          <p:nvPr>
            <p:ph type="title"/>
          </p:nvPr>
        </p:nvSpPr>
        <p:spPr>
          <a:xfrm>
            <a:off x="2149602" y="726836"/>
            <a:ext cx="7892796" cy="827175"/>
          </a:xfrm>
          <a:solidFill>
            <a:srgbClr val="000000">
              <a:alpha val="70000"/>
            </a:srgbClr>
          </a:solidFill>
          <a:ln>
            <a:noFill/>
          </a:ln>
        </p:spPr>
        <p:txBody>
          <a:bodyPr vert="horz" lIns="182880" tIns="182880" rIns="182880" bIns="182880" rtlCol="0" anchor="ctr">
            <a:noAutofit/>
          </a:bodyPr>
          <a:lstStyle/>
          <a:p>
            <a:r>
              <a:rPr lang="en-US" dirty="0">
                <a:solidFill>
                  <a:srgbClr val="FFFFFF"/>
                </a:solidFill>
              </a:rPr>
              <a:t>How many hours should I require?</a:t>
            </a:r>
          </a:p>
        </p:txBody>
      </p:sp>
      <p:sp>
        <p:nvSpPr>
          <p:cNvPr id="5" name="TextBox 4">
            <a:extLst>
              <a:ext uri="{FF2B5EF4-FFF2-40B4-BE49-F238E27FC236}">
                <a16:creationId xmlns:a16="http://schemas.microsoft.com/office/drawing/2014/main" id="{F506CF4C-52E7-4FDB-BB38-11C09074D298}"/>
              </a:ext>
            </a:extLst>
          </p:cNvPr>
          <p:cNvSpPr txBox="1"/>
          <p:nvPr/>
        </p:nvSpPr>
        <p:spPr>
          <a:xfrm>
            <a:off x="1355017" y="2010152"/>
            <a:ext cx="9764786" cy="3785652"/>
          </a:xfrm>
          <a:prstGeom prst="rect">
            <a:avLst/>
          </a:prstGeom>
          <a:solidFill>
            <a:schemeClr val="accent3">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“Service Learning had a positive outcome on values and attitudes when students contributed at least 15-20 hours of service…participated in weekly in-class reflection, completed ongoing and summative written reflection activities…” (</a:t>
            </a:r>
            <a:r>
              <a:rPr kumimoji="0" lang="en-US" sz="4000" b="0" i="0" u="none" strike="noStrike" kern="1200" cap="none" spc="0" normalizeH="0" baseline="0" noProof="0" dirty="0" err="1">
                <a:ln>
                  <a:noFill/>
                </a:ln>
                <a:solidFill>
                  <a:prstClr val="black"/>
                </a:solidFill>
                <a:effectLst/>
                <a:uLnTx/>
                <a:uFillTx/>
                <a:latin typeface="Gill Sans MT" panose="020B0502020104020203"/>
                <a:ea typeface="+mn-ea"/>
                <a:cs typeface="+mn-cs"/>
              </a:rPr>
              <a:t>Marby</a:t>
            </a: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 1998)</a:t>
            </a:r>
          </a:p>
        </p:txBody>
      </p:sp>
    </p:spTree>
    <p:extLst>
      <p:ext uri="{BB962C8B-B14F-4D97-AF65-F5344CB8AC3E}">
        <p14:creationId xmlns:p14="http://schemas.microsoft.com/office/powerpoint/2010/main" val="35208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6AAD-547E-494B-BC7A-2C07E4A3AB32}"/>
              </a:ext>
            </a:extLst>
          </p:cNvPr>
          <p:cNvSpPr>
            <a:spLocks noGrp="1"/>
          </p:cNvSpPr>
          <p:nvPr>
            <p:ph type="title"/>
          </p:nvPr>
        </p:nvSpPr>
        <p:spPr>
          <a:xfrm>
            <a:off x="2231136" y="354574"/>
            <a:ext cx="7729728" cy="1188720"/>
          </a:xfrm>
        </p:spPr>
        <p:txBody>
          <a:bodyPr>
            <a:normAutofit fontScale="90000"/>
          </a:bodyPr>
          <a:lstStyle/>
          <a:p>
            <a:pPr>
              <a:defRPr/>
            </a:pPr>
            <a:r>
              <a:rPr lang="en-US" b="1" dirty="0"/>
              <a:t>Mandatory service learning at university: Do less-inclined students learn from it?</a:t>
            </a:r>
            <a:endParaRPr lang="en-US" dirty="0"/>
          </a:p>
        </p:txBody>
      </p:sp>
      <p:sp>
        <p:nvSpPr>
          <p:cNvPr id="3" name="Content Placeholder 2">
            <a:extLst>
              <a:ext uri="{FF2B5EF4-FFF2-40B4-BE49-F238E27FC236}">
                <a16:creationId xmlns:a16="http://schemas.microsoft.com/office/drawing/2014/main" id="{DDDCF57E-0326-4CB8-ADC2-5655B78A3B00}"/>
              </a:ext>
            </a:extLst>
          </p:cNvPr>
          <p:cNvSpPr>
            <a:spLocks noGrp="1"/>
          </p:cNvSpPr>
          <p:nvPr>
            <p:ph idx="1"/>
          </p:nvPr>
        </p:nvSpPr>
        <p:spPr>
          <a:xfrm>
            <a:off x="446567" y="1775636"/>
            <a:ext cx="11435301" cy="4890977"/>
          </a:xfrm>
        </p:spPr>
        <p:txBody>
          <a:bodyPr>
            <a:normAutofit fontScale="70000" lnSpcReduction="20000"/>
          </a:bodyPr>
          <a:lstStyle/>
          <a:p>
            <a:pPr marL="0" indent="0">
              <a:buNone/>
              <a:defRPr/>
            </a:pPr>
            <a:r>
              <a:rPr lang="en-US" sz="4600" dirty="0"/>
              <a:t>There is a need to examine whether and to what extent students' learning and development from completing a mandatory service learning subject are influenced by their initial inclination. Data described in this article were collected from 756 students via an online post-experience survey. </a:t>
            </a:r>
            <a:r>
              <a:rPr lang="en-US" sz="4600" b="1" dirty="0">
                <a:solidFill>
                  <a:schemeClr val="accent6"/>
                </a:solidFill>
              </a:rPr>
              <a:t>Results show that students' total learning experience from service learning had a much stronger impact on their learning and development than their initial inclination or even interest in the subject. </a:t>
            </a:r>
            <a:endParaRPr lang="en-US" sz="2100" dirty="0"/>
          </a:p>
          <a:p>
            <a:pPr marL="0" indent="0">
              <a:buFont typeface="Calibri" panose="020F0502020204030204" pitchFamily="34" charset="0"/>
              <a:buNone/>
              <a:defRPr/>
            </a:pPr>
            <a:endParaRPr lang="en-US" dirty="0"/>
          </a:p>
          <a:p>
            <a:pPr marL="0" indent="0">
              <a:buNone/>
              <a:defRPr/>
            </a:pPr>
            <a:r>
              <a:rPr lang="en-US" dirty="0"/>
              <a:t>Chan, S. C., Ngai, G., &amp; Kwan, K. (2019). Mandatory service learning at university: Do less-inclined students learn from it? </a:t>
            </a:r>
            <a:r>
              <a:rPr lang="en-US" i="1" dirty="0"/>
              <a:t>Active Learning in Higher Education</a:t>
            </a:r>
            <a:r>
              <a:rPr lang="en-US" dirty="0"/>
              <a:t>, </a:t>
            </a:r>
            <a:r>
              <a:rPr lang="en-US" i="1" dirty="0"/>
              <a:t>20</a:t>
            </a:r>
            <a:r>
              <a:rPr lang="en-US" dirty="0"/>
              <a:t>(3), 189–202. https://doi-org.ezproxy.csusm.edu/10.1177/1469787417742019</a:t>
            </a:r>
          </a:p>
        </p:txBody>
      </p:sp>
    </p:spTree>
    <p:extLst>
      <p:ext uri="{BB962C8B-B14F-4D97-AF65-F5344CB8AC3E}">
        <p14:creationId xmlns:p14="http://schemas.microsoft.com/office/powerpoint/2010/main" val="171670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B8AB7-5859-4B10-B37A-4EABAC23B55A}"/>
              </a:ext>
            </a:extLst>
          </p:cNvPr>
          <p:cNvSpPr>
            <a:spLocks noGrp="1"/>
          </p:cNvSpPr>
          <p:nvPr>
            <p:ph type="title"/>
          </p:nvPr>
        </p:nvSpPr>
        <p:spPr>
          <a:xfrm>
            <a:off x="237962" y="110152"/>
            <a:ext cx="4560646" cy="2138285"/>
          </a:xfrm>
        </p:spPr>
        <p:txBody>
          <a:bodyPr anchor="b">
            <a:normAutofit/>
          </a:bodyPr>
          <a:lstStyle/>
          <a:p>
            <a:r>
              <a:rPr lang="en-US" sz="6600" dirty="0">
                <a:effectLst>
                  <a:outerShdw blurRad="38100" dist="38100" dir="2700000" algn="tl">
                    <a:srgbClr val="000000">
                      <a:alpha val="43137"/>
                    </a:srgbClr>
                  </a:outerShdw>
                </a:effectLst>
              </a:rPr>
              <a:t>Your turn!</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B1D1A6-BA9A-4B63-561C-75A271A3CE90}"/>
              </a:ext>
            </a:extLst>
          </p:cNvPr>
          <p:cNvSpPr>
            <a:spLocks noGrp="1"/>
          </p:cNvSpPr>
          <p:nvPr>
            <p:ph idx="1"/>
          </p:nvPr>
        </p:nvSpPr>
        <p:spPr>
          <a:xfrm>
            <a:off x="85061" y="2667491"/>
            <a:ext cx="5082362" cy="4080357"/>
          </a:xfrm>
        </p:spPr>
        <p:txBody>
          <a:bodyPr anchor="t">
            <a:normAutofit lnSpcReduction="10000"/>
          </a:bodyPr>
          <a:lstStyle/>
          <a:p>
            <a:r>
              <a:rPr lang="en-US" dirty="0">
                <a:latin typeface="Adobe Devanagari" panose="02040503050201020203" pitchFamily="18" charset="0"/>
                <a:cs typeface="Adobe Devanagari" panose="02040503050201020203" pitchFamily="18" charset="0"/>
              </a:rPr>
              <a:t>With your group, evaluate 1-2 sample syllabi.</a:t>
            </a:r>
          </a:p>
          <a:p>
            <a:r>
              <a:rPr lang="en-US" dirty="0">
                <a:latin typeface="Adobe Devanagari" panose="02040503050201020203" pitchFamily="18" charset="0"/>
                <a:cs typeface="Adobe Devanagari" panose="02040503050201020203" pitchFamily="18" charset="0"/>
              </a:rPr>
              <a:t>Are Service Learning goals and expectations clearly stated?</a:t>
            </a:r>
          </a:p>
          <a:p>
            <a:r>
              <a:rPr lang="en-US" dirty="0">
                <a:latin typeface="Adobe Devanagari" panose="02040503050201020203" pitchFamily="18" charset="0"/>
                <a:cs typeface="Adobe Devanagari" panose="02040503050201020203" pitchFamily="18" charset="0"/>
              </a:rPr>
              <a:t>What elements support students’ Service Learning?</a:t>
            </a:r>
          </a:p>
          <a:p>
            <a:r>
              <a:rPr lang="en-US" dirty="0">
                <a:latin typeface="Adobe Devanagari" panose="02040503050201020203" pitchFamily="18" charset="0"/>
                <a:cs typeface="Adobe Devanagari" panose="02040503050201020203" pitchFamily="18" charset="0"/>
              </a:rPr>
              <a:t>What revisions might you suggest?</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 name="Picture 5" descr="A dog in a box&#10;&#10;Description automatically generated with low confidence">
            <a:extLst>
              <a:ext uri="{FF2B5EF4-FFF2-40B4-BE49-F238E27FC236}">
                <a16:creationId xmlns:a16="http://schemas.microsoft.com/office/drawing/2014/main" id="{7F924AC5-A3A6-E9BF-1A8D-A711AAC6C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254" y="1488195"/>
            <a:ext cx="6189762" cy="3480187"/>
          </a:xfrm>
          <a:prstGeom prst="rect">
            <a:avLst/>
          </a:prstGeom>
        </p:spPr>
      </p:pic>
    </p:spTree>
    <p:extLst>
      <p:ext uri="{BB962C8B-B14F-4D97-AF65-F5344CB8AC3E}">
        <p14:creationId xmlns:p14="http://schemas.microsoft.com/office/powerpoint/2010/main" val="160760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Woman walking in big city">
            <a:extLst>
              <a:ext uri="{FF2B5EF4-FFF2-40B4-BE49-F238E27FC236}">
                <a16:creationId xmlns:a16="http://schemas.microsoft.com/office/drawing/2014/main" id="{962CF061-2F7F-233A-7EBB-1E4CAA275289}"/>
              </a:ext>
            </a:extLst>
          </p:cNvPr>
          <p:cNvPicPr>
            <a:picLocks noChangeAspect="1"/>
          </p:cNvPicPr>
          <p:nvPr/>
        </p:nvPicPr>
        <p:blipFill rotWithShape="1">
          <a:blip r:embed="rId2"/>
          <a:srcRect t="35194" r="26570" b="8624"/>
          <a:stretch/>
        </p:blipFill>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p:spPr>
      </p:pic>
      <p:sp>
        <p:nvSpPr>
          <p:cNvPr id="3" name="Title 24">
            <a:extLst>
              <a:ext uri="{FF2B5EF4-FFF2-40B4-BE49-F238E27FC236}">
                <a16:creationId xmlns:a16="http://schemas.microsoft.com/office/drawing/2014/main" id="{99090349-C80C-D7F8-8E17-7B66F6093335}"/>
              </a:ext>
            </a:extLst>
          </p:cNvPr>
          <p:cNvSpPr txBox="1">
            <a:spLocks/>
          </p:cNvSpPr>
          <p:nvPr/>
        </p:nvSpPr>
        <p:spPr>
          <a:xfrm>
            <a:off x="0" y="2254705"/>
            <a:ext cx="7461115" cy="4603295"/>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spcAft>
                <a:spcPts val="600"/>
              </a:spcAft>
            </a:pPr>
            <a:r>
              <a:rPr lang="en-US" sz="7200" b="1" dirty="0">
                <a:effectLst>
                  <a:outerShdw blurRad="38100" dist="38100" dir="2700000" algn="tl">
                    <a:srgbClr val="000000">
                      <a:alpha val="43137"/>
                    </a:srgbClr>
                  </a:outerShdw>
                </a:effectLst>
                <a:latin typeface="Adobe Devanagari" panose="02040503050201020203" pitchFamily="18" charset="0"/>
                <a:ea typeface="+mn-ea"/>
                <a:cs typeface="Adobe Devanagari" panose="02040503050201020203" pitchFamily="18" charset="0"/>
              </a:rPr>
              <a:t>Backwards Design</a:t>
            </a:r>
          </a:p>
          <a:p>
            <a:pPr algn="ctr">
              <a:spcAft>
                <a:spcPts val="600"/>
              </a:spcAft>
            </a:pPr>
            <a:endParaRPr lang="en-US" sz="7200" b="1" dirty="0">
              <a:effectLst>
                <a:outerShdw blurRad="38100" dist="38100" dir="2700000" algn="tl">
                  <a:srgbClr val="000000">
                    <a:alpha val="43137"/>
                  </a:srgbClr>
                </a:outerShdw>
              </a:effectLst>
              <a:latin typeface="+mn-lt"/>
              <a:ea typeface="+mn-ea"/>
              <a:cs typeface="+mn-cs"/>
            </a:endParaRPr>
          </a:p>
          <a:p>
            <a:pPr marL="514350">
              <a:spcAft>
                <a:spcPts val="600"/>
              </a:spcAft>
            </a:pPr>
            <a:r>
              <a:rPr lang="en-US" sz="4400" b="1" i="1" dirty="0">
                <a:effectLst>
                  <a:outerShdw blurRad="38100" dist="38100" dir="2700000" algn="tl">
                    <a:srgbClr val="000000">
                      <a:alpha val="43137"/>
                    </a:srgbClr>
                  </a:outerShdw>
                </a:effectLst>
                <a:latin typeface="+mn-lt"/>
                <a:ea typeface="+mn-ea"/>
                <a:cs typeface="+mn-cs"/>
              </a:rPr>
              <a:t>Begin with the end in mind. -Stephen Covey</a:t>
            </a:r>
            <a:endParaRPr lang="en-US" sz="1400" i="1" dirty="0">
              <a:latin typeface="+mn-lt"/>
              <a:ea typeface="+mn-ea"/>
              <a:cs typeface="+mn-cs"/>
            </a:endParaRPr>
          </a:p>
          <a:p>
            <a:pPr indent="-228600">
              <a:spcAft>
                <a:spcPts val="600"/>
              </a:spcAft>
              <a:buFont typeface="Arial" panose="020B0604020202020204" pitchFamily="34" charset="0"/>
              <a:buChar char="•"/>
            </a:pPr>
            <a:endParaRPr lang="en-US" sz="1700" dirty="0">
              <a:latin typeface="+mn-lt"/>
              <a:ea typeface="+mn-ea"/>
              <a:cs typeface="+mn-cs"/>
            </a:endParaRPr>
          </a:p>
        </p:txBody>
      </p:sp>
    </p:spTree>
    <p:extLst>
      <p:ext uri="{BB962C8B-B14F-4D97-AF65-F5344CB8AC3E}">
        <p14:creationId xmlns:p14="http://schemas.microsoft.com/office/powerpoint/2010/main" val="163855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0BD327-4A08-12A0-7F3F-5C8516252F54}"/>
              </a:ext>
            </a:extLst>
          </p:cNvPr>
          <p:cNvSpPr txBox="1"/>
          <p:nvPr/>
        </p:nvSpPr>
        <p:spPr>
          <a:xfrm>
            <a:off x="6548847" y="628650"/>
            <a:ext cx="5416260" cy="5557465"/>
          </a:xfrm>
          <a:custGeom>
            <a:avLst/>
            <a:gdLst>
              <a:gd name="connsiteX0" fmla="*/ 0 w 5416260"/>
              <a:gd name="connsiteY0" fmla="*/ 0 h 5557465"/>
              <a:gd name="connsiteX1" fmla="*/ 433301 w 5416260"/>
              <a:gd name="connsiteY1" fmla="*/ 0 h 5557465"/>
              <a:gd name="connsiteX2" fmla="*/ 866602 w 5416260"/>
              <a:gd name="connsiteY2" fmla="*/ 0 h 5557465"/>
              <a:gd name="connsiteX3" fmla="*/ 1245740 w 5416260"/>
              <a:gd name="connsiteY3" fmla="*/ 0 h 5557465"/>
              <a:gd name="connsiteX4" fmla="*/ 1841528 w 5416260"/>
              <a:gd name="connsiteY4" fmla="*/ 0 h 5557465"/>
              <a:gd name="connsiteX5" fmla="*/ 2328992 w 5416260"/>
              <a:gd name="connsiteY5" fmla="*/ 0 h 5557465"/>
              <a:gd name="connsiteX6" fmla="*/ 2978943 w 5416260"/>
              <a:gd name="connsiteY6" fmla="*/ 0 h 5557465"/>
              <a:gd name="connsiteX7" fmla="*/ 3412244 w 5416260"/>
              <a:gd name="connsiteY7" fmla="*/ 0 h 5557465"/>
              <a:gd name="connsiteX8" fmla="*/ 4008032 w 5416260"/>
              <a:gd name="connsiteY8" fmla="*/ 0 h 5557465"/>
              <a:gd name="connsiteX9" fmla="*/ 4603821 w 5416260"/>
              <a:gd name="connsiteY9" fmla="*/ 0 h 5557465"/>
              <a:gd name="connsiteX10" fmla="*/ 5416260 w 5416260"/>
              <a:gd name="connsiteY10" fmla="*/ 0 h 5557465"/>
              <a:gd name="connsiteX11" fmla="*/ 5416260 w 5416260"/>
              <a:gd name="connsiteY11" fmla="*/ 555747 h 5557465"/>
              <a:gd name="connsiteX12" fmla="*/ 5416260 w 5416260"/>
              <a:gd name="connsiteY12" fmla="*/ 1222642 h 5557465"/>
              <a:gd name="connsiteX13" fmla="*/ 5416260 w 5416260"/>
              <a:gd name="connsiteY13" fmla="*/ 1778389 h 5557465"/>
              <a:gd name="connsiteX14" fmla="*/ 5416260 w 5416260"/>
              <a:gd name="connsiteY14" fmla="*/ 2389710 h 5557465"/>
              <a:gd name="connsiteX15" fmla="*/ 5416260 w 5416260"/>
              <a:gd name="connsiteY15" fmla="*/ 2834307 h 5557465"/>
              <a:gd name="connsiteX16" fmla="*/ 5416260 w 5416260"/>
              <a:gd name="connsiteY16" fmla="*/ 3390054 h 5557465"/>
              <a:gd name="connsiteX17" fmla="*/ 5416260 w 5416260"/>
              <a:gd name="connsiteY17" fmla="*/ 4001375 h 5557465"/>
              <a:gd name="connsiteX18" fmla="*/ 5416260 w 5416260"/>
              <a:gd name="connsiteY18" fmla="*/ 4501547 h 5557465"/>
              <a:gd name="connsiteX19" fmla="*/ 5416260 w 5416260"/>
              <a:gd name="connsiteY19" fmla="*/ 5557465 h 5557465"/>
              <a:gd name="connsiteX20" fmla="*/ 4982959 w 5416260"/>
              <a:gd name="connsiteY20" fmla="*/ 5557465 h 5557465"/>
              <a:gd name="connsiteX21" fmla="*/ 4495496 w 5416260"/>
              <a:gd name="connsiteY21" fmla="*/ 5557465 h 5557465"/>
              <a:gd name="connsiteX22" fmla="*/ 4062195 w 5416260"/>
              <a:gd name="connsiteY22" fmla="*/ 5557465 h 5557465"/>
              <a:gd name="connsiteX23" fmla="*/ 3628894 w 5416260"/>
              <a:gd name="connsiteY23" fmla="*/ 5557465 h 5557465"/>
              <a:gd name="connsiteX24" fmla="*/ 3249756 w 5416260"/>
              <a:gd name="connsiteY24" fmla="*/ 5557465 h 5557465"/>
              <a:gd name="connsiteX25" fmla="*/ 2762293 w 5416260"/>
              <a:gd name="connsiteY25" fmla="*/ 5557465 h 5557465"/>
              <a:gd name="connsiteX26" fmla="*/ 2166504 w 5416260"/>
              <a:gd name="connsiteY26" fmla="*/ 5557465 h 5557465"/>
              <a:gd name="connsiteX27" fmla="*/ 1570715 w 5416260"/>
              <a:gd name="connsiteY27" fmla="*/ 5557465 h 5557465"/>
              <a:gd name="connsiteX28" fmla="*/ 1137415 w 5416260"/>
              <a:gd name="connsiteY28" fmla="*/ 5557465 h 5557465"/>
              <a:gd name="connsiteX29" fmla="*/ 487463 w 5416260"/>
              <a:gd name="connsiteY29" fmla="*/ 5557465 h 5557465"/>
              <a:gd name="connsiteX30" fmla="*/ 0 w 5416260"/>
              <a:gd name="connsiteY30" fmla="*/ 5557465 h 5557465"/>
              <a:gd name="connsiteX31" fmla="*/ 0 w 5416260"/>
              <a:gd name="connsiteY31" fmla="*/ 4946144 h 5557465"/>
              <a:gd name="connsiteX32" fmla="*/ 0 w 5416260"/>
              <a:gd name="connsiteY32" fmla="*/ 4390397 h 5557465"/>
              <a:gd name="connsiteX33" fmla="*/ 0 w 5416260"/>
              <a:gd name="connsiteY33" fmla="*/ 3723502 h 5557465"/>
              <a:gd name="connsiteX34" fmla="*/ 0 w 5416260"/>
              <a:gd name="connsiteY34" fmla="*/ 3334479 h 5557465"/>
              <a:gd name="connsiteX35" fmla="*/ 0 w 5416260"/>
              <a:gd name="connsiteY35" fmla="*/ 2834307 h 5557465"/>
              <a:gd name="connsiteX36" fmla="*/ 0 w 5416260"/>
              <a:gd name="connsiteY36" fmla="*/ 2278561 h 5557465"/>
              <a:gd name="connsiteX37" fmla="*/ 0 w 5416260"/>
              <a:gd name="connsiteY37" fmla="*/ 1889538 h 5557465"/>
              <a:gd name="connsiteX38" fmla="*/ 0 w 5416260"/>
              <a:gd name="connsiteY38" fmla="*/ 1500516 h 5557465"/>
              <a:gd name="connsiteX39" fmla="*/ 0 w 5416260"/>
              <a:gd name="connsiteY39" fmla="*/ 1000344 h 5557465"/>
              <a:gd name="connsiteX40" fmla="*/ 0 w 5416260"/>
              <a:gd name="connsiteY40" fmla="*/ 555746 h 5557465"/>
              <a:gd name="connsiteX41" fmla="*/ 0 w 5416260"/>
              <a:gd name="connsiteY41" fmla="*/ 0 h 55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16260" h="5557465" fill="none" extrusionOk="0">
                <a:moveTo>
                  <a:pt x="0" y="0"/>
                </a:moveTo>
                <a:cubicBezTo>
                  <a:pt x="202308" y="-17656"/>
                  <a:pt x="315783" y="30630"/>
                  <a:pt x="433301" y="0"/>
                </a:cubicBezTo>
                <a:cubicBezTo>
                  <a:pt x="550819" y="-30630"/>
                  <a:pt x="695872" y="10970"/>
                  <a:pt x="866602" y="0"/>
                </a:cubicBezTo>
                <a:cubicBezTo>
                  <a:pt x="1037332" y="-10970"/>
                  <a:pt x="1080862" y="21569"/>
                  <a:pt x="1245740" y="0"/>
                </a:cubicBezTo>
                <a:cubicBezTo>
                  <a:pt x="1410618" y="-21569"/>
                  <a:pt x="1605542" y="37976"/>
                  <a:pt x="1841528" y="0"/>
                </a:cubicBezTo>
                <a:cubicBezTo>
                  <a:pt x="2077514" y="-37976"/>
                  <a:pt x="2116173" y="12390"/>
                  <a:pt x="2328992" y="0"/>
                </a:cubicBezTo>
                <a:cubicBezTo>
                  <a:pt x="2541811" y="-12390"/>
                  <a:pt x="2702774" y="54696"/>
                  <a:pt x="2978943" y="0"/>
                </a:cubicBezTo>
                <a:cubicBezTo>
                  <a:pt x="3255112" y="-54696"/>
                  <a:pt x="3218759" y="41127"/>
                  <a:pt x="3412244" y="0"/>
                </a:cubicBezTo>
                <a:cubicBezTo>
                  <a:pt x="3605729" y="-41127"/>
                  <a:pt x="3756225" y="48842"/>
                  <a:pt x="4008032" y="0"/>
                </a:cubicBezTo>
                <a:cubicBezTo>
                  <a:pt x="4259839" y="-48842"/>
                  <a:pt x="4407014" y="8866"/>
                  <a:pt x="4603821" y="0"/>
                </a:cubicBezTo>
                <a:cubicBezTo>
                  <a:pt x="4800628" y="-8866"/>
                  <a:pt x="5236828" y="25507"/>
                  <a:pt x="5416260" y="0"/>
                </a:cubicBezTo>
                <a:cubicBezTo>
                  <a:pt x="5429866" y="125561"/>
                  <a:pt x="5366358" y="328847"/>
                  <a:pt x="5416260" y="555747"/>
                </a:cubicBezTo>
                <a:cubicBezTo>
                  <a:pt x="5466162" y="782647"/>
                  <a:pt x="5348553" y="999136"/>
                  <a:pt x="5416260" y="1222642"/>
                </a:cubicBezTo>
                <a:cubicBezTo>
                  <a:pt x="5483967" y="1446148"/>
                  <a:pt x="5363995" y="1622950"/>
                  <a:pt x="5416260" y="1778389"/>
                </a:cubicBezTo>
                <a:cubicBezTo>
                  <a:pt x="5468525" y="1933828"/>
                  <a:pt x="5406349" y="2241678"/>
                  <a:pt x="5416260" y="2389710"/>
                </a:cubicBezTo>
                <a:cubicBezTo>
                  <a:pt x="5426171" y="2537742"/>
                  <a:pt x="5391698" y="2724004"/>
                  <a:pt x="5416260" y="2834307"/>
                </a:cubicBezTo>
                <a:cubicBezTo>
                  <a:pt x="5440822" y="2944610"/>
                  <a:pt x="5379012" y="3173385"/>
                  <a:pt x="5416260" y="3390054"/>
                </a:cubicBezTo>
                <a:cubicBezTo>
                  <a:pt x="5453508" y="3606723"/>
                  <a:pt x="5369218" y="3763660"/>
                  <a:pt x="5416260" y="4001375"/>
                </a:cubicBezTo>
                <a:cubicBezTo>
                  <a:pt x="5463302" y="4239090"/>
                  <a:pt x="5408750" y="4376055"/>
                  <a:pt x="5416260" y="4501547"/>
                </a:cubicBezTo>
                <a:cubicBezTo>
                  <a:pt x="5423770" y="4627039"/>
                  <a:pt x="5359923" y="5043956"/>
                  <a:pt x="5416260" y="5557465"/>
                </a:cubicBezTo>
                <a:cubicBezTo>
                  <a:pt x="5294637" y="5568207"/>
                  <a:pt x="5128233" y="5540781"/>
                  <a:pt x="4982959" y="5557465"/>
                </a:cubicBezTo>
                <a:cubicBezTo>
                  <a:pt x="4837685" y="5574149"/>
                  <a:pt x="4666865" y="5531370"/>
                  <a:pt x="4495496" y="5557465"/>
                </a:cubicBezTo>
                <a:cubicBezTo>
                  <a:pt x="4324127" y="5583560"/>
                  <a:pt x="4226157" y="5547577"/>
                  <a:pt x="4062195" y="5557465"/>
                </a:cubicBezTo>
                <a:cubicBezTo>
                  <a:pt x="3898233" y="5567353"/>
                  <a:pt x="3844945" y="5523206"/>
                  <a:pt x="3628894" y="5557465"/>
                </a:cubicBezTo>
                <a:cubicBezTo>
                  <a:pt x="3412843" y="5591724"/>
                  <a:pt x="3422361" y="5547855"/>
                  <a:pt x="3249756" y="5557465"/>
                </a:cubicBezTo>
                <a:cubicBezTo>
                  <a:pt x="3077151" y="5567075"/>
                  <a:pt x="2897994" y="5527251"/>
                  <a:pt x="2762293" y="5557465"/>
                </a:cubicBezTo>
                <a:cubicBezTo>
                  <a:pt x="2626592" y="5587679"/>
                  <a:pt x="2433794" y="5553343"/>
                  <a:pt x="2166504" y="5557465"/>
                </a:cubicBezTo>
                <a:cubicBezTo>
                  <a:pt x="1899214" y="5561587"/>
                  <a:pt x="1795135" y="5490431"/>
                  <a:pt x="1570715" y="5557465"/>
                </a:cubicBezTo>
                <a:cubicBezTo>
                  <a:pt x="1346295" y="5624499"/>
                  <a:pt x="1244206" y="5521012"/>
                  <a:pt x="1137415" y="5557465"/>
                </a:cubicBezTo>
                <a:cubicBezTo>
                  <a:pt x="1030624" y="5593918"/>
                  <a:pt x="625451" y="5519304"/>
                  <a:pt x="487463" y="5557465"/>
                </a:cubicBezTo>
                <a:cubicBezTo>
                  <a:pt x="349475" y="5595626"/>
                  <a:pt x="233833" y="5526312"/>
                  <a:pt x="0" y="5557465"/>
                </a:cubicBezTo>
                <a:cubicBezTo>
                  <a:pt x="-13963" y="5402450"/>
                  <a:pt x="63261" y="5111435"/>
                  <a:pt x="0" y="4946144"/>
                </a:cubicBezTo>
                <a:cubicBezTo>
                  <a:pt x="-63261" y="4780853"/>
                  <a:pt x="43093" y="4619269"/>
                  <a:pt x="0" y="4390397"/>
                </a:cubicBezTo>
                <a:cubicBezTo>
                  <a:pt x="-43093" y="4161525"/>
                  <a:pt x="61056" y="3975614"/>
                  <a:pt x="0" y="3723502"/>
                </a:cubicBezTo>
                <a:cubicBezTo>
                  <a:pt x="-61056" y="3471390"/>
                  <a:pt x="39548" y="3521945"/>
                  <a:pt x="0" y="3334479"/>
                </a:cubicBezTo>
                <a:cubicBezTo>
                  <a:pt x="-39548" y="3147013"/>
                  <a:pt x="44572" y="3063747"/>
                  <a:pt x="0" y="2834307"/>
                </a:cubicBezTo>
                <a:cubicBezTo>
                  <a:pt x="-44572" y="2604867"/>
                  <a:pt x="52844" y="2503047"/>
                  <a:pt x="0" y="2278561"/>
                </a:cubicBezTo>
                <a:cubicBezTo>
                  <a:pt x="-52844" y="2054075"/>
                  <a:pt x="7536" y="1988143"/>
                  <a:pt x="0" y="1889538"/>
                </a:cubicBezTo>
                <a:cubicBezTo>
                  <a:pt x="-7536" y="1790933"/>
                  <a:pt x="17790" y="1677504"/>
                  <a:pt x="0" y="1500516"/>
                </a:cubicBezTo>
                <a:cubicBezTo>
                  <a:pt x="-17790" y="1323528"/>
                  <a:pt x="13715" y="1210480"/>
                  <a:pt x="0" y="1000344"/>
                </a:cubicBezTo>
                <a:cubicBezTo>
                  <a:pt x="-13715" y="790208"/>
                  <a:pt x="31629" y="750792"/>
                  <a:pt x="0" y="555746"/>
                </a:cubicBezTo>
                <a:cubicBezTo>
                  <a:pt x="-31629" y="360700"/>
                  <a:pt x="35680" y="256801"/>
                  <a:pt x="0" y="0"/>
                </a:cubicBezTo>
                <a:close/>
              </a:path>
              <a:path w="5416260" h="5557465" stroke="0" extrusionOk="0">
                <a:moveTo>
                  <a:pt x="0" y="0"/>
                </a:moveTo>
                <a:cubicBezTo>
                  <a:pt x="232407" y="-3853"/>
                  <a:pt x="456879" y="44561"/>
                  <a:pt x="595789" y="0"/>
                </a:cubicBezTo>
                <a:cubicBezTo>
                  <a:pt x="734699" y="-44561"/>
                  <a:pt x="966950" y="4080"/>
                  <a:pt x="1137415" y="0"/>
                </a:cubicBezTo>
                <a:cubicBezTo>
                  <a:pt x="1307880" y="-4080"/>
                  <a:pt x="1501575" y="51945"/>
                  <a:pt x="1624878" y="0"/>
                </a:cubicBezTo>
                <a:cubicBezTo>
                  <a:pt x="1748181" y="-51945"/>
                  <a:pt x="2068319" y="25645"/>
                  <a:pt x="2220667" y="0"/>
                </a:cubicBezTo>
                <a:cubicBezTo>
                  <a:pt x="2373015" y="-25645"/>
                  <a:pt x="2501325" y="32358"/>
                  <a:pt x="2708130" y="0"/>
                </a:cubicBezTo>
                <a:cubicBezTo>
                  <a:pt x="2914935" y="-32358"/>
                  <a:pt x="2956992" y="10239"/>
                  <a:pt x="3195593" y="0"/>
                </a:cubicBezTo>
                <a:cubicBezTo>
                  <a:pt x="3434194" y="-10239"/>
                  <a:pt x="3483632" y="49436"/>
                  <a:pt x="3628894" y="0"/>
                </a:cubicBezTo>
                <a:cubicBezTo>
                  <a:pt x="3774156" y="-49436"/>
                  <a:pt x="3873555" y="24736"/>
                  <a:pt x="4008032" y="0"/>
                </a:cubicBezTo>
                <a:cubicBezTo>
                  <a:pt x="4142509" y="-24736"/>
                  <a:pt x="4340561" y="49410"/>
                  <a:pt x="4549658" y="0"/>
                </a:cubicBezTo>
                <a:cubicBezTo>
                  <a:pt x="4758755" y="-49410"/>
                  <a:pt x="4762251" y="40709"/>
                  <a:pt x="4928797" y="0"/>
                </a:cubicBezTo>
                <a:cubicBezTo>
                  <a:pt x="5095343" y="-40709"/>
                  <a:pt x="5205094" y="41528"/>
                  <a:pt x="5416260" y="0"/>
                </a:cubicBezTo>
                <a:cubicBezTo>
                  <a:pt x="5485220" y="141042"/>
                  <a:pt x="5413564" y="514783"/>
                  <a:pt x="5416260" y="666896"/>
                </a:cubicBezTo>
                <a:cubicBezTo>
                  <a:pt x="5418956" y="819009"/>
                  <a:pt x="5366823" y="1006375"/>
                  <a:pt x="5416260" y="1167068"/>
                </a:cubicBezTo>
                <a:cubicBezTo>
                  <a:pt x="5465697" y="1327761"/>
                  <a:pt x="5346132" y="1629880"/>
                  <a:pt x="5416260" y="1833963"/>
                </a:cubicBezTo>
                <a:cubicBezTo>
                  <a:pt x="5486388" y="2038046"/>
                  <a:pt x="5387008" y="2040490"/>
                  <a:pt x="5416260" y="2222986"/>
                </a:cubicBezTo>
                <a:cubicBezTo>
                  <a:pt x="5445512" y="2405482"/>
                  <a:pt x="5353165" y="2641082"/>
                  <a:pt x="5416260" y="2778733"/>
                </a:cubicBezTo>
                <a:cubicBezTo>
                  <a:pt x="5479355" y="2916384"/>
                  <a:pt x="5360275" y="3050595"/>
                  <a:pt x="5416260" y="3278904"/>
                </a:cubicBezTo>
                <a:cubicBezTo>
                  <a:pt x="5472245" y="3507213"/>
                  <a:pt x="5394310" y="3509625"/>
                  <a:pt x="5416260" y="3667927"/>
                </a:cubicBezTo>
                <a:cubicBezTo>
                  <a:pt x="5438210" y="3826229"/>
                  <a:pt x="5410700" y="4024854"/>
                  <a:pt x="5416260" y="4334823"/>
                </a:cubicBezTo>
                <a:cubicBezTo>
                  <a:pt x="5421820" y="4644792"/>
                  <a:pt x="5362137" y="4738022"/>
                  <a:pt x="5416260" y="4946144"/>
                </a:cubicBezTo>
                <a:cubicBezTo>
                  <a:pt x="5470383" y="5154266"/>
                  <a:pt x="5405589" y="5432747"/>
                  <a:pt x="5416260" y="5557465"/>
                </a:cubicBezTo>
                <a:cubicBezTo>
                  <a:pt x="5158619" y="5582874"/>
                  <a:pt x="4955553" y="5498257"/>
                  <a:pt x="4820471" y="5557465"/>
                </a:cubicBezTo>
                <a:cubicBezTo>
                  <a:pt x="4685389" y="5616673"/>
                  <a:pt x="4323190" y="5556070"/>
                  <a:pt x="4170520" y="5557465"/>
                </a:cubicBezTo>
                <a:cubicBezTo>
                  <a:pt x="4017850" y="5558860"/>
                  <a:pt x="3897680" y="5544249"/>
                  <a:pt x="3628894" y="5557465"/>
                </a:cubicBezTo>
                <a:cubicBezTo>
                  <a:pt x="3360108" y="5570681"/>
                  <a:pt x="3410743" y="5549156"/>
                  <a:pt x="3249756" y="5557465"/>
                </a:cubicBezTo>
                <a:cubicBezTo>
                  <a:pt x="3088769" y="5565774"/>
                  <a:pt x="2939637" y="5538976"/>
                  <a:pt x="2816455" y="5557465"/>
                </a:cubicBezTo>
                <a:cubicBezTo>
                  <a:pt x="2693273" y="5575954"/>
                  <a:pt x="2515039" y="5519641"/>
                  <a:pt x="2437317" y="5557465"/>
                </a:cubicBezTo>
                <a:cubicBezTo>
                  <a:pt x="2359595" y="5595289"/>
                  <a:pt x="2008993" y="5513362"/>
                  <a:pt x="1895691" y="5557465"/>
                </a:cubicBezTo>
                <a:cubicBezTo>
                  <a:pt x="1782389" y="5601568"/>
                  <a:pt x="1598570" y="5553808"/>
                  <a:pt x="1354065" y="5557465"/>
                </a:cubicBezTo>
                <a:cubicBezTo>
                  <a:pt x="1109560" y="5561122"/>
                  <a:pt x="1030974" y="5501798"/>
                  <a:pt x="812439" y="5557465"/>
                </a:cubicBezTo>
                <a:cubicBezTo>
                  <a:pt x="593904" y="5613132"/>
                  <a:pt x="184990" y="5489020"/>
                  <a:pt x="0" y="5557465"/>
                </a:cubicBezTo>
                <a:cubicBezTo>
                  <a:pt x="-18706" y="5431682"/>
                  <a:pt x="57011" y="5166462"/>
                  <a:pt x="0" y="5001719"/>
                </a:cubicBezTo>
                <a:cubicBezTo>
                  <a:pt x="-57011" y="4836976"/>
                  <a:pt x="53347" y="4686705"/>
                  <a:pt x="0" y="4557121"/>
                </a:cubicBezTo>
                <a:cubicBezTo>
                  <a:pt x="-53347" y="4427537"/>
                  <a:pt x="5122" y="4316032"/>
                  <a:pt x="0" y="4168099"/>
                </a:cubicBezTo>
                <a:cubicBezTo>
                  <a:pt x="-5122" y="4020166"/>
                  <a:pt x="12058" y="3756309"/>
                  <a:pt x="0" y="3501203"/>
                </a:cubicBezTo>
                <a:cubicBezTo>
                  <a:pt x="-12058" y="3246097"/>
                  <a:pt x="79952" y="3019153"/>
                  <a:pt x="0" y="2834307"/>
                </a:cubicBezTo>
                <a:cubicBezTo>
                  <a:pt x="-79952" y="2649461"/>
                  <a:pt x="10035" y="2488322"/>
                  <a:pt x="0" y="2334135"/>
                </a:cubicBezTo>
                <a:cubicBezTo>
                  <a:pt x="-10035" y="2179948"/>
                  <a:pt x="10542" y="1998605"/>
                  <a:pt x="0" y="1778389"/>
                </a:cubicBezTo>
                <a:cubicBezTo>
                  <a:pt x="-10542" y="1558173"/>
                  <a:pt x="20731" y="1508616"/>
                  <a:pt x="0" y="1389366"/>
                </a:cubicBezTo>
                <a:cubicBezTo>
                  <a:pt x="-20731" y="1270116"/>
                  <a:pt x="31592" y="1179552"/>
                  <a:pt x="0" y="1000344"/>
                </a:cubicBezTo>
                <a:cubicBezTo>
                  <a:pt x="-31592" y="821136"/>
                  <a:pt x="47843" y="260798"/>
                  <a:pt x="0" y="0"/>
                </a:cubicBezTo>
                <a:close/>
              </a:path>
            </a:pathLst>
          </a:custGeom>
          <a:solidFill>
            <a:schemeClr val="bg1"/>
          </a:solidFill>
          <a:ln>
            <a:solidFill>
              <a:schemeClr val="tx1"/>
            </a:solidFill>
            <a:extLst>
              <a:ext uri="{C807C97D-BFC1-408E-A445-0C87EB9F89A2}">
                <ask:lineSketchStyleProps xmlns:ask="http://schemas.microsoft.com/office/drawing/2018/sketchyshapes" sd="4168704865">
                  <a:prstGeom prst="rect">
                    <a:avLst/>
                  </a:prstGeom>
                  <ask:type>
                    <ask:lineSketchScribble/>
                  </ask:type>
                </ask:lineSketchStyleProps>
              </a:ext>
            </a:extLst>
          </a:ln>
        </p:spPr>
        <p:txBody>
          <a:bodyPr vert="horz" lIns="91440" tIns="45720" rIns="91440" bIns="45720" rtlCol="0" anchor="t">
            <a:normAutofit/>
          </a:bodyPr>
          <a:lstStyle/>
          <a:p>
            <a:pPr marL="461963" indent="-461963">
              <a:lnSpc>
                <a:spcPct val="110000"/>
              </a:lnSpc>
              <a:spcAft>
                <a:spcPts val="600"/>
              </a:spcAft>
            </a:pPr>
            <a:r>
              <a:rPr lang="en-US" sz="2800" b="1" dirty="0">
                <a:latin typeface="Adobe Devanagari" panose="02040503050201020203" pitchFamily="18" charset="0"/>
                <a:cs typeface="Adobe Devanagari" panose="02040503050201020203" pitchFamily="18" charset="0"/>
              </a:rPr>
              <a:t>#1: What am I trying to accomplish? </a:t>
            </a:r>
            <a:br>
              <a:rPr lang="en-US" sz="2800" b="1" dirty="0">
                <a:latin typeface="Adobe Devanagari" panose="02040503050201020203" pitchFamily="18" charset="0"/>
                <a:cs typeface="Adobe Devanagari" panose="02040503050201020203" pitchFamily="18" charset="0"/>
              </a:rPr>
            </a:br>
            <a:r>
              <a:rPr lang="en-US" sz="2800" b="1" dirty="0">
                <a:latin typeface="Adobe Devanagari" panose="02040503050201020203" pitchFamily="18" charset="0"/>
                <a:cs typeface="Adobe Devanagari" panose="02040503050201020203" pitchFamily="18" charset="0"/>
              </a:rPr>
              <a:t>(Don’t measure what you don’t want or need to know.)</a:t>
            </a:r>
            <a:br>
              <a:rPr lang="en-US" sz="2800" b="1" dirty="0">
                <a:latin typeface="Adobe Devanagari" panose="02040503050201020203" pitchFamily="18" charset="0"/>
                <a:cs typeface="Adobe Devanagari" panose="02040503050201020203" pitchFamily="18" charset="0"/>
              </a:rPr>
            </a:br>
            <a:endParaRPr lang="en-US" sz="2800" b="1" dirty="0">
              <a:latin typeface="Adobe Devanagari" panose="02040503050201020203" pitchFamily="18" charset="0"/>
              <a:cs typeface="Adobe Devanagari" panose="02040503050201020203" pitchFamily="18" charset="0"/>
            </a:endParaRPr>
          </a:p>
          <a:p>
            <a:pPr marL="461963" indent="-461963">
              <a:lnSpc>
                <a:spcPct val="110000"/>
              </a:lnSpc>
              <a:spcAft>
                <a:spcPts val="600"/>
              </a:spcAft>
            </a:pPr>
            <a:r>
              <a:rPr lang="en-US" sz="2800" b="1" dirty="0">
                <a:latin typeface="Adobe Devanagari" panose="02040503050201020203" pitchFamily="18" charset="0"/>
                <a:cs typeface="Adobe Devanagari" panose="02040503050201020203" pitchFamily="18" charset="0"/>
              </a:rPr>
              <a:t>#2: What will my students have/be by the end of my course? </a:t>
            </a:r>
            <a:br>
              <a:rPr lang="en-US" sz="2800" b="1" dirty="0">
                <a:latin typeface="Adobe Devanagari" panose="02040503050201020203" pitchFamily="18" charset="0"/>
                <a:cs typeface="Adobe Devanagari" panose="02040503050201020203" pitchFamily="18" charset="0"/>
              </a:rPr>
            </a:br>
            <a:endParaRPr lang="en-US" sz="2800" b="1" dirty="0">
              <a:latin typeface="Adobe Devanagari" panose="02040503050201020203" pitchFamily="18" charset="0"/>
              <a:cs typeface="Adobe Devanagari" panose="02040503050201020203" pitchFamily="18" charset="0"/>
            </a:endParaRPr>
          </a:p>
          <a:p>
            <a:pPr marL="461963" indent="-461963">
              <a:lnSpc>
                <a:spcPct val="110000"/>
              </a:lnSpc>
              <a:spcAft>
                <a:spcPts val="600"/>
              </a:spcAft>
            </a:pPr>
            <a:r>
              <a:rPr lang="en-US" sz="2800" b="1" dirty="0">
                <a:latin typeface="Adobe Devanagari" panose="02040503050201020203" pitchFamily="18" charset="0"/>
                <a:cs typeface="Adobe Devanagari" panose="02040503050201020203" pitchFamily="18" charset="0"/>
              </a:rPr>
              <a:t>#3: What will my students be able to do/make by the end of my course? (Bloom’s)</a:t>
            </a:r>
          </a:p>
        </p:txBody>
      </p:sp>
      <p:pic>
        <p:nvPicPr>
          <p:cNvPr id="8" name="Picture 7">
            <a:extLst>
              <a:ext uri="{FF2B5EF4-FFF2-40B4-BE49-F238E27FC236}">
                <a16:creationId xmlns:a16="http://schemas.microsoft.com/office/drawing/2014/main" id="{95FFE915-266C-CC1B-D7C4-7E4BEE167A4F}"/>
              </a:ext>
            </a:extLst>
          </p:cNvPr>
          <p:cNvPicPr>
            <a:picLocks noChangeAspect="1"/>
          </p:cNvPicPr>
          <p:nvPr/>
        </p:nvPicPr>
        <p:blipFill>
          <a:blip r:embed="rId2"/>
          <a:stretch>
            <a:fillRect/>
          </a:stretch>
        </p:blipFill>
        <p:spPr>
          <a:xfrm>
            <a:off x="144364" y="768632"/>
            <a:ext cx="6137958" cy="4603468"/>
          </a:xfrm>
          <a:prstGeom prst="rect">
            <a:avLst/>
          </a:prstGeom>
        </p:spPr>
      </p:pic>
    </p:spTree>
    <p:extLst>
      <p:ext uri="{BB962C8B-B14F-4D97-AF65-F5344CB8AC3E}">
        <p14:creationId xmlns:p14="http://schemas.microsoft.com/office/powerpoint/2010/main" val="213591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AD651-07B0-4511-AE14-CC90BD493668}"/>
              </a:ext>
            </a:extLst>
          </p:cNvPr>
          <p:cNvPicPr>
            <a:picLocks noChangeAspect="1"/>
          </p:cNvPicPr>
          <p:nvPr/>
        </p:nvPicPr>
        <p:blipFill>
          <a:blip r:embed="rId2"/>
          <a:stretch>
            <a:fillRect/>
          </a:stretch>
        </p:blipFill>
        <p:spPr>
          <a:xfrm>
            <a:off x="165582" y="138224"/>
            <a:ext cx="11581474" cy="6517757"/>
          </a:xfrm>
          <a:prstGeom prst="rect">
            <a:avLst/>
          </a:prstGeom>
        </p:spPr>
      </p:pic>
    </p:spTree>
    <p:extLst>
      <p:ext uri="{BB962C8B-B14F-4D97-AF65-F5344CB8AC3E}">
        <p14:creationId xmlns:p14="http://schemas.microsoft.com/office/powerpoint/2010/main" val="277794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95E744AF-348D-4F0F-A409-572327AFD9A4}"/>
              </a:ext>
            </a:extLst>
          </p:cNvPr>
          <p:cNvSpPr txBox="1">
            <a:spLocks noGrp="1"/>
          </p:cNvSpPr>
          <p:nvPr>
            <p:ph idx="1"/>
          </p:nvPr>
        </p:nvSpPr>
        <p:spPr>
          <a:xfrm>
            <a:off x="346887" y="1771651"/>
            <a:ext cx="11604108" cy="4985980"/>
          </a:xfrm>
          <a:prstGeom prst="rect">
            <a:avLst/>
          </a:prstGeom>
          <a:noFill/>
        </p:spPr>
        <p:txBody>
          <a:bodyPr wrap="square" rtlCol="0">
            <a:spAutoFit/>
          </a:bodyPr>
          <a:lstStyle/>
          <a:p>
            <a:pPr marL="0" indent="0">
              <a:lnSpc>
                <a:spcPct val="100000"/>
              </a:lnSpc>
              <a:spcBef>
                <a:spcPts val="600"/>
              </a:spcBef>
              <a:spcAft>
                <a:spcPts val="600"/>
              </a:spcAft>
              <a:buNone/>
            </a:pPr>
            <a:r>
              <a:rPr lang="en-US" sz="3200" b="1" dirty="0">
                <a:latin typeface="Adobe Devanagari" panose="02040503050201020203" pitchFamily="18" charset="0"/>
                <a:cs typeface="Adobe Devanagari" panose="02040503050201020203" pitchFamily="18" charset="0"/>
              </a:rPr>
              <a:t>Solid</a:t>
            </a:r>
          </a:p>
          <a:p>
            <a:pPr>
              <a:lnSpc>
                <a:spcPct val="100000"/>
              </a:lnSpc>
              <a:spcBef>
                <a:spcPts val="600"/>
              </a:spcBef>
              <a:spcAft>
                <a:spcPts val="600"/>
              </a:spcAft>
            </a:pPr>
            <a:r>
              <a:rPr lang="en-US" sz="2400" dirty="0">
                <a:latin typeface="Adobe Devanagari" panose="02040503050201020203" pitchFamily="18" charset="0"/>
                <a:cs typeface="Adobe Devanagari" panose="02040503050201020203" pitchFamily="18" charset="0"/>
              </a:rPr>
              <a:t>Reflect the learning &amp; the content   </a:t>
            </a:r>
          </a:p>
          <a:p>
            <a:pPr>
              <a:lnSpc>
                <a:spcPct val="100000"/>
              </a:lnSpc>
              <a:spcBef>
                <a:spcPts val="600"/>
              </a:spcBef>
              <a:spcAft>
                <a:spcPts val="600"/>
              </a:spcAft>
            </a:pPr>
            <a:r>
              <a:rPr lang="en-US" sz="2400" dirty="0">
                <a:latin typeface="Adobe Devanagari" panose="02040503050201020203" pitchFamily="18" charset="0"/>
                <a:cs typeface="Adobe Devanagari" panose="02040503050201020203" pitchFamily="18" charset="0"/>
              </a:rPr>
              <a:t>Clearly articulated</a:t>
            </a:r>
          </a:p>
          <a:p>
            <a:pPr marL="0" indent="0">
              <a:lnSpc>
                <a:spcPct val="100000"/>
              </a:lnSpc>
              <a:spcBef>
                <a:spcPts val="600"/>
              </a:spcBef>
              <a:spcAft>
                <a:spcPts val="600"/>
              </a:spcAft>
              <a:buNone/>
            </a:pPr>
            <a:r>
              <a:rPr lang="en-US" sz="3200" b="1" dirty="0">
                <a:latin typeface="Adobe Devanagari" panose="02040503050201020203" pitchFamily="18" charset="0"/>
                <a:cs typeface="Adobe Devanagari" panose="02040503050201020203" pitchFamily="18" charset="0"/>
              </a:rPr>
              <a:t>Simple</a:t>
            </a:r>
          </a:p>
          <a:p>
            <a:pPr>
              <a:lnSpc>
                <a:spcPct val="100000"/>
              </a:lnSpc>
              <a:spcBef>
                <a:spcPts val="600"/>
              </a:spcBef>
              <a:spcAft>
                <a:spcPts val="600"/>
              </a:spcAft>
            </a:pPr>
            <a:r>
              <a:rPr lang="en-US" sz="2400" dirty="0">
                <a:latin typeface="Adobe Devanagari" panose="02040503050201020203" pitchFamily="18" charset="0"/>
                <a:cs typeface="Adobe Devanagari" panose="02040503050201020203" pitchFamily="18" charset="0"/>
              </a:rPr>
              <a:t>Each focuses on only ONE action: the most important one (analyze OR interpret vs. analyze AND interpret)</a:t>
            </a:r>
          </a:p>
          <a:p>
            <a:pPr>
              <a:lnSpc>
                <a:spcPct val="100000"/>
              </a:lnSpc>
              <a:spcBef>
                <a:spcPts val="600"/>
              </a:spcBef>
              <a:spcAft>
                <a:spcPts val="600"/>
              </a:spcAft>
            </a:pPr>
            <a:r>
              <a:rPr lang="en-US" sz="2400" dirty="0">
                <a:latin typeface="Adobe Devanagari" panose="02040503050201020203" pitchFamily="18" charset="0"/>
                <a:cs typeface="Adobe Devanagari" panose="02040503050201020203" pitchFamily="18" charset="0"/>
              </a:rPr>
              <a:t>Applicable in a variety of learning situations (vs. task-specific)</a:t>
            </a:r>
          </a:p>
          <a:p>
            <a:pPr marL="0" indent="0">
              <a:lnSpc>
                <a:spcPct val="100000"/>
              </a:lnSpc>
              <a:spcBef>
                <a:spcPts val="600"/>
              </a:spcBef>
              <a:spcAft>
                <a:spcPts val="600"/>
              </a:spcAft>
              <a:buNone/>
            </a:pPr>
            <a:r>
              <a:rPr lang="en-US" sz="3200" b="1" dirty="0">
                <a:latin typeface="Adobe Devanagari" panose="02040503050201020203" pitchFamily="18" charset="0"/>
                <a:cs typeface="Adobe Devanagari" panose="02040503050201020203" pitchFamily="18" charset="0"/>
              </a:rPr>
              <a:t>Measurable</a:t>
            </a:r>
          </a:p>
          <a:p>
            <a:pPr>
              <a:lnSpc>
                <a:spcPct val="100000"/>
              </a:lnSpc>
              <a:spcBef>
                <a:spcPts val="600"/>
              </a:spcBef>
              <a:spcAft>
                <a:spcPts val="600"/>
              </a:spcAft>
            </a:pPr>
            <a:r>
              <a:rPr lang="en-US" sz="2400" dirty="0">
                <a:latin typeface="Adobe Devanagari" panose="02040503050201020203" pitchFamily="18" charset="0"/>
                <a:cs typeface="Adobe Devanagari" panose="02040503050201020203" pitchFamily="18" charset="0"/>
              </a:rPr>
              <a:t>How will you assess it?</a:t>
            </a:r>
            <a:endParaRPr lang="en-US" sz="2000" dirty="0">
              <a:latin typeface="Adobe Devanagari" panose="02040503050201020203" pitchFamily="18" charset="0"/>
              <a:cs typeface="Adobe Devanagari" panose="02040503050201020203" pitchFamily="18" charset="0"/>
            </a:endParaRPr>
          </a:p>
        </p:txBody>
      </p:sp>
      <p:sp>
        <p:nvSpPr>
          <p:cNvPr id="6" name="Title 1">
            <a:extLst>
              <a:ext uri="{FF2B5EF4-FFF2-40B4-BE49-F238E27FC236}">
                <a16:creationId xmlns:a16="http://schemas.microsoft.com/office/drawing/2014/main" id="{BD687864-1CF0-4CE4-B03D-ED43A555FCDA}"/>
              </a:ext>
            </a:extLst>
          </p:cNvPr>
          <p:cNvSpPr>
            <a:spLocks noGrp="1"/>
          </p:cNvSpPr>
          <p:nvPr>
            <p:ph type="title"/>
          </p:nvPr>
        </p:nvSpPr>
        <p:spPr>
          <a:xfrm>
            <a:off x="242555" y="339744"/>
            <a:ext cx="11812772" cy="990600"/>
          </a:xfrm>
        </p:spPr>
        <p:txBody>
          <a:bodyPr>
            <a:noAutofit/>
          </a:bodyPr>
          <a:lstStyle/>
          <a:p>
            <a:r>
              <a:rPr lang="en-US" sz="5000" b="1" dirty="0">
                <a:effectLst>
                  <a:outerShdw blurRad="38100" dist="38100" dir="2700000" algn="tl">
                    <a:srgbClr val="000000">
                      <a:alpha val="43137"/>
                    </a:srgbClr>
                  </a:outerShdw>
                </a:effectLst>
                <a:latin typeface="Abadi" panose="020B0604020104020204" pitchFamily="34" charset="0"/>
              </a:rPr>
              <a:t>Developing LOs: Solid, Simple, Measurable</a:t>
            </a:r>
          </a:p>
        </p:txBody>
      </p:sp>
      <p:pic>
        <p:nvPicPr>
          <p:cNvPr id="2" name="Picture 1">
            <a:extLst>
              <a:ext uri="{FF2B5EF4-FFF2-40B4-BE49-F238E27FC236}">
                <a16:creationId xmlns:a16="http://schemas.microsoft.com/office/drawing/2014/main" id="{7FF51A1B-9CF7-576C-4E53-7CA62EFC1EC0}"/>
              </a:ext>
            </a:extLst>
          </p:cNvPr>
          <p:cNvPicPr>
            <a:picLocks noChangeAspect="1"/>
          </p:cNvPicPr>
          <p:nvPr/>
        </p:nvPicPr>
        <p:blipFill>
          <a:blip r:embed="rId3"/>
          <a:stretch>
            <a:fillRect/>
          </a:stretch>
        </p:blipFill>
        <p:spPr>
          <a:xfrm>
            <a:off x="7634177" y="1869005"/>
            <a:ext cx="3232297" cy="2197168"/>
          </a:xfrm>
          <a:prstGeom prst="rect">
            <a:avLst/>
          </a:prstGeom>
        </p:spPr>
      </p:pic>
    </p:spTree>
    <p:extLst>
      <p:ext uri="{BB962C8B-B14F-4D97-AF65-F5344CB8AC3E}">
        <p14:creationId xmlns:p14="http://schemas.microsoft.com/office/powerpoint/2010/main" val="38084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E9D58-CD64-48D2-A5CA-E2D056876936}"/>
              </a:ext>
            </a:extLst>
          </p:cNvPr>
          <p:cNvSpPr>
            <a:spLocks noGrp="1"/>
          </p:cNvSpPr>
          <p:nvPr>
            <p:ph idx="1"/>
          </p:nvPr>
        </p:nvSpPr>
        <p:spPr>
          <a:xfrm>
            <a:off x="348987" y="1958498"/>
            <a:ext cx="11494024" cy="4787459"/>
          </a:xfrm>
        </p:spPr>
        <p:txBody>
          <a:bodyPr rtlCol="0" anchor="ctr">
            <a:normAutofit/>
          </a:bodyPr>
          <a:lstStyle/>
          <a:p>
            <a:pPr marL="0" indent="0" eaLnBrk="1" fontAlgn="auto" hangingPunct="1">
              <a:buNone/>
              <a:defRPr/>
            </a:pPr>
            <a:r>
              <a:rPr lang="en-US" sz="2800" dirty="0">
                <a:solidFill>
                  <a:schemeClr val="tx1">
                    <a:lumMod val="75000"/>
                    <a:lumOff val="25000"/>
                  </a:schemeClr>
                </a:solidFill>
                <a:latin typeface="Adobe Devanagari" panose="02040503050201020203" pitchFamily="18" charset="0"/>
                <a:cs typeface="Adobe Devanagari" panose="02040503050201020203" pitchFamily="18" charset="0"/>
              </a:rPr>
              <a:t>How might learning objectives be met by working with specific community partners? </a:t>
            </a:r>
          </a:p>
          <a:p>
            <a:pPr marL="0" indent="0" eaLnBrk="1" fontAlgn="auto" hangingPunct="1">
              <a:buNone/>
              <a:defRPr/>
            </a:pPr>
            <a:r>
              <a:rPr lang="en-US" sz="2800" i="1" dirty="0">
                <a:solidFill>
                  <a:schemeClr val="accent2">
                    <a:lumMod val="75000"/>
                  </a:schemeClr>
                </a:solidFill>
                <a:latin typeface="Adobe Devanagari" panose="02040503050201020203" pitchFamily="18" charset="0"/>
                <a:cs typeface="Adobe Devanagari" panose="02040503050201020203" pitchFamily="18" charset="0"/>
              </a:rPr>
              <a:t>Service learning objectives can be formulated as: "Students will do [X] by doing [Y].”</a:t>
            </a:r>
          </a:p>
          <a:p>
            <a:pPr marL="0" indent="0" eaLnBrk="1" fontAlgn="auto" hangingPunct="1">
              <a:buNone/>
              <a:defRPr/>
            </a:pPr>
            <a:r>
              <a:rPr lang="en-US" sz="2800" b="1" i="1" dirty="0">
                <a:solidFill>
                  <a:schemeClr val="accent2">
                    <a:lumMod val="75000"/>
                  </a:schemeClr>
                </a:solidFill>
                <a:latin typeface="Adobe Devanagari" panose="02040503050201020203" pitchFamily="18" charset="0"/>
                <a:cs typeface="Adobe Devanagari" panose="02040503050201020203" pitchFamily="18" charset="0"/>
              </a:rPr>
              <a:t>OBJECTIVE (intended outcome):</a:t>
            </a:r>
            <a:r>
              <a:rPr lang="en-US" sz="2800" i="1" dirty="0">
                <a:solidFill>
                  <a:schemeClr val="accent2">
                    <a:lumMod val="75000"/>
                  </a:schemeClr>
                </a:solidFill>
                <a:latin typeface="Adobe Devanagari" panose="02040503050201020203" pitchFamily="18" charset="0"/>
                <a:cs typeface="Adobe Devanagari" panose="02040503050201020203" pitchFamily="18" charset="0"/>
              </a:rPr>
              <a:t>  Students will examine the strengths and weaknesses of educational policy arguments </a:t>
            </a:r>
            <a:r>
              <a:rPr lang="en-US" sz="2800" b="1" i="1" dirty="0">
                <a:solidFill>
                  <a:schemeClr val="accent2">
                    <a:lumMod val="75000"/>
                  </a:schemeClr>
                </a:solidFill>
                <a:latin typeface="Adobe Devanagari" panose="02040503050201020203" pitchFamily="18" charset="0"/>
                <a:cs typeface="Adobe Devanagari" panose="02040503050201020203" pitchFamily="18" charset="0"/>
              </a:rPr>
              <a:t>BY (means) </a:t>
            </a:r>
            <a:r>
              <a:rPr lang="en-US" sz="2800" i="1" dirty="0">
                <a:solidFill>
                  <a:schemeClr val="accent2">
                    <a:lumMod val="75000"/>
                  </a:schemeClr>
                </a:solidFill>
                <a:latin typeface="Adobe Devanagari" panose="02040503050201020203" pitchFamily="18" charset="0"/>
                <a:cs typeface="Adobe Devanagari" panose="02040503050201020203" pitchFamily="18" charset="0"/>
              </a:rPr>
              <a:t>tutoring in local public schools.</a:t>
            </a:r>
          </a:p>
          <a:p>
            <a:pPr marL="0" indent="0" eaLnBrk="1" fontAlgn="auto" hangingPunct="1">
              <a:buNone/>
              <a:defRPr/>
            </a:pPr>
            <a:endParaRPr lang="fr-FR" sz="2800" i="1" dirty="0">
              <a:solidFill>
                <a:schemeClr val="tx1">
                  <a:lumMod val="75000"/>
                  <a:lumOff val="25000"/>
                </a:schemeClr>
              </a:solidFill>
              <a:latin typeface="Adobe Devanagari" panose="02040503050201020203" pitchFamily="18" charset="0"/>
              <a:cs typeface="Adobe Devanagari" panose="02040503050201020203" pitchFamily="18" charset="0"/>
            </a:endParaRPr>
          </a:p>
          <a:p>
            <a:pPr marL="0" indent="0" eaLnBrk="1" fontAlgn="auto" hangingPunct="1">
              <a:buNone/>
              <a:defRPr/>
            </a:pPr>
            <a:r>
              <a:rPr lang="fr-FR" sz="2000" i="1" dirty="0">
                <a:solidFill>
                  <a:schemeClr val="tx1">
                    <a:lumMod val="75000"/>
                    <a:lumOff val="25000"/>
                  </a:schemeClr>
                </a:solidFill>
                <a:latin typeface="Adobe Devanagari" panose="02040503050201020203" pitchFamily="18" charset="0"/>
                <a:cs typeface="Adobe Devanagari" panose="02040503050201020203" pitchFamily="18" charset="0"/>
              </a:rPr>
              <a:t>Source: </a:t>
            </a:r>
            <a:r>
              <a:rPr lang="fr-FR" sz="2000" i="1" u="sng" dirty="0">
                <a:solidFill>
                  <a:schemeClr val="tx1">
                    <a:lumMod val="75000"/>
                    <a:lumOff val="25000"/>
                  </a:schemeClr>
                </a:solidFill>
                <a:latin typeface="Adobe Devanagari" panose="02040503050201020203" pitchFamily="18" charset="0"/>
                <a:cs typeface="Adobe Devanagari" panose="02040503050201020203" pitchFamily="18" charset="0"/>
                <a:hlinkClick r:id="rId2">
                  <a:extLst>
                    <a:ext uri="{A12FA001-AC4F-418D-AE19-62706E023703}">
                      <ahyp:hlinkClr xmlns:ahyp="http://schemas.microsoft.com/office/drawing/2018/hyperlinkcolor" val="tx"/>
                    </a:ext>
                  </a:extLst>
                </a:hlinkClick>
              </a:rPr>
              <a:t>http://www.loyno.edu/engage/learning-objectives</a:t>
            </a:r>
            <a:endParaRPr lang="en-US" sz="2000" dirty="0">
              <a:solidFill>
                <a:schemeClr val="tx1">
                  <a:lumMod val="75000"/>
                  <a:lumOff val="25000"/>
                </a:schemeClr>
              </a:solidFill>
              <a:latin typeface="Adobe Devanagari" panose="02040503050201020203" pitchFamily="18" charset="0"/>
              <a:cs typeface="Adobe Devanagari" panose="02040503050201020203" pitchFamily="18" charset="0"/>
            </a:endParaRPr>
          </a:p>
          <a:p>
            <a:pPr marL="91440" indent="-91440" eaLnBrk="1" fontAlgn="auto" hangingPunct="1">
              <a:defRPr/>
            </a:pPr>
            <a:endParaRPr lang="en-US" sz="1700" dirty="0">
              <a:solidFill>
                <a:schemeClr val="tx1">
                  <a:lumMod val="75000"/>
                  <a:lumOff val="25000"/>
                </a:schemeClr>
              </a:solidFill>
            </a:endParaRPr>
          </a:p>
        </p:txBody>
      </p:sp>
      <p:sp>
        <p:nvSpPr>
          <p:cNvPr id="7" name="Title 1">
            <a:extLst>
              <a:ext uri="{FF2B5EF4-FFF2-40B4-BE49-F238E27FC236}">
                <a16:creationId xmlns:a16="http://schemas.microsoft.com/office/drawing/2014/main" id="{7C1D50C8-B598-428A-9F47-4362B07DBBAE}"/>
              </a:ext>
            </a:extLst>
          </p:cNvPr>
          <p:cNvSpPr txBox="1">
            <a:spLocks/>
          </p:cNvSpPr>
          <p:nvPr/>
        </p:nvSpPr>
        <p:spPr>
          <a:xfrm>
            <a:off x="3141282" y="271531"/>
            <a:ext cx="5909434" cy="996471"/>
          </a:xfrm>
          <a:prstGeom prst="rect">
            <a:avLst/>
          </a:prstGeom>
          <a:solidFill>
            <a:schemeClr val="bg1"/>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182880" tIns="182880" rIns="182880" bIns="182880" rtlCol="0" anchor="ctr">
            <a:normAutofit fontScale="60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defRPr/>
            </a:pPr>
            <a:r>
              <a:rPr lang="en-US" sz="6000" b="1" dirty="0">
                <a:solidFill>
                  <a:schemeClr val="accent2"/>
                </a:solidFill>
                <a:effectLst>
                  <a:outerShdw blurRad="38100" dist="38100" dir="2700000" algn="tl">
                    <a:srgbClr val="000000">
                      <a:alpha val="43137"/>
                    </a:srgbClr>
                  </a:outerShdw>
                </a:effectLst>
              </a:rPr>
              <a:t>Learning Objectives</a:t>
            </a:r>
            <a:endParaRPr 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1DD4-9718-983E-6713-52E7C4F1B7FE}"/>
              </a:ext>
            </a:extLst>
          </p:cNvPr>
          <p:cNvSpPr>
            <a:spLocks noGrp="1"/>
          </p:cNvSpPr>
          <p:nvPr>
            <p:ph type="title"/>
          </p:nvPr>
        </p:nvSpPr>
        <p:spPr/>
        <p:txBody>
          <a:bodyPr>
            <a:normAutofit fontScale="90000"/>
          </a:bodyPr>
          <a:lstStyle/>
          <a:p>
            <a:r>
              <a:rPr lang="en-US" sz="3600" b="1"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Calibri" panose="020F0502020204030204" pitchFamily="34" charset="0"/>
              </a:rPr>
              <a:t>Example</a:t>
            </a:r>
            <a:br>
              <a:rPr lang="en-US" sz="3600" b="1"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Calibri" panose="020F0502020204030204" pitchFamily="34" charset="0"/>
              </a:rPr>
            </a:br>
            <a:r>
              <a:rPr lang="en-US" sz="3600" b="1" i="1"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Calibri" panose="020F0502020204030204" pitchFamily="34" charset="0"/>
              </a:rPr>
              <a:t>Human Development: Child and Youth Applications</a:t>
            </a:r>
            <a:endParaRPr lang="en-US" sz="6600"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464F1E9-5053-4FB6-CD1E-EB5CED1453C4}"/>
              </a:ext>
            </a:extLst>
          </p:cNvPr>
          <p:cNvSpPr>
            <a:spLocks noGrp="1"/>
          </p:cNvSpPr>
          <p:nvPr>
            <p:ph idx="1"/>
          </p:nvPr>
        </p:nvSpPr>
        <p:spPr/>
        <p:txBody>
          <a:bodyPr>
            <a:normAutofit fontScale="85000" lnSpcReduction="10000"/>
          </a:bodyPr>
          <a:lstStyle/>
          <a:p>
            <a:pPr marR="0" lvl="0">
              <a:spcBef>
                <a:spcPts val="1200"/>
              </a:spcBef>
              <a:spcAft>
                <a:spcPts val="0"/>
              </a:spcAft>
            </a:pPr>
            <a:r>
              <a:rPr lang="en-US"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Identify</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the main principles of cognitive development, information processing, and sociocultural theory by working with children </a:t>
            </a:r>
            <a:r>
              <a:rPr lang="en-US" b="1" dirty="0">
                <a:effectLst/>
                <a:latin typeface="Times New Roman" panose="02020603050405020304" pitchFamily="18" charset="0"/>
                <a:ea typeface="MS Mincho" panose="02020609040205080304" pitchFamily="49" charset="-128"/>
                <a:cs typeface="Times New Roman" panose="02020603050405020304" pitchFamily="18" charset="0"/>
              </a:rPr>
              <a:t>at your SL site.</a:t>
            </a:r>
            <a:endParaRPr lang="en-US" b="1" dirty="0">
              <a:effectLst/>
              <a:latin typeface="Cambria" panose="02040503050406030204" pitchFamily="18" charset="0"/>
              <a:ea typeface="MS Mincho" panose="02020609040205080304" pitchFamily="49" charset="-128"/>
              <a:cs typeface="Times New Roman" panose="02020603050405020304" pitchFamily="18" charset="0"/>
            </a:endParaRPr>
          </a:p>
          <a:p>
            <a:pPr marR="0" lvl="0">
              <a:spcBef>
                <a:spcPts val="1200"/>
              </a:spcBef>
              <a:spcAft>
                <a:spcPts val="0"/>
              </a:spcAft>
            </a:pPr>
            <a:r>
              <a:rPr lang="en-US" b="1" dirty="0">
                <a:effectLst/>
                <a:latin typeface="Times New Roman" panose="02020603050405020304" pitchFamily="18" charset="0"/>
                <a:ea typeface="MS Mincho" panose="02020609040205080304" pitchFamily="49" charset="-128"/>
                <a:cs typeface="Times New Roman" panose="02020603050405020304" pitchFamily="18" charset="0"/>
              </a:rPr>
              <a:t>Use the service experience to </a:t>
            </a:r>
            <a:r>
              <a:rPr lang="en-US"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explain</a:t>
            </a:r>
            <a:r>
              <a:rPr lang="en-US"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how academic theory contributes to understanding observed differences in socially, culturally, and linguistically diverse children and youth.</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R="0" lvl="0">
              <a:spcBef>
                <a:spcPts val="1200"/>
              </a:spcBef>
              <a:spcAft>
                <a:spcPts val="0"/>
              </a:spcAft>
            </a:pPr>
            <a:r>
              <a:rPr lang="en-US"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Evaluate</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the ways in which academic theory is applied </a:t>
            </a:r>
            <a:r>
              <a:rPr lang="en-US" b="1" dirty="0">
                <a:effectLst/>
                <a:latin typeface="Times New Roman" panose="02020603050405020304" pitchFamily="18" charset="0"/>
                <a:ea typeface="MS Mincho" panose="02020609040205080304" pitchFamily="49" charset="-128"/>
                <a:cs typeface="Times New Roman" panose="02020603050405020304" pitchFamily="18" charset="0"/>
              </a:rPr>
              <a:t>within the realms of your SL site</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a:p>
            <a:pPr marR="0" lvl="0">
              <a:spcBef>
                <a:spcPts val="120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Apply knowledge gained from the field experience</a:t>
            </a:r>
            <a:r>
              <a:rPr lang="en-US"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to </a:t>
            </a:r>
            <a:r>
              <a:rPr lang="en-US" b="1"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identify</a:t>
            </a:r>
            <a:r>
              <a:rPr lang="en-US"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influences such as environment, culture, family/sibling/friend relationships on the development of thought and reasoning. </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3262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B8AB7-5859-4B10-B37A-4EABAC23B55A}"/>
              </a:ext>
            </a:extLst>
          </p:cNvPr>
          <p:cNvSpPr>
            <a:spLocks noGrp="1"/>
          </p:cNvSpPr>
          <p:nvPr>
            <p:ph type="title"/>
          </p:nvPr>
        </p:nvSpPr>
        <p:spPr>
          <a:xfrm>
            <a:off x="6260663" y="691837"/>
            <a:ext cx="4818888" cy="1476801"/>
          </a:xfrm>
        </p:spPr>
        <p:txBody>
          <a:bodyPr anchor="b">
            <a:normAutofit/>
          </a:bodyPr>
          <a:lstStyle/>
          <a:p>
            <a:r>
              <a:rPr lang="en-US" sz="7200" dirty="0">
                <a:effectLst>
                  <a:outerShdw blurRad="38100" dist="38100" dir="2700000" algn="tl">
                    <a:srgbClr val="000000">
                      <a:alpha val="43137"/>
                    </a:srgbClr>
                  </a:outerShdw>
                </a:effectLst>
              </a:rPr>
              <a:t>Your turn!</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B1D1A6-BA9A-4B63-561C-75A271A3CE90}"/>
              </a:ext>
            </a:extLst>
          </p:cNvPr>
          <p:cNvSpPr>
            <a:spLocks noGrp="1"/>
          </p:cNvSpPr>
          <p:nvPr>
            <p:ph idx="1"/>
          </p:nvPr>
        </p:nvSpPr>
        <p:spPr>
          <a:xfrm>
            <a:off x="5452873" y="2400113"/>
            <a:ext cx="6604088" cy="4296239"/>
          </a:xfrm>
        </p:spPr>
        <p:txBody>
          <a:bodyPr anchor="t">
            <a:normAutofit/>
          </a:bodyPr>
          <a:lstStyle/>
          <a:p>
            <a:r>
              <a:rPr lang="en-US" sz="3200" dirty="0">
                <a:latin typeface="Adobe Devanagari" panose="02040503050201020203" pitchFamily="18" charset="0"/>
                <a:cs typeface="Adobe Devanagari" panose="02040503050201020203" pitchFamily="18" charset="0"/>
              </a:rPr>
              <a:t>Use the worksheet to identify a few potential SWBAT </a:t>
            </a:r>
            <a:r>
              <a:rPr lang="en-US" sz="3200" i="1" dirty="0">
                <a:latin typeface="Adobe Devanagari" panose="02040503050201020203" pitchFamily="18" charset="0"/>
                <a:cs typeface="Adobe Devanagari" panose="02040503050201020203" pitchFamily="18" charset="0"/>
              </a:rPr>
              <a:t>(students will be able to...) </a:t>
            </a:r>
            <a:r>
              <a:rPr lang="en-US" sz="3200" dirty="0">
                <a:latin typeface="Adobe Devanagari" panose="02040503050201020203" pitchFamily="18" charset="0"/>
                <a:cs typeface="Adobe Devanagari" panose="02040503050201020203" pitchFamily="18" charset="0"/>
              </a:rPr>
              <a:t>from your SL course.</a:t>
            </a:r>
          </a:p>
          <a:p>
            <a:r>
              <a:rPr lang="en-US" sz="3200" dirty="0">
                <a:latin typeface="Adobe Devanagari" panose="02040503050201020203" pitchFamily="18" charset="0"/>
                <a:cs typeface="Adobe Devanagari" panose="02040503050201020203" pitchFamily="18" charset="0"/>
              </a:rPr>
              <a:t>What activities and assessments will support this objective?</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4" name="Picture 3">
            <a:extLst>
              <a:ext uri="{FF2B5EF4-FFF2-40B4-BE49-F238E27FC236}">
                <a16:creationId xmlns:a16="http://schemas.microsoft.com/office/drawing/2014/main" id="{A43C33F7-0672-D4DC-855A-25843D429DE1}"/>
              </a:ext>
            </a:extLst>
          </p:cNvPr>
          <p:cNvPicPr>
            <a:picLocks noChangeAspect="1"/>
          </p:cNvPicPr>
          <p:nvPr/>
        </p:nvPicPr>
        <p:blipFill>
          <a:blip r:embed="rId4"/>
          <a:stretch>
            <a:fillRect/>
          </a:stretch>
        </p:blipFill>
        <p:spPr>
          <a:xfrm>
            <a:off x="161615" y="699516"/>
            <a:ext cx="5458968" cy="5458968"/>
          </a:xfrm>
          <a:prstGeom prst="rect">
            <a:avLst/>
          </a:prstGeom>
        </p:spPr>
      </p:pic>
    </p:spTree>
    <p:extLst>
      <p:ext uri="{BB962C8B-B14F-4D97-AF65-F5344CB8AC3E}">
        <p14:creationId xmlns:p14="http://schemas.microsoft.com/office/powerpoint/2010/main" val="319523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91DD-11DF-7851-50A7-B1DFBCA59C5C}"/>
              </a:ext>
            </a:extLst>
          </p:cNvPr>
          <p:cNvSpPr>
            <a:spLocks noGrp="1"/>
          </p:cNvSpPr>
          <p:nvPr>
            <p:ph type="title"/>
          </p:nvPr>
        </p:nvSpPr>
        <p:spPr/>
        <p:txBody>
          <a:bodyPr>
            <a:normAutofit/>
          </a:bodyPr>
          <a:lstStyle/>
          <a:p>
            <a:r>
              <a:rPr lang="en-US" dirty="0"/>
              <a:t>Syllabus Recommendations</a:t>
            </a:r>
          </a:p>
        </p:txBody>
      </p:sp>
      <p:sp>
        <p:nvSpPr>
          <p:cNvPr id="3" name="Content Placeholder 2">
            <a:extLst>
              <a:ext uri="{FF2B5EF4-FFF2-40B4-BE49-F238E27FC236}">
                <a16:creationId xmlns:a16="http://schemas.microsoft.com/office/drawing/2014/main" id="{334A3DCA-14EA-C7E4-3602-40F152DEE054}"/>
              </a:ext>
            </a:extLst>
          </p:cNvPr>
          <p:cNvSpPr>
            <a:spLocks noGrp="1"/>
          </p:cNvSpPr>
          <p:nvPr>
            <p:ph idx="1"/>
          </p:nvPr>
        </p:nvSpPr>
        <p:spPr>
          <a:xfrm>
            <a:off x="168094" y="1850177"/>
            <a:ext cx="11570249" cy="4854593"/>
          </a:xfrm>
        </p:spPr>
        <p:txBody>
          <a:bodyPr>
            <a:normAutofit fontScale="92500"/>
          </a:bodyPr>
          <a:lstStyle/>
          <a:p>
            <a:pPr>
              <a:spcAft>
                <a:spcPts val="1200"/>
              </a:spcAft>
            </a:pPr>
            <a:r>
              <a:rPr lang="en-US" b="0" i="0" u="none" strike="noStrike" baseline="0" dirty="0">
                <a:solidFill>
                  <a:srgbClr val="000000"/>
                </a:solidFill>
                <a:latin typeface="Tahoma" panose="020B0604030504040204" pitchFamily="34" charset="0"/>
              </a:rPr>
              <a:t>State that this is a service-learning course in the </a:t>
            </a:r>
            <a:r>
              <a:rPr lang="en-US" b="1" i="0" u="none" strike="noStrike" baseline="0" dirty="0">
                <a:solidFill>
                  <a:srgbClr val="000081"/>
                </a:solidFill>
                <a:latin typeface="Tahoma" panose="020B0604030504040204" pitchFamily="34" charset="0"/>
              </a:rPr>
              <a:t>course description</a:t>
            </a:r>
            <a:r>
              <a:rPr lang="en-US" b="0" i="0" u="none" strike="noStrike" baseline="0" dirty="0">
                <a:solidFill>
                  <a:srgbClr val="000000"/>
                </a:solidFill>
                <a:latin typeface="Tahoma" panose="020B0604030504040204" pitchFamily="34" charset="0"/>
              </a:rPr>
              <a:t>.</a:t>
            </a:r>
          </a:p>
          <a:p>
            <a:pPr>
              <a:spcAft>
                <a:spcPts val="1200"/>
              </a:spcAft>
            </a:pPr>
            <a:r>
              <a:rPr lang="en-US" b="0" i="0" u="none" strike="noStrike" baseline="0" dirty="0">
                <a:solidFill>
                  <a:srgbClr val="000000"/>
                </a:solidFill>
                <a:latin typeface="Tahoma" panose="020B0604030504040204" pitchFamily="34" charset="0"/>
              </a:rPr>
              <a:t>Include a </a:t>
            </a:r>
            <a:r>
              <a:rPr lang="en-US" b="1" i="0" u="none" strike="noStrike" baseline="0" dirty="0">
                <a:solidFill>
                  <a:srgbClr val="000081"/>
                </a:solidFill>
                <a:latin typeface="Tahoma" panose="020B0604030504040204" pitchFamily="34" charset="0"/>
              </a:rPr>
              <a:t>definition of service-learning. </a:t>
            </a:r>
          </a:p>
          <a:p>
            <a:pPr>
              <a:spcAft>
                <a:spcPts val="1200"/>
              </a:spcAft>
            </a:pPr>
            <a:r>
              <a:rPr lang="en-US" b="1" dirty="0">
                <a:solidFill>
                  <a:srgbClr val="000081"/>
                </a:solidFill>
                <a:latin typeface="Tahoma" panose="020B0604030504040204" pitchFamily="34" charset="0"/>
              </a:rPr>
              <a:t>Course objectives </a:t>
            </a:r>
            <a:r>
              <a:rPr lang="en-US" dirty="0">
                <a:solidFill>
                  <a:srgbClr val="000000"/>
                </a:solidFill>
                <a:latin typeface="Tahoma" panose="020B0604030504040204" pitchFamily="34" charset="0"/>
              </a:rPr>
              <a:t>should link to the service. The syllabus should explicitly tell students how the assigned service work meets course learning objectives and fulfills a need in the community.</a:t>
            </a:r>
          </a:p>
          <a:p>
            <a:pPr>
              <a:spcAft>
                <a:spcPts val="1200"/>
              </a:spcAft>
            </a:pPr>
            <a:r>
              <a:rPr lang="en-US" dirty="0">
                <a:solidFill>
                  <a:srgbClr val="000000"/>
                </a:solidFill>
                <a:latin typeface="Tahoma" panose="020B0604030504040204" pitchFamily="34" charset="0"/>
              </a:rPr>
              <a:t>State the </a:t>
            </a:r>
            <a:r>
              <a:rPr lang="en-US" b="1" dirty="0">
                <a:solidFill>
                  <a:srgbClr val="000081"/>
                </a:solidFill>
                <a:latin typeface="Tahoma" panose="020B0604030504040204" pitchFamily="34" charset="0"/>
              </a:rPr>
              <a:t>number of service hours required </a:t>
            </a:r>
            <a:r>
              <a:rPr lang="en-US" dirty="0">
                <a:solidFill>
                  <a:srgbClr val="000000"/>
                </a:solidFill>
                <a:latin typeface="Tahoma" panose="020B0604030504040204" pitchFamily="34" charset="0"/>
              </a:rPr>
              <a:t>of each student. (Always delineate direct service hours, or contact hours with the community partner, versus time spent onboarding, working on reflection assignments, etc.) </a:t>
            </a:r>
          </a:p>
          <a:p>
            <a:endParaRPr lang="en-US" sz="2400" b="1" i="0" u="none" strike="noStrike" baseline="0" dirty="0">
              <a:solidFill>
                <a:srgbClr val="000081"/>
              </a:solidFill>
              <a:latin typeface="Tahoma" panose="020B0604030504040204" pitchFamily="34" charset="0"/>
            </a:endParaRPr>
          </a:p>
        </p:txBody>
      </p:sp>
      <p:sp>
        <p:nvSpPr>
          <p:cNvPr id="5" name="TextBox 4">
            <a:extLst>
              <a:ext uri="{FF2B5EF4-FFF2-40B4-BE49-F238E27FC236}">
                <a16:creationId xmlns:a16="http://schemas.microsoft.com/office/drawing/2014/main" id="{2F7586D6-A89B-B9F3-8985-EAE855ACD92A}"/>
              </a:ext>
            </a:extLst>
          </p:cNvPr>
          <p:cNvSpPr txBox="1"/>
          <p:nvPr/>
        </p:nvSpPr>
        <p:spPr>
          <a:xfrm>
            <a:off x="453657" y="6165361"/>
            <a:ext cx="11997069" cy="707886"/>
          </a:xfrm>
          <a:prstGeom prst="rect">
            <a:avLst/>
          </a:prstGeom>
          <a:noFill/>
        </p:spPr>
        <p:txBody>
          <a:bodyPr wrap="square">
            <a:spAutoFit/>
          </a:bodyPr>
          <a:lstStyle/>
          <a:p>
            <a:r>
              <a:rPr lang="en-US" sz="2000" dirty="0">
                <a:solidFill>
                  <a:srgbClr val="002060"/>
                </a:solidFill>
                <a:latin typeface="Abadi Extra Light" panose="020B0204020104020204" pitchFamily="34" charset="0"/>
              </a:rPr>
              <a:t>Adapted from: https://servicelearning.duke.edu/sites/servicelearning.duke.edu/files/documents/constructing-sl-syllabi.original.pdf</a:t>
            </a:r>
          </a:p>
        </p:txBody>
      </p:sp>
    </p:spTree>
    <p:extLst>
      <p:ext uri="{BB962C8B-B14F-4D97-AF65-F5344CB8AC3E}">
        <p14:creationId xmlns:p14="http://schemas.microsoft.com/office/powerpoint/2010/main" val="341388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1222</Words>
  <Application>Microsoft Office PowerPoint</Application>
  <PresentationFormat>Widescreen</PresentationFormat>
  <Paragraphs>70</Paragraphs>
  <Slides>16</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Abadi</vt:lpstr>
      <vt:lpstr>Abadi Extra Light</vt:lpstr>
      <vt:lpstr>Adobe Devanagari</vt:lpstr>
      <vt:lpstr>Arial</vt:lpstr>
      <vt:lpstr>Calibri</vt:lpstr>
      <vt:lpstr>Cambria</vt:lpstr>
      <vt:lpstr>Gill Sans MT</vt:lpstr>
      <vt:lpstr>Merriweather</vt:lpstr>
      <vt:lpstr>MerriweatherLight-Italic</vt:lpstr>
      <vt:lpstr>Modern Love</vt:lpstr>
      <vt:lpstr>Tahoma</vt:lpstr>
      <vt:lpstr>The Hand</vt:lpstr>
      <vt:lpstr>Times New Roman</vt:lpstr>
      <vt:lpstr>SketchyVTI</vt:lpstr>
      <vt:lpstr>Parcel</vt:lpstr>
      <vt:lpstr>Adding Service Learning to your Syllabus</vt:lpstr>
      <vt:lpstr>PowerPoint Presentation</vt:lpstr>
      <vt:lpstr>PowerPoint Presentation</vt:lpstr>
      <vt:lpstr>PowerPoint Presentation</vt:lpstr>
      <vt:lpstr>Developing LOs: Solid, Simple, Measurable</vt:lpstr>
      <vt:lpstr>PowerPoint Presentation</vt:lpstr>
      <vt:lpstr>Example Human Development: Child and Youth Applications</vt:lpstr>
      <vt:lpstr>Your turn!</vt:lpstr>
      <vt:lpstr>Syllabus Recommendations</vt:lpstr>
      <vt:lpstr>PowerPoint Presentation</vt:lpstr>
      <vt:lpstr>How many hours should I require?</vt:lpstr>
      <vt:lpstr>PowerPoint Presentation</vt:lpstr>
      <vt:lpstr>Poorly done, Service Learning risks…</vt:lpstr>
      <vt:lpstr>How many hours should I require?</vt:lpstr>
      <vt:lpstr>Mandatory service learning at university: Do less-inclined students learn from it?</vt:lpstr>
      <vt:lpstr>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Service Learning to your Syllabus</dc:title>
  <dc:creator>Carol Cujec</dc:creator>
  <cp:lastModifiedBy>Carol Cujec</cp:lastModifiedBy>
  <cp:revision>2</cp:revision>
  <dcterms:created xsi:type="dcterms:W3CDTF">2022-06-08T20:26:15Z</dcterms:created>
  <dcterms:modified xsi:type="dcterms:W3CDTF">2023-06-11T21:46:56Z</dcterms:modified>
</cp:coreProperties>
</file>