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10" autoAdjust="0"/>
  </p:normalViewPr>
  <p:slideViewPr>
    <p:cSldViewPr snapToGrid="0">
      <p:cViewPr varScale="1">
        <p:scale>
          <a:sx n="89" d="100"/>
          <a:sy n="89"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49E98-7618-472E-BCCA-308BD90905A9}" type="datetimeFigureOut">
              <a:rPr lang="en-US" smtClean="0"/>
              <a:t>6/25/2022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A478A-F870-4D7B-AA47-B8F5E48EDA62}" type="slidenum">
              <a:rPr lang="en-US" smtClean="0"/>
              <a:t>‹#›</a:t>
            </a:fld>
            <a:endParaRPr lang="en-US"/>
          </a:p>
        </p:txBody>
      </p:sp>
    </p:spTree>
    <p:extLst>
      <p:ext uri="{BB962C8B-B14F-4D97-AF65-F5344CB8AC3E}">
        <p14:creationId xmlns:p14="http://schemas.microsoft.com/office/powerpoint/2010/main" val="177987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2</a:t>
            </a:fld>
            <a:endParaRPr lang="en-US"/>
          </a:p>
        </p:txBody>
      </p:sp>
    </p:spTree>
    <p:extLst>
      <p:ext uri="{BB962C8B-B14F-4D97-AF65-F5344CB8AC3E}">
        <p14:creationId xmlns:p14="http://schemas.microsoft.com/office/powerpoint/2010/main" val="25608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Note that there are 16 total marbles. A is simply a set of sequential events. On the first, you have 10/16 chances to draw a red. Supposing this red is not replaced, the chance of drawing a second red will be 9/15; therefore, the probability of A is (10/16) * (9/15) = 0.375. Event B is translated into 2 events: Blue + (White or Red) or (White or Red) + Blue. The probabilities of each of these events, added together would be (2/16) * (14/15) + (14/16) * (2/15) = 0.2333333333; therefore, A is more probable.</a:t>
            </a:r>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10</a:t>
            </a:fld>
            <a:endParaRPr lang="en-US"/>
          </a:p>
        </p:txBody>
      </p:sp>
    </p:spTree>
    <p:extLst>
      <p:ext uri="{BB962C8B-B14F-4D97-AF65-F5344CB8AC3E}">
        <p14:creationId xmlns:p14="http://schemas.microsoft.com/office/powerpoint/2010/main" val="370371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Begin by organizing the set-in numerical order</a:t>
            </a:r>
          </a:p>
          <a:p>
            <a:pPr algn="l"/>
            <a:r>
              <a:rPr lang="en-US" b="0" i="0" u="none" strike="noStrike" dirty="0" err="1">
                <a:solidFill>
                  <a:srgbClr val="000000"/>
                </a:solidFill>
                <a:effectLst/>
                <a:latin typeface="MathJax_Math-italic"/>
              </a:rPr>
              <a:t>SetA</a:t>
            </a:r>
            <a:r>
              <a:rPr lang="en-US" b="0" i="0" u="none" strike="noStrike" dirty="0">
                <a:solidFill>
                  <a:srgbClr val="000000"/>
                </a:solidFill>
                <a:effectLst/>
                <a:latin typeface="MathJax_Main"/>
              </a:rPr>
              <a:t>=[1,4,10,1,3,4,10,4]</a:t>
            </a:r>
          </a:p>
          <a:p>
            <a:pPr algn="l"/>
            <a:endParaRPr lang="en-US" b="0" i="0" dirty="0">
              <a:solidFill>
                <a:srgbClr val="000000"/>
              </a:solidFill>
              <a:effectLst/>
              <a:latin typeface="Lato" panose="020F0502020204030203" pitchFamily="34" charset="0"/>
            </a:endParaRPr>
          </a:p>
          <a:p>
            <a:pPr algn="l"/>
            <a:r>
              <a:rPr lang="en-US" b="0" i="0" u="none" strike="noStrike" dirty="0" err="1">
                <a:solidFill>
                  <a:srgbClr val="000000"/>
                </a:solidFill>
                <a:effectLst/>
                <a:latin typeface="MathJax_Math-italic"/>
              </a:rPr>
              <a:t>SetA</a:t>
            </a:r>
            <a:r>
              <a:rPr lang="en-US" b="0" i="0" u="none" strike="noStrike" dirty="0">
                <a:solidFill>
                  <a:srgbClr val="000000"/>
                </a:solidFill>
                <a:effectLst/>
                <a:latin typeface="MathJax_Main"/>
              </a:rPr>
              <a:t>=[1,1,3,4,4,4,10,10]</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The mode is the value which repeats the most, so</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Quantity A: </a:t>
            </a:r>
            <a:r>
              <a:rPr lang="en-US" b="0" i="0" u="none" strike="noStrike" dirty="0">
                <a:solidFill>
                  <a:srgbClr val="000000"/>
                </a:solidFill>
                <a:effectLst/>
                <a:latin typeface="MathJax_Main"/>
              </a:rPr>
              <a:t>4</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Now, since there are an even number of values, the median is the average of the two middle values: </a:t>
            </a:r>
            <a:r>
              <a:rPr lang="en-US" b="0" i="0" u="none" strike="noStrike" dirty="0">
                <a:solidFill>
                  <a:srgbClr val="000000"/>
                </a:solidFill>
                <a:effectLst/>
                <a:latin typeface="MathJax_Main"/>
              </a:rPr>
              <a:t>4+4</a:t>
            </a:r>
            <a:endParaRPr lang="en-US" b="0" i="0" dirty="0">
              <a:solidFill>
                <a:srgbClr val="000000"/>
              </a:solidFill>
              <a:effectLst/>
              <a:latin typeface="Lato" panose="020F0502020204030203" pitchFamily="34" charset="0"/>
            </a:endParaRP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Quantity B: </a:t>
            </a:r>
            <a:r>
              <a:rPr lang="en-US" b="0" i="0" u="none" strike="noStrike" dirty="0">
                <a:solidFill>
                  <a:srgbClr val="000000"/>
                </a:solidFill>
                <a:effectLst/>
                <a:latin typeface="MathJax_Main"/>
              </a:rPr>
              <a:t>4</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The two quantities are equal.</a:t>
            </a:r>
          </a:p>
          <a:p>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11</a:t>
            </a:fld>
            <a:endParaRPr lang="en-US"/>
          </a:p>
        </p:txBody>
      </p:sp>
    </p:spTree>
    <p:extLst>
      <p:ext uri="{BB962C8B-B14F-4D97-AF65-F5344CB8AC3E}">
        <p14:creationId xmlns:p14="http://schemas.microsoft.com/office/powerpoint/2010/main" val="193345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If the average of </a:t>
            </a:r>
            <a:r>
              <a:rPr lang="en-US" b="0" i="0" u="none" strike="noStrike" dirty="0">
                <a:solidFill>
                  <a:srgbClr val="000000"/>
                </a:solidFill>
                <a:effectLst/>
                <a:latin typeface="MathJax_Math-italic"/>
              </a:rPr>
              <a:t>a</a:t>
            </a:r>
            <a:r>
              <a:rPr lang="en-US" b="0" i="0" dirty="0">
                <a:solidFill>
                  <a:srgbClr val="000000"/>
                </a:solidFill>
                <a:effectLst/>
                <a:latin typeface="Lato" panose="020F0502020204030203" pitchFamily="34" charset="0"/>
              </a:rPr>
              <a:t> and </a:t>
            </a:r>
            <a:r>
              <a:rPr lang="en-US" b="0" i="0" u="none" strike="noStrike" dirty="0">
                <a:solidFill>
                  <a:srgbClr val="000000"/>
                </a:solidFill>
                <a:effectLst/>
                <a:latin typeface="MathJax_Math-italic"/>
              </a:rPr>
              <a:t>b</a:t>
            </a:r>
            <a:r>
              <a:rPr lang="en-US" b="0" i="0" dirty="0">
                <a:solidFill>
                  <a:srgbClr val="000000"/>
                </a:solidFill>
                <a:effectLst/>
                <a:latin typeface="Lato" panose="020F0502020204030203" pitchFamily="34" charset="0"/>
              </a:rPr>
              <a:t> is 70, then their sum is 140.</a:t>
            </a:r>
          </a:p>
          <a:p>
            <a:pPr algn="l"/>
            <a:r>
              <a:rPr lang="en-US" b="0" i="0" u="none" strike="noStrike" dirty="0">
                <a:solidFill>
                  <a:srgbClr val="000000"/>
                </a:solidFill>
                <a:effectLst/>
                <a:latin typeface="MathJax_Math-italic"/>
              </a:rPr>
              <a:t>average</a:t>
            </a:r>
            <a:r>
              <a:rPr lang="en-US" b="0" i="0" u="none" strike="noStrike" dirty="0">
                <a:solidFill>
                  <a:srgbClr val="000000"/>
                </a:solidFill>
                <a:effectLst/>
                <a:latin typeface="MathJax_Main"/>
              </a:rPr>
              <a:t>=(</a:t>
            </a:r>
            <a:r>
              <a:rPr lang="en-US" b="0" i="0" u="none" strike="noStrike" dirty="0" err="1">
                <a:solidFill>
                  <a:srgbClr val="000000"/>
                </a:solidFill>
                <a:effectLst/>
                <a:latin typeface="MathJax_Math-italic"/>
              </a:rPr>
              <a:t>a</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b</a:t>
            </a:r>
            <a:r>
              <a:rPr lang="en-US" b="0" i="0" u="none" strike="noStrike" dirty="0">
                <a:solidFill>
                  <a:srgbClr val="000000"/>
                </a:solidFill>
                <a:effectLst/>
                <a:latin typeface="MathJax_Math-italic"/>
              </a:rPr>
              <a:t>)/</a:t>
            </a:r>
            <a:r>
              <a:rPr lang="en-US" b="0" i="0" u="none" strike="noStrike" dirty="0">
                <a:solidFill>
                  <a:srgbClr val="000000"/>
                </a:solidFill>
                <a:effectLst/>
                <a:latin typeface="MathJax_Main"/>
              </a:rPr>
              <a:t>2=70</a:t>
            </a:r>
          </a:p>
          <a:p>
            <a:pPr algn="l"/>
            <a:endParaRPr lang="en-US" b="0" i="0" dirty="0">
              <a:solidFill>
                <a:srgbClr val="000000"/>
              </a:solidFill>
              <a:effectLst/>
              <a:latin typeface="Lato" panose="020F0502020204030203" pitchFamily="34" charset="0"/>
            </a:endParaRPr>
          </a:p>
          <a:p>
            <a:pPr algn="l"/>
            <a:r>
              <a:rPr lang="en-US" b="0" i="0" u="none" strike="noStrike" dirty="0" err="1">
                <a:solidFill>
                  <a:srgbClr val="000000"/>
                </a:solidFill>
                <a:effectLst/>
                <a:latin typeface="MathJax_Math-italic"/>
              </a:rPr>
              <a:t>a</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b</a:t>
            </a:r>
            <a:r>
              <a:rPr lang="en-US" b="0" i="0" u="none" strike="noStrike" dirty="0">
                <a:solidFill>
                  <a:srgbClr val="000000"/>
                </a:solidFill>
                <a:effectLst/>
                <a:latin typeface="MathJax_Main"/>
              </a:rPr>
              <a:t>=140</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Likewise, if the average of </a:t>
            </a:r>
            <a:r>
              <a:rPr lang="en-US" b="0" i="1" dirty="0">
                <a:solidFill>
                  <a:srgbClr val="000000"/>
                </a:solidFill>
                <a:effectLst/>
                <a:latin typeface="Lato" panose="020F0502020204030203" pitchFamily="34" charset="0"/>
              </a:rPr>
              <a:t>b</a:t>
            </a:r>
            <a:r>
              <a:rPr lang="en-US" b="0" i="0" dirty="0">
                <a:solidFill>
                  <a:srgbClr val="000000"/>
                </a:solidFill>
                <a:effectLst/>
                <a:latin typeface="Lato" panose="020F0502020204030203" pitchFamily="34" charset="0"/>
              </a:rPr>
              <a:t> and </a:t>
            </a:r>
            <a:r>
              <a:rPr lang="en-US" b="0" i="1" dirty="0">
                <a:solidFill>
                  <a:srgbClr val="000000"/>
                </a:solidFill>
                <a:effectLst/>
                <a:latin typeface="Lato" panose="020F0502020204030203" pitchFamily="34" charset="0"/>
              </a:rPr>
              <a:t>c</a:t>
            </a:r>
            <a:r>
              <a:rPr lang="en-US" b="0" i="0" dirty="0">
                <a:solidFill>
                  <a:srgbClr val="000000"/>
                </a:solidFill>
                <a:effectLst/>
                <a:latin typeface="Lato" panose="020F0502020204030203" pitchFamily="34" charset="0"/>
              </a:rPr>
              <a:t> is 110, then their sum must be 220.</a:t>
            </a:r>
          </a:p>
          <a:p>
            <a:pPr algn="l"/>
            <a:r>
              <a:rPr lang="en-US" b="0" i="0" u="none" strike="noStrike" dirty="0">
                <a:solidFill>
                  <a:srgbClr val="000000"/>
                </a:solidFill>
                <a:effectLst/>
                <a:latin typeface="MathJax_Math-italic"/>
              </a:rPr>
              <a:t>average</a:t>
            </a:r>
            <a:r>
              <a:rPr lang="en-US" b="0" i="0" u="none" strike="noStrike" dirty="0">
                <a:solidFill>
                  <a:srgbClr val="000000"/>
                </a:solidFill>
                <a:effectLst/>
                <a:latin typeface="MathJax_Main"/>
              </a:rPr>
              <a:t>=(</a:t>
            </a:r>
            <a:r>
              <a:rPr lang="en-US" b="0" i="0" u="none" strike="noStrike" dirty="0" err="1">
                <a:solidFill>
                  <a:srgbClr val="000000"/>
                </a:solidFill>
                <a:effectLst/>
                <a:latin typeface="MathJax_Math-italic"/>
              </a:rPr>
              <a:t>b</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c</a:t>
            </a:r>
            <a:r>
              <a:rPr lang="en-US" b="0" i="0" u="none" strike="noStrike" dirty="0">
                <a:solidFill>
                  <a:srgbClr val="000000"/>
                </a:solidFill>
                <a:effectLst/>
                <a:latin typeface="MathJax_Math-italic"/>
              </a:rPr>
              <a:t>)/</a:t>
            </a:r>
            <a:r>
              <a:rPr lang="en-US" b="0" i="0" u="none" strike="noStrike" dirty="0">
                <a:solidFill>
                  <a:srgbClr val="000000"/>
                </a:solidFill>
                <a:effectLst/>
                <a:latin typeface="MathJax_Main"/>
              </a:rPr>
              <a:t>2=110</a:t>
            </a:r>
          </a:p>
          <a:p>
            <a:pPr algn="l"/>
            <a:endParaRPr lang="en-US" b="0" i="0" dirty="0">
              <a:solidFill>
                <a:srgbClr val="000000"/>
              </a:solidFill>
              <a:effectLst/>
              <a:latin typeface="Lato" panose="020F0502020204030203" pitchFamily="34" charset="0"/>
            </a:endParaRPr>
          </a:p>
          <a:p>
            <a:pPr algn="l"/>
            <a:r>
              <a:rPr lang="en-US" b="0" i="0" u="none" strike="noStrike" dirty="0" err="1">
                <a:solidFill>
                  <a:srgbClr val="000000"/>
                </a:solidFill>
                <a:effectLst/>
                <a:latin typeface="MathJax_Math-italic"/>
              </a:rPr>
              <a:t>b</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c</a:t>
            </a:r>
            <a:r>
              <a:rPr lang="en-US" b="0" i="0" u="none" strike="noStrike" dirty="0">
                <a:solidFill>
                  <a:srgbClr val="000000"/>
                </a:solidFill>
                <a:effectLst/>
                <a:latin typeface="MathJax_Main"/>
              </a:rPr>
              <a:t>=220</a:t>
            </a:r>
          </a:p>
          <a:p>
            <a:pPr algn="l"/>
            <a:endParaRPr lang="en-US" b="0" i="0" dirty="0">
              <a:solidFill>
                <a:srgbClr val="000000"/>
              </a:solidFill>
              <a:effectLst/>
              <a:latin typeface="Lato" panose="020F0502020204030203" pitchFamily="34" charset="0"/>
            </a:endParaRPr>
          </a:p>
          <a:p>
            <a:pPr algn="l"/>
            <a:r>
              <a:rPr lang="en-US" b="0" i="0" u="none" strike="noStrike" dirty="0">
                <a:solidFill>
                  <a:srgbClr val="000000"/>
                </a:solidFill>
                <a:effectLst/>
                <a:latin typeface="MathJax_Main"/>
              </a:rPr>
              <a:t>(</a:t>
            </a:r>
            <a:r>
              <a:rPr lang="en-US" b="0" i="0" u="none" strike="noStrike" dirty="0" err="1">
                <a:solidFill>
                  <a:srgbClr val="000000"/>
                </a:solidFill>
                <a:effectLst/>
                <a:latin typeface="MathJax_Math-italic"/>
              </a:rPr>
              <a:t>b</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c</a:t>
            </a:r>
            <a:r>
              <a:rPr lang="en-US" b="0" i="0" u="none" strike="noStrike" dirty="0">
                <a:solidFill>
                  <a:srgbClr val="000000"/>
                </a:solidFill>
                <a:effectLst/>
                <a:latin typeface="MathJax_Main"/>
              </a:rPr>
              <a:t>)−(</a:t>
            </a:r>
            <a:r>
              <a:rPr lang="en-US" b="0" i="0" u="none" strike="noStrike" dirty="0" err="1">
                <a:solidFill>
                  <a:srgbClr val="000000"/>
                </a:solidFill>
                <a:effectLst/>
                <a:latin typeface="MathJax_Math-italic"/>
              </a:rPr>
              <a:t>a</a:t>
            </a:r>
            <a:r>
              <a:rPr lang="en-US" b="0" i="0" u="none" strike="noStrike" dirty="0" err="1">
                <a:solidFill>
                  <a:srgbClr val="000000"/>
                </a:solidFill>
                <a:effectLst/>
                <a:latin typeface="MathJax_Main"/>
              </a:rPr>
              <a:t>+</a:t>
            </a:r>
            <a:r>
              <a:rPr lang="en-US" b="0" i="0" u="none" strike="noStrike" dirty="0" err="1">
                <a:solidFill>
                  <a:srgbClr val="000000"/>
                </a:solidFill>
                <a:effectLst/>
                <a:latin typeface="MathJax_Math-italic"/>
              </a:rPr>
              <a:t>b</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c</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p>
          <a:p>
            <a:pPr algn="l"/>
            <a:endParaRPr lang="en-US" b="0" i="0" dirty="0">
              <a:solidFill>
                <a:srgbClr val="000000"/>
              </a:solidFill>
              <a:effectLst/>
              <a:latin typeface="Lato" panose="020F0502020204030203" pitchFamily="34" charset="0"/>
            </a:endParaRPr>
          </a:p>
          <a:p>
            <a:pPr algn="l"/>
            <a:r>
              <a:rPr lang="en-US" b="0" i="0" u="none" strike="noStrike" dirty="0">
                <a:solidFill>
                  <a:srgbClr val="000000"/>
                </a:solidFill>
                <a:effectLst/>
                <a:latin typeface="MathJax_Main"/>
              </a:rPr>
              <a:t>220−140=</a:t>
            </a:r>
            <a:r>
              <a:rPr lang="en-US" b="0" i="0" u="none" strike="noStrike" dirty="0">
                <a:solidFill>
                  <a:srgbClr val="000000"/>
                </a:solidFill>
                <a:effectLst/>
                <a:latin typeface="MathJax_Math-italic"/>
              </a:rPr>
              <a:t>c</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Main"/>
              </a:rPr>
              <a:t>=80</a:t>
            </a:r>
            <a:endParaRPr lang="en-US" b="0" i="0" dirty="0">
              <a:solidFill>
                <a:srgbClr val="000000"/>
              </a:solidFill>
              <a:effectLst/>
              <a:latin typeface="Lato" panose="020F0502020204030203"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12</a:t>
            </a:fld>
            <a:endParaRPr lang="en-US"/>
          </a:p>
        </p:txBody>
      </p:sp>
    </p:spTree>
    <p:extLst>
      <p:ext uri="{BB962C8B-B14F-4D97-AF65-F5344CB8AC3E}">
        <p14:creationId xmlns:p14="http://schemas.microsoft.com/office/powerpoint/2010/main" val="257182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51515"/>
                </a:solidFill>
                <a:effectLst/>
                <a:latin typeface="Open Sans" panose="020B0606030504020204" pitchFamily="34" charset="0"/>
              </a:rPr>
              <a:t>If the dollar amount of sales at Store </a:t>
            </a:r>
            <a:r>
              <a:rPr lang="en-US" b="0" i="1" dirty="0">
                <a:solidFill>
                  <a:srgbClr val="151515"/>
                </a:solidFill>
                <a:effectLst/>
                <a:latin typeface="Open Sans" panose="020B0606030504020204" pitchFamily="34" charset="0"/>
              </a:rPr>
              <a:t>P</a:t>
            </a:r>
            <a:r>
              <a:rPr lang="en-US" b="0" i="0" dirty="0">
                <a:solidFill>
                  <a:srgbClr val="151515"/>
                </a:solidFill>
                <a:effectLst/>
                <a:latin typeface="Open Sans" panose="020B0606030504020204" pitchFamily="34" charset="0"/>
              </a:rPr>
              <a:t> was $800,000 for 2006, then it was 10 percent greater for 2007, which is 110 percent of that amount, or $880,000. For 2008 the amount was 90 percent of $880,000, which is $792,000. </a:t>
            </a:r>
            <a:r>
              <a:rPr lang="en-US" b="1" i="0" dirty="0">
                <a:solidFill>
                  <a:srgbClr val="151515"/>
                </a:solidFill>
                <a:effectLst/>
                <a:latin typeface="Open Sans Bold"/>
              </a:rPr>
              <a:t>The correct answer is Choice B, $792,000</a:t>
            </a:r>
            <a:r>
              <a:rPr lang="en-US" b="0" i="0" dirty="0">
                <a:solidFill>
                  <a:srgbClr val="151515"/>
                </a:solidFill>
                <a:effectLs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13</a:t>
            </a:fld>
            <a:endParaRPr lang="en-US"/>
          </a:p>
        </p:txBody>
      </p:sp>
    </p:spTree>
    <p:extLst>
      <p:ext uri="{BB962C8B-B14F-4D97-AF65-F5344CB8AC3E}">
        <p14:creationId xmlns:p14="http://schemas.microsoft.com/office/powerpoint/2010/main" val="177280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51515"/>
                </a:solidFill>
                <a:effectLst/>
                <a:latin typeface="Open Sans" panose="020B0606030504020204" pitchFamily="34" charset="0"/>
              </a:rPr>
              <a:t>For Choice A, since the only data given in Figure 8 are percent changes from year to year, there is no way to compare the actual dollar amount of sales at the stores for 2008 or for any other year. Even though Store </a:t>
            </a:r>
            <a:r>
              <a:rPr lang="en-US" b="0" i="1" dirty="0">
                <a:solidFill>
                  <a:srgbClr val="151515"/>
                </a:solidFill>
                <a:effectLst/>
                <a:latin typeface="Open Sans" panose="020B0606030504020204" pitchFamily="34" charset="0"/>
              </a:rPr>
              <a:t>R</a:t>
            </a:r>
            <a:r>
              <a:rPr lang="en-US" b="0" i="0" dirty="0">
                <a:solidFill>
                  <a:srgbClr val="151515"/>
                </a:solidFill>
                <a:effectLst/>
                <a:latin typeface="Open Sans" panose="020B0606030504020204" pitchFamily="34" charset="0"/>
              </a:rPr>
              <a:t> had the greatest percent increase from 2006 to 2008, its actual dollar amount of sales for 2008 may have been much smaller than that for any of the other four stores, and therefore Choice A is not necessarily true.</a:t>
            </a:r>
          </a:p>
          <a:p>
            <a:pPr algn="l"/>
            <a:endParaRPr lang="en-US" b="0" i="0" dirty="0">
              <a:solidFill>
                <a:srgbClr val="151515"/>
              </a:solidFill>
              <a:effectLst/>
              <a:latin typeface="Open Sans" panose="020B0606030504020204" pitchFamily="34" charset="0"/>
            </a:endParaRPr>
          </a:p>
          <a:p>
            <a:pPr algn="l"/>
            <a:r>
              <a:rPr lang="en-US" b="0" i="0" dirty="0">
                <a:solidFill>
                  <a:srgbClr val="151515"/>
                </a:solidFill>
                <a:effectLst/>
                <a:latin typeface="Open Sans" panose="020B0606030504020204" pitchFamily="34" charset="0"/>
              </a:rPr>
              <a:t>For Choice B, even though the sum of the two percent decreases would suggest a 22 percent decrease, the bases of the </a:t>
            </a:r>
            <a:r>
              <a:rPr lang="en-US" b="0" i="0" dirty="0" err="1">
                <a:solidFill>
                  <a:srgbClr val="151515"/>
                </a:solidFill>
                <a:effectLst/>
                <a:latin typeface="Open Sans" panose="020B0606030504020204" pitchFamily="34" charset="0"/>
              </a:rPr>
              <a:t>percents</a:t>
            </a:r>
            <a:r>
              <a:rPr lang="en-US" b="0" i="0" dirty="0">
                <a:solidFill>
                  <a:srgbClr val="151515"/>
                </a:solidFill>
                <a:effectLst/>
                <a:latin typeface="Open Sans" panose="020B0606030504020204" pitchFamily="34" charset="0"/>
              </a:rPr>
              <a:t> are different. If </a:t>
            </a:r>
            <a:r>
              <a:rPr lang="en-US" b="0" i="1" dirty="0">
                <a:solidFill>
                  <a:srgbClr val="151515"/>
                </a:solidFill>
                <a:effectLst/>
                <a:latin typeface="Open Sans" panose="020B0606030504020204" pitchFamily="34" charset="0"/>
              </a:rPr>
              <a:t>B</a:t>
            </a:r>
            <a:r>
              <a:rPr lang="en-US" b="0" i="0" dirty="0">
                <a:solidFill>
                  <a:srgbClr val="151515"/>
                </a:solidFill>
                <a:effectLst/>
                <a:latin typeface="Open Sans" panose="020B0606030504020204" pitchFamily="34" charset="0"/>
              </a:rPr>
              <a:t> is the dollar amount of sales at Store </a:t>
            </a:r>
            <a:r>
              <a:rPr lang="en-US" b="0" i="1" dirty="0">
                <a:solidFill>
                  <a:srgbClr val="151515"/>
                </a:solidFill>
                <a:effectLst/>
                <a:latin typeface="Open Sans" panose="020B0606030504020204" pitchFamily="34" charset="0"/>
              </a:rPr>
              <a:t>S</a:t>
            </a:r>
            <a:r>
              <a:rPr lang="en-US" b="0" i="0" dirty="0">
                <a:solidFill>
                  <a:srgbClr val="151515"/>
                </a:solidFill>
                <a:effectLst/>
                <a:latin typeface="Open Sans" panose="020B0606030504020204" pitchFamily="34" charset="0"/>
              </a:rPr>
              <a:t> for 2006, then the dollar amount for 2007 is 93 percent of </a:t>
            </a:r>
            <a:r>
              <a:rPr lang="en-US" b="0" i="1" dirty="0">
                <a:solidFill>
                  <a:srgbClr val="151515"/>
                </a:solidFill>
                <a:effectLst/>
                <a:latin typeface="Open Sans" panose="020B0606030504020204" pitchFamily="34" charset="0"/>
              </a:rPr>
              <a:t>B</a:t>
            </a:r>
            <a:r>
              <a:rPr lang="en-US" b="0" i="0" dirty="0">
                <a:solidFill>
                  <a:srgbClr val="151515"/>
                </a:solidFill>
                <a:effectLst/>
                <a:latin typeface="Open Sans" panose="020B0606030504020204" pitchFamily="34" charset="0"/>
              </a:rPr>
              <a:t>, or  and the dollar amount for 2008 is given by  which is  Note that this represents a percent decrease of  percent, which is not equal to 22 percent, and so Choice B is not true.</a:t>
            </a:r>
          </a:p>
          <a:p>
            <a:pPr algn="l"/>
            <a:endParaRPr lang="en-US" b="0" i="0" dirty="0">
              <a:solidFill>
                <a:srgbClr val="151515"/>
              </a:solidFill>
              <a:effectLst/>
              <a:latin typeface="Open Sans" panose="020B0606030504020204" pitchFamily="34" charset="0"/>
            </a:endParaRPr>
          </a:p>
          <a:p>
            <a:pPr algn="l"/>
            <a:r>
              <a:rPr lang="en-US" b="0" i="0" dirty="0">
                <a:solidFill>
                  <a:srgbClr val="151515"/>
                </a:solidFill>
                <a:effectLst/>
                <a:latin typeface="Open Sans" panose="020B0606030504020204" pitchFamily="34" charset="0"/>
              </a:rPr>
              <a:t>For Choice C, if </a:t>
            </a:r>
            <a:r>
              <a:rPr lang="en-US" b="0" i="1" dirty="0">
                <a:solidFill>
                  <a:srgbClr val="151515"/>
                </a:solidFill>
                <a:effectLst/>
                <a:latin typeface="Open Sans" panose="020B0606030504020204" pitchFamily="34" charset="0"/>
              </a:rPr>
              <a:t>C</a:t>
            </a:r>
            <a:r>
              <a:rPr lang="en-US" b="0" i="0" dirty="0">
                <a:solidFill>
                  <a:srgbClr val="151515"/>
                </a:solidFill>
                <a:effectLst/>
                <a:latin typeface="Open Sans" panose="020B0606030504020204" pitchFamily="34" charset="0"/>
              </a:rPr>
              <a:t> is the dollar amount of sales at Store </a:t>
            </a:r>
            <a:r>
              <a:rPr lang="en-US" b="0" i="1" dirty="0">
                <a:solidFill>
                  <a:srgbClr val="151515"/>
                </a:solidFill>
                <a:effectLst/>
                <a:latin typeface="Open Sans" panose="020B0606030504020204" pitchFamily="34" charset="0"/>
              </a:rPr>
              <a:t>R</a:t>
            </a:r>
            <a:r>
              <a:rPr lang="en-US" b="0" i="0" dirty="0">
                <a:solidFill>
                  <a:srgbClr val="151515"/>
                </a:solidFill>
                <a:effectLst/>
                <a:latin typeface="Open Sans" panose="020B0606030504020204" pitchFamily="34" charset="0"/>
              </a:rPr>
              <a:t> for 2006, then the dollar amount for 2007 is given by  and the dollar amount for 2008 is given by  which is  Note that this represents a 17.6 percent increase, which is greater than 17 percent, so Choice C must be true.</a:t>
            </a:r>
          </a:p>
        </p:txBody>
      </p:sp>
      <p:sp>
        <p:nvSpPr>
          <p:cNvPr id="4" name="Slide Number Placeholder 3"/>
          <p:cNvSpPr>
            <a:spLocks noGrp="1"/>
          </p:cNvSpPr>
          <p:nvPr>
            <p:ph type="sldNum" sz="quarter" idx="5"/>
          </p:nvPr>
        </p:nvSpPr>
        <p:spPr/>
        <p:txBody>
          <a:bodyPr/>
          <a:lstStyle/>
          <a:p>
            <a:fld id="{B85A478A-F870-4D7B-AA47-B8F5E48EDA62}" type="slidenum">
              <a:rPr lang="en-US" smtClean="0"/>
              <a:t>14</a:t>
            </a:fld>
            <a:endParaRPr lang="en-US"/>
          </a:p>
        </p:txBody>
      </p:sp>
    </p:spTree>
    <p:extLst>
      <p:ext uri="{BB962C8B-B14F-4D97-AF65-F5344CB8AC3E}">
        <p14:creationId xmlns:p14="http://schemas.microsoft.com/office/powerpoint/2010/main" val="246864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A2A2A"/>
                </a:solidFill>
                <a:effectLst/>
                <a:latin typeface="Tahoma" panose="020B0604030504040204" pitchFamily="34" charset="0"/>
              </a:rPr>
              <a:t>Choice A an be checked in the first chart. The number of students enrolled in private 2-year schools are approximately the same.</a:t>
            </a:r>
            <a:br>
              <a:rPr lang="en-US" dirty="0"/>
            </a:br>
            <a:br>
              <a:rPr lang="en-US" dirty="0"/>
            </a:br>
            <a:r>
              <a:rPr lang="en-US" b="0" i="0" dirty="0">
                <a:solidFill>
                  <a:srgbClr val="2A2A2A"/>
                </a:solidFill>
                <a:effectLst/>
                <a:latin typeface="Tahoma" panose="020B0604030504040204" pitchFamily="34" charset="0"/>
              </a:rPr>
              <a:t>Choice B can be checked in the second chart. The percentage is approximately the same too.</a:t>
            </a:r>
            <a:br>
              <a:rPr lang="en-US" dirty="0"/>
            </a:br>
            <a:br>
              <a:rPr lang="en-US" dirty="0"/>
            </a:br>
            <a:r>
              <a:rPr lang="en-US" b="0" i="0" dirty="0">
                <a:solidFill>
                  <a:srgbClr val="2A2A2A"/>
                </a:solidFill>
                <a:effectLst/>
                <a:latin typeface="Tahoma" panose="020B0604030504040204" pitchFamily="34" charset="0"/>
              </a:rPr>
              <a:t>Choice C can be checked in the second chart. The percentage increase in enrollment in 2-year schools, ignoring private that stays almost zero, is approximately (38-29)/29*100 = 31% that is greater than 25%.</a:t>
            </a:r>
            <a:endParaRPr lang="en-US" b="0" i="0" dirty="0">
              <a:solidFill>
                <a:srgbClr val="151515"/>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85A478A-F870-4D7B-AA47-B8F5E48EDA62}" type="slidenum">
              <a:rPr lang="en-US" smtClean="0"/>
              <a:t>15</a:t>
            </a:fld>
            <a:endParaRPr lang="en-US"/>
          </a:p>
        </p:txBody>
      </p:sp>
    </p:spTree>
    <p:extLst>
      <p:ext uri="{BB962C8B-B14F-4D97-AF65-F5344CB8AC3E}">
        <p14:creationId xmlns:p14="http://schemas.microsoft.com/office/powerpoint/2010/main" val="301914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In Set A, there are five consonants out of a total of seven letters, so the probability of drawing a consonant from Set A is </a:t>
            </a:r>
            <a:r>
              <a:rPr lang="en-US" b="0" i="0" u="none" strike="noStrike" dirty="0">
                <a:solidFill>
                  <a:srgbClr val="000000"/>
                </a:solidFill>
                <a:effectLst/>
                <a:latin typeface="MathJax_Main"/>
              </a:rPr>
              <a:t>5/7</a:t>
            </a:r>
            <a:r>
              <a:rPr lang="en-US" b="0" i="0" dirty="0">
                <a:solidFill>
                  <a:srgbClr val="000000"/>
                </a:solidFill>
                <a:effectLst/>
                <a:latin typeface="Lato" panose="020F0502020204030203" pitchFamily="34" charset="0"/>
              </a:rPr>
              <a:t>.</a:t>
            </a:r>
          </a:p>
          <a:p>
            <a:pPr algn="l"/>
            <a:endParaRPr lang="en-US" b="0" i="0" dirty="0">
              <a:solidFill>
                <a:srgbClr val="000000"/>
              </a:solidFill>
              <a:effectLst/>
              <a:latin typeface="Lato" panose="020F0502020204030203" pitchFamily="34" charset="0"/>
            </a:endParaRP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In Set B, there are three consonants out of a total of six letters, so the probability of drawing a consonant from Set B is </a:t>
            </a:r>
            <a:r>
              <a:rPr lang="en-US" b="0" i="0" u="none" strike="noStrike" dirty="0">
                <a:solidFill>
                  <a:srgbClr val="000000"/>
                </a:solidFill>
                <a:effectLst/>
                <a:latin typeface="MathJax_Main"/>
              </a:rPr>
              <a:t>1/2</a:t>
            </a:r>
            <a:r>
              <a:rPr lang="en-US" b="0" i="0" dirty="0">
                <a:solidFill>
                  <a:srgbClr val="000000"/>
                </a:solidFill>
                <a:effectLst/>
                <a:latin typeface="Lato" panose="020F0502020204030203" pitchFamily="34" charset="0"/>
              </a:rPr>
              <a:t>.</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The question asks for the probability of drawing at least one consonant, which can be interpreted as a union of events. To calculate the probability of a union, sum the probability of each event and subtract the intersection:</a:t>
            </a:r>
          </a:p>
          <a:p>
            <a:pPr algn="l"/>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Size2"/>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Size2"/>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The intersection is:</a:t>
            </a:r>
          </a:p>
          <a:p>
            <a:pPr algn="l"/>
            <a:endParaRPr lang="en-US" b="0" i="0" dirty="0">
              <a:solidFill>
                <a:srgbClr val="000000"/>
              </a:solidFill>
              <a:effectLst/>
              <a:latin typeface="Lato" panose="020F0502020204030203" pitchFamily="34" charset="0"/>
            </a:endParaRPr>
          </a:p>
          <a:p>
            <a:pPr algn="l"/>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Size2"/>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)=(5/7)(1/2)=5/14</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So, we can find the probability of drawing at least one consonant:</a:t>
            </a:r>
          </a:p>
          <a:p>
            <a:pPr algn="l"/>
            <a:endParaRPr lang="en-US" b="0" i="0" dirty="0">
              <a:solidFill>
                <a:srgbClr val="000000"/>
              </a:solidFill>
              <a:effectLst/>
              <a:latin typeface="Lato" panose="020F0502020204030203" pitchFamily="34" charset="0"/>
            </a:endParaRPr>
          </a:p>
          <a:p>
            <a:pPr algn="l"/>
            <a:r>
              <a:rPr lang="en-US" b="0" i="0" u="none" strike="noStrike" dirty="0">
                <a:solidFill>
                  <a:srgbClr val="000000"/>
                </a:solidFill>
                <a:effectLst/>
                <a:latin typeface="MathJax_Math-italic"/>
              </a:rPr>
              <a:t>P</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A</a:t>
            </a:r>
            <a:r>
              <a:rPr lang="en-US" b="0" i="0" u="none" strike="noStrike" dirty="0">
                <a:solidFill>
                  <a:srgbClr val="000000"/>
                </a:solidFill>
                <a:effectLst/>
                <a:latin typeface="MathJax_Size2"/>
              </a:rPr>
              <a:t>⋃</a:t>
            </a:r>
            <a:r>
              <a:rPr lang="en-US" b="0" i="0" u="none" strike="noStrike" dirty="0">
                <a:solidFill>
                  <a:srgbClr val="000000"/>
                </a:solidFill>
                <a:effectLst/>
                <a:latin typeface="MathJax_Math-italic"/>
              </a:rPr>
              <a:t>B</a:t>
            </a:r>
            <a:r>
              <a:rPr lang="en-US" b="0" i="0" u="none" strike="noStrike" dirty="0">
                <a:solidFill>
                  <a:srgbClr val="000000"/>
                </a:solidFill>
                <a:effectLst/>
                <a:latin typeface="MathJax_Main"/>
              </a:rPr>
              <a:t>)=5/7+1/2−5/14=10/14+7/14−5/14=6/7</a:t>
            </a:r>
            <a:endParaRPr lang="en-US" b="0" i="0" dirty="0">
              <a:solidFill>
                <a:srgbClr val="000000"/>
              </a:solidFill>
              <a:effectLst/>
              <a:latin typeface="Lato" panose="020F0502020204030203"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16</a:t>
            </a:fld>
            <a:endParaRPr lang="en-US"/>
          </a:p>
        </p:txBody>
      </p:sp>
    </p:spTree>
    <p:extLst>
      <p:ext uri="{BB962C8B-B14F-4D97-AF65-F5344CB8AC3E}">
        <p14:creationId xmlns:p14="http://schemas.microsoft.com/office/powerpoint/2010/main" val="331416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33333"/>
                </a:solidFill>
                <a:effectLst/>
                <a:latin typeface="FontRegular"/>
              </a:rPr>
              <a:t>We know that the total number of candidates in 2014 was 500.</a:t>
            </a:r>
          </a:p>
          <a:p>
            <a:pPr algn="just"/>
            <a:endParaRPr lang="en-US" b="0" i="0" dirty="0">
              <a:solidFill>
                <a:srgbClr val="333333"/>
              </a:solidFill>
              <a:effectLst/>
              <a:latin typeface="FontRegular"/>
            </a:endParaRPr>
          </a:p>
          <a:p>
            <a:pPr algn="just"/>
            <a:r>
              <a:rPr lang="en-US" b="0" i="0" dirty="0">
                <a:solidFill>
                  <a:srgbClr val="333333"/>
                </a:solidFill>
                <a:effectLst/>
                <a:latin typeface="FontRegular"/>
              </a:rPr>
              <a:t>Since every year for the next two years, i.e., for 2014-2015 and 2015-2016, the percent increase in the number of candidates is 20%, the number of candidates in 2015 = 120% of 500 = 600.</a:t>
            </a:r>
          </a:p>
          <a:p>
            <a:pPr algn="just"/>
            <a:endParaRPr lang="en-US" b="0" i="0" dirty="0">
              <a:solidFill>
                <a:srgbClr val="333333"/>
              </a:solidFill>
              <a:effectLst/>
              <a:latin typeface="FontRegular"/>
            </a:endParaRPr>
          </a:p>
          <a:p>
            <a:pPr algn="just"/>
            <a:r>
              <a:rPr lang="en-US" b="0" i="0" dirty="0">
                <a:solidFill>
                  <a:srgbClr val="333333"/>
                </a:solidFill>
                <a:effectLst/>
                <a:latin typeface="FontRegular"/>
              </a:rPr>
              <a:t>Similarly, number of candidates in 2016 = 120% of 600 = 720.</a:t>
            </a:r>
          </a:p>
          <a:p>
            <a:pPr algn="just"/>
            <a:endParaRPr lang="en-US" b="0" i="0" dirty="0">
              <a:solidFill>
                <a:srgbClr val="333333"/>
              </a:solidFill>
              <a:effectLst/>
              <a:latin typeface="FontRegular"/>
            </a:endParaRPr>
          </a:p>
          <a:p>
            <a:pPr algn="just"/>
            <a:r>
              <a:rPr lang="en-US" b="0" i="0" dirty="0">
                <a:solidFill>
                  <a:srgbClr val="333333"/>
                </a:solidFill>
                <a:effectLst/>
                <a:latin typeface="FontRegular"/>
              </a:rPr>
              <a:t>Thus, the number of candidates for the LSAT course in 2016 = 15% of 720 = 108; from the 2016 chart, we know that there are 15% candidates for the LSAT course.</a:t>
            </a:r>
          </a:p>
          <a:p>
            <a:endParaRPr lang="en-US" dirty="0"/>
          </a:p>
        </p:txBody>
      </p:sp>
      <p:sp>
        <p:nvSpPr>
          <p:cNvPr id="4" name="Slide Number Placeholder 3"/>
          <p:cNvSpPr>
            <a:spLocks noGrp="1"/>
          </p:cNvSpPr>
          <p:nvPr>
            <p:ph type="sldNum" sz="quarter" idx="5"/>
          </p:nvPr>
        </p:nvSpPr>
        <p:spPr/>
        <p:txBody>
          <a:bodyPr/>
          <a:lstStyle/>
          <a:p>
            <a:fld id="{B85A478A-F870-4D7B-AA47-B8F5E48EDA62}" type="slidenum">
              <a:rPr lang="en-US" smtClean="0"/>
              <a:t>17</a:t>
            </a:fld>
            <a:endParaRPr lang="en-US"/>
          </a:p>
        </p:txBody>
      </p:sp>
    </p:spTree>
    <p:extLst>
      <p:ext uri="{BB962C8B-B14F-4D97-AF65-F5344CB8AC3E}">
        <p14:creationId xmlns:p14="http://schemas.microsoft.com/office/powerpoint/2010/main" val="192514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F7BD-0211-FC84-A4CB-A845FBA0C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1052D-26E7-A679-4112-150AC30CA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8F744-522C-C6FF-8492-19804DFB8BEA}"/>
              </a:ext>
            </a:extLst>
          </p:cNvPr>
          <p:cNvSpPr>
            <a:spLocks noGrp="1"/>
          </p:cNvSpPr>
          <p:nvPr>
            <p:ph type="dt" sz="half" idx="10"/>
          </p:nvPr>
        </p:nvSpPr>
        <p:spPr/>
        <p:txBody>
          <a:bodyPr/>
          <a:lstStyle/>
          <a:p>
            <a:fld id="{29EE1397-DF3A-4314-8E47-9369CB8B33C5}" type="datetimeFigureOut">
              <a:rPr lang="en-US" smtClean="0"/>
              <a:t>6/25/2022</a:t>
            </a:fld>
            <a:endParaRPr lang="en-US"/>
          </a:p>
        </p:txBody>
      </p:sp>
      <p:sp>
        <p:nvSpPr>
          <p:cNvPr id="5" name="Footer Placeholder 4">
            <a:extLst>
              <a:ext uri="{FF2B5EF4-FFF2-40B4-BE49-F238E27FC236}">
                <a16:creationId xmlns:a16="http://schemas.microsoft.com/office/drawing/2014/main" id="{270F2807-768B-EC2D-0623-CE1907F51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9C00A-152C-EE27-0C95-39C0C7673582}"/>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187870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DF1C-3116-832C-BEB1-5BD732261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6CBAB-1793-D181-57E3-5678F3B44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E3737-CF91-2A2E-1F44-4EA3553C8A3D}"/>
              </a:ext>
            </a:extLst>
          </p:cNvPr>
          <p:cNvSpPr>
            <a:spLocks noGrp="1"/>
          </p:cNvSpPr>
          <p:nvPr>
            <p:ph type="dt" sz="half" idx="10"/>
          </p:nvPr>
        </p:nvSpPr>
        <p:spPr/>
        <p:txBody>
          <a:bodyPr/>
          <a:lstStyle/>
          <a:p>
            <a:fld id="{7D20F8C5-E925-4020-8E12-758A64FEDD94}" type="datetimeFigureOut">
              <a:rPr lang="en-US" smtClean="0"/>
              <a:t>6/25/2022</a:t>
            </a:fld>
            <a:endParaRPr lang="en-US"/>
          </a:p>
        </p:txBody>
      </p:sp>
      <p:sp>
        <p:nvSpPr>
          <p:cNvPr id="5" name="Footer Placeholder 4">
            <a:extLst>
              <a:ext uri="{FF2B5EF4-FFF2-40B4-BE49-F238E27FC236}">
                <a16:creationId xmlns:a16="http://schemas.microsoft.com/office/drawing/2014/main" id="{4E848531-0102-8ADD-1A1E-1D410F47C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1929E-F7FD-CF17-048C-76D370482C97}"/>
              </a:ext>
            </a:extLst>
          </p:cNvPr>
          <p:cNvSpPr>
            <a:spLocks noGrp="1"/>
          </p:cNvSpPr>
          <p:nvPr>
            <p:ph type="sldNum" sz="quarter" idx="12"/>
          </p:nvPr>
        </p:nvSpPr>
        <p:spPr/>
        <p:txBody>
          <a:bodyPr/>
          <a:lstStyle/>
          <a:p>
            <a:fld id="{2AD1ACE3-E5C1-4235-AB22-55713B9BC417}" type="slidenum">
              <a:rPr lang="en-US" smtClean="0"/>
              <a:t>‹#›</a:t>
            </a:fld>
            <a:endParaRPr lang="en-US"/>
          </a:p>
        </p:txBody>
      </p:sp>
    </p:spTree>
    <p:extLst>
      <p:ext uri="{BB962C8B-B14F-4D97-AF65-F5344CB8AC3E}">
        <p14:creationId xmlns:p14="http://schemas.microsoft.com/office/powerpoint/2010/main" val="35413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B606A-CEB3-546D-99C1-509563437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4BF39-F7B2-3FA5-F48D-54135922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A4C42-DC6C-A50F-23A0-6C55339A7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1397-DF3A-4314-8E47-9369CB8B33C5}" type="datetimeFigureOut">
              <a:rPr lang="en-US" smtClean="0"/>
              <a:t>6/25/2022</a:t>
            </a:fld>
            <a:endParaRPr lang="en-US"/>
          </a:p>
        </p:txBody>
      </p:sp>
      <p:sp>
        <p:nvSpPr>
          <p:cNvPr id="5" name="Footer Placeholder 4">
            <a:extLst>
              <a:ext uri="{FF2B5EF4-FFF2-40B4-BE49-F238E27FC236}">
                <a16:creationId xmlns:a16="http://schemas.microsoft.com/office/drawing/2014/main" id="{0DF6CD5F-CF7A-DC25-1BC0-A02E36211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B71258-B17A-3F18-0860-28991A0FF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C5879-3FB1-4F6C-9A1E-823D9EF8985D}" type="slidenum">
              <a:rPr lang="en-US" smtClean="0"/>
              <a:t>‹#›</a:t>
            </a:fld>
            <a:endParaRPr lang="en-US"/>
          </a:p>
        </p:txBody>
      </p:sp>
    </p:spTree>
    <p:extLst>
      <p:ext uri="{BB962C8B-B14F-4D97-AF65-F5344CB8AC3E}">
        <p14:creationId xmlns:p14="http://schemas.microsoft.com/office/powerpoint/2010/main" val="2790189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E1F17-375F-EAA0-E042-ED308537E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6A4D9-ECCC-3BDC-D6AE-80F9E28A3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2B71F-42E6-5A33-ECBE-D5EFD8D53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0F8C5-E925-4020-8E12-758A64FEDD94}" type="datetimeFigureOut">
              <a:rPr lang="en-US" smtClean="0"/>
              <a:t>6/25/2022</a:t>
            </a:fld>
            <a:endParaRPr lang="en-US"/>
          </a:p>
        </p:txBody>
      </p:sp>
      <p:sp>
        <p:nvSpPr>
          <p:cNvPr id="5" name="Footer Placeholder 4">
            <a:extLst>
              <a:ext uri="{FF2B5EF4-FFF2-40B4-BE49-F238E27FC236}">
                <a16:creationId xmlns:a16="http://schemas.microsoft.com/office/drawing/2014/main" id="{829FE743-DECF-7CE5-67BB-A7E731B28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4626A-369E-FB85-F134-EA380E91A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ACE3-E5C1-4235-AB22-55713B9BC417}" type="slidenum">
              <a:rPr lang="en-US" smtClean="0"/>
              <a:t>‹#›</a:t>
            </a:fld>
            <a:endParaRPr lang="en-US"/>
          </a:p>
        </p:txBody>
      </p:sp>
    </p:spTree>
    <p:extLst>
      <p:ext uri="{BB962C8B-B14F-4D97-AF65-F5344CB8AC3E}">
        <p14:creationId xmlns:p14="http://schemas.microsoft.com/office/powerpoint/2010/main" val="141091394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A9FF-C3E0-C10E-4B17-08EFF3FED6DF}"/>
              </a:ext>
            </a:extLst>
          </p:cNvPr>
          <p:cNvSpPr>
            <a:spLocks noGrp="1"/>
          </p:cNvSpPr>
          <p:nvPr>
            <p:ph type="ctrTitle"/>
          </p:nvPr>
        </p:nvSpPr>
        <p:spPr>
          <a:xfrm>
            <a:off x="1524000" y="1122363"/>
            <a:ext cx="9144000" cy="2133599"/>
          </a:xfrm>
        </p:spPr>
        <p:txBody>
          <a:bodyPr>
            <a:normAutofit/>
          </a:bodyPr>
          <a:lstStyle/>
          <a:p>
            <a:r>
              <a:rPr lang="en-US" sz="5000" b="1" dirty="0"/>
              <a:t>Quantitative Reasoning </a:t>
            </a:r>
            <a:br>
              <a:rPr lang="en-US" sz="5000" b="1" dirty="0"/>
            </a:br>
            <a:r>
              <a:rPr lang="en-US" sz="5000" b="1" dirty="0"/>
              <a:t>&amp; Math Review</a:t>
            </a:r>
            <a:br>
              <a:rPr lang="en-US" sz="5000" b="1" dirty="0"/>
            </a:br>
            <a:r>
              <a:rPr lang="en-US" sz="1800" b="1" dirty="0"/>
              <a:t>Data Analysis Focus</a:t>
            </a:r>
            <a:endParaRPr lang="en-US" sz="5000" b="1" dirty="0"/>
          </a:p>
        </p:txBody>
      </p:sp>
      <p:sp>
        <p:nvSpPr>
          <p:cNvPr id="3" name="Subtitle 2">
            <a:extLst>
              <a:ext uri="{FF2B5EF4-FFF2-40B4-BE49-F238E27FC236}">
                <a16:creationId xmlns:a16="http://schemas.microsoft.com/office/drawing/2014/main" id="{29F5C255-3F59-615C-3682-53A04505D77B}"/>
              </a:ext>
            </a:extLst>
          </p:cNvPr>
          <p:cNvSpPr>
            <a:spLocks noGrp="1"/>
          </p:cNvSpPr>
          <p:nvPr>
            <p:ph type="subTitle" idx="1"/>
          </p:nvPr>
        </p:nvSpPr>
        <p:spPr>
          <a:xfrm>
            <a:off x="1524000" y="5229726"/>
            <a:ext cx="9144000" cy="505911"/>
          </a:xfrm>
        </p:spPr>
        <p:txBody>
          <a:bodyPr>
            <a:normAutofit/>
          </a:bodyPr>
          <a:lstStyle/>
          <a:p>
            <a:r>
              <a:rPr lang="en-US" sz="3000" dirty="0"/>
              <a:t>By Enrique Garcia</a:t>
            </a:r>
          </a:p>
        </p:txBody>
      </p:sp>
    </p:spTree>
    <p:extLst>
      <p:ext uri="{BB962C8B-B14F-4D97-AF65-F5344CB8AC3E}">
        <p14:creationId xmlns:p14="http://schemas.microsoft.com/office/powerpoint/2010/main" val="187499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5450-BD08-E6CE-5F73-6D49DF9600D5}"/>
              </a:ext>
            </a:extLst>
          </p:cNvPr>
          <p:cNvSpPr>
            <a:spLocks noGrp="1"/>
          </p:cNvSpPr>
          <p:nvPr>
            <p:ph type="ctrTitle"/>
          </p:nvPr>
        </p:nvSpPr>
        <p:spPr>
          <a:xfrm>
            <a:off x="1524000" y="406401"/>
            <a:ext cx="9144000" cy="1655762"/>
          </a:xfrm>
        </p:spPr>
        <p:txBody>
          <a:bodyPr>
            <a:normAutofit fontScale="90000"/>
          </a:bodyPr>
          <a:lstStyle/>
          <a:p>
            <a:r>
              <a:rPr lang="en-US" sz="4000" b="1" dirty="0"/>
              <a:t>A jar contains 10 red marbles, 4 white marbles, and 2 blue marbles. Two are drawn in sequence, not replacing after each draw.</a:t>
            </a:r>
          </a:p>
        </p:txBody>
      </p:sp>
      <p:sp>
        <p:nvSpPr>
          <p:cNvPr id="3" name="Subtitle 2">
            <a:extLst>
              <a:ext uri="{FF2B5EF4-FFF2-40B4-BE49-F238E27FC236}">
                <a16:creationId xmlns:a16="http://schemas.microsoft.com/office/drawing/2014/main" id="{CB0F88DE-4302-A0AE-7374-02B33D254F0A}"/>
              </a:ext>
            </a:extLst>
          </p:cNvPr>
          <p:cNvSpPr>
            <a:spLocks noGrp="1"/>
          </p:cNvSpPr>
          <p:nvPr>
            <p:ph type="subTitle" idx="1"/>
          </p:nvPr>
        </p:nvSpPr>
        <p:spPr>
          <a:xfrm>
            <a:off x="1524000" y="2358189"/>
            <a:ext cx="4572000" cy="1331495"/>
          </a:xfrm>
        </p:spPr>
        <p:txBody>
          <a:bodyPr/>
          <a:lstStyle/>
          <a:p>
            <a:r>
              <a:rPr lang="en-US" dirty="0"/>
              <a:t>Quantity A</a:t>
            </a:r>
          </a:p>
          <a:p>
            <a:r>
              <a:rPr lang="en-US" dirty="0"/>
              <a:t>The probability of drawing two red marbles </a:t>
            </a:r>
          </a:p>
        </p:txBody>
      </p:sp>
      <p:sp>
        <p:nvSpPr>
          <p:cNvPr id="4" name="Subtitle 2">
            <a:extLst>
              <a:ext uri="{FF2B5EF4-FFF2-40B4-BE49-F238E27FC236}">
                <a16:creationId xmlns:a16="http://schemas.microsoft.com/office/drawing/2014/main" id="{B1A02166-9613-BCAF-41AF-E575E9A27E64}"/>
              </a:ext>
            </a:extLst>
          </p:cNvPr>
          <p:cNvSpPr txBox="1">
            <a:spLocks/>
          </p:cNvSpPr>
          <p:nvPr/>
        </p:nvSpPr>
        <p:spPr>
          <a:xfrm>
            <a:off x="6096000" y="2358189"/>
            <a:ext cx="4572000" cy="13314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Quantity B</a:t>
            </a:r>
          </a:p>
          <a:p>
            <a:r>
              <a:rPr lang="en-US" dirty="0"/>
              <a:t>The probability of drawing exactly one blue marble.</a:t>
            </a:r>
          </a:p>
        </p:txBody>
      </p:sp>
      <p:sp>
        <p:nvSpPr>
          <p:cNvPr id="5" name="TextBox 4">
            <a:extLst>
              <a:ext uri="{FF2B5EF4-FFF2-40B4-BE49-F238E27FC236}">
                <a16:creationId xmlns:a16="http://schemas.microsoft.com/office/drawing/2014/main" id="{A06BBB3F-CE6C-3632-AA90-32CE1BA13916}"/>
              </a:ext>
            </a:extLst>
          </p:cNvPr>
          <p:cNvSpPr txBox="1"/>
          <p:nvPr/>
        </p:nvSpPr>
        <p:spPr>
          <a:xfrm>
            <a:off x="1524000" y="4026568"/>
            <a:ext cx="9144000" cy="2246769"/>
          </a:xfrm>
          <a:prstGeom prst="rect">
            <a:avLst/>
          </a:prstGeom>
          <a:noFill/>
        </p:spPr>
        <p:txBody>
          <a:bodyPr wrap="square" rtlCol="0">
            <a:spAutoFit/>
          </a:bodyPr>
          <a:lstStyle/>
          <a:p>
            <a:pPr marL="342900" indent="-342900">
              <a:buFont typeface="+mj-lt"/>
              <a:buAutoNum type="alphaUcPeriod"/>
            </a:pPr>
            <a:r>
              <a:rPr lang="en-US" sz="2000" dirty="0"/>
              <a:t>Quantity A is Greater</a:t>
            </a:r>
          </a:p>
          <a:p>
            <a:pPr marL="342900" indent="-342900">
              <a:buFont typeface="+mj-lt"/>
              <a:buAutoNum type="alphaUcPeriod"/>
            </a:pPr>
            <a:endParaRPr lang="en-US" sz="2000" dirty="0"/>
          </a:p>
          <a:p>
            <a:pPr marL="342900" indent="-342900">
              <a:buFont typeface="+mj-lt"/>
              <a:buAutoNum type="alphaUcPeriod"/>
            </a:pPr>
            <a:r>
              <a:rPr lang="en-US" sz="2000" dirty="0"/>
              <a:t>Quantity B is greater</a:t>
            </a:r>
          </a:p>
          <a:p>
            <a:pPr marL="342900" indent="-342900">
              <a:buFont typeface="+mj-lt"/>
              <a:buAutoNum type="alphaUcPeriod"/>
            </a:pPr>
            <a:endParaRPr lang="en-US" sz="2000" dirty="0"/>
          </a:p>
          <a:p>
            <a:pPr marL="342900" indent="-342900">
              <a:buFont typeface="+mj-lt"/>
              <a:buAutoNum type="alphaUcPeriod"/>
            </a:pPr>
            <a:r>
              <a:rPr lang="en-US" sz="2000" dirty="0"/>
              <a:t>The quantities are equal</a:t>
            </a:r>
          </a:p>
          <a:p>
            <a:pPr marL="342900" indent="-342900">
              <a:buFont typeface="+mj-lt"/>
              <a:buAutoNum type="alphaUcPeriod"/>
            </a:pPr>
            <a:endParaRPr lang="en-US" sz="2000" dirty="0"/>
          </a:p>
          <a:p>
            <a:pPr marL="342900" indent="-342900">
              <a:buFont typeface="+mj-lt"/>
              <a:buAutoNum type="alphaUcPeriod"/>
            </a:pPr>
            <a:r>
              <a:rPr lang="en-US" sz="2000" dirty="0"/>
              <a:t>The relationship cannot be determined from the information given</a:t>
            </a:r>
          </a:p>
        </p:txBody>
      </p:sp>
    </p:spTree>
    <p:extLst>
      <p:ext uri="{BB962C8B-B14F-4D97-AF65-F5344CB8AC3E}">
        <p14:creationId xmlns:p14="http://schemas.microsoft.com/office/powerpoint/2010/main" val="384373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8A95450-BD08-E6CE-5F73-6D49DF9600D5}"/>
                  </a:ext>
                </a:extLst>
              </p:cNvPr>
              <p:cNvSpPr>
                <a:spLocks noGrp="1"/>
              </p:cNvSpPr>
              <p:nvPr>
                <p:ph type="ctrTitle"/>
              </p:nvPr>
            </p:nvSpPr>
            <p:spPr>
              <a:xfrm>
                <a:off x="1524000" y="406401"/>
                <a:ext cx="9144000" cy="1331495"/>
              </a:xfrm>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𝑺𝒆𝒕</m:t>
                          </m:r>
                        </m:e>
                        <m:sub>
                          <m:r>
                            <a:rPr lang="en-US" sz="4000" b="1" i="1" smtClean="0">
                              <a:latin typeface="Cambria Math" panose="02040503050406030204" pitchFamily="18" charset="0"/>
                            </a:rPr>
                            <m:t>𝑨</m:t>
                          </m:r>
                        </m:sub>
                      </m:sSub>
                      <m:r>
                        <a:rPr lang="en-US" sz="4000" b="1" i="1" smtClean="0">
                          <a:latin typeface="Cambria Math" panose="02040503050406030204" pitchFamily="18" charset="0"/>
                        </a:rPr>
                        <m:t>=[</m:t>
                      </m:r>
                      <m:r>
                        <a:rPr lang="en-US" sz="4000" b="1" i="1" smtClean="0">
                          <a:latin typeface="Cambria Math" panose="02040503050406030204" pitchFamily="18" charset="0"/>
                        </a:rPr>
                        <m:t>𝟏</m:t>
                      </m:r>
                      <m:r>
                        <a:rPr lang="en-US" sz="4000" b="1" i="1" smtClean="0">
                          <a:latin typeface="Cambria Math" panose="02040503050406030204" pitchFamily="18" charset="0"/>
                        </a:rPr>
                        <m:t>,</m:t>
                      </m:r>
                      <m:r>
                        <a:rPr lang="en-US" sz="4000" b="1" i="1" smtClean="0">
                          <a:latin typeface="Cambria Math" panose="02040503050406030204" pitchFamily="18" charset="0"/>
                        </a:rPr>
                        <m:t>𝟒</m:t>
                      </m:r>
                      <m:r>
                        <a:rPr lang="en-US" sz="4000" b="1" i="1" smtClean="0">
                          <a:latin typeface="Cambria Math" panose="02040503050406030204" pitchFamily="18" charset="0"/>
                        </a:rPr>
                        <m:t>,</m:t>
                      </m:r>
                      <m:r>
                        <a:rPr lang="en-US" sz="4000" b="1" i="1" smtClean="0">
                          <a:latin typeface="Cambria Math" panose="02040503050406030204" pitchFamily="18" charset="0"/>
                        </a:rPr>
                        <m:t>𝟏𝟎</m:t>
                      </m:r>
                      <m:r>
                        <a:rPr lang="en-US" sz="4000" b="1" i="1" smtClean="0">
                          <a:latin typeface="Cambria Math" panose="02040503050406030204" pitchFamily="18" charset="0"/>
                        </a:rPr>
                        <m:t>,</m:t>
                      </m:r>
                      <m:r>
                        <a:rPr lang="en-US" sz="4000" b="1" i="1" smtClean="0">
                          <a:latin typeface="Cambria Math" panose="02040503050406030204" pitchFamily="18" charset="0"/>
                        </a:rPr>
                        <m:t>𝟏</m:t>
                      </m:r>
                      <m:r>
                        <a:rPr lang="en-US" sz="4000" b="1" i="1" smtClean="0">
                          <a:latin typeface="Cambria Math" panose="02040503050406030204" pitchFamily="18" charset="0"/>
                        </a:rPr>
                        <m:t>,</m:t>
                      </m:r>
                      <m:r>
                        <a:rPr lang="en-US" sz="4000" b="1" i="1" smtClean="0">
                          <a:latin typeface="Cambria Math" panose="02040503050406030204" pitchFamily="18" charset="0"/>
                        </a:rPr>
                        <m:t>𝟑</m:t>
                      </m:r>
                      <m:r>
                        <a:rPr lang="en-US" sz="4000" b="1" i="1" smtClean="0">
                          <a:latin typeface="Cambria Math" panose="02040503050406030204" pitchFamily="18" charset="0"/>
                        </a:rPr>
                        <m:t>,</m:t>
                      </m:r>
                      <m:r>
                        <a:rPr lang="en-US" sz="4000" b="1" i="1" smtClean="0">
                          <a:latin typeface="Cambria Math" panose="02040503050406030204" pitchFamily="18" charset="0"/>
                        </a:rPr>
                        <m:t>𝟒</m:t>
                      </m:r>
                      <m:r>
                        <a:rPr lang="en-US" sz="4000" b="1" i="1" smtClean="0">
                          <a:latin typeface="Cambria Math" panose="02040503050406030204" pitchFamily="18" charset="0"/>
                        </a:rPr>
                        <m:t>,</m:t>
                      </m:r>
                      <m:r>
                        <a:rPr lang="en-US" sz="4000" b="1" i="1" smtClean="0">
                          <a:latin typeface="Cambria Math" panose="02040503050406030204" pitchFamily="18" charset="0"/>
                        </a:rPr>
                        <m:t>𝟏𝟎</m:t>
                      </m:r>
                      <m:r>
                        <a:rPr lang="en-US" sz="4000" b="1" i="1" smtClean="0">
                          <a:latin typeface="Cambria Math" panose="02040503050406030204" pitchFamily="18" charset="0"/>
                        </a:rPr>
                        <m:t>,</m:t>
                      </m:r>
                      <m:r>
                        <a:rPr lang="en-US" sz="4000" b="1" i="1" smtClean="0">
                          <a:latin typeface="Cambria Math" panose="02040503050406030204" pitchFamily="18" charset="0"/>
                        </a:rPr>
                        <m:t>𝟒</m:t>
                      </m:r>
                      <m:r>
                        <a:rPr lang="en-US" sz="4000" b="1" i="1" smtClean="0">
                          <a:latin typeface="Cambria Math" panose="02040503050406030204" pitchFamily="18" charset="0"/>
                        </a:rPr>
                        <m:t>]</m:t>
                      </m:r>
                    </m:oMath>
                  </m:oMathPara>
                </a14:m>
                <a:endParaRPr lang="en-US" sz="4000" b="1" dirty="0"/>
              </a:p>
            </p:txBody>
          </p:sp>
        </mc:Choice>
        <mc:Fallback xmlns="">
          <p:sp>
            <p:nvSpPr>
              <p:cNvPr id="2" name="Title 1">
                <a:extLst>
                  <a:ext uri="{FF2B5EF4-FFF2-40B4-BE49-F238E27FC236}">
                    <a16:creationId xmlns:a16="http://schemas.microsoft.com/office/drawing/2014/main" id="{E8A95450-BD08-E6CE-5F73-6D49DF9600D5}"/>
                  </a:ext>
                </a:extLst>
              </p:cNvPr>
              <p:cNvSpPr>
                <a:spLocks noGrp="1" noRot="1" noChangeAspect="1" noMove="1" noResize="1" noEditPoints="1" noAdjustHandles="1" noChangeArrowheads="1" noChangeShapeType="1" noTextEdit="1"/>
              </p:cNvSpPr>
              <p:nvPr>
                <p:ph type="ctrTitle"/>
              </p:nvPr>
            </p:nvSpPr>
            <p:spPr>
              <a:xfrm>
                <a:off x="1524000" y="406401"/>
                <a:ext cx="9144000" cy="133149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CB0F88DE-4302-A0AE-7374-02B33D254F0A}"/>
                  </a:ext>
                </a:extLst>
              </p:cNvPr>
              <p:cNvSpPr>
                <a:spLocks noGrp="1"/>
              </p:cNvSpPr>
              <p:nvPr>
                <p:ph type="subTitle" idx="1"/>
              </p:nvPr>
            </p:nvSpPr>
            <p:spPr>
              <a:xfrm>
                <a:off x="1524000" y="2358189"/>
                <a:ext cx="4572000" cy="1331495"/>
              </a:xfrm>
            </p:spPr>
            <p:txBody>
              <a:bodyPr/>
              <a:lstStyle/>
              <a:p>
                <a:r>
                  <a:rPr lang="en-US" dirty="0"/>
                  <a:t>Quantity A</a:t>
                </a:r>
              </a:p>
              <a:p>
                <a:r>
                  <a:rPr lang="en-US" dirty="0"/>
                  <a:t>The Mode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𝑆𝑒𝑡</m:t>
                        </m:r>
                      </m:e>
                      <m:sub>
                        <m:r>
                          <a:rPr lang="en-US" b="0" i="1" smtClean="0">
                            <a:latin typeface="Cambria Math" panose="02040503050406030204" pitchFamily="18" charset="0"/>
                          </a:rPr>
                          <m:t>𝐴</m:t>
                        </m:r>
                      </m:sub>
                    </m:sSub>
                  </m:oMath>
                </a14:m>
                <a:endParaRPr lang="en-US" dirty="0"/>
              </a:p>
            </p:txBody>
          </p:sp>
        </mc:Choice>
        <mc:Fallback xmlns="">
          <p:sp>
            <p:nvSpPr>
              <p:cNvPr id="3" name="Subtitle 2">
                <a:extLst>
                  <a:ext uri="{FF2B5EF4-FFF2-40B4-BE49-F238E27FC236}">
                    <a16:creationId xmlns:a16="http://schemas.microsoft.com/office/drawing/2014/main" id="{CB0F88DE-4302-A0AE-7374-02B33D254F0A}"/>
                  </a:ext>
                </a:extLst>
              </p:cNvPr>
              <p:cNvSpPr>
                <a:spLocks noGrp="1" noRot="1" noChangeAspect="1" noMove="1" noResize="1" noEditPoints="1" noAdjustHandles="1" noChangeArrowheads="1" noChangeShapeType="1" noTextEdit="1"/>
              </p:cNvSpPr>
              <p:nvPr>
                <p:ph type="subTitle" idx="1"/>
              </p:nvPr>
            </p:nvSpPr>
            <p:spPr>
              <a:xfrm>
                <a:off x="1524000" y="2358189"/>
                <a:ext cx="4572000" cy="1331495"/>
              </a:xfrm>
              <a:blipFill>
                <a:blip r:embed="rId4"/>
                <a:stretch>
                  <a:fillRect t="-6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ubtitle 2">
                <a:extLst>
                  <a:ext uri="{FF2B5EF4-FFF2-40B4-BE49-F238E27FC236}">
                    <a16:creationId xmlns:a16="http://schemas.microsoft.com/office/drawing/2014/main" id="{B1A02166-9613-BCAF-41AF-E575E9A27E64}"/>
                  </a:ext>
                </a:extLst>
              </p:cNvPr>
              <p:cNvSpPr txBox="1">
                <a:spLocks/>
              </p:cNvSpPr>
              <p:nvPr/>
            </p:nvSpPr>
            <p:spPr>
              <a:xfrm>
                <a:off x="6096000" y="2358189"/>
                <a:ext cx="4572000" cy="13314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Quantity B</a:t>
                </a:r>
              </a:p>
              <a:p>
                <a:r>
                  <a:rPr lang="en-US" dirty="0"/>
                  <a:t>The Median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𝑆𝑒𝑡</m:t>
                        </m:r>
                      </m:e>
                      <m:sub>
                        <m:r>
                          <a:rPr lang="en-US" b="0" i="1" smtClean="0">
                            <a:latin typeface="Cambria Math" panose="02040503050406030204" pitchFamily="18" charset="0"/>
                          </a:rPr>
                          <m:t>𝐴</m:t>
                        </m:r>
                      </m:sub>
                    </m:sSub>
                  </m:oMath>
                </a14:m>
                <a:endParaRPr lang="en-US" dirty="0"/>
              </a:p>
            </p:txBody>
          </p:sp>
        </mc:Choice>
        <mc:Fallback xmlns="">
          <p:sp>
            <p:nvSpPr>
              <p:cNvPr id="4" name="Subtitle 2">
                <a:extLst>
                  <a:ext uri="{FF2B5EF4-FFF2-40B4-BE49-F238E27FC236}">
                    <a16:creationId xmlns:a16="http://schemas.microsoft.com/office/drawing/2014/main" id="{B1A02166-9613-BCAF-41AF-E575E9A27E64}"/>
                  </a:ext>
                </a:extLst>
              </p:cNvPr>
              <p:cNvSpPr txBox="1">
                <a:spLocks noRot="1" noChangeAspect="1" noMove="1" noResize="1" noEditPoints="1" noAdjustHandles="1" noChangeArrowheads="1" noChangeShapeType="1" noTextEdit="1"/>
              </p:cNvSpPr>
              <p:nvPr/>
            </p:nvSpPr>
            <p:spPr>
              <a:xfrm>
                <a:off x="6096000" y="2358189"/>
                <a:ext cx="4572000" cy="1331495"/>
              </a:xfrm>
              <a:prstGeom prst="rect">
                <a:avLst/>
              </a:prstGeom>
              <a:blipFill>
                <a:blip r:embed="rId5"/>
                <a:stretch>
                  <a:fillRect t="-642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06BBB3F-CE6C-3632-AA90-32CE1BA13916}"/>
              </a:ext>
            </a:extLst>
          </p:cNvPr>
          <p:cNvSpPr txBox="1"/>
          <p:nvPr/>
        </p:nvSpPr>
        <p:spPr>
          <a:xfrm>
            <a:off x="1524000" y="3689684"/>
            <a:ext cx="9144000" cy="2246769"/>
          </a:xfrm>
          <a:prstGeom prst="rect">
            <a:avLst/>
          </a:prstGeom>
          <a:noFill/>
        </p:spPr>
        <p:txBody>
          <a:bodyPr wrap="square" rtlCol="0">
            <a:spAutoFit/>
          </a:bodyPr>
          <a:lstStyle/>
          <a:p>
            <a:pPr marL="342900" indent="-342900">
              <a:buFont typeface="+mj-lt"/>
              <a:buAutoNum type="alphaUcPeriod"/>
            </a:pPr>
            <a:r>
              <a:rPr lang="en-US" sz="2000" dirty="0"/>
              <a:t>Quantity A is Greater</a:t>
            </a:r>
          </a:p>
          <a:p>
            <a:pPr marL="342900" indent="-342900">
              <a:buFont typeface="+mj-lt"/>
              <a:buAutoNum type="alphaUcPeriod"/>
            </a:pPr>
            <a:endParaRPr lang="en-US" sz="2000" dirty="0"/>
          </a:p>
          <a:p>
            <a:pPr marL="342900" indent="-342900">
              <a:buFont typeface="+mj-lt"/>
              <a:buAutoNum type="alphaUcPeriod"/>
            </a:pPr>
            <a:r>
              <a:rPr lang="en-US" sz="2000" dirty="0"/>
              <a:t>Quantity B is greater</a:t>
            </a:r>
          </a:p>
          <a:p>
            <a:pPr marL="342900" indent="-342900">
              <a:buFont typeface="+mj-lt"/>
              <a:buAutoNum type="alphaUcPeriod"/>
            </a:pPr>
            <a:endParaRPr lang="en-US" sz="2000" dirty="0"/>
          </a:p>
          <a:p>
            <a:pPr marL="342900" indent="-342900">
              <a:buFont typeface="+mj-lt"/>
              <a:buAutoNum type="alphaUcPeriod"/>
            </a:pPr>
            <a:r>
              <a:rPr lang="en-US" sz="2000" dirty="0"/>
              <a:t>The quantities are equal</a:t>
            </a:r>
          </a:p>
          <a:p>
            <a:pPr marL="342900" indent="-342900">
              <a:buFont typeface="+mj-lt"/>
              <a:buAutoNum type="alphaUcPeriod"/>
            </a:pPr>
            <a:endParaRPr lang="en-US" sz="2000" dirty="0"/>
          </a:p>
          <a:p>
            <a:pPr marL="342900" indent="-342900">
              <a:buFont typeface="+mj-lt"/>
              <a:buAutoNum type="alphaUcPeriod"/>
            </a:pPr>
            <a:r>
              <a:rPr lang="en-US" sz="2000" dirty="0"/>
              <a:t>The relationship cannot be determined from the information given</a:t>
            </a:r>
          </a:p>
        </p:txBody>
      </p:sp>
    </p:spTree>
    <p:extLst>
      <p:ext uri="{BB962C8B-B14F-4D97-AF65-F5344CB8AC3E}">
        <p14:creationId xmlns:p14="http://schemas.microsoft.com/office/powerpoint/2010/main" val="157540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BEDC-6ED6-AD45-DFFE-A62B7E1652D2}"/>
              </a:ext>
            </a:extLst>
          </p:cNvPr>
          <p:cNvSpPr>
            <a:spLocks noGrp="1"/>
          </p:cNvSpPr>
          <p:nvPr>
            <p:ph type="ctrTitle"/>
          </p:nvPr>
        </p:nvSpPr>
        <p:spPr>
          <a:xfrm>
            <a:off x="1524000" y="544848"/>
            <a:ext cx="9144000" cy="1655762"/>
          </a:xfrm>
        </p:spPr>
        <p:txBody>
          <a:bodyPr>
            <a:noAutofit/>
          </a:bodyPr>
          <a:lstStyle/>
          <a:p>
            <a:r>
              <a:rPr lang="en-US" sz="4000" b="1" dirty="0"/>
              <a:t>If the average of a and b is 70, and the average of b and c is 110, what is the value of c−a?</a:t>
            </a:r>
          </a:p>
        </p:txBody>
      </p:sp>
      <p:sp>
        <p:nvSpPr>
          <p:cNvPr id="3" name="Subtitle 2">
            <a:extLst>
              <a:ext uri="{FF2B5EF4-FFF2-40B4-BE49-F238E27FC236}">
                <a16:creationId xmlns:a16="http://schemas.microsoft.com/office/drawing/2014/main" id="{BD0B76DD-435E-F8DD-9D1F-F1B8ADA70863}"/>
              </a:ext>
            </a:extLst>
          </p:cNvPr>
          <p:cNvSpPr>
            <a:spLocks noGrp="1"/>
          </p:cNvSpPr>
          <p:nvPr>
            <p:ph type="subTitle" idx="1"/>
          </p:nvPr>
        </p:nvSpPr>
        <p:spPr>
          <a:xfrm>
            <a:off x="1524000" y="2518611"/>
            <a:ext cx="9144000" cy="4138863"/>
          </a:xfrm>
        </p:spPr>
        <p:txBody>
          <a:bodyPr>
            <a:normAutofit/>
          </a:bodyPr>
          <a:lstStyle/>
          <a:p>
            <a:pPr marL="457200" indent="-457200" algn="l">
              <a:buFont typeface="+mj-lt"/>
              <a:buAutoNum type="arabicPeriod"/>
            </a:pPr>
            <a:r>
              <a:rPr lang="en-US" dirty="0"/>
              <a:t>70</a:t>
            </a:r>
          </a:p>
          <a:p>
            <a:pPr marL="457200" indent="-457200" algn="l">
              <a:buFont typeface="+mj-lt"/>
              <a:buAutoNum type="arabicPeriod"/>
            </a:pPr>
            <a:endParaRPr lang="en-US" dirty="0"/>
          </a:p>
          <a:p>
            <a:pPr marL="457200" indent="-457200" algn="l">
              <a:buFont typeface="+mj-lt"/>
              <a:buAutoNum type="arabicPeriod"/>
            </a:pPr>
            <a:r>
              <a:rPr lang="en-US" dirty="0"/>
              <a:t>90</a:t>
            </a:r>
          </a:p>
          <a:p>
            <a:pPr marL="457200" indent="-457200" algn="l">
              <a:buFont typeface="+mj-lt"/>
              <a:buAutoNum type="arabicPeriod"/>
            </a:pPr>
            <a:endParaRPr lang="en-US" dirty="0"/>
          </a:p>
          <a:p>
            <a:pPr marL="457200" indent="-457200" algn="l">
              <a:buFont typeface="+mj-lt"/>
              <a:buAutoNum type="arabicPeriod"/>
            </a:pPr>
            <a:r>
              <a:rPr lang="en-US" dirty="0"/>
              <a:t>40</a:t>
            </a:r>
          </a:p>
          <a:p>
            <a:pPr marL="457200" indent="-457200" algn="l">
              <a:buFont typeface="+mj-lt"/>
              <a:buAutoNum type="arabicPeriod"/>
            </a:pPr>
            <a:endParaRPr lang="en-US" dirty="0"/>
          </a:p>
          <a:p>
            <a:pPr marL="457200" indent="-457200" algn="l">
              <a:buFont typeface="+mj-lt"/>
              <a:buAutoNum type="arabicPeriod"/>
            </a:pPr>
            <a:r>
              <a:rPr lang="en-US" dirty="0"/>
              <a:t>150</a:t>
            </a:r>
          </a:p>
          <a:p>
            <a:pPr marL="457200" indent="-457200" algn="l">
              <a:buFont typeface="+mj-lt"/>
              <a:buAutoNum type="arabicPeriod"/>
            </a:pPr>
            <a:endParaRPr lang="en-US" dirty="0"/>
          </a:p>
          <a:p>
            <a:pPr marL="457200" indent="-457200" algn="l">
              <a:buFont typeface="+mj-lt"/>
              <a:buAutoNum type="arabicPeriod"/>
            </a:pPr>
            <a:r>
              <a:rPr lang="en-US" dirty="0"/>
              <a:t>80</a:t>
            </a:r>
          </a:p>
        </p:txBody>
      </p:sp>
    </p:spTree>
    <p:extLst>
      <p:ext uri="{BB962C8B-B14F-4D97-AF65-F5344CB8AC3E}">
        <p14:creationId xmlns:p14="http://schemas.microsoft.com/office/powerpoint/2010/main" val="293997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BEDC-6ED6-AD45-DFFE-A62B7E1652D2}"/>
              </a:ext>
            </a:extLst>
          </p:cNvPr>
          <p:cNvSpPr>
            <a:spLocks noGrp="1"/>
          </p:cNvSpPr>
          <p:nvPr>
            <p:ph type="ctrTitle"/>
          </p:nvPr>
        </p:nvSpPr>
        <p:spPr>
          <a:xfrm>
            <a:off x="5179661" y="880604"/>
            <a:ext cx="6306486" cy="1852864"/>
          </a:xfrm>
        </p:spPr>
        <p:txBody>
          <a:bodyPr>
            <a:noAutofit/>
          </a:bodyPr>
          <a:lstStyle/>
          <a:p>
            <a:r>
              <a:rPr lang="en-US" sz="3000" b="1" dirty="0"/>
              <a:t>If the dollar amount of sales at Store P was $800,000 for 2006, what was the dollar amount of sales at that store for 2008?</a:t>
            </a:r>
          </a:p>
        </p:txBody>
      </p:sp>
      <p:sp>
        <p:nvSpPr>
          <p:cNvPr id="3" name="Subtitle 2">
            <a:extLst>
              <a:ext uri="{FF2B5EF4-FFF2-40B4-BE49-F238E27FC236}">
                <a16:creationId xmlns:a16="http://schemas.microsoft.com/office/drawing/2014/main" id="{BD0B76DD-435E-F8DD-9D1F-F1B8ADA70863}"/>
              </a:ext>
            </a:extLst>
          </p:cNvPr>
          <p:cNvSpPr>
            <a:spLocks noGrp="1"/>
          </p:cNvSpPr>
          <p:nvPr>
            <p:ph type="subTitle" idx="1"/>
          </p:nvPr>
        </p:nvSpPr>
        <p:spPr>
          <a:xfrm>
            <a:off x="1524000" y="3306388"/>
            <a:ext cx="9144000" cy="3473115"/>
          </a:xfrm>
        </p:spPr>
        <p:txBody>
          <a:bodyPr>
            <a:normAutofit fontScale="92500" lnSpcReduction="20000"/>
          </a:bodyPr>
          <a:lstStyle/>
          <a:p>
            <a:pPr marL="457200" indent="-457200" algn="l">
              <a:buFont typeface="+mj-lt"/>
              <a:buAutoNum type="arabicPeriod"/>
            </a:pPr>
            <a:r>
              <a:rPr lang="en-US" dirty="0"/>
              <a:t>$727,200</a:t>
            </a:r>
          </a:p>
          <a:p>
            <a:pPr marL="457200" indent="-457200" algn="l">
              <a:buFont typeface="+mj-lt"/>
              <a:buAutoNum type="arabicPeriod"/>
            </a:pPr>
            <a:endParaRPr lang="en-US" dirty="0"/>
          </a:p>
          <a:p>
            <a:pPr marL="457200" indent="-457200" algn="l">
              <a:buFont typeface="+mj-lt"/>
              <a:buAutoNum type="arabicPeriod"/>
            </a:pPr>
            <a:r>
              <a:rPr lang="en-US" dirty="0"/>
              <a:t>$792,000</a:t>
            </a:r>
          </a:p>
          <a:p>
            <a:pPr marL="457200" indent="-457200" algn="l">
              <a:buFont typeface="+mj-lt"/>
              <a:buAutoNum type="arabicPeriod"/>
            </a:pPr>
            <a:endParaRPr lang="en-US" dirty="0"/>
          </a:p>
          <a:p>
            <a:pPr marL="457200" indent="-457200" algn="l">
              <a:buFont typeface="+mj-lt"/>
              <a:buAutoNum type="arabicPeriod"/>
            </a:pPr>
            <a:r>
              <a:rPr lang="en-US" dirty="0"/>
              <a:t>$800,00</a:t>
            </a:r>
          </a:p>
          <a:p>
            <a:pPr marL="457200" indent="-457200" algn="l">
              <a:buFont typeface="+mj-lt"/>
              <a:buAutoNum type="arabicPeriod"/>
            </a:pPr>
            <a:endParaRPr lang="en-US" dirty="0"/>
          </a:p>
          <a:p>
            <a:pPr marL="457200" indent="-457200" algn="l">
              <a:buFont typeface="+mj-lt"/>
              <a:buAutoNum type="arabicPeriod"/>
            </a:pPr>
            <a:r>
              <a:rPr lang="en-US" dirty="0"/>
              <a:t>$880,000</a:t>
            </a:r>
          </a:p>
          <a:p>
            <a:pPr marL="457200" indent="-457200" algn="l">
              <a:buFont typeface="+mj-lt"/>
              <a:buAutoNum type="arabicPeriod"/>
            </a:pPr>
            <a:endParaRPr lang="en-US" dirty="0"/>
          </a:p>
          <a:p>
            <a:pPr marL="457200" indent="-457200" algn="l">
              <a:buFont typeface="+mj-lt"/>
              <a:buAutoNum type="arabicPeriod"/>
            </a:pPr>
            <a:r>
              <a:rPr lang="en-US" dirty="0"/>
              <a:t>$968,800</a:t>
            </a:r>
          </a:p>
        </p:txBody>
      </p:sp>
      <p:pic>
        <p:nvPicPr>
          <p:cNvPr id="5" name="Picture 4">
            <a:extLst>
              <a:ext uri="{FF2B5EF4-FFF2-40B4-BE49-F238E27FC236}">
                <a16:creationId xmlns:a16="http://schemas.microsoft.com/office/drawing/2014/main" id="{42D95838-ADF0-483F-C827-4BF9226282A9}"/>
              </a:ext>
            </a:extLst>
          </p:cNvPr>
          <p:cNvPicPr>
            <a:picLocks noChangeAspect="1"/>
          </p:cNvPicPr>
          <p:nvPr/>
        </p:nvPicPr>
        <p:blipFill rotWithShape="1">
          <a:blip r:embed="rId3"/>
          <a:srcRect l="13133" t="67368" r="69210" b="15556"/>
          <a:stretch/>
        </p:blipFill>
        <p:spPr>
          <a:xfrm>
            <a:off x="705853" y="590134"/>
            <a:ext cx="4473808" cy="2433804"/>
          </a:xfrm>
          <a:prstGeom prst="rect">
            <a:avLst/>
          </a:prstGeom>
        </p:spPr>
      </p:pic>
    </p:spTree>
    <p:extLst>
      <p:ext uri="{BB962C8B-B14F-4D97-AF65-F5344CB8AC3E}">
        <p14:creationId xmlns:p14="http://schemas.microsoft.com/office/powerpoint/2010/main" val="22089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BEDC-6ED6-AD45-DFFE-A62B7E1652D2}"/>
              </a:ext>
            </a:extLst>
          </p:cNvPr>
          <p:cNvSpPr>
            <a:spLocks noGrp="1"/>
          </p:cNvSpPr>
          <p:nvPr>
            <p:ph type="ctrTitle"/>
          </p:nvPr>
        </p:nvSpPr>
        <p:spPr>
          <a:xfrm>
            <a:off x="5179661" y="681789"/>
            <a:ext cx="6306486" cy="2250493"/>
          </a:xfrm>
        </p:spPr>
        <p:txBody>
          <a:bodyPr>
            <a:noAutofit/>
          </a:bodyPr>
          <a:lstStyle/>
          <a:p>
            <a:r>
              <a:rPr lang="en-US" sz="3000" b="1" dirty="0"/>
              <a:t>Based on the information given, which of the following statements must be true?</a:t>
            </a:r>
            <a:br>
              <a:rPr lang="en-US" sz="3000" b="1" dirty="0"/>
            </a:br>
            <a:br>
              <a:rPr lang="en-US" sz="3000" b="1" dirty="0"/>
            </a:br>
            <a:r>
              <a:rPr lang="en-US" sz="3000" b="1" dirty="0"/>
              <a:t>Indicate all such statements.</a:t>
            </a:r>
          </a:p>
        </p:txBody>
      </p:sp>
      <p:sp>
        <p:nvSpPr>
          <p:cNvPr id="3" name="Subtitle 2">
            <a:extLst>
              <a:ext uri="{FF2B5EF4-FFF2-40B4-BE49-F238E27FC236}">
                <a16:creationId xmlns:a16="http://schemas.microsoft.com/office/drawing/2014/main" id="{BD0B76DD-435E-F8DD-9D1F-F1B8ADA70863}"/>
              </a:ext>
            </a:extLst>
          </p:cNvPr>
          <p:cNvSpPr>
            <a:spLocks noGrp="1"/>
          </p:cNvSpPr>
          <p:nvPr>
            <p:ph type="subTitle" idx="1"/>
          </p:nvPr>
        </p:nvSpPr>
        <p:spPr>
          <a:xfrm>
            <a:off x="1524000" y="3306388"/>
            <a:ext cx="9144000" cy="3473115"/>
          </a:xfrm>
        </p:spPr>
        <p:txBody>
          <a:bodyPr>
            <a:normAutofit/>
          </a:bodyPr>
          <a:lstStyle/>
          <a:p>
            <a:pPr marL="457200" indent="-457200" algn="l">
              <a:buFont typeface="+mj-lt"/>
              <a:buAutoNum type="alphaLcParenR"/>
            </a:pPr>
            <a:r>
              <a:rPr lang="en-US" dirty="0"/>
              <a:t>For 2008 the dollar amount of sales at Store R was greater than that at each of the other four stores.</a:t>
            </a:r>
          </a:p>
          <a:p>
            <a:pPr marL="457200" indent="-457200" algn="l">
              <a:buFont typeface="+mj-lt"/>
              <a:buAutoNum type="alphaLcParenR"/>
            </a:pPr>
            <a:endParaRPr lang="en-US" dirty="0"/>
          </a:p>
          <a:p>
            <a:pPr marL="457200" indent="-457200" algn="l">
              <a:buFont typeface="+mj-lt"/>
              <a:buAutoNum type="alphaLcParenR"/>
            </a:pPr>
            <a:r>
              <a:rPr lang="en-US" dirty="0"/>
              <a:t>The dollar amount of sales at Store S for 2008 was 22 percent less than that for 2006.</a:t>
            </a:r>
          </a:p>
          <a:p>
            <a:pPr marL="457200" indent="-457200" algn="l">
              <a:buFont typeface="+mj-lt"/>
              <a:buAutoNum type="alphaLcParenR"/>
            </a:pPr>
            <a:endParaRPr lang="en-US" dirty="0"/>
          </a:p>
          <a:p>
            <a:pPr marL="457200" indent="-457200" algn="l">
              <a:buFont typeface="+mj-lt"/>
              <a:buAutoNum type="alphaLcParenR"/>
            </a:pPr>
            <a:r>
              <a:rPr lang="en-US" dirty="0"/>
              <a:t>The dollar amount of sales at Store R for 2008 was more than 17 percent greater than that for 2006.</a:t>
            </a:r>
          </a:p>
        </p:txBody>
      </p:sp>
      <p:pic>
        <p:nvPicPr>
          <p:cNvPr id="5" name="Picture 4">
            <a:extLst>
              <a:ext uri="{FF2B5EF4-FFF2-40B4-BE49-F238E27FC236}">
                <a16:creationId xmlns:a16="http://schemas.microsoft.com/office/drawing/2014/main" id="{42D95838-ADF0-483F-C827-4BF9226282A9}"/>
              </a:ext>
            </a:extLst>
          </p:cNvPr>
          <p:cNvPicPr>
            <a:picLocks noChangeAspect="1"/>
          </p:cNvPicPr>
          <p:nvPr/>
        </p:nvPicPr>
        <p:blipFill rotWithShape="1">
          <a:blip r:embed="rId3"/>
          <a:srcRect l="13133" t="67368" r="69210" b="15556"/>
          <a:stretch/>
        </p:blipFill>
        <p:spPr>
          <a:xfrm>
            <a:off x="705853" y="590134"/>
            <a:ext cx="4473808" cy="2433804"/>
          </a:xfrm>
          <a:prstGeom prst="rect">
            <a:avLst/>
          </a:prstGeom>
        </p:spPr>
      </p:pic>
    </p:spTree>
    <p:extLst>
      <p:ext uri="{BB962C8B-B14F-4D97-AF65-F5344CB8AC3E}">
        <p14:creationId xmlns:p14="http://schemas.microsoft.com/office/powerpoint/2010/main" val="244927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BEDC-6ED6-AD45-DFFE-A62B7E1652D2}"/>
              </a:ext>
            </a:extLst>
          </p:cNvPr>
          <p:cNvSpPr>
            <a:spLocks noGrp="1"/>
          </p:cNvSpPr>
          <p:nvPr>
            <p:ph type="ctrTitle"/>
          </p:nvPr>
        </p:nvSpPr>
        <p:spPr>
          <a:xfrm>
            <a:off x="5179661" y="1130967"/>
            <a:ext cx="6306486" cy="1448225"/>
          </a:xfrm>
        </p:spPr>
        <p:txBody>
          <a:bodyPr>
            <a:noAutofit/>
          </a:bodyPr>
          <a:lstStyle/>
          <a:p>
            <a:r>
              <a:rPr lang="en-US" sz="3000" b="1" dirty="0"/>
              <a:t>Based on the information in the two graphs, which of the following statements are true?</a:t>
            </a:r>
          </a:p>
        </p:txBody>
      </p:sp>
      <p:sp>
        <p:nvSpPr>
          <p:cNvPr id="3" name="Subtitle 2">
            <a:extLst>
              <a:ext uri="{FF2B5EF4-FFF2-40B4-BE49-F238E27FC236}">
                <a16:creationId xmlns:a16="http://schemas.microsoft.com/office/drawing/2014/main" id="{BD0B76DD-435E-F8DD-9D1F-F1B8ADA70863}"/>
              </a:ext>
            </a:extLst>
          </p:cNvPr>
          <p:cNvSpPr>
            <a:spLocks noGrp="1"/>
          </p:cNvSpPr>
          <p:nvPr>
            <p:ph type="subTitle" idx="1"/>
          </p:nvPr>
        </p:nvSpPr>
        <p:spPr>
          <a:xfrm>
            <a:off x="5179661" y="3306389"/>
            <a:ext cx="6306486" cy="2535014"/>
          </a:xfrm>
        </p:spPr>
        <p:txBody>
          <a:bodyPr>
            <a:normAutofit fontScale="70000" lnSpcReduction="20000"/>
          </a:bodyPr>
          <a:lstStyle/>
          <a:p>
            <a:pPr marL="457200" indent="-457200" algn="l">
              <a:buFont typeface="+mj-lt"/>
              <a:buAutoNum type="alphaLcParenR"/>
            </a:pPr>
            <a:r>
              <a:rPr lang="en-US" dirty="0"/>
              <a:t>The number of students enrolled in private 2-year institutions was approximately the same in 1981 and 1987.</a:t>
            </a:r>
          </a:p>
          <a:p>
            <a:pPr marL="457200" indent="-457200" algn="l">
              <a:buFont typeface="+mj-lt"/>
              <a:buAutoNum type="alphaLcParenR"/>
            </a:pPr>
            <a:endParaRPr lang="en-US" dirty="0"/>
          </a:p>
          <a:p>
            <a:pPr marL="457200" indent="-457200" algn="l">
              <a:buFont typeface="+mj-lt"/>
              <a:buAutoNum type="alphaLcParenR"/>
            </a:pPr>
            <a:r>
              <a:rPr lang="en-US" dirty="0"/>
              <a:t>The percentage of students enrolled in private 2-year institutions was approximately the same in 1981 and 1987.</a:t>
            </a:r>
          </a:p>
          <a:p>
            <a:pPr marL="457200" indent="-457200" algn="l">
              <a:buFont typeface="+mj-lt"/>
              <a:buAutoNum type="alphaLcParenR"/>
            </a:pPr>
            <a:endParaRPr lang="en-US" dirty="0"/>
          </a:p>
          <a:p>
            <a:pPr marL="457200" indent="-457200" algn="l">
              <a:buFont typeface="+mj-lt"/>
              <a:buAutoNum type="alphaLcParenR"/>
            </a:pPr>
            <a:r>
              <a:rPr lang="en-US" dirty="0"/>
              <a:t>From 1972 to 1995, the percentage of college students who were enrolled in 2-year institutions rose by more than 25%.</a:t>
            </a:r>
          </a:p>
          <a:p>
            <a:pPr algn="l"/>
            <a:r>
              <a:rPr lang="en-US" dirty="0"/>
              <a:t> </a:t>
            </a:r>
            <a:endParaRPr lang="en-US" sz="2900" dirty="0"/>
          </a:p>
        </p:txBody>
      </p:sp>
      <p:pic>
        <p:nvPicPr>
          <p:cNvPr id="2050" name="Picture 2">
            <a:extLst>
              <a:ext uri="{FF2B5EF4-FFF2-40B4-BE49-F238E27FC236}">
                <a16:creationId xmlns:a16="http://schemas.microsoft.com/office/drawing/2014/main" id="{FAF6379D-5EF1-63AC-A5D2-9D34EA3EE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4" y="252668"/>
            <a:ext cx="4979417" cy="635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3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729B-B76A-674D-048F-07DEA3440F5E}"/>
              </a:ext>
            </a:extLst>
          </p:cNvPr>
          <p:cNvSpPr>
            <a:spLocks noGrp="1"/>
          </p:cNvSpPr>
          <p:nvPr>
            <p:ph type="ctrTitle"/>
          </p:nvPr>
        </p:nvSpPr>
        <p:spPr>
          <a:xfrm>
            <a:off x="1524000" y="406400"/>
            <a:ext cx="9144000" cy="1823453"/>
          </a:xfrm>
        </p:spPr>
        <p:txBody>
          <a:bodyPr>
            <a:normAutofit/>
          </a:bodyPr>
          <a:lstStyle/>
          <a:p>
            <a:r>
              <a:rPr lang="pl-PL" b="1" dirty="0"/>
              <a:t>Set A: (A,C,T,Q,U,X,Z)</a:t>
            </a:r>
            <a:br>
              <a:rPr lang="pl-PL" b="1" dirty="0"/>
            </a:br>
            <a:r>
              <a:rPr lang="pl-PL" b="1" dirty="0"/>
              <a:t>Set B: (I,A,W,X,E,R)</a:t>
            </a:r>
            <a:endParaRPr lang="en-US" b="1" dirty="0"/>
          </a:p>
        </p:txBody>
      </p:sp>
      <p:sp>
        <p:nvSpPr>
          <p:cNvPr id="3" name="Subtitle 2">
            <a:extLst>
              <a:ext uri="{FF2B5EF4-FFF2-40B4-BE49-F238E27FC236}">
                <a16:creationId xmlns:a16="http://schemas.microsoft.com/office/drawing/2014/main" id="{C389731A-34F8-AF61-840B-11EC59A980F0}"/>
              </a:ext>
            </a:extLst>
          </p:cNvPr>
          <p:cNvSpPr>
            <a:spLocks noGrp="1"/>
          </p:cNvSpPr>
          <p:nvPr>
            <p:ph type="subTitle" idx="1"/>
          </p:nvPr>
        </p:nvSpPr>
        <p:spPr>
          <a:xfrm>
            <a:off x="1524000" y="2601119"/>
            <a:ext cx="9144000" cy="827881"/>
          </a:xfrm>
        </p:spPr>
        <p:txBody>
          <a:bodyPr/>
          <a:lstStyle/>
          <a:p>
            <a:r>
              <a:rPr lang="en-US" b="1" i="0" dirty="0">
                <a:solidFill>
                  <a:srgbClr val="000000"/>
                </a:solidFill>
                <a:effectLst/>
                <a:latin typeface="Lato" panose="020F0502020204030203" pitchFamily="34" charset="0"/>
              </a:rPr>
              <a:t>One letter is picked from Set A and Set B. What is the probability of picking two consonants?</a:t>
            </a:r>
            <a:endParaRPr lang="en-US" dirty="0"/>
          </a:p>
        </p:txBody>
      </p:sp>
    </p:spTree>
    <p:extLst>
      <p:ext uri="{BB962C8B-B14F-4D97-AF65-F5344CB8AC3E}">
        <p14:creationId xmlns:p14="http://schemas.microsoft.com/office/powerpoint/2010/main" val="224591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B4E4-5D74-FF02-D484-6757ABF8CCDB}"/>
              </a:ext>
            </a:extLst>
          </p:cNvPr>
          <p:cNvSpPr>
            <a:spLocks noGrp="1"/>
          </p:cNvSpPr>
          <p:nvPr>
            <p:ph type="ctrTitle"/>
          </p:nvPr>
        </p:nvSpPr>
        <p:spPr>
          <a:xfrm>
            <a:off x="6096000" y="582431"/>
            <a:ext cx="5694951" cy="2601668"/>
          </a:xfrm>
        </p:spPr>
        <p:txBody>
          <a:bodyPr>
            <a:normAutofit/>
          </a:bodyPr>
          <a:lstStyle/>
          <a:p>
            <a:r>
              <a:rPr lang="en-US" sz="3000" b="1" dirty="0"/>
              <a:t>The following chart shows the percent distribution of the number of candidates enrolled in a certain test-prep company from 2014 to 2017 for four courses: GMAT, GRE, SAT and LSAT.</a:t>
            </a:r>
          </a:p>
        </p:txBody>
      </p:sp>
      <p:pic>
        <p:nvPicPr>
          <p:cNvPr id="5" name="Picture 4">
            <a:extLst>
              <a:ext uri="{FF2B5EF4-FFF2-40B4-BE49-F238E27FC236}">
                <a16:creationId xmlns:a16="http://schemas.microsoft.com/office/drawing/2014/main" id="{5AC5176E-5F21-3A69-91D8-341736100542}"/>
              </a:ext>
            </a:extLst>
          </p:cNvPr>
          <p:cNvPicPr>
            <a:picLocks noChangeAspect="1"/>
          </p:cNvPicPr>
          <p:nvPr/>
        </p:nvPicPr>
        <p:blipFill rotWithShape="1">
          <a:blip r:embed="rId3"/>
          <a:srcRect l="1184" t="63158" r="73421" b="9473"/>
          <a:stretch/>
        </p:blipFill>
        <p:spPr>
          <a:xfrm>
            <a:off x="481261" y="205701"/>
            <a:ext cx="5534527" cy="3355129"/>
          </a:xfrm>
          <a:prstGeom prst="rect">
            <a:avLst/>
          </a:prstGeom>
        </p:spPr>
      </p:pic>
      <p:sp>
        <p:nvSpPr>
          <p:cNvPr id="6" name="TextBox 5">
            <a:extLst>
              <a:ext uri="{FF2B5EF4-FFF2-40B4-BE49-F238E27FC236}">
                <a16:creationId xmlns:a16="http://schemas.microsoft.com/office/drawing/2014/main" id="{C7B136BD-95C9-C1CF-9ED0-7CFDF55C00E1}"/>
              </a:ext>
            </a:extLst>
          </p:cNvPr>
          <p:cNvSpPr txBox="1"/>
          <p:nvPr/>
        </p:nvSpPr>
        <p:spPr>
          <a:xfrm>
            <a:off x="585534" y="3560830"/>
            <a:ext cx="10860507" cy="1200329"/>
          </a:xfrm>
          <a:prstGeom prst="rect">
            <a:avLst/>
          </a:prstGeom>
          <a:noFill/>
        </p:spPr>
        <p:txBody>
          <a:bodyPr wrap="square" rtlCol="0">
            <a:spAutoFit/>
          </a:bodyPr>
          <a:lstStyle/>
          <a:p>
            <a:pPr algn="ctr"/>
            <a:r>
              <a:rPr lang="en-US" sz="2400" dirty="0"/>
              <a:t>If the number of candidates in 2014 was 500, and there was a 20% increase in the number of candidates per year for the next two years, what is the number of candidates for the LSAT course in 2016?</a:t>
            </a:r>
          </a:p>
        </p:txBody>
      </p:sp>
    </p:spTree>
    <p:extLst>
      <p:ext uri="{BB962C8B-B14F-4D97-AF65-F5344CB8AC3E}">
        <p14:creationId xmlns:p14="http://schemas.microsoft.com/office/powerpoint/2010/main" val="61931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BFF-607B-49A8-A445-E123280E66EB}"/>
              </a:ext>
            </a:extLst>
          </p:cNvPr>
          <p:cNvSpPr>
            <a:spLocks noGrp="1"/>
          </p:cNvSpPr>
          <p:nvPr>
            <p:ph type="ctrTitle"/>
          </p:nvPr>
        </p:nvSpPr>
        <p:spPr>
          <a:xfrm>
            <a:off x="1524000" y="385010"/>
            <a:ext cx="9144000" cy="705853"/>
          </a:xfrm>
        </p:spPr>
        <p:txBody>
          <a:bodyPr>
            <a:normAutofit/>
          </a:bodyPr>
          <a:lstStyle/>
          <a:p>
            <a:r>
              <a:rPr lang="en-US" sz="4000" dirty="0">
                <a:solidFill>
                  <a:schemeClr val="bg1"/>
                </a:solidFill>
              </a:rPr>
              <a:t>Important Notes</a:t>
            </a:r>
          </a:p>
        </p:txBody>
      </p:sp>
      <p:sp>
        <p:nvSpPr>
          <p:cNvPr id="3" name="Subtitle 2">
            <a:extLst>
              <a:ext uri="{FF2B5EF4-FFF2-40B4-BE49-F238E27FC236}">
                <a16:creationId xmlns:a16="http://schemas.microsoft.com/office/drawing/2014/main" id="{403A145A-B4AC-F94D-94F0-26C738A66D0C}"/>
              </a:ext>
            </a:extLst>
          </p:cNvPr>
          <p:cNvSpPr>
            <a:spLocks noGrp="1"/>
          </p:cNvSpPr>
          <p:nvPr>
            <p:ph type="subTitle" idx="1"/>
          </p:nvPr>
        </p:nvSpPr>
        <p:spPr>
          <a:xfrm>
            <a:off x="849297" y="1782115"/>
            <a:ext cx="10493406" cy="449922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You can assume,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All numbers are real numbers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All figures are assumed to lie in a plane unless otherwise stated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Geometric figures such as lines, circles, triangles, and quadrilaterals </a:t>
            </a:r>
            <a:r>
              <a:rPr kumimoji="0" lang="en-US" sz="2400" b="1" i="0" u="none" strike="noStrike" kern="1200" cap="none" spc="0" normalizeH="0" baseline="0" noProof="0" dirty="0">
                <a:ln>
                  <a:noFill/>
                </a:ln>
                <a:effectLst/>
                <a:uLnTx/>
                <a:uFillTx/>
                <a:latin typeface="Calibri" panose="020F0502020204030204"/>
                <a:ea typeface="+mn-ea"/>
                <a:cs typeface="+mn-cs"/>
              </a:rPr>
              <a:t>are not necessarily </a:t>
            </a:r>
            <a:r>
              <a:rPr kumimoji="0" lang="en-US" sz="2400" b="0" i="0" u="none" strike="noStrike" kern="1200" cap="none" spc="0" normalizeH="0" baseline="0" noProof="0" dirty="0">
                <a:ln>
                  <a:noFill/>
                </a:ln>
                <a:effectLst/>
                <a:uLnTx/>
                <a:uFillTx/>
                <a:latin typeface="Calibri" panose="020F0502020204030204"/>
                <a:ea typeface="+mn-ea"/>
                <a:cs typeface="+mn-cs"/>
              </a:rPr>
              <a:t>drawn to scale.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Lines clearly drawn straight are actually straight.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Points on a line are in the order as shown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Geometric objects are relatively in the positions they are shown.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Coordinate Systems are drawn to scale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Graphical data presentations, such as bar graphs, circle graphs, and line graphs are drawn to scale. </a:t>
            </a:r>
          </a:p>
          <a:p>
            <a:pPr algn="l"/>
            <a:endParaRPr lang="en-US" dirty="0"/>
          </a:p>
        </p:txBody>
      </p:sp>
    </p:spTree>
    <p:extLst>
      <p:ext uri="{BB962C8B-B14F-4D97-AF65-F5344CB8AC3E}">
        <p14:creationId xmlns:p14="http://schemas.microsoft.com/office/powerpoint/2010/main" val="303170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BAA7-F7FF-D82E-98B4-11B6A41CF1C4}"/>
              </a:ext>
            </a:extLst>
          </p:cNvPr>
          <p:cNvSpPr>
            <a:spLocks noGrp="1"/>
          </p:cNvSpPr>
          <p:nvPr>
            <p:ph type="ctrTitle"/>
          </p:nvPr>
        </p:nvSpPr>
        <p:spPr>
          <a:xfrm>
            <a:off x="858982" y="508000"/>
            <a:ext cx="10474036" cy="665018"/>
          </a:xfrm>
        </p:spPr>
        <p:txBody>
          <a:bodyPr>
            <a:normAutofit/>
          </a:bodyPr>
          <a:lstStyle/>
          <a:p>
            <a:pPr marL="571500" indent="-571500" algn="l">
              <a:buFont typeface="Wingdings" panose="05000000000000000000" pitchFamily="2" charset="2"/>
              <a:buChar char="q"/>
            </a:pPr>
            <a:r>
              <a:rPr lang="en-US" sz="4000" b="1" dirty="0"/>
              <a:t>Data Analysis</a:t>
            </a:r>
          </a:p>
        </p:txBody>
      </p:sp>
      <p:sp>
        <p:nvSpPr>
          <p:cNvPr id="3" name="Subtitle 2">
            <a:extLst>
              <a:ext uri="{FF2B5EF4-FFF2-40B4-BE49-F238E27FC236}">
                <a16:creationId xmlns:a16="http://schemas.microsoft.com/office/drawing/2014/main" id="{551A6A2D-6C4E-4BBB-2AF2-B50F778E98BD}"/>
              </a:ext>
            </a:extLst>
          </p:cNvPr>
          <p:cNvSpPr>
            <a:spLocks noGrp="1"/>
          </p:cNvSpPr>
          <p:nvPr>
            <p:ph type="subTitle" idx="1"/>
          </p:nvPr>
        </p:nvSpPr>
        <p:spPr>
          <a:xfrm>
            <a:off x="1011382" y="1635321"/>
            <a:ext cx="10169236" cy="4955309"/>
          </a:xfrm>
        </p:spPr>
        <p:txBody>
          <a:bodyPr>
            <a:normAutofit/>
          </a:bodyPr>
          <a:lstStyle/>
          <a:p>
            <a:pPr marL="342900" indent="-342900" algn="l">
              <a:buFont typeface="Arial" panose="020B0604020202020204" pitchFamily="34" charset="0"/>
              <a:buChar char="•"/>
            </a:pPr>
            <a:r>
              <a:rPr lang="en-US" sz="2600" dirty="0"/>
              <a:t>Methods for Presenting Data</a:t>
            </a:r>
          </a:p>
          <a:p>
            <a:pPr marL="342900" indent="-342900" algn="l">
              <a:buFont typeface="Arial" panose="020B0604020202020204" pitchFamily="34" charset="0"/>
              <a:buChar char="•"/>
            </a:pPr>
            <a:endParaRPr lang="en-US" sz="2600" dirty="0"/>
          </a:p>
          <a:p>
            <a:pPr marL="342900" indent="-342900" algn="l">
              <a:buFont typeface="Arial" panose="020B0604020202020204" pitchFamily="34" charset="0"/>
              <a:buChar char="•"/>
            </a:pPr>
            <a:r>
              <a:rPr lang="en-US" sz="2600" dirty="0"/>
              <a:t>Numerical Methods for Describing Data</a:t>
            </a:r>
          </a:p>
          <a:p>
            <a:pPr marL="342900" indent="-342900" algn="l">
              <a:buFont typeface="Arial" panose="020B0604020202020204" pitchFamily="34" charset="0"/>
              <a:buChar char="•"/>
            </a:pPr>
            <a:endParaRPr lang="en-US" sz="2600" dirty="0"/>
          </a:p>
          <a:p>
            <a:pPr marL="342900" indent="-342900" algn="l">
              <a:buFont typeface="Arial" panose="020B0604020202020204" pitchFamily="34" charset="0"/>
              <a:buChar char="•"/>
            </a:pPr>
            <a:r>
              <a:rPr lang="en-US" sz="2600" dirty="0"/>
              <a:t>Counting Methods</a:t>
            </a:r>
          </a:p>
          <a:p>
            <a:pPr marL="342900" indent="-342900" algn="l">
              <a:buFont typeface="Arial" panose="020B0604020202020204" pitchFamily="34" charset="0"/>
              <a:buChar char="•"/>
            </a:pPr>
            <a:endParaRPr lang="en-US" sz="2600" dirty="0"/>
          </a:p>
          <a:p>
            <a:pPr marL="342900" indent="-342900" algn="l">
              <a:buFont typeface="Arial" panose="020B0604020202020204" pitchFamily="34" charset="0"/>
              <a:buChar char="•"/>
            </a:pPr>
            <a:r>
              <a:rPr lang="en-US" sz="2600" dirty="0"/>
              <a:t>Probability</a:t>
            </a:r>
          </a:p>
          <a:p>
            <a:pPr marL="342900" indent="-342900" algn="l">
              <a:buFont typeface="Arial" panose="020B0604020202020204" pitchFamily="34" charset="0"/>
              <a:buChar char="•"/>
            </a:pPr>
            <a:endParaRPr lang="en-US" sz="2600" dirty="0"/>
          </a:p>
          <a:p>
            <a:pPr marL="342900" indent="-342900" algn="l">
              <a:buFont typeface="Arial" panose="020B0604020202020204" pitchFamily="34" charset="0"/>
              <a:buChar char="•"/>
            </a:pPr>
            <a:r>
              <a:rPr lang="en-US" sz="2600" dirty="0"/>
              <a:t>Distribution of Data, Random Variables, and Probability Distributions</a:t>
            </a:r>
          </a:p>
        </p:txBody>
      </p:sp>
    </p:spTree>
    <p:extLst>
      <p:ext uri="{BB962C8B-B14F-4D97-AF65-F5344CB8AC3E}">
        <p14:creationId xmlns:p14="http://schemas.microsoft.com/office/powerpoint/2010/main" val="24179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BAA7-F7FF-D82E-98B4-11B6A41CF1C4}"/>
              </a:ext>
            </a:extLst>
          </p:cNvPr>
          <p:cNvSpPr>
            <a:spLocks noGrp="1"/>
          </p:cNvSpPr>
          <p:nvPr>
            <p:ph type="ctrTitle"/>
          </p:nvPr>
        </p:nvSpPr>
        <p:spPr>
          <a:xfrm>
            <a:off x="858982" y="411747"/>
            <a:ext cx="10474036" cy="665018"/>
          </a:xfrm>
        </p:spPr>
        <p:txBody>
          <a:bodyPr>
            <a:normAutofit/>
          </a:bodyPr>
          <a:lstStyle/>
          <a:p>
            <a:r>
              <a:rPr lang="en-US" sz="4000" b="1" dirty="0"/>
              <a:t>Methods for Presenting Data</a:t>
            </a:r>
          </a:p>
        </p:txBody>
      </p:sp>
      <p:sp>
        <p:nvSpPr>
          <p:cNvPr id="3" name="Subtitle 2">
            <a:extLst>
              <a:ext uri="{FF2B5EF4-FFF2-40B4-BE49-F238E27FC236}">
                <a16:creationId xmlns:a16="http://schemas.microsoft.com/office/drawing/2014/main" id="{551A6A2D-6C4E-4BBB-2AF2-B50F778E98BD}"/>
              </a:ext>
            </a:extLst>
          </p:cNvPr>
          <p:cNvSpPr>
            <a:spLocks noGrp="1"/>
          </p:cNvSpPr>
          <p:nvPr>
            <p:ph type="subTitle" idx="1"/>
          </p:nvPr>
        </p:nvSpPr>
        <p:spPr>
          <a:xfrm>
            <a:off x="1011382" y="1491917"/>
            <a:ext cx="5084618" cy="5098714"/>
          </a:xfrm>
        </p:spPr>
        <p:txBody>
          <a:bodyPr>
            <a:normAutofit/>
          </a:bodyPr>
          <a:lstStyle/>
          <a:p>
            <a:pPr marL="342900" indent="-342900" algn="l">
              <a:buFont typeface="Arial" panose="020B0604020202020204" pitchFamily="34" charset="0"/>
              <a:buChar char="•"/>
            </a:pPr>
            <a:r>
              <a:rPr lang="en-US" dirty="0"/>
              <a:t>Variables</a:t>
            </a:r>
          </a:p>
          <a:p>
            <a:pPr marL="800100" lvl="1" indent="-342900" algn="l">
              <a:buFont typeface="Arial" panose="020B0604020202020204" pitchFamily="34" charset="0"/>
              <a:buChar char="•"/>
            </a:pPr>
            <a:r>
              <a:rPr lang="en-US" dirty="0"/>
              <a:t>Quantitative / Numerical</a:t>
            </a:r>
          </a:p>
          <a:p>
            <a:pPr marL="800100" lvl="1" indent="-342900" algn="l">
              <a:buFont typeface="Arial" panose="020B0604020202020204" pitchFamily="34" charset="0"/>
              <a:buChar char="•"/>
            </a:pPr>
            <a:r>
              <a:rPr lang="en-US" dirty="0"/>
              <a:t>Categorical / Non-numerical</a:t>
            </a:r>
          </a:p>
          <a:p>
            <a:pPr algn="l"/>
            <a:endParaRPr lang="en-US" dirty="0"/>
          </a:p>
          <a:p>
            <a:pPr marL="342900" indent="-342900" algn="l">
              <a:buFont typeface="Arial" panose="020B0604020202020204" pitchFamily="34" charset="0"/>
              <a:buChar char="•"/>
            </a:pPr>
            <a:r>
              <a:rPr lang="en-US" dirty="0"/>
              <a:t>Distribution of Variable or Data</a:t>
            </a:r>
          </a:p>
          <a:p>
            <a:pPr marL="800100" lvl="1" indent="-342900" algn="l">
              <a:buFont typeface="Arial" panose="020B0604020202020204" pitchFamily="34" charset="0"/>
              <a:buChar char="•"/>
            </a:pPr>
            <a:r>
              <a:rPr lang="en-US" dirty="0"/>
              <a:t>How often categorical or numerical data values are observed</a:t>
            </a:r>
          </a:p>
          <a:p>
            <a:pPr algn="l"/>
            <a:endParaRPr lang="en-US" dirty="0"/>
          </a:p>
          <a:p>
            <a:pPr marL="342900" indent="-342900" algn="l">
              <a:buFont typeface="Arial" panose="020B0604020202020204" pitchFamily="34" charset="0"/>
              <a:buChar char="•"/>
            </a:pPr>
            <a:r>
              <a:rPr lang="en-US" dirty="0"/>
              <a:t>Frequency and Relative Frequency </a:t>
            </a:r>
          </a:p>
          <a:p>
            <a:pPr marL="800100" lvl="1" indent="-342900" algn="l">
              <a:buFont typeface="Arial" panose="020B0604020202020204" pitchFamily="34" charset="0"/>
              <a:buChar char="•"/>
            </a:pPr>
            <a:r>
              <a:rPr lang="en-US" dirty="0"/>
              <a:t>Presents the categories or numerical values along with corresponding frequencies  </a:t>
            </a:r>
          </a:p>
          <a:p>
            <a:pPr marL="800100" lvl="1" indent="-342900" algn="l">
              <a:buFont typeface="Arial" panose="020B0604020202020204" pitchFamily="34" charset="0"/>
              <a:buChar char="•"/>
            </a:pPr>
            <a:r>
              <a:rPr lang="en-US" dirty="0"/>
              <a:t>Frequency divided by Total Data</a:t>
            </a:r>
          </a:p>
        </p:txBody>
      </p:sp>
    </p:spTree>
    <p:extLst>
      <p:ext uri="{BB962C8B-B14F-4D97-AF65-F5344CB8AC3E}">
        <p14:creationId xmlns:p14="http://schemas.microsoft.com/office/powerpoint/2010/main" val="245235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131E-10D9-6701-39EA-7741588237DB}"/>
              </a:ext>
            </a:extLst>
          </p:cNvPr>
          <p:cNvSpPr>
            <a:spLocks noGrp="1"/>
          </p:cNvSpPr>
          <p:nvPr>
            <p:ph type="ctrTitle"/>
          </p:nvPr>
        </p:nvSpPr>
        <p:spPr>
          <a:xfrm>
            <a:off x="1524000" y="406401"/>
            <a:ext cx="9144000" cy="812800"/>
          </a:xfrm>
        </p:spPr>
        <p:txBody>
          <a:bodyPr>
            <a:normAutofit/>
          </a:bodyPr>
          <a:lstStyle/>
          <a:p>
            <a:r>
              <a:rPr lang="en-US" sz="4000" dirty="0"/>
              <a:t>Methods Continued… </a:t>
            </a:r>
          </a:p>
        </p:txBody>
      </p:sp>
      <p:sp>
        <p:nvSpPr>
          <p:cNvPr id="4" name="Subtitle 2">
            <a:extLst>
              <a:ext uri="{FF2B5EF4-FFF2-40B4-BE49-F238E27FC236}">
                <a16:creationId xmlns:a16="http://schemas.microsoft.com/office/drawing/2014/main" id="{9F99FBC9-F201-CA8E-8317-243D50682DA2}"/>
              </a:ext>
            </a:extLst>
          </p:cNvPr>
          <p:cNvSpPr txBox="1">
            <a:spLocks noGrp="1"/>
          </p:cNvSpPr>
          <p:nvPr>
            <p:ph type="subTitle" idx="1"/>
          </p:nvPr>
        </p:nvSpPr>
        <p:spPr>
          <a:xfrm>
            <a:off x="577049" y="1524000"/>
            <a:ext cx="5518951"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Tables</a:t>
            </a:r>
          </a:p>
          <a:p>
            <a:pPr marL="800100" lvl="1" indent="-342900" algn="l">
              <a:buFont typeface="Arial" panose="020B0604020202020204" pitchFamily="34" charset="0"/>
              <a:buChar char="•"/>
            </a:pPr>
            <a:r>
              <a:rPr lang="en-US" sz="1600" dirty="0"/>
              <a:t>Present a data, including frequency distribution and relative frequency distributions.</a:t>
            </a:r>
          </a:p>
          <a:p>
            <a:pPr algn="l"/>
            <a:endParaRPr lang="en-US" dirty="0"/>
          </a:p>
          <a:p>
            <a:pPr marL="342900" indent="-342900" algn="l">
              <a:buFont typeface="Arial" panose="020B0604020202020204" pitchFamily="34" charset="0"/>
              <a:buChar char="•"/>
            </a:pPr>
            <a:r>
              <a:rPr lang="en-US" dirty="0"/>
              <a:t>Bar Graphs</a:t>
            </a:r>
          </a:p>
          <a:p>
            <a:pPr marL="800100" lvl="1" indent="-342900" algn="l">
              <a:buFont typeface="Arial" panose="020B0604020202020204" pitchFamily="34" charset="0"/>
              <a:buChar char="•"/>
            </a:pPr>
            <a:r>
              <a:rPr lang="en-US" sz="1600" dirty="0"/>
              <a:t>Enable comparisons across several categories more easily than table do</a:t>
            </a:r>
          </a:p>
          <a:p>
            <a:pPr algn="l"/>
            <a:endParaRPr lang="en-US" dirty="0"/>
          </a:p>
          <a:p>
            <a:pPr marL="342900" indent="-342900" algn="l">
              <a:buFont typeface="Arial" panose="020B0604020202020204" pitchFamily="34" charset="0"/>
              <a:buChar char="•"/>
            </a:pPr>
            <a:r>
              <a:rPr lang="en-US" dirty="0"/>
              <a:t>Segmented Bar Graphs</a:t>
            </a:r>
          </a:p>
          <a:p>
            <a:pPr marL="800100" lvl="1" indent="-342900" algn="l">
              <a:buFont typeface="Arial" panose="020B0604020202020204" pitchFamily="34" charset="0"/>
              <a:buChar char="•"/>
            </a:pPr>
            <a:r>
              <a:rPr lang="en-US" sz="1600" dirty="0"/>
              <a:t>Each rectangular bar is divided into smaller rectangles that show how the variable is “separated” into other related variables</a:t>
            </a:r>
          </a:p>
          <a:p>
            <a:pPr algn="l"/>
            <a:endParaRPr lang="en-US" dirty="0"/>
          </a:p>
        </p:txBody>
      </p:sp>
      <p:sp>
        <p:nvSpPr>
          <p:cNvPr id="5" name="Subtitle 2">
            <a:extLst>
              <a:ext uri="{FF2B5EF4-FFF2-40B4-BE49-F238E27FC236}">
                <a16:creationId xmlns:a16="http://schemas.microsoft.com/office/drawing/2014/main" id="{B9F727C6-1B0E-5324-DC66-18F1930A134B}"/>
              </a:ext>
            </a:extLst>
          </p:cNvPr>
          <p:cNvSpPr txBox="1">
            <a:spLocks/>
          </p:cNvSpPr>
          <p:nvPr/>
        </p:nvSpPr>
        <p:spPr>
          <a:xfrm>
            <a:off x="6096000" y="1524000"/>
            <a:ext cx="5518950" cy="4927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Histograms</a:t>
            </a:r>
          </a:p>
          <a:p>
            <a:pPr marL="800100" lvl="1" indent="-342900" algn="l">
              <a:buFont typeface="Arial" panose="020B0604020202020204" pitchFamily="34" charset="0"/>
              <a:buChar char="•"/>
            </a:pPr>
            <a:r>
              <a:rPr lang="en-US" sz="1700" dirty="0"/>
              <a:t>Organizes the data by grouping the values into intervals, called classes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Circle Graphs</a:t>
            </a:r>
          </a:p>
          <a:p>
            <a:pPr marL="800100" lvl="1" indent="-342900" algn="l">
              <a:buFont typeface="Arial" panose="020B0604020202020204" pitchFamily="34" charset="0"/>
              <a:buChar char="•"/>
            </a:pPr>
            <a:r>
              <a:rPr lang="en-US" sz="1700" dirty="0"/>
              <a:t>Represents data that have been separated into small number of categories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Scatterplots</a:t>
            </a:r>
          </a:p>
          <a:p>
            <a:pPr marL="800100" lvl="1" indent="-342900" algn="l">
              <a:buFont typeface="Arial" panose="020B0604020202020204" pitchFamily="34" charset="0"/>
              <a:buChar char="•"/>
            </a:pPr>
            <a:r>
              <a:rPr lang="en-US" sz="1700" dirty="0"/>
              <a:t>Useful for showing the relationship between two numerical whose values can be observed in a single population of individuals or objects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sz="2600" dirty="0"/>
              <a:t>Line Graphs</a:t>
            </a:r>
          </a:p>
          <a:p>
            <a:pPr marL="800100" lvl="1" indent="-342900" algn="l">
              <a:buFont typeface="Arial" panose="020B0604020202020204" pitchFamily="34" charset="0"/>
              <a:buChar char="•"/>
            </a:pPr>
            <a:r>
              <a:rPr lang="en-US" sz="1700" dirty="0"/>
              <a:t>Useful for showing relationship between two numerical variables, especially time.</a:t>
            </a:r>
          </a:p>
        </p:txBody>
      </p:sp>
    </p:spTree>
    <p:extLst>
      <p:ext uri="{BB962C8B-B14F-4D97-AF65-F5344CB8AC3E}">
        <p14:creationId xmlns:p14="http://schemas.microsoft.com/office/powerpoint/2010/main" val="342419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131E-10D9-6701-39EA-7741588237DB}"/>
              </a:ext>
            </a:extLst>
          </p:cNvPr>
          <p:cNvSpPr>
            <a:spLocks noGrp="1"/>
          </p:cNvSpPr>
          <p:nvPr>
            <p:ph type="ctrTitle"/>
          </p:nvPr>
        </p:nvSpPr>
        <p:spPr>
          <a:xfrm>
            <a:off x="1524000" y="406401"/>
            <a:ext cx="9144000" cy="812800"/>
          </a:xfrm>
        </p:spPr>
        <p:txBody>
          <a:bodyPr>
            <a:normAutofit/>
          </a:bodyPr>
          <a:lstStyle/>
          <a:p>
            <a:r>
              <a:rPr lang="en-US" sz="4000" dirty="0"/>
              <a:t>Numerical Methods for Describing Data</a:t>
            </a:r>
          </a:p>
        </p:txBody>
      </p:sp>
      <p:sp>
        <p:nvSpPr>
          <p:cNvPr id="4" name="Subtitle 2">
            <a:extLst>
              <a:ext uri="{FF2B5EF4-FFF2-40B4-BE49-F238E27FC236}">
                <a16:creationId xmlns:a16="http://schemas.microsoft.com/office/drawing/2014/main" id="{9F99FBC9-F201-CA8E-8317-243D50682DA2}"/>
              </a:ext>
            </a:extLst>
          </p:cNvPr>
          <p:cNvSpPr txBox="1">
            <a:spLocks noGrp="1"/>
          </p:cNvSpPr>
          <p:nvPr>
            <p:ph type="subTitle" idx="1"/>
          </p:nvPr>
        </p:nvSpPr>
        <p:spPr>
          <a:xfrm>
            <a:off x="577049" y="1524000"/>
            <a:ext cx="5518951"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Measures of Central Tendency</a:t>
            </a:r>
          </a:p>
          <a:p>
            <a:pPr marL="800100" lvl="1" indent="-342900" algn="l">
              <a:buFont typeface="Arial" panose="020B0604020202020204" pitchFamily="34" charset="0"/>
              <a:buChar char="•"/>
            </a:pPr>
            <a:r>
              <a:rPr lang="en-US" dirty="0"/>
              <a:t>“Center”</a:t>
            </a:r>
          </a:p>
          <a:p>
            <a:pPr marL="800100" lvl="1" indent="-342900" algn="l">
              <a:buFont typeface="Arial" panose="020B0604020202020204" pitchFamily="34" charset="0"/>
              <a:buChar char="•"/>
            </a:pPr>
            <a:r>
              <a:rPr lang="en-US" dirty="0"/>
              <a:t>Arithmetic Mean, Mean, Mode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Measures of Position</a:t>
            </a:r>
          </a:p>
          <a:p>
            <a:pPr marL="800100" lvl="1" indent="-342900" algn="l">
              <a:buFont typeface="Arial" panose="020B0604020202020204" pitchFamily="34" charset="0"/>
              <a:buChar char="•"/>
            </a:pPr>
            <a:r>
              <a:rPr lang="en-US" dirty="0"/>
              <a:t>Quartiles and Percentiles</a:t>
            </a:r>
          </a:p>
        </p:txBody>
      </p:sp>
      <p:sp>
        <p:nvSpPr>
          <p:cNvPr id="5" name="Subtitle 2">
            <a:extLst>
              <a:ext uri="{FF2B5EF4-FFF2-40B4-BE49-F238E27FC236}">
                <a16:creationId xmlns:a16="http://schemas.microsoft.com/office/drawing/2014/main" id="{B9F727C6-1B0E-5324-DC66-18F1930A134B}"/>
              </a:ext>
            </a:extLst>
          </p:cNvPr>
          <p:cNvSpPr txBox="1">
            <a:spLocks/>
          </p:cNvSpPr>
          <p:nvPr/>
        </p:nvSpPr>
        <p:spPr>
          <a:xfrm>
            <a:off x="6096000" y="1524000"/>
            <a:ext cx="5518950"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Measures of Dispersion</a:t>
            </a:r>
          </a:p>
          <a:p>
            <a:pPr marL="800100" lvl="1" indent="-342900" algn="l">
              <a:buFont typeface="Arial" panose="020B0604020202020204" pitchFamily="34" charset="0"/>
              <a:buChar char="•"/>
            </a:pPr>
            <a:r>
              <a:rPr lang="en-US" dirty="0"/>
              <a:t>Dispersion – Degree of spread of the data</a:t>
            </a:r>
          </a:p>
          <a:p>
            <a:pPr marL="800100" lvl="1" indent="-342900" algn="l">
              <a:buFont typeface="Arial" panose="020B0604020202020204" pitchFamily="34" charset="0"/>
              <a:buChar char="•"/>
            </a:pPr>
            <a:r>
              <a:rPr lang="en-US" dirty="0"/>
              <a:t>Range</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Outliers – Unusually small or large different from the rest of the data</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Interquartile range – Not affected by outliers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Boxplots </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Standard deviation – measure of spread that depends on each number in list</a:t>
            </a:r>
          </a:p>
          <a:p>
            <a:pPr marL="342900" indent="-3429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31401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131E-10D9-6701-39EA-7741588237DB}"/>
              </a:ext>
            </a:extLst>
          </p:cNvPr>
          <p:cNvSpPr>
            <a:spLocks noGrp="1"/>
          </p:cNvSpPr>
          <p:nvPr>
            <p:ph type="ctrTitle"/>
          </p:nvPr>
        </p:nvSpPr>
        <p:spPr>
          <a:xfrm>
            <a:off x="1524000" y="406401"/>
            <a:ext cx="9144000" cy="812800"/>
          </a:xfrm>
        </p:spPr>
        <p:txBody>
          <a:bodyPr>
            <a:normAutofit/>
          </a:bodyPr>
          <a:lstStyle/>
          <a:p>
            <a:r>
              <a:rPr lang="en-US" sz="4000" dirty="0"/>
              <a:t>Counting Methods</a:t>
            </a:r>
          </a:p>
        </p:txBody>
      </p:sp>
      <mc:AlternateContent xmlns:mc="http://schemas.openxmlformats.org/markup-compatibility/2006" xmlns:a14="http://schemas.microsoft.com/office/drawing/2010/main">
        <mc:Choice Requires="a14">
          <p:sp>
            <p:nvSpPr>
              <p:cNvPr id="4" name="Subtitle 2">
                <a:extLst>
                  <a:ext uri="{FF2B5EF4-FFF2-40B4-BE49-F238E27FC236}">
                    <a16:creationId xmlns:a16="http://schemas.microsoft.com/office/drawing/2014/main" id="{9F99FBC9-F201-CA8E-8317-243D50682DA2}"/>
                  </a:ext>
                </a:extLst>
              </p:cNvPr>
              <p:cNvSpPr txBox="1">
                <a:spLocks noGrp="1"/>
              </p:cNvSpPr>
              <p:nvPr>
                <p:ph type="subTitle" idx="1"/>
              </p:nvPr>
            </p:nvSpPr>
            <p:spPr>
              <a:xfrm>
                <a:off x="577049" y="1524000"/>
                <a:ext cx="5518951"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Sets and Lists</a:t>
                </a:r>
              </a:p>
              <a:p>
                <a:pPr marL="800100" lvl="1" indent="-342900" algn="l">
                  <a:buFont typeface="Arial" panose="020B0604020202020204" pitchFamily="34" charset="0"/>
                  <a:buChar char="•"/>
                </a:pPr>
                <a:r>
                  <a:rPr lang="en-US" dirty="0"/>
                  <a:t>Sets, Elements, finite and infinite, empty and nonempty sets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Intersection, Union, Disjoint</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Venn Diagrams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Inclusion-Exclusion Principle</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Multiplication Principal </a:t>
                </a:r>
              </a:p>
              <a:p>
                <a:pPr marL="800100" lvl="1" indent="-342900" algn="l">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different possibilities</a:t>
                </a:r>
              </a:p>
            </p:txBody>
          </p:sp>
        </mc:Choice>
        <mc:Fallback xmlns="">
          <p:sp>
            <p:nvSpPr>
              <p:cNvPr id="4" name="Subtitle 2">
                <a:extLst>
                  <a:ext uri="{FF2B5EF4-FFF2-40B4-BE49-F238E27FC236}">
                    <a16:creationId xmlns:a16="http://schemas.microsoft.com/office/drawing/2014/main" id="{9F99FBC9-F201-CA8E-8317-243D50682DA2}"/>
                  </a:ext>
                </a:extLst>
              </p:cNvPr>
              <p:cNvSpPr txBox="1">
                <a:spLocks noGrp="1" noRot="1" noChangeAspect="1" noMove="1" noResize="1" noEditPoints="1" noAdjustHandles="1" noChangeArrowheads="1" noChangeShapeType="1" noTextEdit="1"/>
              </p:cNvSpPr>
              <p:nvPr>
                <p:ph type="subTitle" idx="1"/>
              </p:nvPr>
            </p:nvSpPr>
            <p:spPr>
              <a:xfrm>
                <a:off x="577049" y="1524000"/>
                <a:ext cx="5518951" cy="4927599"/>
              </a:xfrm>
              <a:prstGeom prst="rect">
                <a:avLst/>
              </a:prstGeom>
              <a:blipFill>
                <a:blip r:embed="rId2"/>
                <a:stretch>
                  <a:fillRect l="-1547" t="-1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ubtitle 2">
                <a:extLst>
                  <a:ext uri="{FF2B5EF4-FFF2-40B4-BE49-F238E27FC236}">
                    <a16:creationId xmlns:a16="http://schemas.microsoft.com/office/drawing/2014/main" id="{B9F727C6-1B0E-5324-DC66-18F1930A134B}"/>
                  </a:ext>
                </a:extLst>
              </p:cNvPr>
              <p:cNvSpPr txBox="1">
                <a:spLocks/>
              </p:cNvSpPr>
              <p:nvPr/>
            </p:nvSpPr>
            <p:spPr>
              <a:xfrm>
                <a:off x="6096000" y="1524000"/>
                <a:ext cx="5518950"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Permutation and Factorials</a:t>
                </a:r>
              </a:p>
              <a:p>
                <a:pPr marL="800100" lvl="1" indent="-342900" algn="l">
                  <a:buFont typeface="Arial" panose="020B0604020202020204" pitchFamily="34" charset="0"/>
                  <a:buChar char="•"/>
                </a:pPr>
                <a:r>
                  <a:rPr lang="en-US" dirty="0"/>
                  <a:t>Each Order is a permutation, and the product is called the number of permutations of n objects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b="0" dirty="0"/>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Permutations of n objects taken k at a time</a:t>
                </a:r>
              </a:p>
              <a:p>
                <a:pPr algn="l"/>
                <a:endParaRPr lang="en-US" dirty="0"/>
              </a:p>
              <a:p>
                <a:pPr marL="342900" indent="-342900" algn="l">
                  <a:buFont typeface="Arial" panose="020B0604020202020204" pitchFamily="34" charset="0"/>
                  <a:buChar char="•"/>
                </a:pPr>
                <a:r>
                  <a:rPr lang="en-US" dirty="0"/>
                  <a:t>Combinations</a:t>
                </a:r>
              </a:p>
              <a:p>
                <a:pPr marL="800100" lvl="1" indent="-342900" algn="l">
                  <a:buFont typeface="Arial" panose="020B0604020202020204" pitchFamily="34" charset="0"/>
                  <a:buChar char="•"/>
                </a:pP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endParaRPr lang="en-US" dirty="0"/>
              </a:p>
            </p:txBody>
          </p:sp>
        </mc:Choice>
        <mc:Fallback xmlns="">
          <p:sp>
            <p:nvSpPr>
              <p:cNvPr id="5" name="Subtitle 2">
                <a:extLst>
                  <a:ext uri="{FF2B5EF4-FFF2-40B4-BE49-F238E27FC236}">
                    <a16:creationId xmlns:a16="http://schemas.microsoft.com/office/drawing/2014/main" id="{B9F727C6-1B0E-5324-DC66-18F1930A134B}"/>
                  </a:ext>
                </a:extLst>
              </p:cNvPr>
              <p:cNvSpPr txBox="1">
                <a:spLocks noRot="1" noChangeAspect="1" noMove="1" noResize="1" noEditPoints="1" noAdjustHandles="1" noChangeArrowheads="1" noChangeShapeType="1" noTextEdit="1"/>
              </p:cNvSpPr>
              <p:nvPr/>
            </p:nvSpPr>
            <p:spPr>
              <a:xfrm>
                <a:off x="6096000" y="1524000"/>
                <a:ext cx="5518950" cy="4927599"/>
              </a:xfrm>
              <a:prstGeom prst="rect">
                <a:avLst/>
              </a:prstGeom>
              <a:blipFill>
                <a:blip r:embed="rId3"/>
                <a:stretch>
                  <a:fillRect l="-1436" t="-1733"/>
                </a:stretch>
              </a:blipFill>
            </p:spPr>
            <p:txBody>
              <a:bodyPr/>
              <a:lstStyle/>
              <a:p>
                <a:r>
                  <a:rPr lang="en-US">
                    <a:noFill/>
                  </a:rPr>
                  <a:t> </a:t>
                </a:r>
              </a:p>
            </p:txBody>
          </p:sp>
        </mc:Fallback>
      </mc:AlternateContent>
    </p:spTree>
    <p:extLst>
      <p:ext uri="{BB962C8B-B14F-4D97-AF65-F5344CB8AC3E}">
        <p14:creationId xmlns:p14="http://schemas.microsoft.com/office/powerpoint/2010/main" val="181096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131E-10D9-6701-39EA-7741588237DB}"/>
              </a:ext>
            </a:extLst>
          </p:cNvPr>
          <p:cNvSpPr>
            <a:spLocks noGrp="1"/>
          </p:cNvSpPr>
          <p:nvPr>
            <p:ph type="ctrTitle"/>
          </p:nvPr>
        </p:nvSpPr>
        <p:spPr>
          <a:xfrm>
            <a:off x="1524000" y="406401"/>
            <a:ext cx="9144000" cy="812800"/>
          </a:xfrm>
        </p:spPr>
        <p:txBody>
          <a:bodyPr>
            <a:normAutofit/>
          </a:bodyPr>
          <a:lstStyle/>
          <a:p>
            <a:r>
              <a:rPr lang="en-US" sz="4000" dirty="0"/>
              <a:t>Probability </a:t>
            </a:r>
          </a:p>
        </p:txBody>
      </p:sp>
      <p:sp>
        <p:nvSpPr>
          <p:cNvPr id="4" name="Subtitle 2">
            <a:extLst>
              <a:ext uri="{FF2B5EF4-FFF2-40B4-BE49-F238E27FC236}">
                <a16:creationId xmlns:a16="http://schemas.microsoft.com/office/drawing/2014/main" id="{9F99FBC9-F201-CA8E-8317-243D50682DA2}"/>
              </a:ext>
            </a:extLst>
          </p:cNvPr>
          <p:cNvSpPr txBox="1">
            <a:spLocks noGrp="1"/>
          </p:cNvSpPr>
          <p:nvPr>
            <p:ph type="subTitle" idx="1"/>
          </p:nvPr>
        </p:nvSpPr>
        <p:spPr>
          <a:xfrm>
            <a:off x="577049" y="1524000"/>
            <a:ext cx="5518951"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Random Experiment</a:t>
            </a:r>
          </a:p>
          <a:p>
            <a:pPr marL="800100" lvl="1" indent="-342900" algn="l">
              <a:buFont typeface="Arial" panose="020B0604020202020204" pitchFamily="34" charset="0"/>
              <a:buChar char="•"/>
            </a:pPr>
            <a:r>
              <a:rPr lang="en-US" dirty="0"/>
              <a:t>Outcomes</a:t>
            </a:r>
          </a:p>
          <a:p>
            <a:pPr lvl="1" algn="l"/>
            <a:endParaRPr lang="en-US" dirty="0"/>
          </a:p>
          <a:p>
            <a:pPr lvl="1" algn="l"/>
            <a:endParaRPr lang="en-US" dirty="0"/>
          </a:p>
          <a:p>
            <a:pPr marL="800100" lvl="1" indent="-342900" algn="l">
              <a:buFont typeface="Arial" panose="020B0604020202020204" pitchFamily="34" charset="0"/>
              <a:buChar char="•"/>
            </a:pPr>
            <a:r>
              <a:rPr lang="en-US" dirty="0"/>
              <a:t>Sample Space – Set of all possible outcomes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Event – Particular set of outcomes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Probability of an event is a number between 0 and 1</a:t>
            </a:r>
          </a:p>
        </p:txBody>
      </p:sp>
      <p:sp>
        <p:nvSpPr>
          <p:cNvPr id="5" name="Subtitle 2">
            <a:extLst>
              <a:ext uri="{FF2B5EF4-FFF2-40B4-BE49-F238E27FC236}">
                <a16:creationId xmlns:a16="http://schemas.microsoft.com/office/drawing/2014/main" id="{B9F727C6-1B0E-5324-DC66-18F1930A134B}"/>
              </a:ext>
            </a:extLst>
          </p:cNvPr>
          <p:cNvSpPr txBox="1">
            <a:spLocks/>
          </p:cNvSpPr>
          <p:nvPr/>
        </p:nvSpPr>
        <p:spPr>
          <a:xfrm>
            <a:off x="6096000" y="1524000"/>
            <a:ext cx="5518950"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Random Selection means each possibility is equally likely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Events that cannot occur at the same time are Mutually Exclusive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Events that don’t affect one another are independent </a:t>
            </a:r>
          </a:p>
        </p:txBody>
      </p:sp>
    </p:spTree>
    <p:extLst>
      <p:ext uri="{BB962C8B-B14F-4D97-AF65-F5344CB8AC3E}">
        <p14:creationId xmlns:p14="http://schemas.microsoft.com/office/powerpoint/2010/main" val="32010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131E-10D9-6701-39EA-7741588237DB}"/>
              </a:ext>
            </a:extLst>
          </p:cNvPr>
          <p:cNvSpPr>
            <a:spLocks noGrp="1"/>
          </p:cNvSpPr>
          <p:nvPr>
            <p:ph type="ctrTitle"/>
          </p:nvPr>
        </p:nvSpPr>
        <p:spPr>
          <a:xfrm>
            <a:off x="1524000" y="406400"/>
            <a:ext cx="9144000" cy="1117599"/>
          </a:xfrm>
        </p:spPr>
        <p:txBody>
          <a:bodyPr>
            <a:normAutofit fontScale="90000"/>
          </a:bodyPr>
          <a:lstStyle/>
          <a:p>
            <a:r>
              <a:rPr lang="en-US" sz="4000" dirty="0"/>
              <a:t>Distributions of Data, Random Variables, and Probability Distributions</a:t>
            </a:r>
          </a:p>
        </p:txBody>
      </p:sp>
      <p:sp>
        <p:nvSpPr>
          <p:cNvPr id="4" name="Subtitle 2">
            <a:extLst>
              <a:ext uri="{FF2B5EF4-FFF2-40B4-BE49-F238E27FC236}">
                <a16:creationId xmlns:a16="http://schemas.microsoft.com/office/drawing/2014/main" id="{9F99FBC9-F201-CA8E-8317-243D50682DA2}"/>
              </a:ext>
            </a:extLst>
          </p:cNvPr>
          <p:cNvSpPr txBox="1">
            <a:spLocks noGrp="1"/>
          </p:cNvSpPr>
          <p:nvPr>
            <p:ph type="subTitle" idx="1"/>
          </p:nvPr>
        </p:nvSpPr>
        <p:spPr>
          <a:xfrm>
            <a:off x="577049" y="1524000"/>
            <a:ext cx="5518951"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Distributions of Data</a:t>
            </a:r>
          </a:p>
          <a:p>
            <a:pPr marL="800100" lvl="1" indent="-342900" algn="l">
              <a:buFont typeface="Arial" panose="020B0604020202020204" pitchFamily="34" charset="0"/>
              <a:buChar char="•"/>
            </a:pPr>
            <a:r>
              <a:rPr lang="en-US" dirty="0"/>
              <a:t>Distribution Curve or Density Curve</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Random Variables</a:t>
            </a:r>
          </a:p>
          <a:p>
            <a:pPr marL="800100" lvl="1" indent="-342900" algn="l">
              <a:buFont typeface="Arial" panose="020B0604020202020204" pitchFamily="34" charset="0"/>
              <a:buChar char="•"/>
            </a:pPr>
            <a:r>
              <a:rPr lang="en-US" dirty="0"/>
              <a:t>Given a distribution of data, a variable, say X, may be used to represent a randomly chosen value from the distribution.</a:t>
            </a:r>
          </a:p>
          <a:p>
            <a:pPr marL="800100" lvl="1" indent="-342900" algn="l">
              <a:buFont typeface="Arial" panose="020B0604020202020204" pitchFamily="34" charset="0"/>
              <a:buChar char="•"/>
            </a:pPr>
            <a:r>
              <a:rPr lang="en-US" dirty="0"/>
              <a:t>Discrete Random Variables consists of discrete points on a number line</a:t>
            </a:r>
          </a:p>
          <a:p>
            <a:pPr marL="800100" lvl="1" indent="-342900" algn="l">
              <a:buFont typeface="Arial" panose="020B0604020202020204" pitchFamily="34" charset="0"/>
              <a:buChar char="•"/>
            </a:pPr>
            <a:r>
              <a:rPr lang="en-US" dirty="0"/>
              <a:t>Uniform Distribution means that each category has the same value</a:t>
            </a:r>
          </a:p>
        </p:txBody>
      </p:sp>
      <p:sp>
        <p:nvSpPr>
          <p:cNvPr id="5" name="Subtitle 2">
            <a:extLst>
              <a:ext uri="{FF2B5EF4-FFF2-40B4-BE49-F238E27FC236}">
                <a16:creationId xmlns:a16="http://schemas.microsoft.com/office/drawing/2014/main" id="{B9F727C6-1B0E-5324-DC66-18F1930A134B}"/>
              </a:ext>
            </a:extLst>
          </p:cNvPr>
          <p:cNvSpPr txBox="1">
            <a:spLocks/>
          </p:cNvSpPr>
          <p:nvPr/>
        </p:nvSpPr>
        <p:spPr>
          <a:xfrm>
            <a:off x="6096000" y="1524000"/>
            <a:ext cx="5518950" cy="492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The Normal Distribution</a:t>
            </a:r>
          </a:p>
          <a:p>
            <a:pPr marL="800100" lvl="1" indent="-342900" algn="l">
              <a:buFont typeface="Arial" panose="020B0604020202020204" pitchFamily="34" charset="0"/>
              <a:buChar char="•"/>
            </a:pPr>
            <a:r>
              <a:rPr lang="en-US" dirty="0"/>
              <a:t>Property 1 – Mean, Median, Mode are all nearly equal</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Property 2 – The data grouped symmetrical about the mean</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Property 3 – 2/3rds of the date are withing 1 SD of the mean</a:t>
            </a:r>
          </a:p>
          <a:p>
            <a:pPr marL="342900"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Property 4 – Almost all of the data are within 2 SD of mean</a:t>
            </a:r>
          </a:p>
        </p:txBody>
      </p:sp>
    </p:spTree>
    <p:extLst>
      <p:ext uri="{BB962C8B-B14F-4D97-AF65-F5344CB8AC3E}">
        <p14:creationId xmlns:p14="http://schemas.microsoft.com/office/powerpoint/2010/main" val="207120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2041</Words>
  <Application>Microsoft Office PowerPoint</Application>
  <PresentationFormat>Widescreen</PresentationFormat>
  <Paragraphs>259</Paragraphs>
  <Slides>17</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Arial</vt:lpstr>
      <vt:lpstr>Calibri</vt:lpstr>
      <vt:lpstr>Calibri Light</vt:lpstr>
      <vt:lpstr>Cambria Math</vt:lpstr>
      <vt:lpstr>FontRegular</vt:lpstr>
      <vt:lpstr>Lato</vt:lpstr>
      <vt:lpstr>MathJax_Main</vt:lpstr>
      <vt:lpstr>MathJax_Math-italic</vt:lpstr>
      <vt:lpstr>MathJax_Size2</vt:lpstr>
      <vt:lpstr>Open Sans</vt:lpstr>
      <vt:lpstr>Open Sans Bold</vt:lpstr>
      <vt:lpstr>Tahoma</vt:lpstr>
      <vt:lpstr>Wingdings</vt:lpstr>
      <vt:lpstr>Office Theme</vt:lpstr>
      <vt:lpstr>Office Theme</vt:lpstr>
      <vt:lpstr>Quantitative Reasoning  &amp; Math Review Data Analysis Focus</vt:lpstr>
      <vt:lpstr>Important Notes</vt:lpstr>
      <vt:lpstr>Data Analysis</vt:lpstr>
      <vt:lpstr>Methods for Presenting Data</vt:lpstr>
      <vt:lpstr>Methods Continued… </vt:lpstr>
      <vt:lpstr>Numerical Methods for Describing Data</vt:lpstr>
      <vt:lpstr>Counting Methods</vt:lpstr>
      <vt:lpstr>Probability </vt:lpstr>
      <vt:lpstr>Distributions of Data, Random Variables, and Probability Distributions</vt:lpstr>
      <vt:lpstr>A jar contains 10 red marbles, 4 white marbles, and 2 blue marbles. Two are drawn in sequence, not replacing after each draw.</vt:lpstr>
      <vt:lpstr>〖Set〗_A=[1,4,10,1,3,4,10,4]</vt:lpstr>
      <vt:lpstr>If the average of a and b is 70, and the average of b and c is 110, what is the value of c−a?</vt:lpstr>
      <vt:lpstr>If the dollar amount of sales at Store P was $800,000 for 2006, what was the dollar amount of sales at that store for 2008?</vt:lpstr>
      <vt:lpstr>Based on the information given, which of the following statements must be true?  Indicate all such statements.</vt:lpstr>
      <vt:lpstr>Based on the information in the two graphs, which of the following statements are true?</vt:lpstr>
      <vt:lpstr>Set A: (A,C,T,Q,U,X,Z) Set B: (I,A,W,X,E,R)</vt:lpstr>
      <vt:lpstr>The following chart shows the percent distribution of the number of candidates enrolled in a certain test-prep company from 2014 to 2017 for four courses: GMAT, GRE, SAT and LSAT.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Reasoning  &amp; Math Review Data Analysis Focus</dc:title>
  <dc:creator>Enrique Garcia</dc:creator>
  <cp:lastModifiedBy>Enrique Garcia</cp:lastModifiedBy>
  <cp:revision>4</cp:revision>
  <dcterms:created xsi:type="dcterms:W3CDTF">2022-06-25T03:15:29Z</dcterms:created>
  <dcterms:modified xsi:type="dcterms:W3CDTF">2022-06-25T20:16:39Z</dcterms:modified>
</cp:coreProperties>
</file>