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6"/>
  </p:notesMasterIdLst>
  <p:sldIdLst>
    <p:sldId id="256" r:id="rId5"/>
    <p:sldId id="260" r:id="rId6"/>
    <p:sldId id="261" r:id="rId7"/>
    <p:sldId id="267" r:id="rId8"/>
    <p:sldId id="271" r:id="rId9"/>
    <p:sldId id="268" r:id="rId10"/>
    <p:sldId id="269" r:id="rId11"/>
    <p:sldId id="270" r:id="rId12"/>
    <p:sldId id="264" r:id="rId13"/>
    <p:sldId id="262" r:id="rId14"/>
    <p:sldId id="25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80" d="100"/>
          <a:sy n="80" d="100"/>
        </p:scale>
        <p:origin x="60" y="9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EB7BC-E7B7-4575-9112-6E1F8FFB069E}" type="datetimeFigureOut">
              <a:rPr lang="en-US" smtClean="0"/>
              <a:t>6/5/2022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563E5-3F3B-4F78-9C71-DC2608869805}" type="slidenum">
              <a:rPr lang="en-US" smtClean="0"/>
              <a:t>‹#›</a:t>
            </a:fld>
            <a:endParaRPr lang="en-US" dirty="0"/>
          </a:p>
        </p:txBody>
      </p:sp>
    </p:spTree>
    <p:extLst>
      <p:ext uri="{BB962C8B-B14F-4D97-AF65-F5344CB8AC3E}">
        <p14:creationId xmlns:p14="http://schemas.microsoft.com/office/powerpoint/2010/main" val="3303684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244793A9-7C6C-4D08-92F6-F1F92C238736}" type="datetime1">
              <a:rPr lang="en-US" smtClean="0"/>
              <a:t>6/5/2022</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272F62-41D9-41B4-A742-F07D327A573D}" type="datetime1">
              <a:rPr lang="en-US" smtClean="0"/>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EF911B4-2B8A-4B9C-8112-6F5C986D46F7}" type="datetime1">
              <a:rPr lang="en-US" smtClean="0"/>
              <a:t>6/5/2022</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782438-B4B8-4A3B-81C9-F825F3AAC376}" type="datetime1">
              <a:rPr lang="en-US" smtClean="0"/>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00E4997B-1FE4-47A8-9028-DEF54467F1A4}" type="datetime1">
              <a:rPr lang="en-US" smtClean="0"/>
              <a:t>6/5/2022</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33E2A4-FC2B-4C62-99D1-22A122804089}" type="datetime1">
              <a:rPr lang="en-US" smtClean="0"/>
              <a:t>6/5/2022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78FDE-D23B-4B1F-9C84-7727D2CE25D7}" type="datetime1">
              <a:rPr lang="en-US" smtClean="0"/>
              <a:t>6/5/2022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1E6DC1-AD37-4838-9FEB-59E5E9793810}" type="datetime1">
              <a:rPr lang="en-US" smtClean="0"/>
              <a:t>6/5/2022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1D4326B5-3923-4825-B39D-26824402D2D6}" type="datetime1">
              <a:rPr lang="en-US" smtClean="0"/>
              <a:t>6/5/2022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7F77A073-F441-4A2C-AEED-DA5AB371EE5F}" type="datetime1">
              <a:rPr lang="en-US" smtClean="0"/>
              <a:t>6/5/2022</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D59920AA-4634-43CD-9C1A-EA35C3EB9627}" type="datetime1">
              <a:rPr lang="en-US" smtClean="0"/>
              <a:t>6/5/2022</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A5D330AF-CDB6-4B06-9433-B8653C157AA0}" type="datetime1">
              <a:rPr lang="en-US" smtClean="0"/>
              <a:t>6/5/2022</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E27C40-104A-4C05-A382-21A40999A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C1D78633-7222-4BD8-9B43-C5A3FE3FB1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75"/>
            <a:ext cx="12198350" cy="6875463"/>
            <a:chOff x="0" y="3175"/>
            <a:chExt cx="12198350" cy="6875463"/>
          </a:xfrm>
        </p:grpSpPr>
        <p:sp>
          <p:nvSpPr>
            <p:cNvPr id="54" name="Freeform 5">
              <a:extLst>
                <a:ext uri="{FF2B5EF4-FFF2-40B4-BE49-F238E27FC236}">
                  <a16:creationId xmlns:a16="http://schemas.microsoft.com/office/drawing/2014/main" id="{64A62ED5-69F8-4A9A-959F-BDFA4CB006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55" name="Freeform 9">
              <a:extLst>
                <a:ext uri="{FF2B5EF4-FFF2-40B4-BE49-F238E27FC236}">
                  <a16:creationId xmlns:a16="http://schemas.microsoft.com/office/drawing/2014/main" id="{1E1E0581-3B45-45FA-909D-956C5BA8C38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56" name="Freeform 13">
              <a:extLst>
                <a:ext uri="{FF2B5EF4-FFF2-40B4-BE49-F238E27FC236}">
                  <a16:creationId xmlns:a16="http://schemas.microsoft.com/office/drawing/2014/main" id="{05474103-4A93-4198-B2FA-45EC74FD52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grpSp>
        <p:nvGrpSpPr>
          <p:cNvPr id="58" name="Group 57">
            <a:extLst>
              <a:ext uri="{FF2B5EF4-FFF2-40B4-BE49-F238E27FC236}">
                <a16:creationId xmlns:a16="http://schemas.microsoft.com/office/drawing/2014/main" id="{AD746CED-0567-4DF8-AB5A-955539059A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52688" y="1262063"/>
            <a:ext cx="7286625" cy="4333875"/>
            <a:chOff x="2452688" y="1262063"/>
            <a:chExt cx="7286625" cy="4333875"/>
          </a:xfrm>
        </p:grpSpPr>
        <p:sp useBgFill="1">
          <p:nvSpPr>
            <p:cNvPr id="59" name="Freeform 159">
              <a:extLst>
                <a:ext uri="{FF2B5EF4-FFF2-40B4-BE49-F238E27FC236}">
                  <a16:creationId xmlns:a16="http://schemas.microsoft.com/office/drawing/2014/main" id="{ADA5E076-A7C5-4275-A6C5-D0949C89B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ln w="0">
              <a:noFill/>
              <a:prstDash val="solid"/>
              <a:round/>
              <a:headEnd/>
              <a:tailEnd/>
            </a:ln>
          </p:spPr>
        </p:sp>
        <p:sp>
          <p:nvSpPr>
            <p:cNvPr id="60" name="Freeform 164">
              <a:extLst>
                <a:ext uri="{FF2B5EF4-FFF2-40B4-BE49-F238E27FC236}">
                  <a16:creationId xmlns:a16="http://schemas.microsoft.com/office/drawing/2014/main" id="{8DA0B687-0059-4D26-A341-3533C07D86D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tx2">
                <a:lumMod val="75000"/>
                <a:lumOff val="25000"/>
              </a:schemeClr>
            </a:solidFill>
            <a:ln w="0">
              <a:noFill/>
              <a:prstDash val="solid"/>
              <a:round/>
              <a:headEnd/>
              <a:tailEnd/>
            </a:ln>
          </p:spPr>
        </p:sp>
        <p:cxnSp>
          <p:nvCxnSpPr>
            <p:cNvPr id="61" name="Straight Connector 60">
              <a:extLst>
                <a:ext uri="{FF2B5EF4-FFF2-40B4-BE49-F238E27FC236}">
                  <a16:creationId xmlns:a16="http://schemas.microsoft.com/office/drawing/2014/main" id="{B3CFF822-5B88-4257-86DB-464E3C755FE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410200" y="3862794"/>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465AC2A1-33AB-498F-9481-456EE428A8BA}"/>
              </a:ext>
            </a:extLst>
          </p:cNvPr>
          <p:cNvSpPr>
            <a:spLocks noGrp="1"/>
          </p:cNvSpPr>
          <p:nvPr>
            <p:ph type="ctrTitle"/>
          </p:nvPr>
        </p:nvSpPr>
        <p:spPr>
          <a:xfrm>
            <a:off x="2916451" y="1243331"/>
            <a:ext cx="6410425" cy="2185667"/>
          </a:xfrm>
        </p:spPr>
        <p:txBody>
          <a:bodyPr anchor="ctr">
            <a:normAutofit fontScale="90000"/>
          </a:bodyPr>
          <a:lstStyle/>
          <a:p>
            <a:pPr algn="ctr"/>
            <a:br>
              <a:rPr lang="en-US" dirty="0">
                <a:solidFill>
                  <a:schemeClr val="tx2">
                    <a:lumMod val="75000"/>
                    <a:lumOff val="25000"/>
                  </a:schemeClr>
                </a:solidFill>
              </a:rPr>
            </a:br>
            <a:br>
              <a:rPr lang="en-US" dirty="0">
                <a:solidFill>
                  <a:schemeClr val="tx2">
                    <a:lumMod val="75000"/>
                    <a:lumOff val="25000"/>
                  </a:schemeClr>
                </a:solidFill>
              </a:rPr>
            </a:br>
            <a:r>
              <a:rPr lang="en-US" dirty="0">
                <a:solidFill>
                  <a:schemeClr val="tx2">
                    <a:lumMod val="75000"/>
                    <a:lumOff val="25000"/>
                  </a:schemeClr>
                </a:solidFill>
              </a:rPr>
              <a:t>Crafting Your </a:t>
            </a:r>
            <a:br>
              <a:rPr lang="en-US" dirty="0">
                <a:solidFill>
                  <a:schemeClr val="tx2">
                    <a:lumMod val="75000"/>
                    <a:lumOff val="25000"/>
                  </a:schemeClr>
                </a:solidFill>
              </a:rPr>
            </a:br>
            <a:r>
              <a:rPr lang="en-US" dirty="0">
                <a:solidFill>
                  <a:schemeClr val="tx2">
                    <a:lumMod val="75000"/>
                    <a:lumOff val="25000"/>
                  </a:schemeClr>
                </a:solidFill>
              </a:rPr>
              <a:t>Personal Statement for Graduate School Applications</a:t>
            </a:r>
          </a:p>
        </p:txBody>
      </p:sp>
      <p:sp>
        <p:nvSpPr>
          <p:cNvPr id="3" name="Subtitle 2">
            <a:extLst>
              <a:ext uri="{FF2B5EF4-FFF2-40B4-BE49-F238E27FC236}">
                <a16:creationId xmlns:a16="http://schemas.microsoft.com/office/drawing/2014/main" id="{244B152B-31E5-418B-BA48-A3361253FE01}"/>
              </a:ext>
            </a:extLst>
          </p:cNvPr>
          <p:cNvSpPr>
            <a:spLocks noGrp="1"/>
          </p:cNvSpPr>
          <p:nvPr>
            <p:ph type="subTitle" idx="1"/>
          </p:nvPr>
        </p:nvSpPr>
        <p:spPr>
          <a:xfrm>
            <a:off x="3162301" y="4176130"/>
            <a:ext cx="5860821" cy="926103"/>
          </a:xfrm>
        </p:spPr>
        <p:txBody>
          <a:bodyPr>
            <a:normAutofit fontScale="77500" lnSpcReduction="20000"/>
          </a:bodyPr>
          <a:lstStyle/>
          <a:p>
            <a:pPr algn="ctr"/>
            <a:r>
              <a:rPr lang="en-US" dirty="0">
                <a:solidFill>
                  <a:schemeClr val="tx2">
                    <a:lumMod val="75000"/>
                    <a:lumOff val="25000"/>
                  </a:schemeClr>
                </a:solidFill>
              </a:rPr>
              <a:t>Vicky Yan, M.Ed.</a:t>
            </a:r>
            <a:br>
              <a:rPr lang="en-US" dirty="0">
                <a:solidFill>
                  <a:schemeClr val="tx2">
                    <a:lumMod val="75000"/>
                    <a:lumOff val="25000"/>
                  </a:schemeClr>
                </a:solidFill>
              </a:rPr>
            </a:br>
            <a:r>
              <a:rPr lang="en-US" dirty="0">
                <a:solidFill>
                  <a:schemeClr val="tx2">
                    <a:lumMod val="75000"/>
                    <a:lumOff val="25000"/>
                  </a:schemeClr>
                </a:solidFill>
              </a:rPr>
              <a:t>OTRES, California State University San Marcos</a:t>
            </a:r>
            <a:br>
              <a:rPr lang="en-US" dirty="0">
                <a:solidFill>
                  <a:schemeClr val="tx2">
                    <a:lumMod val="75000"/>
                    <a:lumOff val="25000"/>
                  </a:schemeClr>
                </a:solidFill>
              </a:rPr>
            </a:br>
            <a:r>
              <a:rPr lang="en-US" dirty="0">
                <a:solidFill>
                  <a:schemeClr val="tx2">
                    <a:lumMod val="75000"/>
                    <a:lumOff val="25000"/>
                  </a:schemeClr>
                </a:solidFill>
              </a:rPr>
              <a:t>Adviser, McNair Scholars Program </a:t>
            </a:r>
          </a:p>
        </p:txBody>
      </p:sp>
    </p:spTree>
    <p:extLst>
      <p:ext uri="{BB962C8B-B14F-4D97-AF65-F5344CB8AC3E}">
        <p14:creationId xmlns:p14="http://schemas.microsoft.com/office/powerpoint/2010/main" val="1074360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6E32A-446F-4412-A897-7F226D516E54}"/>
              </a:ext>
            </a:extLst>
          </p:cNvPr>
          <p:cNvSpPr>
            <a:spLocks noGrp="1"/>
          </p:cNvSpPr>
          <p:nvPr>
            <p:ph type="title"/>
          </p:nvPr>
        </p:nvSpPr>
        <p:spPr>
          <a:xfrm>
            <a:off x="2933700" y="914854"/>
            <a:ext cx="8770571" cy="1560716"/>
          </a:xfrm>
        </p:spPr>
        <p:txBody>
          <a:bodyPr/>
          <a:lstStyle/>
          <a:p>
            <a:r>
              <a:rPr lang="en-US" dirty="0"/>
              <a:t>Progression, Not Perfection</a:t>
            </a:r>
          </a:p>
        </p:txBody>
      </p:sp>
      <p:sp>
        <p:nvSpPr>
          <p:cNvPr id="3" name="Content Placeholder 2">
            <a:extLst>
              <a:ext uri="{FF2B5EF4-FFF2-40B4-BE49-F238E27FC236}">
                <a16:creationId xmlns:a16="http://schemas.microsoft.com/office/drawing/2014/main" id="{956B6795-53F4-47F7-930A-7292A1EDCD4B}"/>
              </a:ext>
            </a:extLst>
          </p:cNvPr>
          <p:cNvSpPr>
            <a:spLocks noGrp="1"/>
          </p:cNvSpPr>
          <p:nvPr>
            <p:ph idx="1"/>
          </p:nvPr>
        </p:nvSpPr>
        <p:spPr/>
        <p:txBody>
          <a:bodyPr>
            <a:normAutofit/>
          </a:bodyPr>
          <a:lstStyle/>
          <a:p>
            <a:r>
              <a:rPr lang="en-US" dirty="0"/>
              <a:t>Your personal statement is never “perfect”</a:t>
            </a:r>
          </a:p>
          <a:p>
            <a:r>
              <a:rPr lang="en-US" dirty="0"/>
              <a:t>Address the prompt completely</a:t>
            </a:r>
          </a:p>
          <a:p>
            <a:r>
              <a:rPr lang="en-US" dirty="0"/>
              <a:t>Each paragraph ties back to your graduate school goals</a:t>
            </a:r>
          </a:p>
          <a:p>
            <a:r>
              <a:rPr lang="en-US" dirty="0"/>
              <a:t>Clearly represents your personal and academic journey</a:t>
            </a:r>
          </a:p>
          <a:p>
            <a:r>
              <a:rPr lang="en-US" dirty="0"/>
              <a:t>Writing takes practice. Be patient and have fun! You are your best storyteller.</a:t>
            </a:r>
          </a:p>
          <a:p>
            <a:endParaRPr lang="en-US" dirty="0"/>
          </a:p>
          <a:p>
            <a:r>
              <a:rPr lang="en-US" dirty="0"/>
              <a:t>Are you proud of your personal statement? </a:t>
            </a:r>
            <a:br>
              <a:rPr lang="en-US" dirty="0"/>
            </a:br>
            <a:r>
              <a:rPr lang="en-US" dirty="0"/>
              <a:t>	YES!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4948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6E27C40-104A-4C05-A382-21A40999A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C1D78633-7222-4BD8-9B43-C5A3FE3FB1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75"/>
            <a:ext cx="12198350" cy="6875463"/>
            <a:chOff x="0" y="3175"/>
            <a:chExt cx="12198350" cy="6875463"/>
          </a:xfrm>
        </p:grpSpPr>
        <p:sp>
          <p:nvSpPr>
            <p:cNvPr id="42" name="Freeform 5">
              <a:extLst>
                <a:ext uri="{FF2B5EF4-FFF2-40B4-BE49-F238E27FC236}">
                  <a16:creationId xmlns:a16="http://schemas.microsoft.com/office/drawing/2014/main" id="{64A62ED5-69F8-4A9A-959F-BDFA4CB006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43" name="Freeform 9">
              <a:extLst>
                <a:ext uri="{FF2B5EF4-FFF2-40B4-BE49-F238E27FC236}">
                  <a16:creationId xmlns:a16="http://schemas.microsoft.com/office/drawing/2014/main" id="{1E1E0581-3B45-45FA-909D-956C5BA8C38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44" name="Freeform 13">
              <a:extLst>
                <a:ext uri="{FF2B5EF4-FFF2-40B4-BE49-F238E27FC236}">
                  <a16:creationId xmlns:a16="http://schemas.microsoft.com/office/drawing/2014/main" id="{05474103-4A93-4198-B2FA-45EC74FD52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sp useBgFill="1">
        <p:nvSpPr>
          <p:cNvPr id="46" name="Freeform: Shape 45">
            <a:extLst>
              <a:ext uri="{FF2B5EF4-FFF2-40B4-BE49-F238E27FC236}">
                <a16:creationId xmlns:a16="http://schemas.microsoft.com/office/drawing/2014/main" id="{2A0F9152-48E3-49B1-872D-898BCB713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3466" y="643466"/>
            <a:ext cx="10905066" cy="5571066"/>
          </a:xfrm>
          <a:custGeom>
            <a:avLst/>
            <a:gdLst>
              <a:gd name="connsiteX0" fmla="*/ 317500 w 10905066"/>
              <a:gd name="connsiteY0" fmla="*/ 0 h 5571066"/>
              <a:gd name="connsiteX1" fmla="*/ 6969125 w 10905066"/>
              <a:gd name="connsiteY1" fmla="*/ 0 h 5571066"/>
              <a:gd name="connsiteX2" fmla="*/ 6969127 w 10905066"/>
              <a:gd name="connsiteY2" fmla="*/ 0 h 5571066"/>
              <a:gd name="connsiteX3" fmla="*/ 10587566 w 10905066"/>
              <a:gd name="connsiteY3" fmla="*/ 0 h 5571066"/>
              <a:gd name="connsiteX4" fmla="*/ 10651066 w 10905066"/>
              <a:gd name="connsiteY4" fmla="*/ 6350 h 5571066"/>
              <a:gd name="connsiteX5" fmla="*/ 10711391 w 10905066"/>
              <a:gd name="connsiteY5" fmla="*/ 23813 h 5571066"/>
              <a:gd name="connsiteX6" fmla="*/ 10763779 w 10905066"/>
              <a:gd name="connsiteY6" fmla="*/ 52388 h 5571066"/>
              <a:gd name="connsiteX7" fmla="*/ 10812991 w 10905066"/>
              <a:gd name="connsiteY7" fmla="*/ 93663 h 5571066"/>
              <a:gd name="connsiteX8" fmla="*/ 10849503 w 10905066"/>
              <a:gd name="connsiteY8" fmla="*/ 139700 h 5571066"/>
              <a:gd name="connsiteX9" fmla="*/ 10881253 w 10905066"/>
              <a:gd name="connsiteY9" fmla="*/ 195263 h 5571066"/>
              <a:gd name="connsiteX10" fmla="*/ 10898716 w 10905066"/>
              <a:gd name="connsiteY10" fmla="*/ 254000 h 5571066"/>
              <a:gd name="connsiteX11" fmla="*/ 10905066 w 10905066"/>
              <a:gd name="connsiteY11" fmla="*/ 319088 h 5571066"/>
              <a:gd name="connsiteX12" fmla="*/ 10905066 w 10905066"/>
              <a:gd name="connsiteY12" fmla="*/ 1556279 h 5571066"/>
              <a:gd name="connsiteX13" fmla="*/ 10905066 w 10905066"/>
              <a:gd name="connsiteY13" fmla="*/ 4014788 h 5571066"/>
              <a:gd name="connsiteX14" fmla="*/ 10905066 w 10905066"/>
              <a:gd name="connsiteY14" fmla="*/ 5251979 h 5571066"/>
              <a:gd name="connsiteX15" fmla="*/ 10898716 w 10905066"/>
              <a:gd name="connsiteY15" fmla="*/ 5317066 h 5571066"/>
              <a:gd name="connsiteX16" fmla="*/ 10881253 w 10905066"/>
              <a:gd name="connsiteY16" fmla="*/ 5375804 h 5571066"/>
              <a:gd name="connsiteX17" fmla="*/ 10849503 w 10905066"/>
              <a:gd name="connsiteY17" fmla="*/ 5431366 h 5571066"/>
              <a:gd name="connsiteX18" fmla="*/ 10812991 w 10905066"/>
              <a:gd name="connsiteY18" fmla="*/ 5478991 h 5571066"/>
              <a:gd name="connsiteX19" fmla="*/ 10763779 w 10905066"/>
              <a:gd name="connsiteY19" fmla="*/ 5518679 h 5571066"/>
              <a:gd name="connsiteX20" fmla="*/ 10711391 w 10905066"/>
              <a:gd name="connsiteY20" fmla="*/ 5547254 h 5571066"/>
              <a:gd name="connsiteX21" fmla="*/ 10651066 w 10905066"/>
              <a:gd name="connsiteY21" fmla="*/ 5564716 h 5571066"/>
              <a:gd name="connsiteX22" fmla="*/ 10587566 w 10905066"/>
              <a:gd name="connsiteY22" fmla="*/ 5571066 h 5571066"/>
              <a:gd name="connsiteX23" fmla="*/ 6969125 w 10905066"/>
              <a:gd name="connsiteY23" fmla="*/ 5571066 h 5571066"/>
              <a:gd name="connsiteX24" fmla="*/ 3935941 w 10905066"/>
              <a:gd name="connsiteY24" fmla="*/ 5571066 h 5571066"/>
              <a:gd name="connsiteX25" fmla="*/ 317500 w 10905066"/>
              <a:gd name="connsiteY25" fmla="*/ 5571066 h 5571066"/>
              <a:gd name="connsiteX26" fmla="*/ 254000 w 10905066"/>
              <a:gd name="connsiteY26" fmla="*/ 5564716 h 5571066"/>
              <a:gd name="connsiteX27" fmla="*/ 193675 w 10905066"/>
              <a:gd name="connsiteY27" fmla="*/ 5547254 h 5571066"/>
              <a:gd name="connsiteX28" fmla="*/ 141288 w 10905066"/>
              <a:gd name="connsiteY28" fmla="*/ 5518679 h 5571066"/>
              <a:gd name="connsiteX29" fmla="*/ 92075 w 10905066"/>
              <a:gd name="connsiteY29" fmla="*/ 5478991 h 5571066"/>
              <a:gd name="connsiteX30" fmla="*/ 55563 w 10905066"/>
              <a:gd name="connsiteY30" fmla="*/ 5431366 h 5571066"/>
              <a:gd name="connsiteX31" fmla="*/ 23813 w 10905066"/>
              <a:gd name="connsiteY31" fmla="*/ 5375804 h 5571066"/>
              <a:gd name="connsiteX32" fmla="*/ 6350 w 10905066"/>
              <a:gd name="connsiteY32" fmla="*/ 5317066 h 5571066"/>
              <a:gd name="connsiteX33" fmla="*/ 0 w 10905066"/>
              <a:gd name="connsiteY33" fmla="*/ 5251979 h 5571066"/>
              <a:gd name="connsiteX34" fmla="*/ 0 w 10905066"/>
              <a:gd name="connsiteY34" fmla="*/ 4014789 h 5571066"/>
              <a:gd name="connsiteX35" fmla="*/ 0 w 10905066"/>
              <a:gd name="connsiteY35" fmla="*/ 4014788 h 5571066"/>
              <a:gd name="connsiteX36" fmla="*/ 0 w 10905066"/>
              <a:gd name="connsiteY36" fmla="*/ 319088 h 5571066"/>
              <a:gd name="connsiteX37" fmla="*/ 6350 w 10905066"/>
              <a:gd name="connsiteY37" fmla="*/ 254000 h 5571066"/>
              <a:gd name="connsiteX38" fmla="*/ 23813 w 10905066"/>
              <a:gd name="connsiteY38" fmla="*/ 195263 h 5571066"/>
              <a:gd name="connsiteX39" fmla="*/ 55563 w 10905066"/>
              <a:gd name="connsiteY39" fmla="*/ 139700 h 5571066"/>
              <a:gd name="connsiteX40" fmla="*/ 92075 w 10905066"/>
              <a:gd name="connsiteY40" fmla="*/ 93663 h 5571066"/>
              <a:gd name="connsiteX41" fmla="*/ 141288 w 10905066"/>
              <a:gd name="connsiteY41" fmla="*/ 52388 h 5571066"/>
              <a:gd name="connsiteX42" fmla="*/ 193675 w 10905066"/>
              <a:gd name="connsiteY42" fmla="*/ 23813 h 5571066"/>
              <a:gd name="connsiteX43" fmla="*/ 254000 w 10905066"/>
              <a:gd name="connsiteY43" fmla="*/ 635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0905066" h="5571066">
                <a:moveTo>
                  <a:pt x="317500" y="0"/>
                </a:moveTo>
                <a:lnTo>
                  <a:pt x="6969125" y="0"/>
                </a:lnTo>
                <a:lnTo>
                  <a:pt x="6969127" y="0"/>
                </a:lnTo>
                <a:lnTo>
                  <a:pt x="10587566" y="0"/>
                </a:lnTo>
                <a:lnTo>
                  <a:pt x="10651066" y="6350"/>
                </a:lnTo>
                <a:lnTo>
                  <a:pt x="10711391" y="23813"/>
                </a:lnTo>
                <a:lnTo>
                  <a:pt x="10763779" y="52388"/>
                </a:lnTo>
                <a:lnTo>
                  <a:pt x="10812991" y="93663"/>
                </a:lnTo>
                <a:lnTo>
                  <a:pt x="10849503" y="139700"/>
                </a:lnTo>
                <a:lnTo>
                  <a:pt x="10881253" y="195263"/>
                </a:lnTo>
                <a:lnTo>
                  <a:pt x="10898716" y="254000"/>
                </a:lnTo>
                <a:lnTo>
                  <a:pt x="10905066" y="319088"/>
                </a:lnTo>
                <a:lnTo>
                  <a:pt x="10905066" y="1556279"/>
                </a:lnTo>
                <a:lnTo>
                  <a:pt x="10905066" y="4014788"/>
                </a:lnTo>
                <a:lnTo>
                  <a:pt x="10905066" y="5251979"/>
                </a:lnTo>
                <a:lnTo>
                  <a:pt x="10898716" y="5317066"/>
                </a:lnTo>
                <a:lnTo>
                  <a:pt x="10881253" y="5375804"/>
                </a:lnTo>
                <a:lnTo>
                  <a:pt x="10849503" y="5431366"/>
                </a:lnTo>
                <a:lnTo>
                  <a:pt x="10812991" y="5478991"/>
                </a:lnTo>
                <a:lnTo>
                  <a:pt x="10763779" y="5518679"/>
                </a:lnTo>
                <a:lnTo>
                  <a:pt x="10711391" y="5547254"/>
                </a:lnTo>
                <a:lnTo>
                  <a:pt x="10651066" y="5564716"/>
                </a:lnTo>
                <a:lnTo>
                  <a:pt x="10587566" y="5571066"/>
                </a:lnTo>
                <a:lnTo>
                  <a:pt x="6969125" y="5571066"/>
                </a:lnTo>
                <a:lnTo>
                  <a:pt x="3935941" y="5571066"/>
                </a:lnTo>
                <a:lnTo>
                  <a:pt x="317500" y="5571066"/>
                </a:lnTo>
                <a:lnTo>
                  <a:pt x="254000" y="5564716"/>
                </a:lnTo>
                <a:lnTo>
                  <a:pt x="193675" y="5547254"/>
                </a:lnTo>
                <a:lnTo>
                  <a:pt x="141288" y="5518679"/>
                </a:lnTo>
                <a:lnTo>
                  <a:pt x="92075" y="5478991"/>
                </a:lnTo>
                <a:lnTo>
                  <a:pt x="55563" y="5431366"/>
                </a:lnTo>
                <a:lnTo>
                  <a:pt x="23813" y="5375804"/>
                </a:lnTo>
                <a:lnTo>
                  <a:pt x="6350" y="5317066"/>
                </a:lnTo>
                <a:lnTo>
                  <a:pt x="0" y="5251979"/>
                </a:lnTo>
                <a:lnTo>
                  <a:pt x="0" y="4014789"/>
                </a:lnTo>
                <a:lnTo>
                  <a:pt x="0" y="4014788"/>
                </a:lnTo>
                <a:lnTo>
                  <a:pt x="0" y="319088"/>
                </a:lnTo>
                <a:lnTo>
                  <a:pt x="6350" y="254000"/>
                </a:lnTo>
                <a:lnTo>
                  <a:pt x="23813" y="195263"/>
                </a:lnTo>
                <a:lnTo>
                  <a:pt x="55563" y="139700"/>
                </a:lnTo>
                <a:lnTo>
                  <a:pt x="92075" y="93663"/>
                </a:lnTo>
                <a:lnTo>
                  <a:pt x="141288" y="52388"/>
                </a:lnTo>
                <a:lnTo>
                  <a:pt x="193675" y="23813"/>
                </a:lnTo>
                <a:lnTo>
                  <a:pt x="254000" y="6350"/>
                </a:lnTo>
                <a:close/>
              </a:path>
            </a:pathLst>
          </a:custGeom>
          <a:ln w="0">
            <a:noFill/>
            <a:prstDash val="solid"/>
            <a:round/>
            <a:headEnd/>
            <a:tailEnd/>
          </a:ln>
        </p:spPr>
      </p:sp>
      <p:sp>
        <p:nvSpPr>
          <p:cNvPr id="48" name="Rectangle: Rounded Corners 47">
            <a:extLst>
              <a:ext uri="{FF2B5EF4-FFF2-40B4-BE49-F238E27FC236}">
                <a16:creationId xmlns:a16="http://schemas.microsoft.com/office/drawing/2014/main" id="{23489F6D-90F9-4863-AC28-04E23B84E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5990" y="845990"/>
            <a:ext cx="10486868" cy="5166017"/>
          </a:xfrm>
          <a:prstGeom prst="roundRect">
            <a:avLst>
              <a:gd name="adj" fmla="val 3173"/>
            </a:avLst>
          </a:prstGeom>
          <a:noFill/>
          <a:ln w="44450">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F823A8A-47FD-4BFE-B43B-5621E62240F9}"/>
              </a:ext>
            </a:extLst>
          </p:cNvPr>
          <p:cNvSpPr>
            <a:spLocks noGrp="1"/>
          </p:cNvSpPr>
          <p:nvPr>
            <p:ph type="title"/>
          </p:nvPr>
        </p:nvSpPr>
        <p:spPr>
          <a:xfrm>
            <a:off x="2459753" y="1055488"/>
            <a:ext cx="7002299" cy="1071618"/>
          </a:xfrm>
        </p:spPr>
        <p:txBody>
          <a:bodyPr anchor="ctr">
            <a:normAutofit/>
          </a:bodyPr>
          <a:lstStyle/>
          <a:p>
            <a:pPr algn="ctr"/>
            <a:r>
              <a:rPr lang="en-US" sz="3600" dirty="0"/>
              <a:t>Getting Started: Brainstorming</a:t>
            </a:r>
          </a:p>
        </p:txBody>
      </p:sp>
      <p:cxnSp>
        <p:nvCxnSpPr>
          <p:cNvPr id="50" name="Straight Connector 49">
            <a:extLst>
              <a:ext uri="{FF2B5EF4-FFF2-40B4-BE49-F238E27FC236}">
                <a16:creationId xmlns:a16="http://schemas.microsoft.com/office/drawing/2014/main" id="{B3CFF822-5B88-4257-86DB-464E3C755F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10200" y="2240822"/>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4" name="Content Placeholder 2">
            <a:extLst>
              <a:ext uri="{FF2B5EF4-FFF2-40B4-BE49-F238E27FC236}">
                <a16:creationId xmlns:a16="http://schemas.microsoft.com/office/drawing/2014/main" id="{E27B6076-C893-4682-81CC-FE42A4220318}"/>
              </a:ext>
            </a:extLst>
          </p:cNvPr>
          <p:cNvSpPr>
            <a:spLocks noGrp="1"/>
          </p:cNvSpPr>
          <p:nvPr>
            <p:ph idx="1"/>
          </p:nvPr>
        </p:nvSpPr>
        <p:spPr>
          <a:xfrm>
            <a:off x="1352846" y="2479446"/>
            <a:ext cx="9486309" cy="2133600"/>
          </a:xfrm>
        </p:spPr>
        <p:txBody>
          <a:bodyPr anchor="ctr">
            <a:normAutofit/>
          </a:bodyPr>
          <a:lstStyle/>
          <a:p>
            <a:r>
              <a:rPr lang="en-US" sz="1800" dirty="0"/>
              <a:t>Make a list of your relevant skills. What helped develop these skills? </a:t>
            </a:r>
          </a:p>
          <a:p>
            <a:r>
              <a:rPr lang="en-US" sz="1800" dirty="0"/>
              <a:t>“I am a….” – What identities come to mind when you describe yourself? How do those identities help you navigate college and other academic spaces? </a:t>
            </a:r>
          </a:p>
          <a:p>
            <a:r>
              <a:rPr lang="en-US" sz="1800" dirty="0"/>
              <a:t>Word Bubble: What adjectives describe you as a scholar, undergraduate researcher, current undergraduate student?</a:t>
            </a:r>
          </a:p>
          <a:p>
            <a:endParaRPr lang="en-US" sz="1800" dirty="0"/>
          </a:p>
        </p:txBody>
      </p:sp>
    </p:spTree>
    <p:extLst>
      <p:ext uri="{BB962C8B-B14F-4D97-AF65-F5344CB8AC3E}">
        <p14:creationId xmlns:p14="http://schemas.microsoft.com/office/powerpoint/2010/main" val="3373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19D654B-41E2-4087-ABE7-B3C41F7C98BF}"/>
              </a:ext>
            </a:extLst>
          </p:cNvPr>
          <p:cNvSpPr>
            <a:spLocks noGrp="1"/>
          </p:cNvSpPr>
          <p:nvPr>
            <p:ph type="title"/>
          </p:nvPr>
        </p:nvSpPr>
        <p:spPr/>
        <p:txBody>
          <a:bodyPr/>
          <a:lstStyle/>
          <a:p>
            <a:r>
              <a:rPr lang="en-US" dirty="0"/>
              <a:t>What is a personal statement?</a:t>
            </a:r>
          </a:p>
        </p:txBody>
      </p:sp>
      <p:sp>
        <p:nvSpPr>
          <p:cNvPr id="3" name="Text Placeholder 2">
            <a:extLst>
              <a:ext uri="{FF2B5EF4-FFF2-40B4-BE49-F238E27FC236}">
                <a16:creationId xmlns:a16="http://schemas.microsoft.com/office/drawing/2014/main" id="{4AFFD821-389D-4706-8E03-4E2D604FE64A}"/>
              </a:ext>
            </a:extLst>
          </p:cNvPr>
          <p:cNvSpPr>
            <a:spLocks noGrp="1"/>
          </p:cNvSpPr>
          <p:nvPr>
            <p:ph type="body" idx="1"/>
          </p:nvPr>
        </p:nvSpPr>
        <p:spPr/>
        <p:txBody>
          <a:bodyPr/>
          <a:lstStyle/>
          <a:p>
            <a:r>
              <a:rPr lang="en-US"/>
              <a:t>Personal Statement</a:t>
            </a:r>
            <a:endParaRPr lang="en-US" dirty="0"/>
          </a:p>
        </p:txBody>
      </p:sp>
      <p:sp>
        <p:nvSpPr>
          <p:cNvPr id="10" name="Content Placeholder 9">
            <a:extLst>
              <a:ext uri="{FF2B5EF4-FFF2-40B4-BE49-F238E27FC236}">
                <a16:creationId xmlns:a16="http://schemas.microsoft.com/office/drawing/2014/main" id="{2D1C7BDC-3636-4559-AFF9-07587A57EF03}"/>
              </a:ext>
            </a:extLst>
          </p:cNvPr>
          <p:cNvSpPr>
            <a:spLocks noGrp="1"/>
          </p:cNvSpPr>
          <p:nvPr>
            <p:ph sz="half" idx="2"/>
          </p:nvPr>
        </p:nvSpPr>
        <p:spPr>
          <a:xfrm>
            <a:off x="2933699" y="2912378"/>
            <a:ext cx="4160520" cy="2779361"/>
          </a:xfrm>
        </p:spPr>
        <p:txBody>
          <a:bodyPr>
            <a:normAutofit fontScale="92500" lnSpcReduction="20000"/>
          </a:bodyPr>
          <a:lstStyle/>
          <a:p>
            <a:endParaRPr lang="en-US" dirty="0"/>
          </a:p>
          <a:p>
            <a:r>
              <a:rPr lang="en-US" dirty="0"/>
              <a:t>Storytelling of experiences related to who you are and how they shaped your interest in the field you’re applying to</a:t>
            </a:r>
          </a:p>
          <a:p>
            <a:r>
              <a:rPr lang="en-US" dirty="0"/>
              <a:t>Gives you an opportunity to showcase your potential, readiness, and commitment to post-secondary education</a:t>
            </a:r>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id="{B4DAE113-4815-46D2-BF93-E87533415562}"/>
              </a:ext>
            </a:extLst>
          </p:cNvPr>
          <p:cNvSpPr>
            <a:spLocks noGrp="1"/>
          </p:cNvSpPr>
          <p:nvPr>
            <p:ph type="body" sz="quarter" idx="3"/>
          </p:nvPr>
        </p:nvSpPr>
        <p:spPr/>
        <p:txBody>
          <a:bodyPr/>
          <a:lstStyle/>
          <a:p>
            <a:r>
              <a:rPr lang="en-US"/>
              <a:t>Statement of Purpose</a:t>
            </a:r>
            <a:endParaRPr lang="en-US" dirty="0"/>
          </a:p>
        </p:txBody>
      </p:sp>
      <p:sp>
        <p:nvSpPr>
          <p:cNvPr id="11" name="Content Placeholder 10">
            <a:extLst>
              <a:ext uri="{FF2B5EF4-FFF2-40B4-BE49-F238E27FC236}">
                <a16:creationId xmlns:a16="http://schemas.microsoft.com/office/drawing/2014/main" id="{FCDF048C-7578-4A7C-A421-29CDAC22E6F6}"/>
              </a:ext>
            </a:extLst>
          </p:cNvPr>
          <p:cNvSpPr>
            <a:spLocks noGrp="1"/>
          </p:cNvSpPr>
          <p:nvPr>
            <p:ph sz="quarter" idx="4"/>
          </p:nvPr>
        </p:nvSpPr>
        <p:spPr/>
        <p:txBody>
          <a:bodyPr>
            <a:normAutofit fontScale="92500" lnSpcReduction="20000"/>
          </a:bodyPr>
          <a:lstStyle/>
          <a:p>
            <a:r>
              <a:rPr lang="en-US" dirty="0"/>
              <a:t>Focuses on your reasons for applying; include professional, intellectual, and research interests and the expertise you have gained </a:t>
            </a:r>
          </a:p>
          <a:p>
            <a:r>
              <a:rPr lang="en-US" dirty="0"/>
              <a:t>Identify potential PI you’d like to work with</a:t>
            </a:r>
          </a:p>
          <a:p>
            <a:r>
              <a:rPr lang="en-US" dirty="0"/>
              <a:t>Draws on your CV</a:t>
            </a:r>
          </a:p>
        </p:txBody>
      </p:sp>
    </p:spTree>
    <p:extLst>
      <p:ext uri="{BB962C8B-B14F-4D97-AF65-F5344CB8AC3E}">
        <p14:creationId xmlns:p14="http://schemas.microsoft.com/office/powerpoint/2010/main" val="3796941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E4D5F-BAC8-450A-A486-1066A1CBD009}"/>
              </a:ext>
            </a:extLst>
          </p:cNvPr>
          <p:cNvSpPr>
            <a:spLocks noGrp="1"/>
          </p:cNvSpPr>
          <p:nvPr>
            <p:ph type="title"/>
          </p:nvPr>
        </p:nvSpPr>
        <p:spPr/>
        <p:txBody>
          <a:bodyPr/>
          <a:lstStyle/>
          <a:p>
            <a:r>
              <a:rPr lang="en-US" dirty="0"/>
              <a:t>What goes into a strong </a:t>
            </a:r>
            <a:br>
              <a:rPr lang="en-US" dirty="0"/>
            </a:br>
            <a:r>
              <a:rPr lang="en-US" dirty="0"/>
              <a:t>personal statement?</a:t>
            </a:r>
          </a:p>
        </p:txBody>
      </p:sp>
      <p:sp>
        <p:nvSpPr>
          <p:cNvPr id="3" name="Content Placeholder 2">
            <a:extLst>
              <a:ext uri="{FF2B5EF4-FFF2-40B4-BE49-F238E27FC236}">
                <a16:creationId xmlns:a16="http://schemas.microsoft.com/office/drawing/2014/main" id="{521F2E48-D210-49A5-9557-B6C149E927C8}"/>
              </a:ext>
            </a:extLst>
          </p:cNvPr>
          <p:cNvSpPr>
            <a:spLocks noGrp="1"/>
          </p:cNvSpPr>
          <p:nvPr>
            <p:ph idx="1"/>
          </p:nvPr>
        </p:nvSpPr>
        <p:spPr>
          <a:xfrm>
            <a:off x="2933700" y="2438400"/>
            <a:ext cx="8770571" cy="3651504"/>
          </a:xfrm>
        </p:spPr>
        <p:txBody>
          <a:bodyPr/>
          <a:lstStyle/>
          <a:p>
            <a:r>
              <a:rPr lang="en-US" dirty="0"/>
              <a:t>Your academic interests and motivations</a:t>
            </a:r>
          </a:p>
          <a:p>
            <a:r>
              <a:rPr lang="en-US" dirty="0"/>
              <a:t>Research training and experiences</a:t>
            </a:r>
          </a:p>
          <a:p>
            <a:r>
              <a:rPr lang="en-US" dirty="0"/>
              <a:t>Name of program/institution you’re applying to/for</a:t>
            </a:r>
          </a:p>
          <a:p>
            <a:r>
              <a:rPr lang="en-US" dirty="0"/>
              <a:t>Faculty you want to work with</a:t>
            </a:r>
          </a:p>
          <a:p>
            <a:r>
              <a:rPr lang="en-US" dirty="0"/>
              <a:t>Answer this: Why is this program/school the logical and best next step for you?</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45787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7F85D-789E-4EDE-AFC0-C6309703E5F8}"/>
              </a:ext>
            </a:extLst>
          </p:cNvPr>
          <p:cNvSpPr>
            <a:spLocks noGrp="1"/>
          </p:cNvSpPr>
          <p:nvPr>
            <p:ph type="title"/>
          </p:nvPr>
        </p:nvSpPr>
        <p:spPr/>
        <p:txBody>
          <a:bodyPr/>
          <a:lstStyle/>
          <a:p>
            <a:r>
              <a:rPr lang="en-US" dirty="0"/>
              <a:t>Know Your Audience</a:t>
            </a:r>
          </a:p>
        </p:txBody>
      </p:sp>
      <p:sp>
        <p:nvSpPr>
          <p:cNvPr id="3" name="Content Placeholder 2">
            <a:extLst>
              <a:ext uri="{FF2B5EF4-FFF2-40B4-BE49-F238E27FC236}">
                <a16:creationId xmlns:a16="http://schemas.microsoft.com/office/drawing/2014/main" id="{2B68B417-0DAE-4261-840B-4069AC1131A9}"/>
              </a:ext>
            </a:extLst>
          </p:cNvPr>
          <p:cNvSpPr>
            <a:spLocks noGrp="1"/>
          </p:cNvSpPr>
          <p:nvPr>
            <p:ph idx="1"/>
          </p:nvPr>
        </p:nvSpPr>
        <p:spPr/>
        <p:txBody>
          <a:bodyPr/>
          <a:lstStyle/>
          <a:p>
            <a:r>
              <a:rPr lang="en-US" dirty="0"/>
              <a:t>Who reads your graduate school application (including your personal statement)?</a:t>
            </a:r>
          </a:p>
          <a:p>
            <a:pPr lvl="1"/>
            <a:r>
              <a:rPr lang="en-US" dirty="0"/>
              <a:t>Committee of faculty members aka admissions committee</a:t>
            </a:r>
          </a:p>
          <a:p>
            <a:r>
              <a:rPr lang="en-US" dirty="0"/>
              <a:t>It’s important to know who reads your personal statement so you can address and highlight key experiences that resonate with your field of study</a:t>
            </a:r>
          </a:p>
        </p:txBody>
      </p:sp>
    </p:spTree>
    <p:extLst>
      <p:ext uri="{BB962C8B-B14F-4D97-AF65-F5344CB8AC3E}">
        <p14:creationId xmlns:p14="http://schemas.microsoft.com/office/powerpoint/2010/main" val="266701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DC4F5-C5C5-4E47-AA44-089B2DE591F1}"/>
              </a:ext>
            </a:extLst>
          </p:cNvPr>
          <p:cNvSpPr>
            <a:spLocks noGrp="1"/>
          </p:cNvSpPr>
          <p:nvPr>
            <p:ph type="title"/>
          </p:nvPr>
        </p:nvSpPr>
        <p:spPr>
          <a:xfrm>
            <a:off x="2933700" y="317634"/>
            <a:ext cx="8770571" cy="1811427"/>
          </a:xfrm>
        </p:spPr>
        <p:txBody>
          <a:bodyPr>
            <a:normAutofit fontScale="90000"/>
          </a:bodyPr>
          <a:lstStyle/>
          <a:p>
            <a:r>
              <a:rPr lang="en-US" dirty="0"/>
              <a:t>Personal Statement Roadmap</a:t>
            </a:r>
            <a:br>
              <a:rPr lang="en-US" dirty="0"/>
            </a:br>
            <a:r>
              <a:rPr lang="en-US" dirty="0"/>
              <a:t>(See Personal Statement Instructions for Details)</a:t>
            </a:r>
          </a:p>
        </p:txBody>
      </p:sp>
      <p:sp>
        <p:nvSpPr>
          <p:cNvPr id="3" name="Content Placeholder 2">
            <a:extLst>
              <a:ext uri="{FF2B5EF4-FFF2-40B4-BE49-F238E27FC236}">
                <a16:creationId xmlns:a16="http://schemas.microsoft.com/office/drawing/2014/main" id="{B6F256E5-D779-46AC-B1FF-845211D164C1}"/>
              </a:ext>
            </a:extLst>
          </p:cNvPr>
          <p:cNvSpPr>
            <a:spLocks noGrp="1"/>
          </p:cNvSpPr>
          <p:nvPr>
            <p:ph idx="1"/>
          </p:nvPr>
        </p:nvSpPr>
        <p:spPr/>
        <p:txBody>
          <a:bodyPr/>
          <a:lstStyle/>
          <a:p>
            <a:r>
              <a:rPr lang="en-US" dirty="0"/>
              <a:t>Paragraph 1: Introduce yourself, your interests, and your motivations</a:t>
            </a:r>
          </a:p>
          <a:p>
            <a:r>
              <a:rPr lang="en-US" dirty="0"/>
              <a:t>Paragraph 2-3: Summarize your undergraduate research and your research training</a:t>
            </a:r>
          </a:p>
          <a:p>
            <a:r>
              <a:rPr lang="en-US" dirty="0"/>
              <a:t>Paragraph 4: Address the relevance of other activities you are involved in</a:t>
            </a:r>
          </a:p>
          <a:p>
            <a:r>
              <a:rPr lang="en-US" dirty="0"/>
              <a:t>Paragraph 5: Confirm why you are a fit for this graduate program, including identifying potential faculty to work with </a:t>
            </a:r>
          </a:p>
          <a:p>
            <a:endParaRPr lang="en-US" dirty="0"/>
          </a:p>
        </p:txBody>
      </p:sp>
    </p:spTree>
    <p:extLst>
      <p:ext uri="{BB962C8B-B14F-4D97-AF65-F5344CB8AC3E}">
        <p14:creationId xmlns:p14="http://schemas.microsoft.com/office/powerpoint/2010/main" val="2499106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42D2A-BB5D-4300-8586-90516CC27D94}"/>
              </a:ext>
            </a:extLst>
          </p:cNvPr>
          <p:cNvSpPr>
            <a:spLocks noGrp="1"/>
          </p:cNvSpPr>
          <p:nvPr>
            <p:ph type="title"/>
          </p:nvPr>
        </p:nvSpPr>
        <p:spPr/>
        <p:txBody>
          <a:bodyPr/>
          <a:lstStyle/>
          <a:p>
            <a:r>
              <a:rPr lang="en-US" dirty="0"/>
              <a:t>Spinning Your Writing: Active Voice vs. Passive Voice</a:t>
            </a:r>
          </a:p>
        </p:txBody>
      </p:sp>
      <p:sp>
        <p:nvSpPr>
          <p:cNvPr id="3" name="Content Placeholder 2">
            <a:extLst>
              <a:ext uri="{FF2B5EF4-FFF2-40B4-BE49-F238E27FC236}">
                <a16:creationId xmlns:a16="http://schemas.microsoft.com/office/drawing/2014/main" id="{4A74521C-32CE-45A2-B049-CB8664B10ED0}"/>
              </a:ext>
            </a:extLst>
          </p:cNvPr>
          <p:cNvSpPr>
            <a:spLocks noGrp="1"/>
          </p:cNvSpPr>
          <p:nvPr>
            <p:ph idx="1"/>
          </p:nvPr>
        </p:nvSpPr>
        <p:spPr/>
        <p:txBody>
          <a:bodyPr>
            <a:normAutofit/>
          </a:bodyPr>
          <a:lstStyle/>
          <a:p>
            <a:r>
              <a:rPr lang="en-US" dirty="0"/>
              <a:t>Writing with an active voice commands the reader’s attention</a:t>
            </a:r>
          </a:p>
          <a:p>
            <a:pPr marL="0" indent="0">
              <a:buNone/>
            </a:pPr>
            <a:endParaRPr lang="en-US" dirty="0"/>
          </a:p>
          <a:p>
            <a:pPr lvl="1"/>
            <a:r>
              <a:rPr lang="en-US" b="1" dirty="0"/>
              <a:t>PASSIVE: </a:t>
            </a:r>
            <a:r>
              <a:rPr lang="en-US" dirty="0"/>
              <a:t>“I had the opportunity to help create a survey to investigate students’ sense of belonging.” </a:t>
            </a:r>
          </a:p>
          <a:p>
            <a:pPr lvl="1"/>
            <a:r>
              <a:rPr lang="en-US" b="1" dirty="0"/>
              <a:t>ACTIVE: </a:t>
            </a:r>
            <a:r>
              <a:rPr lang="en-US" dirty="0"/>
              <a:t>“I developed a survey to investigate students’ sense of belonging.”</a:t>
            </a:r>
          </a:p>
          <a:p>
            <a:pPr lvl="1"/>
            <a:endParaRPr lang="en-US" dirty="0"/>
          </a:p>
          <a:p>
            <a:pPr lvl="1"/>
            <a:r>
              <a:rPr lang="en-US" b="1" dirty="0"/>
              <a:t>PASSIVE: </a:t>
            </a:r>
            <a:r>
              <a:rPr lang="en-US" dirty="0"/>
              <a:t>“With the help of my mentor, I learned how to troubleshoot common issues I was having with PCR.”</a:t>
            </a:r>
          </a:p>
          <a:p>
            <a:pPr lvl="1"/>
            <a:r>
              <a:rPr lang="en-US" b="1" dirty="0"/>
              <a:t>ACTIVE: </a:t>
            </a:r>
            <a:r>
              <a:rPr lang="en-US" dirty="0"/>
              <a:t>“I learned how to troubleshoot common issues with PCR.”</a:t>
            </a:r>
          </a:p>
          <a:p>
            <a:pPr lvl="1"/>
            <a:endParaRPr lang="en-US" dirty="0"/>
          </a:p>
          <a:p>
            <a:pPr marL="320040" lvl="1" indent="0">
              <a:buNone/>
            </a:pPr>
            <a:endParaRPr lang="en-US" dirty="0"/>
          </a:p>
          <a:p>
            <a:pPr marL="320040" lvl="1" indent="0">
              <a:buNone/>
            </a:pPr>
            <a:endParaRPr lang="en-US" dirty="0"/>
          </a:p>
        </p:txBody>
      </p:sp>
    </p:spTree>
    <p:extLst>
      <p:ext uri="{BB962C8B-B14F-4D97-AF65-F5344CB8AC3E}">
        <p14:creationId xmlns:p14="http://schemas.microsoft.com/office/powerpoint/2010/main" val="1530388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3557E-A251-4127-A638-D5E9F8B91FA1}"/>
              </a:ext>
            </a:extLst>
          </p:cNvPr>
          <p:cNvSpPr>
            <a:spLocks noGrp="1"/>
          </p:cNvSpPr>
          <p:nvPr>
            <p:ph type="title"/>
          </p:nvPr>
        </p:nvSpPr>
        <p:spPr>
          <a:xfrm>
            <a:off x="2933700" y="318093"/>
            <a:ext cx="8770571" cy="1560716"/>
          </a:xfrm>
        </p:spPr>
        <p:txBody>
          <a:bodyPr>
            <a:normAutofit fontScale="90000"/>
          </a:bodyPr>
          <a:lstStyle/>
          <a:p>
            <a:r>
              <a:rPr lang="en-US" dirty="0"/>
              <a:t>Spinning Your Writing: Negative Narratives into Positive Examples of Growth</a:t>
            </a:r>
          </a:p>
        </p:txBody>
      </p:sp>
      <p:sp>
        <p:nvSpPr>
          <p:cNvPr id="3" name="Content Placeholder 2">
            <a:extLst>
              <a:ext uri="{FF2B5EF4-FFF2-40B4-BE49-F238E27FC236}">
                <a16:creationId xmlns:a16="http://schemas.microsoft.com/office/drawing/2014/main" id="{FD1505C3-7FFA-42A5-A49C-E8854D112628}"/>
              </a:ext>
            </a:extLst>
          </p:cNvPr>
          <p:cNvSpPr>
            <a:spLocks noGrp="1"/>
          </p:cNvSpPr>
          <p:nvPr>
            <p:ph idx="1"/>
          </p:nvPr>
        </p:nvSpPr>
        <p:spPr/>
        <p:txBody>
          <a:bodyPr/>
          <a:lstStyle/>
          <a:p>
            <a:r>
              <a:rPr lang="en-US" b="1" dirty="0"/>
              <a:t>Instead of: </a:t>
            </a:r>
            <a:r>
              <a:rPr lang="en-US" dirty="0"/>
              <a:t>“I had to work two jobs to support my family. My grades suffered dramatically.”</a:t>
            </a:r>
          </a:p>
          <a:p>
            <a:r>
              <a:rPr lang="en-US" b="1" dirty="0"/>
              <a:t>Try: </a:t>
            </a:r>
            <a:r>
              <a:rPr lang="en-US" dirty="0"/>
              <a:t>“I balanced a full-time class load and lab responsibilities while working two jobs to support my family. My grades did not reflect my academic abilities during Spring 2021, but it taught me the importance of time management and seeking academic guidance.” </a:t>
            </a:r>
          </a:p>
        </p:txBody>
      </p:sp>
    </p:spTree>
    <p:extLst>
      <p:ext uri="{BB962C8B-B14F-4D97-AF65-F5344CB8AC3E}">
        <p14:creationId xmlns:p14="http://schemas.microsoft.com/office/powerpoint/2010/main" val="1682396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3557E-A251-4127-A638-D5E9F8B91FA1}"/>
              </a:ext>
            </a:extLst>
          </p:cNvPr>
          <p:cNvSpPr>
            <a:spLocks noGrp="1"/>
          </p:cNvSpPr>
          <p:nvPr>
            <p:ph type="title"/>
          </p:nvPr>
        </p:nvSpPr>
        <p:spPr/>
        <p:txBody>
          <a:bodyPr/>
          <a:lstStyle/>
          <a:p>
            <a:r>
              <a:rPr lang="en-US" dirty="0"/>
              <a:t>Spinning Your Writing: </a:t>
            </a:r>
            <a:br>
              <a:rPr lang="en-US" dirty="0"/>
            </a:br>
            <a:r>
              <a:rPr lang="en-US" dirty="0"/>
              <a:t>Word Choice</a:t>
            </a:r>
          </a:p>
        </p:txBody>
      </p:sp>
      <p:sp>
        <p:nvSpPr>
          <p:cNvPr id="3" name="Content Placeholder 2">
            <a:extLst>
              <a:ext uri="{FF2B5EF4-FFF2-40B4-BE49-F238E27FC236}">
                <a16:creationId xmlns:a16="http://schemas.microsoft.com/office/drawing/2014/main" id="{FD1505C3-7FFA-42A5-A49C-E8854D112628}"/>
              </a:ext>
            </a:extLst>
          </p:cNvPr>
          <p:cNvSpPr>
            <a:spLocks noGrp="1"/>
          </p:cNvSpPr>
          <p:nvPr>
            <p:ph idx="1"/>
          </p:nvPr>
        </p:nvSpPr>
        <p:spPr>
          <a:xfrm>
            <a:off x="1665171" y="2204187"/>
            <a:ext cx="10526829" cy="4389118"/>
          </a:xfrm>
        </p:spPr>
        <p:txBody>
          <a:bodyPr>
            <a:normAutofit fontScale="62500" lnSpcReduction="20000"/>
          </a:bodyPr>
          <a:lstStyle/>
          <a:p>
            <a:r>
              <a:rPr lang="en-US" sz="2600" dirty="0"/>
              <a:t>Strengthen your vocabulary</a:t>
            </a:r>
          </a:p>
          <a:p>
            <a:pPr lvl="1"/>
            <a:r>
              <a:rPr lang="en-US" sz="2600" b="1" dirty="0"/>
              <a:t>Instead of:</a:t>
            </a:r>
            <a:r>
              <a:rPr lang="en-US" sz="2600" dirty="0"/>
              <a:t> “I helped the project by reviewing the data set” </a:t>
            </a:r>
          </a:p>
          <a:p>
            <a:pPr lvl="1"/>
            <a:r>
              <a:rPr lang="en-US" sz="2600" b="1" dirty="0"/>
              <a:t>Do this: </a:t>
            </a:r>
            <a:r>
              <a:rPr lang="en-US" sz="2600" dirty="0"/>
              <a:t>“I contributed to the project by analyzing multiple data sets.”</a:t>
            </a:r>
          </a:p>
          <a:p>
            <a:pPr lvl="1"/>
            <a:endParaRPr lang="en-US" sz="2600" dirty="0"/>
          </a:p>
          <a:p>
            <a:r>
              <a:rPr lang="en-US" sz="2600" dirty="0"/>
              <a:t>Avoid casual, generic language</a:t>
            </a:r>
          </a:p>
          <a:p>
            <a:pPr lvl="1"/>
            <a:r>
              <a:rPr lang="en-US" sz="2600" b="1" dirty="0"/>
              <a:t>Instead of: </a:t>
            </a:r>
            <a:r>
              <a:rPr lang="en-US" sz="2600" dirty="0"/>
              <a:t>“I have read Dr. Rick Sanchez’s article on Komodo dragon grooming behaviors. It was super interesting.”</a:t>
            </a:r>
          </a:p>
          <a:p>
            <a:pPr lvl="1"/>
            <a:r>
              <a:rPr lang="en-US" sz="2600" b="1" dirty="0"/>
              <a:t>Do this: </a:t>
            </a:r>
            <a:r>
              <a:rPr lang="en-US" sz="2600" dirty="0"/>
              <a:t>“I am specifically interested in the research of Dr. Rick Sanchez, whose work is focused on Komodo dragon grooming behaviors. This work is an extension to my undergraduate research and I would be excited to grow further in this area.”</a:t>
            </a:r>
          </a:p>
          <a:p>
            <a:r>
              <a:rPr lang="en-US" sz="2600" dirty="0"/>
              <a:t>Show, don’t tell</a:t>
            </a:r>
          </a:p>
          <a:p>
            <a:pPr lvl="1"/>
            <a:r>
              <a:rPr lang="en-US" sz="2600" b="1" dirty="0"/>
              <a:t>Instead of: </a:t>
            </a:r>
            <a:r>
              <a:rPr lang="en-US" sz="2600" dirty="0"/>
              <a:t>“A year of experience as an undergraduate researcher has prepared me for graduate school.”</a:t>
            </a:r>
          </a:p>
          <a:p>
            <a:pPr lvl="1"/>
            <a:r>
              <a:rPr lang="en-US" sz="2600" b="1" dirty="0"/>
              <a:t>Do this: </a:t>
            </a:r>
            <a:r>
              <a:rPr lang="en-US" sz="2600" dirty="0"/>
              <a:t>“My time management skills, ability to overcome sporadic complications, research experiences, and desire to learn have prepared me for the realities of a graduate education and have provided me with the toolset to succeed in a graduate program.”</a:t>
            </a:r>
          </a:p>
          <a:p>
            <a:pPr marL="320040" lvl="1" indent="0">
              <a:buNone/>
            </a:pPr>
            <a:endParaRPr lang="en-US" sz="2300" dirty="0"/>
          </a:p>
          <a:p>
            <a:pPr lvl="1"/>
            <a:endParaRPr lang="en-US" dirty="0"/>
          </a:p>
        </p:txBody>
      </p:sp>
    </p:spTree>
    <p:extLst>
      <p:ext uri="{BB962C8B-B14F-4D97-AF65-F5344CB8AC3E}">
        <p14:creationId xmlns:p14="http://schemas.microsoft.com/office/powerpoint/2010/main" val="1022085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23D2D-8FE1-4407-8E8E-50F431B4318F}"/>
              </a:ext>
            </a:extLst>
          </p:cNvPr>
          <p:cNvSpPr>
            <a:spLocks noGrp="1"/>
          </p:cNvSpPr>
          <p:nvPr>
            <p:ph type="title"/>
          </p:nvPr>
        </p:nvSpPr>
        <p:spPr/>
        <p:txBody>
          <a:bodyPr/>
          <a:lstStyle/>
          <a:p>
            <a:r>
              <a:rPr lang="en-US" dirty="0"/>
              <a:t>Refining (Proofreading) Your Craft</a:t>
            </a:r>
          </a:p>
        </p:txBody>
      </p:sp>
      <p:sp>
        <p:nvSpPr>
          <p:cNvPr id="3" name="Content Placeholder 2">
            <a:extLst>
              <a:ext uri="{FF2B5EF4-FFF2-40B4-BE49-F238E27FC236}">
                <a16:creationId xmlns:a16="http://schemas.microsoft.com/office/drawing/2014/main" id="{1424C63F-2D64-4DC4-AE7C-96A1FD805BEA}"/>
              </a:ext>
            </a:extLst>
          </p:cNvPr>
          <p:cNvSpPr>
            <a:spLocks noGrp="1"/>
          </p:cNvSpPr>
          <p:nvPr>
            <p:ph idx="1"/>
          </p:nvPr>
        </p:nvSpPr>
        <p:spPr/>
        <p:txBody>
          <a:bodyPr>
            <a:normAutofit/>
          </a:bodyPr>
          <a:lstStyle/>
          <a:p>
            <a:r>
              <a:rPr lang="en-US" dirty="0"/>
              <a:t>Read your draft aloud to yourself</a:t>
            </a:r>
          </a:p>
          <a:p>
            <a:r>
              <a:rPr lang="en-US" dirty="0"/>
              <a:t>Ask for feedback from OTRES staff, research mentors, trusted members of your academic community</a:t>
            </a:r>
          </a:p>
          <a:p>
            <a:r>
              <a:rPr lang="en-US" dirty="0"/>
              <a:t>Feel free to save multiple drafts, but keep it organized</a:t>
            </a:r>
          </a:p>
          <a:p>
            <a:r>
              <a:rPr lang="en-US" dirty="0"/>
              <a:t>Writer’s block? Take a break.</a:t>
            </a:r>
          </a:p>
          <a:p>
            <a:r>
              <a:rPr lang="en-US" dirty="0"/>
              <a:t>Make (a lot of) time to edit leading up to application season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01351969"/>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290C9-6505-4B77-B628-A44276CB9D85}">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71af3243-3dd4-4a8d-8c0d-dd76da1f02a5"/>
    <ds:schemaRef ds:uri="http://www.w3.org/XML/1998/namespace"/>
  </ds:schemaRefs>
</ds:datastoreItem>
</file>

<file path=customXml/itemProps2.xml><?xml version="1.0" encoding="utf-8"?>
<ds:datastoreItem xmlns:ds="http://schemas.openxmlformats.org/officeDocument/2006/customXml" ds:itemID="{5728C3E1-D10B-4426-B05E-8E1CAFF03C24}">
  <ds:schemaRefs>
    <ds:schemaRef ds:uri="http://schemas.microsoft.com/sharepoint/v3/contenttype/forms"/>
  </ds:schemaRefs>
</ds:datastoreItem>
</file>

<file path=customXml/itemProps3.xml><?xml version="1.0" encoding="utf-8"?>
<ds:datastoreItem xmlns:ds="http://schemas.openxmlformats.org/officeDocument/2006/customXml" ds:itemID="{47B8899B-5794-42FB-9137-8220A7376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Feathered design</Template>
  <TotalTime>0</TotalTime>
  <Words>816</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Century Schoolbook</vt:lpstr>
      <vt:lpstr>Corbel</vt:lpstr>
      <vt:lpstr>Feathered</vt:lpstr>
      <vt:lpstr>  Crafting Your  Personal Statement for Graduate School Applications</vt:lpstr>
      <vt:lpstr>What is a personal statement?</vt:lpstr>
      <vt:lpstr>What goes into a strong  personal statement?</vt:lpstr>
      <vt:lpstr>Know Your Audience</vt:lpstr>
      <vt:lpstr>Personal Statement Roadmap (See Personal Statement Instructions for Details)</vt:lpstr>
      <vt:lpstr>Spinning Your Writing: Active Voice vs. Passive Voice</vt:lpstr>
      <vt:lpstr>Spinning Your Writing: Negative Narratives into Positive Examples of Growth</vt:lpstr>
      <vt:lpstr>Spinning Your Writing:  Word Choice</vt:lpstr>
      <vt:lpstr>Refining (Proofreading) Your Craft</vt:lpstr>
      <vt:lpstr>Progression, Not Perfection</vt:lpstr>
      <vt:lpstr>Getting Started: Brainstorming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2021-06-03T23:14:42Z</dcterms:created>
  <dcterms:modified xsi:type="dcterms:W3CDTF">2022-06-06T00:17:23Z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