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34"/>
  </p:notesMasterIdLst>
  <p:sldIdLst>
    <p:sldId id="278" r:id="rId2"/>
    <p:sldId id="295" r:id="rId3"/>
    <p:sldId id="291" r:id="rId4"/>
    <p:sldId id="279" r:id="rId5"/>
    <p:sldId id="296" r:id="rId6"/>
    <p:sldId id="256" r:id="rId7"/>
    <p:sldId id="266" r:id="rId8"/>
    <p:sldId id="257" r:id="rId9"/>
    <p:sldId id="258" r:id="rId10"/>
    <p:sldId id="267" r:id="rId11"/>
    <p:sldId id="280" r:id="rId12"/>
    <p:sldId id="259" r:id="rId13"/>
    <p:sldId id="277" r:id="rId14"/>
    <p:sldId id="268" r:id="rId15"/>
    <p:sldId id="288" r:id="rId16"/>
    <p:sldId id="293" r:id="rId17"/>
    <p:sldId id="263" r:id="rId18"/>
    <p:sldId id="290" r:id="rId19"/>
    <p:sldId id="282" r:id="rId20"/>
    <p:sldId id="283" r:id="rId21"/>
    <p:sldId id="284" r:id="rId22"/>
    <p:sldId id="285" r:id="rId23"/>
    <p:sldId id="261" r:id="rId24"/>
    <p:sldId id="270" r:id="rId25"/>
    <p:sldId id="264" r:id="rId26"/>
    <p:sldId id="289" r:id="rId27"/>
    <p:sldId id="271" r:id="rId28"/>
    <p:sldId id="272" r:id="rId29"/>
    <p:sldId id="286" r:id="rId30"/>
    <p:sldId id="260" r:id="rId31"/>
    <p:sldId id="294" r:id="rId32"/>
    <p:sldId id="292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16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8DCD94-3217-7347-A731-D380F47ED507}" type="datetimeFigureOut">
              <a:rPr lang="en-US" smtClean="0"/>
              <a:t>2/16/16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710F46-D0D7-6F41-AB0E-E466C5B97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529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30min.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10F46-D0D7-6F41-AB0E-E466C5B9723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85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10F46-D0D7-6F41-AB0E-E466C5B9723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500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C8C83-850C-8B42-AB99-23E35BCAD60A}" type="datetimeFigureOut">
              <a:rPr lang="en-US" smtClean="0"/>
              <a:t>2/16/16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4E92B-89E3-3546-9086-C5FA26103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245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C8C83-850C-8B42-AB99-23E35BCAD60A}" type="datetimeFigureOut">
              <a:rPr lang="en-US" smtClean="0"/>
              <a:t>2/16/16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4E92B-89E3-3546-9086-C5FA26103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070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C8C83-850C-8B42-AB99-23E35BCAD60A}" type="datetimeFigureOut">
              <a:rPr lang="en-US" smtClean="0"/>
              <a:t>2/16/16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4E92B-89E3-3546-9086-C5FA26103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067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C8C83-850C-8B42-AB99-23E35BCAD60A}" type="datetimeFigureOut">
              <a:rPr lang="en-US" smtClean="0"/>
              <a:t>2/16/16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4E92B-89E3-3546-9086-C5FA26103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003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C8C83-850C-8B42-AB99-23E35BCAD60A}" type="datetimeFigureOut">
              <a:rPr lang="en-US" smtClean="0"/>
              <a:t>2/16/16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4E92B-89E3-3546-9086-C5FA26103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524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C8C83-850C-8B42-AB99-23E35BCAD60A}" type="datetimeFigureOut">
              <a:rPr lang="en-US" smtClean="0"/>
              <a:t>2/16/16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4E92B-89E3-3546-9086-C5FA26103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911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C8C83-850C-8B42-AB99-23E35BCAD60A}" type="datetimeFigureOut">
              <a:rPr lang="en-US" smtClean="0"/>
              <a:t>2/16/16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4E92B-89E3-3546-9086-C5FA26103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006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C8C83-850C-8B42-AB99-23E35BCAD60A}" type="datetimeFigureOut">
              <a:rPr lang="en-US" smtClean="0"/>
              <a:t>2/16/16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4E92B-89E3-3546-9086-C5FA26103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599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C8C83-850C-8B42-AB99-23E35BCAD60A}" type="datetimeFigureOut">
              <a:rPr lang="en-US" smtClean="0"/>
              <a:t>2/16/16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4E92B-89E3-3546-9086-C5FA26103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39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C8C83-850C-8B42-AB99-23E35BCAD60A}" type="datetimeFigureOut">
              <a:rPr lang="en-US" smtClean="0"/>
              <a:t>2/16/16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4E92B-89E3-3546-9086-C5FA26103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369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C8C83-850C-8B42-AB99-23E35BCAD60A}" type="datetimeFigureOut">
              <a:rPr lang="en-US" smtClean="0"/>
              <a:t>2/16/16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4E92B-89E3-3546-9086-C5FA26103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816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C8C83-850C-8B42-AB99-23E35BCAD60A}" type="datetimeFigureOut">
              <a:rPr lang="en-US" smtClean="0"/>
              <a:t>2/16/16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4E92B-89E3-3546-9086-C5FA26103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289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dY2mRM4i6tY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17.jpg"/><Relationship Id="rId5" Type="http://schemas.openxmlformats.org/officeDocument/2006/relationships/image" Target="../media/image18.jpg"/><Relationship Id="rId6" Type="http://schemas.openxmlformats.org/officeDocument/2006/relationships/image" Target="../media/image19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4" Type="http://schemas.openxmlformats.org/officeDocument/2006/relationships/image" Target="../media/image24.jpg"/><Relationship Id="rId5" Type="http://schemas.openxmlformats.org/officeDocument/2006/relationships/image" Target="../media/image25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jpg"/><Relationship Id="rId3" Type="http://schemas.openxmlformats.org/officeDocument/2006/relationships/image" Target="../media/image27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4" Type="http://schemas.openxmlformats.org/officeDocument/2006/relationships/image" Target="../media/image30.jpg"/><Relationship Id="rId5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lstate.edu/EAP/" TargetMode="External"/><Relationship Id="rId4" Type="http://schemas.openxmlformats.org/officeDocument/2006/relationships/hyperlink" Target="http://www.calstate.edu/eap/englishcourse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enate.universityofcalifornia.edu/reports/acadlit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 smtClean="0">
                <a:latin typeface="Apple Chancery"/>
                <a:cs typeface="Apple Chancery"/>
              </a:rPr>
              <a:t>Common Core </a:t>
            </a:r>
            <a:endParaRPr lang="en-US" sz="3200" dirty="0">
              <a:latin typeface="Apple Chancery"/>
              <a:cs typeface="Apple Chancery"/>
            </a:endParaRPr>
          </a:p>
        </p:txBody>
      </p:sp>
      <p:pic>
        <p:nvPicPr>
          <p:cNvPr id="10" name="Picture Placeholder 9" descr="th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/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en-US" sz="3600" dirty="0" smtClean="0">
                <a:latin typeface="Apple Chancery"/>
                <a:cs typeface="Apple Chancery"/>
              </a:rPr>
              <a:t>Faculty Learning Community</a:t>
            </a:r>
            <a:endParaRPr lang="en-US" sz="3600" dirty="0">
              <a:latin typeface="Apple Chancery"/>
              <a:cs typeface="Apple Chancery"/>
            </a:endParaRPr>
          </a:p>
        </p:txBody>
      </p:sp>
    </p:spTree>
    <p:extLst>
      <p:ext uri="{BB962C8B-B14F-4D97-AF65-F5344CB8AC3E}">
        <p14:creationId xmlns:p14="http://schemas.microsoft.com/office/powerpoint/2010/main" val="291766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gets to go to college?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525" b="852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70695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all went to college!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Were you prepared for college? How were you prepared?</a:t>
            </a:r>
          </a:p>
          <a:p>
            <a:r>
              <a:rPr lang="en-US" dirty="0" smtClean="0"/>
              <a:t>What do your students seem to lack in preparation for college?</a:t>
            </a:r>
            <a:endParaRPr lang="en-US" dirty="0"/>
          </a:p>
        </p:txBody>
      </p:sp>
      <p:pic>
        <p:nvPicPr>
          <p:cNvPr id="4" name="Picture 3" descr="t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100" y="4241964"/>
            <a:ext cx="6306162" cy="175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886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595325"/>
          </a:xfrm>
        </p:spPr>
        <p:txBody>
          <a:bodyPr/>
          <a:lstStyle/>
          <a:p>
            <a:r>
              <a:rPr lang="en-US" dirty="0" smtClean="0"/>
              <a:t>And if they are not ready….</a:t>
            </a:r>
            <a:br>
              <a:rPr lang="en-US" dirty="0" smtClean="0"/>
            </a:br>
            <a:r>
              <a:rPr lang="en-US" dirty="0" smtClean="0"/>
              <a:t>History of College Remediation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dirty="0" err="1" smtClean="0"/>
              <a:t>Kahootit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https://</a:t>
            </a:r>
            <a:r>
              <a:rPr lang="en-US" dirty="0" err="1" smtClean="0"/>
              <a:t>kahoot.it</a:t>
            </a:r>
            <a:r>
              <a:rPr lang="en-US" dirty="0" smtClean="0"/>
              <a:t>/#/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9159" y="1869962"/>
            <a:ext cx="5053760" cy="425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247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they Ready?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report from ACT found that “the clearest differentiation in reading between students who are college-ready and those who are not is the </a:t>
            </a:r>
            <a:r>
              <a:rPr lang="en-US" dirty="0">
                <a:solidFill>
                  <a:srgbClr val="FF0000"/>
                </a:solidFill>
              </a:rPr>
              <a:t>ability to comprehend complex text</a:t>
            </a:r>
            <a:r>
              <a:rPr lang="en-US" dirty="0"/>
              <a:t>” (ACT, 2007, p. 25 ). </a:t>
            </a:r>
            <a:endParaRPr lang="en-US" dirty="0" smtClean="0"/>
          </a:p>
          <a:p>
            <a:r>
              <a:rPr lang="en-US" dirty="0"/>
              <a:t>CCSS standards devote more focus on understanding and analyzing written materials and higher order thinking skills.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856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they ready?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604" b="860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536424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CSUSM LAMP Report, 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“</a:t>
            </a:r>
            <a:r>
              <a:rPr lang="en-US" dirty="0"/>
              <a:t>Soft skills” was a repeated topic in LAMP discussions. Task Force members attended numerous off campus meetings where the importance of skills such as </a:t>
            </a:r>
            <a:r>
              <a:rPr lang="en-US" dirty="0">
                <a:solidFill>
                  <a:srgbClr val="FF0000"/>
                </a:solidFill>
              </a:rPr>
              <a:t>interpersonal communication, writing, problem-solving, and organization </a:t>
            </a:r>
            <a:r>
              <a:rPr lang="en-US" dirty="0"/>
              <a:t>were discussed. Employers who work with the Career Center indicate that </a:t>
            </a:r>
            <a:r>
              <a:rPr lang="en-US" dirty="0">
                <a:solidFill>
                  <a:srgbClr val="FF0000"/>
                </a:solidFill>
              </a:rPr>
              <a:t>CSUSM graduates are getting excellent academic preparation, but may lack the soft skills </a:t>
            </a:r>
            <a:r>
              <a:rPr lang="en-US" dirty="0"/>
              <a:t>needed to be competitive in the job search process. While this is not a specific degree program recommendation, the Task Force determined that it warrants further campus discussion. For example, a cross-college conversation could be initiated to investigate integrating soft skills into academic curricula.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666946"/>
      </p:ext>
    </p:extLst>
  </p:cSld>
  <p:clrMapOvr>
    <a:masterClrMapping/>
  </p:clrMapOvr>
  <p:transition xmlns:p14="http://schemas.microsoft.com/office/powerpoint/2010/main"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we need some changes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</a:t>
            </a:r>
            <a:r>
              <a:rPr lang="en-US" dirty="0" smtClean="0">
                <a:hlinkClick r:id="rId2"/>
              </a:rPr>
              <a:t>dY2mRM4i6tY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1000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all want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HS and College graduates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11656" r="11656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Happy, successful people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 smtClean="0">
              <a:effectLst/>
            </a:endParaRPr>
          </a:p>
          <a:p>
            <a:endParaRPr lang="en-US" dirty="0"/>
          </a:p>
        </p:txBody>
      </p:sp>
      <p:pic>
        <p:nvPicPr>
          <p:cNvPr id="10" name="Picture 9" descr="th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789" y="4187345"/>
            <a:ext cx="2080747" cy="1895475"/>
          </a:xfrm>
          <a:prstGeom prst="rect">
            <a:avLst/>
          </a:prstGeom>
        </p:spPr>
      </p:pic>
      <p:pic>
        <p:nvPicPr>
          <p:cNvPr id="11" name="Picture 10" descr="th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449" y="4751806"/>
            <a:ext cx="2420956" cy="1778362"/>
          </a:xfrm>
          <a:prstGeom prst="rect">
            <a:avLst/>
          </a:prstGeom>
        </p:spPr>
      </p:pic>
      <p:pic>
        <p:nvPicPr>
          <p:cNvPr id="12" name="Picture 11" descr="th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696" y="2300943"/>
            <a:ext cx="2236840" cy="1886402"/>
          </a:xfrm>
          <a:prstGeom prst="rect">
            <a:avLst/>
          </a:prstGeom>
        </p:spPr>
      </p:pic>
      <p:pic>
        <p:nvPicPr>
          <p:cNvPr id="13" name="Picture 12" descr="family.6503856_std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449" y="2303118"/>
            <a:ext cx="2110247" cy="193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0503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get there?</a:t>
            </a:r>
            <a:endParaRPr lang="en-US" dirty="0"/>
          </a:p>
        </p:txBody>
      </p:sp>
      <p:pic>
        <p:nvPicPr>
          <p:cNvPr id="11" name="Content Placeholder 10" descr="hobbies-leisure-woods-hiker-hiking-walks-walkers-mban2871_low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06" b="21206"/>
          <a:stretch>
            <a:fillRect/>
          </a:stretch>
        </p:blipFill>
        <p:spPr>
          <a:xfrm>
            <a:off x="457200" y="161569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7680765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Draw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Think of a high school math class. Make a fast drawing on a piece of scrap paper. You have 40 seconds. Go.</a:t>
            </a:r>
            <a:endParaRPr lang="en-US" dirty="0"/>
          </a:p>
        </p:txBody>
      </p:sp>
      <p:pic>
        <p:nvPicPr>
          <p:cNvPr id="5" name="Picture 4" descr="th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714" y="3295227"/>
            <a:ext cx="3751036" cy="2863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447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to…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011918"/>
            <a:ext cx="8229600" cy="449471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The Linden Root Dickson Foundation, the Alliance and</a:t>
            </a:r>
            <a:r>
              <a:rPr lang="en-US" dirty="0"/>
              <a:t> </a:t>
            </a:r>
            <a:r>
              <a:rPr lang="en-US" dirty="0" smtClean="0"/>
              <a:t>Patricia Prado-Olmos, AVP</a:t>
            </a:r>
            <a:r>
              <a:rPr lang="en-US" dirty="0"/>
              <a:t> </a:t>
            </a:r>
            <a:r>
              <a:rPr lang="en-US" dirty="0" smtClean="0"/>
              <a:t>Community Engagement for funding this FLC</a:t>
            </a:r>
          </a:p>
          <a:p>
            <a:r>
              <a:rPr lang="en-US" dirty="0" smtClean="0"/>
              <a:t>The intent of the donation is to support </a:t>
            </a:r>
            <a:r>
              <a:rPr lang="en-US" dirty="0"/>
              <a:t>understanding of the new California standards so that faculty as CSUSM are better prepared to meet the learning needs and experiences of K-12 students when they enter CSUSM. The bigger goal is to move students through the university to graduation – one way to do that is to make sure we know their preparation and meet them where they are.</a:t>
            </a:r>
          </a:p>
        </p:txBody>
      </p:sp>
      <p:pic>
        <p:nvPicPr>
          <p:cNvPr id="2" name="Picture 1" descr="t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740" y="0"/>
            <a:ext cx="3978457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2669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Does your drawing look anything like this? What do these classrooms and workplaces value?</a:t>
            </a:r>
            <a:endParaRPr lang="en-US" sz="3200" dirty="0"/>
          </a:p>
        </p:txBody>
      </p:sp>
      <p:pic>
        <p:nvPicPr>
          <p:cNvPr id="13" name="Content Placeholder 12" descr="th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9" r="22189"/>
          <a:stretch>
            <a:fillRect/>
          </a:stretch>
        </p:blipFill>
        <p:spPr>
          <a:xfrm>
            <a:off x="457199" y="4197048"/>
            <a:ext cx="3546325" cy="2660952"/>
          </a:xfrm>
        </p:spPr>
      </p:pic>
      <p:pic>
        <p:nvPicPr>
          <p:cNvPr id="16" name="Content Placeholder 15" descr="th.jp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4" r="16984"/>
          <a:stretch>
            <a:fillRect/>
          </a:stretch>
        </p:blipFill>
        <p:spPr>
          <a:xfrm>
            <a:off x="457200" y="1600200"/>
            <a:ext cx="3546324" cy="2487989"/>
          </a:xfrm>
        </p:spPr>
      </p:pic>
      <p:pic>
        <p:nvPicPr>
          <p:cNvPr id="17" name="Picture 16" descr="th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630" y="1600200"/>
            <a:ext cx="3991429" cy="2391229"/>
          </a:xfrm>
          <a:prstGeom prst="rect">
            <a:avLst/>
          </a:prstGeom>
        </p:spPr>
      </p:pic>
      <p:pic>
        <p:nvPicPr>
          <p:cNvPr id="18" name="Picture 17" descr="th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478" y="4197048"/>
            <a:ext cx="3787322" cy="252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866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Empty Vessel and Conduit Metaphors for teaching and learning (aka NCLB)</a:t>
            </a:r>
            <a:endParaRPr lang="en-US" dirty="0"/>
          </a:p>
        </p:txBody>
      </p:sp>
      <p:pic>
        <p:nvPicPr>
          <p:cNvPr id="5" name="Content Placeholder 4" descr="th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" r="779"/>
          <a:stretch>
            <a:fillRect/>
          </a:stretch>
        </p:blipFill>
        <p:spPr/>
      </p:pic>
      <p:pic>
        <p:nvPicPr>
          <p:cNvPr id="8" name="Content Placeholder 7" descr="th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5" r="41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051637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 these classrooms and workplaces value? (aka CCSS)</a:t>
            </a:r>
            <a:endParaRPr lang="en-US" dirty="0"/>
          </a:p>
        </p:txBody>
      </p:sp>
      <p:pic>
        <p:nvPicPr>
          <p:cNvPr id="13" name="Content Placeholder 12" descr="th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46" b="8546"/>
          <a:stretch>
            <a:fillRect/>
          </a:stretch>
        </p:blipFill>
        <p:spPr>
          <a:xfrm>
            <a:off x="457201" y="1600200"/>
            <a:ext cx="3836610" cy="2318657"/>
          </a:xfrm>
        </p:spPr>
      </p:pic>
      <p:pic>
        <p:nvPicPr>
          <p:cNvPr id="15" name="Picture 14" descr="th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143" y="1600200"/>
            <a:ext cx="3715657" cy="2320241"/>
          </a:xfrm>
          <a:prstGeom prst="rect">
            <a:avLst/>
          </a:prstGeom>
        </p:spPr>
      </p:pic>
      <p:pic>
        <p:nvPicPr>
          <p:cNvPr id="16" name="Picture 15" descr="th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658" y="4200071"/>
            <a:ext cx="3688141" cy="2079172"/>
          </a:xfrm>
          <a:prstGeom prst="rect">
            <a:avLst/>
          </a:prstGeom>
        </p:spPr>
      </p:pic>
      <p:pic>
        <p:nvPicPr>
          <p:cNvPr id="19" name="Picture 18" descr="th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89" y="4414384"/>
            <a:ext cx="3758368" cy="1948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908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21_rainbow_id25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2" y="1600200"/>
            <a:ext cx="8274858" cy="5032873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123488"/>
            <a:ext cx="8229600" cy="1005546"/>
          </a:xfrm>
        </p:spPr>
        <p:txBody>
          <a:bodyPr>
            <a:normAutofit/>
          </a:bodyPr>
          <a:lstStyle/>
          <a:p>
            <a:r>
              <a:rPr lang="en-US" dirty="0" smtClean="0"/>
              <a:t>How we might get there…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270164"/>
            <a:ext cx="8229600" cy="4856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581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What does it take……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6579"/>
            <a:ext cx="8229600" cy="4321586"/>
          </a:xfrm>
        </p:spPr>
        <p:txBody>
          <a:bodyPr/>
          <a:lstStyle/>
          <a:p>
            <a:pPr marL="234950" lvl="0" indent="-23495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▪"/>
            </a:pPr>
            <a:r>
              <a:rPr lang="en-US" b="0" i="0" u="none" strike="noStrike" cap="none" baseline="0" dirty="0" smtClean="0">
                <a:latin typeface="Arial"/>
                <a:ea typeface="Arial"/>
                <a:cs typeface="Arial"/>
                <a:sym typeface="Arial"/>
              </a:rPr>
              <a:t>To access the common </a:t>
            </a:r>
          </a:p>
          <a:p>
            <a:pPr marL="0" lvl="0" indent="0">
              <a:spcBef>
                <a:spcPts val="0"/>
              </a:spcBef>
              <a:buClr>
                <a:schemeClr val="dk2"/>
              </a:buClr>
              <a:buSzPct val="100000"/>
              <a:buNone/>
            </a:pPr>
            <a:r>
              <a:rPr lang="en-US" b="0" i="0" u="none" strike="noStrike" cap="none" baseline="0" dirty="0" smtClean="0">
                <a:latin typeface="Arial"/>
                <a:ea typeface="Arial"/>
                <a:cs typeface="Arial"/>
                <a:sym typeface="Arial"/>
              </a:rPr>
              <a:t>core/California</a:t>
            </a:r>
            <a:r>
              <a:rPr lang="en-US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 Standards</a:t>
            </a:r>
            <a:r>
              <a:rPr lang="en-US" b="0" i="0" u="none" strike="noStrike" cap="none" baseline="0" dirty="0" smtClean="0">
                <a:latin typeface="Arial"/>
                <a:ea typeface="Arial"/>
                <a:cs typeface="Arial"/>
                <a:sym typeface="Arial"/>
              </a:rPr>
              <a:t>?</a:t>
            </a:r>
          </a:p>
          <a:p>
            <a:pPr marL="234950" lvl="0" indent="-234950">
              <a:spcBef>
                <a:spcPts val="560"/>
              </a:spcBef>
              <a:buClr>
                <a:schemeClr val="dk2"/>
              </a:buClr>
              <a:buSzPct val="100000"/>
              <a:buFont typeface="Arial"/>
              <a:buChar char="▪"/>
            </a:pPr>
            <a:r>
              <a:rPr lang="en-US" b="0" i="0" u="none" strike="noStrike" cap="none" baseline="0" dirty="0" smtClean="0">
                <a:latin typeface="Arial"/>
                <a:ea typeface="Arial"/>
                <a:cs typeface="Arial"/>
                <a:sym typeface="Arial"/>
              </a:rPr>
              <a:t>To read and fully comprehend </a:t>
            </a:r>
          </a:p>
          <a:p>
            <a:pPr marL="0" lvl="0" indent="0">
              <a:spcBef>
                <a:spcPts val="560"/>
              </a:spcBef>
              <a:buClr>
                <a:schemeClr val="dk2"/>
              </a:buClr>
              <a:buSzPct val="100000"/>
              <a:buNone/>
            </a:pPr>
            <a:r>
              <a:rPr lang="en-US" b="0" i="0" u="none" strike="noStrike" cap="none" baseline="0" dirty="0" smtClean="0">
                <a:latin typeface="Arial"/>
                <a:ea typeface="Arial"/>
                <a:cs typeface="Arial"/>
                <a:sym typeface="Arial"/>
              </a:rPr>
              <a:t>expository text?</a:t>
            </a:r>
          </a:p>
          <a:p>
            <a:pPr marL="234950" lvl="0" indent="-234950">
              <a:spcBef>
                <a:spcPts val="560"/>
              </a:spcBef>
              <a:buClr>
                <a:schemeClr val="dk2"/>
              </a:buClr>
              <a:buSzPct val="100000"/>
              <a:buFont typeface="Arial"/>
              <a:buChar char="▪"/>
            </a:pPr>
            <a:r>
              <a:rPr lang="en-US" b="0" i="0" u="none" strike="noStrike" cap="none" baseline="0" dirty="0" smtClean="0">
                <a:latin typeface="Arial"/>
                <a:ea typeface="Arial"/>
                <a:cs typeface="Arial"/>
                <a:sym typeface="Arial"/>
              </a:rPr>
              <a:t>To think critically about text, media, the world?</a:t>
            </a:r>
          </a:p>
          <a:p>
            <a:pPr marL="234950" lvl="0" indent="-234950">
              <a:spcBef>
                <a:spcPts val="560"/>
              </a:spcBef>
              <a:buClr>
                <a:schemeClr val="dk2"/>
              </a:buClr>
              <a:buSzPct val="100000"/>
              <a:buFont typeface="Arial"/>
              <a:buChar char="▪"/>
            </a:pPr>
            <a:r>
              <a:rPr lang="en-US" b="0" i="0" u="none" strike="noStrike" cap="none" baseline="0" dirty="0" smtClean="0">
                <a:latin typeface="Arial"/>
                <a:ea typeface="Arial"/>
                <a:cs typeface="Arial"/>
                <a:sym typeface="Arial"/>
              </a:rPr>
              <a:t>To be competent and confident learners?</a:t>
            </a:r>
          </a:p>
          <a:p>
            <a:endParaRPr lang="en-US" dirty="0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753" y="274637"/>
            <a:ext cx="2654300" cy="344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8002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Academic Literacy: ICAS (2003)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34950" lvl="0" indent="-23495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▪"/>
            </a:pPr>
            <a:r>
              <a:rPr lang="en-US" dirty="0" smtClean="0">
                <a:latin typeface="Arial"/>
                <a:ea typeface="Arial"/>
                <a:cs typeface="Arial"/>
                <a:sym typeface="Arial"/>
              </a:rPr>
              <a:t>Report f</a:t>
            </a:r>
            <a:r>
              <a:rPr lang="en-US" b="0" i="0" u="none" strike="noStrike" cap="none" baseline="0" dirty="0" smtClean="0">
                <a:latin typeface="Arial"/>
                <a:ea typeface="Arial"/>
                <a:cs typeface="Arial"/>
                <a:sym typeface="Arial"/>
              </a:rPr>
              <a:t>rom the </a:t>
            </a:r>
            <a:r>
              <a:rPr lang="en-US" b="0" i="0" u="none" strike="noStrike" cap="none" baseline="0" dirty="0" err="1" smtClean="0">
                <a:latin typeface="Arial"/>
                <a:ea typeface="Arial"/>
                <a:cs typeface="Arial"/>
                <a:sym typeface="Arial"/>
              </a:rPr>
              <a:t>Intersegmental</a:t>
            </a:r>
            <a:r>
              <a:rPr lang="en-US" b="0" i="0" u="none" strike="noStrike" cap="none" baseline="0" dirty="0" smtClean="0">
                <a:latin typeface="Arial"/>
                <a:ea typeface="Arial"/>
                <a:cs typeface="Arial"/>
                <a:sym typeface="Arial"/>
              </a:rPr>
              <a:t> (California system) Committee of the Academic</a:t>
            </a:r>
            <a:r>
              <a:rPr lang="en-US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 Senate</a:t>
            </a:r>
            <a:r>
              <a:rPr lang="en-US" b="0" i="0" u="none" strike="noStrike" cap="none" baseline="0" dirty="0" smtClean="0">
                <a:latin typeface="Arial"/>
                <a:ea typeface="Arial"/>
                <a:cs typeface="Arial"/>
                <a:sym typeface="Arial"/>
              </a:rPr>
              <a:t> Report:</a:t>
            </a:r>
          </a:p>
          <a:p>
            <a:pPr marL="234950" lvl="0" indent="-234950">
              <a:spcBef>
                <a:spcPts val="560"/>
              </a:spcBef>
              <a:buClr>
                <a:schemeClr val="dk2"/>
              </a:buClr>
              <a:buSzPct val="100000"/>
              <a:buFont typeface="Arial"/>
              <a:buChar char="▪"/>
            </a:pPr>
            <a:r>
              <a:rPr lang="en-US" b="1" i="0" u="none" strike="noStrike" cap="none" baseline="0" dirty="0" smtClean="0">
                <a:latin typeface="Arial"/>
                <a:ea typeface="Arial"/>
                <a:cs typeface="Arial"/>
                <a:sym typeface="Arial"/>
              </a:rPr>
              <a:t>Academic Literacy:</a:t>
            </a:r>
            <a:r>
              <a:rPr lang="en-US" b="0" i="0" u="none" strike="noStrike" cap="none" baseline="0" dirty="0" smtClean="0">
                <a:latin typeface="Arial"/>
                <a:ea typeface="Arial"/>
                <a:cs typeface="Arial"/>
                <a:sym typeface="Arial"/>
              </a:rPr>
              <a:t> Reading, writing and thinking critically.</a:t>
            </a:r>
          </a:p>
          <a:p>
            <a:pPr marL="234950" lvl="0" indent="-234950">
              <a:spcBef>
                <a:spcPts val="560"/>
              </a:spcBef>
              <a:buClr>
                <a:schemeClr val="dk2"/>
              </a:buClr>
              <a:buSzPct val="100000"/>
              <a:buFont typeface="Arial"/>
              <a:buChar char="▪"/>
            </a:pPr>
            <a:r>
              <a:rPr lang="en-US" b="0" i="0" u="none" strike="noStrike" cap="none" baseline="0" dirty="0" smtClean="0">
                <a:latin typeface="Arial"/>
                <a:ea typeface="Arial"/>
                <a:cs typeface="Arial"/>
                <a:sym typeface="Arial"/>
              </a:rPr>
              <a:t>The inseparable skills of critical reading, writing listening and thinking depend upon </a:t>
            </a:r>
            <a:r>
              <a:rPr lang="en-US" b="0" i="0" u="none" strike="noStrike" cap="none" baseline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students’ ability to postpone judgment and tolerate ambiguity as they honor the dance between passionate assertion and patient inquiry.</a:t>
            </a:r>
          </a:p>
        </p:txBody>
      </p:sp>
    </p:spTree>
    <p:extLst>
      <p:ext uri="{BB962C8B-B14F-4D97-AF65-F5344CB8AC3E}">
        <p14:creationId xmlns:p14="http://schemas.microsoft.com/office/powerpoint/2010/main" val="2134610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Academic Literacy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>
              <a:spcBef>
                <a:spcPts val="0"/>
              </a:spcBef>
              <a:buClr>
                <a:schemeClr val="lt2"/>
              </a:buClr>
              <a:buSzPct val="25000"/>
              <a:buNone/>
            </a:pPr>
            <a:r>
              <a:rPr lang="en-US" dirty="0">
                <a:ea typeface="Calibri"/>
                <a:cs typeface="Calibri"/>
                <a:sym typeface="Calibri"/>
              </a:rPr>
              <a:t>According to the </a:t>
            </a:r>
            <a:r>
              <a:rPr lang="en-US" dirty="0" err="1">
                <a:ea typeface="Calibri"/>
                <a:cs typeface="Calibri"/>
                <a:sym typeface="Calibri"/>
              </a:rPr>
              <a:t>Intersegmental</a:t>
            </a:r>
            <a:r>
              <a:rPr lang="en-US" dirty="0">
                <a:ea typeface="Calibri"/>
                <a:cs typeface="Calibri"/>
                <a:sym typeface="Calibri"/>
              </a:rPr>
              <a:t> Committee of the Academic Senates of the California Community College, the California State University, and the University of California, 2003, </a:t>
            </a:r>
            <a:r>
              <a:rPr lang="en-US" i="1" dirty="0">
                <a:ea typeface="Calibri"/>
                <a:cs typeface="Calibri"/>
                <a:sym typeface="Calibri"/>
              </a:rPr>
              <a:t>academic literacy</a:t>
            </a:r>
            <a:r>
              <a:rPr lang="en-US" dirty="0">
                <a:ea typeface="Calibri"/>
                <a:cs typeface="Calibri"/>
                <a:sym typeface="Calibri"/>
              </a:rPr>
              <a:t> is:</a:t>
            </a:r>
          </a:p>
          <a:p>
            <a:pPr marL="0" lvl="0" indent="0">
              <a:spcBef>
                <a:spcPts val="560"/>
              </a:spcBef>
              <a:buClr>
                <a:schemeClr val="lt2"/>
              </a:buClr>
              <a:buSzPct val="25000"/>
              <a:buNone/>
            </a:pPr>
            <a:r>
              <a:rPr lang="en-US" b="1" i="1" dirty="0">
                <a:ea typeface="Calibri"/>
                <a:cs typeface="Calibri"/>
                <a:sym typeface="Calibri"/>
              </a:rPr>
              <a:t>the </a:t>
            </a:r>
            <a:r>
              <a:rPr lang="en-US" b="1" i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dispositions, habits of mind, and abilities </a:t>
            </a:r>
            <a:r>
              <a:rPr lang="en-US" b="1" i="1" dirty="0">
                <a:ea typeface="Calibri"/>
                <a:cs typeface="Calibri"/>
                <a:sym typeface="Calibri"/>
              </a:rPr>
              <a:t>that enable students to enter the ongoing conversations appropriate to college thinking, reading, writing, and </a:t>
            </a:r>
            <a:r>
              <a:rPr lang="en-US" b="1" i="1" dirty="0" smtClean="0">
                <a:ea typeface="Calibri"/>
                <a:cs typeface="Calibri"/>
                <a:sym typeface="Calibri"/>
              </a:rPr>
              <a:t>speaking.</a:t>
            </a:r>
          </a:p>
          <a:p>
            <a:pPr marL="0" lvl="0" indent="0">
              <a:spcBef>
                <a:spcPts val="560"/>
              </a:spcBef>
              <a:buClr>
                <a:schemeClr val="lt2"/>
              </a:buClr>
              <a:buSzPct val="25000"/>
              <a:buNone/>
            </a:pPr>
            <a:endParaRPr lang="en-US" b="1" i="1" dirty="0" smtClean="0"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560"/>
              </a:spcBef>
              <a:buClr>
                <a:schemeClr val="lt2"/>
              </a:buClr>
              <a:buSzPct val="25000"/>
              <a:buNone/>
            </a:pPr>
            <a:r>
              <a:rPr lang="en-US" b="1" i="1" dirty="0" smtClean="0">
                <a:ea typeface="Calibri"/>
                <a:cs typeface="Calibri"/>
                <a:sym typeface="Calibri"/>
              </a:rPr>
              <a:t>Have a quick look at the handout on your table.</a:t>
            </a:r>
            <a:endParaRPr lang="en-US" b="1" dirty="0">
              <a:ea typeface="Calibri"/>
              <a:cs typeface="Calibri"/>
              <a:sym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0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76550" cy="1739004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/>
          </a:lstStyle>
          <a:p>
            <a:r>
              <a:rPr dirty="0"/>
              <a:t>Research </a:t>
            </a:r>
            <a:r>
              <a:rPr dirty="0" smtClean="0"/>
              <a:t>Skills</a:t>
            </a:r>
            <a:r>
              <a:rPr lang="en-US" dirty="0" smtClean="0"/>
              <a:t> to</a:t>
            </a:r>
            <a:br>
              <a:rPr lang="en-US" dirty="0" smtClean="0"/>
            </a:br>
            <a:r>
              <a:rPr lang="en-US" dirty="0" smtClean="0"/>
              <a:t>Access the Common Core and think</a:t>
            </a:r>
            <a:endParaRPr dirty="0"/>
          </a:p>
        </p:txBody>
      </p:sp>
      <p:sp>
        <p:nvSpPr>
          <p:cNvPr id="152" name="Shape 152"/>
          <p:cNvSpPr/>
          <p:nvPr/>
        </p:nvSpPr>
        <p:spPr>
          <a:xfrm>
            <a:off x="201350" y="2199516"/>
            <a:ext cx="8710323" cy="48013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r>
              <a:rPr sz="2400" dirty="0"/>
              <a:t>Students need to be able to:</a:t>
            </a:r>
          </a:p>
          <a:p>
            <a:endParaRPr sz="2400" dirty="0"/>
          </a:p>
          <a:p>
            <a:pPr marL="180473" indent="-180473">
              <a:buSzPct val="100000"/>
              <a:buChar char="•"/>
            </a:pPr>
            <a:r>
              <a:rPr sz="2400" b="1" dirty="0"/>
              <a:t>Create research questions</a:t>
            </a:r>
            <a:r>
              <a:rPr sz="2400" dirty="0"/>
              <a:t> and </a:t>
            </a:r>
            <a:endParaRPr lang="en-US" sz="2400" dirty="0" smtClean="0"/>
          </a:p>
          <a:p>
            <a:pPr>
              <a:buSzPct val="100000"/>
            </a:pPr>
            <a:r>
              <a:rPr sz="2400" dirty="0" smtClean="0"/>
              <a:t>then </a:t>
            </a:r>
            <a:r>
              <a:rPr sz="2400" dirty="0"/>
              <a:t>use these to seek out relevant information.</a:t>
            </a:r>
          </a:p>
          <a:p>
            <a:pPr marL="180473" indent="-180473">
              <a:buSzPct val="100000"/>
              <a:buChar char="•"/>
              <a:defRPr b="1"/>
            </a:pPr>
            <a:r>
              <a:rPr sz="2400" dirty="0"/>
              <a:t>Evaluate website validity.</a:t>
            </a:r>
          </a:p>
          <a:p>
            <a:pPr marL="180473" indent="-180473">
              <a:buSzPct val="100000"/>
              <a:buChar char="•"/>
            </a:pPr>
            <a:r>
              <a:rPr sz="2400" dirty="0"/>
              <a:t>Be able to find </a:t>
            </a:r>
            <a:r>
              <a:rPr sz="2400" b="1" dirty="0"/>
              <a:t>credible academic sources.</a:t>
            </a:r>
          </a:p>
          <a:p>
            <a:pPr marL="180473" indent="-180473">
              <a:buSzPct val="100000"/>
              <a:buChar char="•"/>
            </a:pPr>
            <a:r>
              <a:rPr sz="2400" dirty="0"/>
              <a:t>Use </a:t>
            </a:r>
            <a:r>
              <a:rPr sz="2400" b="1" dirty="0"/>
              <a:t>knowledge-building websites</a:t>
            </a:r>
            <a:r>
              <a:rPr sz="2400" dirty="0"/>
              <a:t> to build context for understanding </a:t>
            </a:r>
          </a:p>
          <a:p>
            <a:pPr marL="180473" indent="-180473">
              <a:buSzPct val="100000"/>
              <a:buChar char="•"/>
            </a:pPr>
            <a:r>
              <a:rPr sz="2400" b="1" dirty="0"/>
              <a:t>Cross-reference information </a:t>
            </a:r>
            <a:r>
              <a:rPr sz="2400" dirty="0"/>
              <a:t>from multiple sources </a:t>
            </a:r>
          </a:p>
          <a:p>
            <a:pPr marL="180473" indent="-180473">
              <a:buSzPct val="100000"/>
              <a:buChar char="•"/>
            </a:pPr>
            <a:r>
              <a:rPr sz="2400" b="1" dirty="0"/>
              <a:t>Synthesize research findings</a:t>
            </a:r>
            <a:r>
              <a:rPr sz="2400" dirty="0"/>
              <a:t> in a research paper.</a:t>
            </a:r>
          </a:p>
          <a:p>
            <a:pPr marL="180473" indent="-180473">
              <a:buSzPct val="100000"/>
              <a:buChar char="•"/>
            </a:pPr>
            <a:r>
              <a:rPr sz="2400" b="1" dirty="0"/>
              <a:t>Cite sources accurately</a:t>
            </a:r>
            <a:r>
              <a:rPr sz="2400" dirty="0"/>
              <a:t> in the expected format.  </a:t>
            </a:r>
          </a:p>
          <a:p>
            <a:pPr marL="180473" indent="-180473">
              <a:buSzPct val="100000"/>
              <a:buChar char="•"/>
            </a:pPr>
            <a:r>
              <a:rPr sz="2400" dirty="0"/>
              <a:t>Understand the </a:t>
            </a:r>
            <a:r>
              <a:rPr sz="2400" b="1" dirty="0"/>
              <a:t>purpose and necessity of citation.</a:t>
            </a:r>
            <a:r>
              <a:rPr sz="2400" dirty="0"/>
              <a:t>  </a:t>
            </a:r>
          </a:p>
          <a:p>
            <a:endParaRPr dirty="0"/>
          </a:p>
        </p:txBody>
      </p:sp>
      <p:pic>
        <p:nvPicPr>
          <p:cNvPr id="5" name="image9.jpg" descr="imgre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31196" y="65503"/>
            <a:ext cx="3280477" cy="328047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75272802"/>
      </p:ext>
    </p:extLst>
  </p:cSld>
  <p:clrMapOvr>
    <a:masterClrMapping/>
  </p:clrMapOvr>
  <p:transition xmlns:p14="http://schemas.microsoft.com/office/powerpoint/2010/main"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Screen Shot 2015-11-29 at 5.55.10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4400" y="247054"/>
            <a:ext cx="8776982" cy="6858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28468745"/>
      </p:ext>
    </p:extLst>
  </p:cSld>
  <p:clrMapOvr>
    <a:masterClrMapping/>
  </p:clrMapOvr>
  <p:transition xmlns:p14="http://schemas.microsoft.com/office/powerpoint/2010/main"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CSU Efforts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Intersegmental</a:t>
            </a:r>
            <a:r>
              <a:rPr lang="en-US" dirty="0" smtClean="0"/>
              <a:t> Report updated in 2002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http://senate.universityofcalifornia.edu/reports/</a:t>
            </a:r>
            <a:r>
              <a:rPr lang="en-US" dirty="0" smtClean="0">
                <a:hlinkClick r:id="rId2"/>
              </a:rPr>
              <a:t>acadlit.pdf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Early Assessment Program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http://www.calstate.edu/EAP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Expository Reading and Writing Course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http://www.calstate.edu/eap/englishcourse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069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for the day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Explore what it means to be college and career ready</a:t>
            </a:r>
          </a:p>
          <a:p>
            <a:r>
              <a:rPr lang="en-US" dirty="0" smtClean="0"/>
              <a:t>And if students aren’t ready, what does that mean for them and for us?</a:t>
            </a:r>
          </a:p>
          <a:p>
            <a:endParaRPr lang="en-US" dirty="0"/>
          </a:p>
        </p:txBody>
      </p:sp>
      <p:pic>
        <p:nvPicPr>
          <p:cNvPr id="2" name="Picture 1" descr="Colle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180795"/>
            <a:ext cx="4411269" cy="2665512"/>
          </a:xfrm>
          <a:prstGeom prst="rect">
            <a:avLst/>
          </a:prstGeom>
        </p:spPr>
      </p:pic>
      <p:pic>
        <p:nvPicPr>
          <p:cNvPr id="4" name="Picture 3" descr="th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273" y="4070375"/>
            <a:ext cx="4324045" cy="284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8406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CCSS-type Curriculum </a:t>
            </a:r>
            <a:br>
              <a:rPr lang="en-US" dirty="0" smtClean="0"/>
            </a:br>
            <a:r>
              <a:rPr lang="en-US" dirty="0" smtClean="0"/>
              <a:t>Results indicate Promise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Evaluation of Expository Reading and Writing Course (ERWC) for over 10 years indicates students who take ERWC as seniors are more college ready than those who do not take it. </a:t>
            </a:r>
          </a:p>
          <a:p>
            <a:r>
              <a:rPr lang="en-US" dirty="0" smtClean="0"/>
              <a:t>Students generally receive lower essay scores on the New ACT essay section, which is aligned with CCSS,  than they do on the multiple choice section. (I wonder if/when we will see a shift?)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4281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time we meet…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dig a little deeper into the language of the Common Core Standards. Bring an electronic device.</a:t>
            </a:r>
          </a:p>
          <a:p>
            <a:r>
              <a:rPr lang="en-US" dirty="0" smtClean="0"/>
              <a:t>Guest participants</a:t>
            </a:r>
          </a:p>
          <a:p>
            <a:pPr marL="0" indent="0">
              <a:buNone/>
            </a:pPr>
            <a:r>
              <a:rPr lang="en-US" dirty="0"/>
              <a:t>Feb. 26: Brian Lawler, SOE Math Educator </a:t>
            </a:r>
          </a:p>
          <a:p>
            <a:pPr marL="0" indent="0">
              <a:buNone/>
            </a:pPr>
            <a:r>
              <a:rPr lang="en-US" dirty="0"/>
              <a:t>March 18:  </a:t>
            </a:r>
            <a:r>
              <a:rPr lang="en-US" dirty="0" err="1"/>
              <a:t>Rong-Ji</a:t>
            </a:r>
            <a:r>
              <a:rPr lang="en-US" dirty="0"/>
              <a:t> Chen, SOE Math Educator</a:t>
            </a:r>
          </a:p>
          <a:p>
            <a:pPr marL="0" indent="0">
              <a:buNone/>
            </a:pPr>
            <a:r>
              <a:rPr lang="en-US"/>
              <a:t>April 22: Joe Keating and Ingrid Flores, SOE Science Educators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3024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Continuing Goals for our FLC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dirty="0"/>
              <a:t>Explore the relationships between pedagogy of the Common Core and High Impact Practices.</a:t>
            </a:r>
          </a:p>
          <a:p>
            <a:pPr lvl="0"/>
            <a:r>
              <a:rPr lang="en-US" dirty="0"/>
              <a:t>In a seminar </a:t>
            </a:r>
            <a:r>
              <a:rPr lang="en-US" dirty="0" smtClean="0"/>
              <a:t>in May or August</a:t>
            </a:r>
            <a:r>
              <a:rPr lang="en-US" dirty="0"/>
              <a:t>, revise portions of a course or assignments in a course that reflect what a Common Core educated person should be able to do.</a:t>
            </a:r>
          </a:p>
          <a:p>
            <a:pPr lvl="0"/>
            <a:r>
              <a:rPr lang="en-US" dirty="0"/>
              <a:t>Commit to implementing those revisions in fall 2016. </a:t>
            </a:r>
          </a:p>
          <a:p>
            <a:pPr lvl="0"/>
            <a:r>
              <a:rPr lang="en-US" dirty="0"/>
              <a:t>Reflect on the curriculum changes in a fall 2016 meeting.</a:t>
            </a:r>
          </a:p>
          <a:p>
            <a:pPr lvl="0"/>
            <a:r>
              <a:rPr lang="en-US" dirty="0"/>
              <a:t>Present our curriculum/pedagogy at campus symposia and workshops including the Faculty Center Teaching Expo, and through a year-end summary for the Faculty Center website or newsletter.        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762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Introductions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 smtClean="0"/>
              <a:t>is your teaching area?</a:t>
            </a:r>
          </a:p>
          <a:p>
            <a:r>
              <a:rPr lang="en-US" dirty="0" smtClean="0"/>
              <a:t>What skills do you want for your students to have before coming to your class?</a:t>
            </a:r>
          </a:p>
          <a:p>
            <a:r>
              <a:rPr lang="en-US" dirty="0" smtClean="0"/>
              <a:t>Why are you interested in finding out more about the Common Core?</a:t>
            </a:r>
            <a:endParaRPr lang="en-US" dirty="0"/>
          </a:p>
        </p:txBody>
      </p:sp>
      <p:pic>
        <p:nvPicPr>
          <p:cNvPr id="7" name="Picture 6" descr="th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061" y="0"/>
            <a:ext cx="28575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041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502"/>
          </a:xfrm>
        </p:spPr>
        <p:txBody>
          <a:bodyPr/>
          <a:lstStyle/>
          <a:p>
            <a:r>
              <a:rPr lang="en-US" dirty="0" smtClean="0"/>
              <a:t>Common Core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7140"/>
            <a:ext cx="8229600" cy="4929024"/>
          </a:xfrm>
        </p:spPr>
        <p:txBody>
          <a:bodyPr/>
          <a:lstStyle/>
          <a:p>
            <a:r>
              <a:rPr lang="en-US" dirty="0" smtClean="0"/>
              <a:t>What have you heard about the Common Core State Standards?</a:t>
            </a:r>
          </a:p>
          <a:p>
            <a:endParaRPr lang="en-US" dirty="0"/>
          </a:p>
        </p:txBody>
      </p:sp>
      <p:pic>
        <p:nvPicPr>
          <p:cNvPr id="4" name="Picture 3" descr="dreams-and-realit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580" y="2467274"/>
            <a:ext cx="5807076" cy="468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564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Common Core should lead to College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/>
              <a:t> and Career Readiness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1" y="1600200"/>
            <a:ext cx="3666113" cy="4525963"/>
          </a:xfrm>
        </p:spPr>
        <p:txBody>
          <a:bodyPr/>
          <a:lstStyle/>
          <a:p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17529" r="17529"/>
          <a:stretch>
            <a:fillRect/>
          </a:stretch>
        </p:blipFill>
        <p:spPr>
          <a:xfrm>
            <a:off x="5209364" y="1600200"/>
            <a:ext cx="3804919" cy="4986102"/>
          </a:xfrm>
        </p:spPr>
      </p:pic>
      <p:pic>
        <p:nvPicPr>
          <p:cNvPr id="5" name="Picture 4" descr="cloud-background-graphics-graphics-for-powerpoint-powerpoint-background-graphics-graphics-amp-templates-hd-free-images-background-graphics-for-blogger-white-cloud-background-graphics-moving-background-241976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93" y="1600200"/>
            <a:ext cx="3987259" cy="498610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88562" y="2208152"/>
            <a:ext cx="3776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The sky is the limit!?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29522" y="5521682"/>
            <a:ext cx="3914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bridge to nowhere!?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4365453" y="3547108"/>
            <a:ext cx="76336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OR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849569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1861"/>
            <a:ext cx="9144000" cy="718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638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h.jp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4" b="5104"/>
          <a:stretch>
            <a:fillRect/>
          </a:stretch>
        </p:blipFill>
        <p:spPr>
          <a:xfrm>
            <a:off x="0" y="0"/>
            <a:ext cx="9259888" cy="6858000"/>
          </a:xfrm>
        </p:spPr>
      </p:pic>
      <p:sp>
        <p:nvSpPr>
          <p:cNvPr id="5" name="TextBox 4"/>
          <p:cNvSpPr txBox="1"/>
          <p:nvPr/>
        </p:nvSpPr>
        <p:spPr>
          <a:xfrm>
            <a:off x="70553" y="648482"/>
            <a:ext cx="8063046" cy="3631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Nationally over 30% of high school freshmen drop out before earning their high school diploma</a:t>
            </a:r>
          </a:p>
          <a:p>
            <a:pPr marL="234950" lvl="0" indent="-234950">
              <a:spcBef>
                <a:spcPts val="560"/>
              </a:spcBef>
              <a:buClr>
                <a:schemeClr val="dk2"/>
              </a:buClr>
              <a:buSzPct val="100000"/>
              <a:buFont typeface="Arial"/>
              <a:buChar char="▪"/>
            </a:pPr>
            <a:r>
              <a:rPr lang="en-US" sz="2400" dirty="0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Of the 70% of high school students who do earn high school diplomas, only 32% graduate prepared to be successful in college</a:t>
            </a:r>
          </a:p>
          <a:p>
            <a:pPr marL="234950" lvl="0" indent="-234950">
              <a:spcBef>
                <a:spcPts val="560"/>
              </a:spcBef>
              <a:buClr>
                <a:schemeClr val="dk2"/>
              </a:buClr>
              <a:buSzPct val="100000"/>
              <a:buFont typeface="Arial"/>
              <a:buChar char="▪"/>
            </a:pPr>
            <a:r>
              <a:rPr lang="en-US" sz="2400" dirty="0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In Fall 2012, 33.6% of CSU students needed English remediation and 30.5% need Math remediation</a:t>
            </a:r>
          </a:p>
          <a:p>
            <a:pPr marL="234950" lvl="0" indent="-234950">
              <a:spcBef>
                <a:spcPts val="560"/>
              </a:spcBef>
              <a:buClr>
                <a:schemeClr val="dk2"/>
              </a:buClr>
              <a:buSzPct val="100000"/>
              <a:buFont typeface="Arial"/>
              <a:buChar char="▪"/>
            </a:pPr>
            <a:r>
              <a:rPr lang="en-US" sz="2400" dirty="0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In CA community colleges, remediation rates are 70-90%.</a:t>
            </a:r>
            <a:endParaRPr lang="en-US" sz="240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9192" y="0"/>
            <a:ext cx="7077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Challenges in the Educational Pipeline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374610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961" y="0"/>
            <a:ext cx="6567108" cy="41226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95704" y="0"/>
            <a:ext cx="39752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What are the costs of a damaged pipeline?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2522" y="4283888"/>
            <a:ext cx="8748407" cy="2390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4950" indent="-234950">
              <a:buClr>
                <a:schemeClr val="dk2"/>
              </a:buClr>
              <a:buSzPct val="100000"/>
              <a:buFont typeface="Arial"/>
              <a:buChar char="▪"/>
            </a:pPr>
            <a:r>
              <a:rPr lang="en-US" sz="2000" b="0" i="0" u="none" strike="noStrike" cap="none" baseline="0" dirty="0" smtClean="0">
                <a:latin typeface="Arial"/>
                <a:ea typeface="Arial"/>
                <a:cs typeface="Arial"/>
                <a:sym typeface="Arial"/>
              </a:rPr>
              <a:t>Personal: Students who enter college with a need for remediation must pay for classes that do not earn credits toward graduation. This lowers persistence rates.</a:t>
            </a:r>
          </a:p>
          <a:p>
            <a:pPr marL="234950" lvl="0" indent="-234950">
              <a:spcBef>
                <a:spcPts val="560"/>
              </a:spcBef>
              <a:buClr>
                <a:schemeClr val="dk2"/>
              </a:buClr>
              <a:buSzPct val="100000"/>
              <a:buFont typeface="Arial"/>
              <a:buChar char="▪"/>
            </a:pPr>
            <a:r>
              <a:rPr lang="en-US" sz="2000" b="0" i="0" u="none" strike="noStrike" cap="none" baseline="0" dirty="0" smtClean="0">
                <a:latin typeface="Arial"/>
                <a:ea typeface="Arial"/>
                <a:cs typeface="Arial"/>
                <a:sym typeface="Arial"/>
              </a:rPr>
              <a:t>Institutional: $3.7 billion per year=Cost estimate of need for college remediation</a:t>
            </a:r>
          </a:p>
          <a:p>
            <a:pPr marL="234950" lvl="0" indent="-234950">
              <a:spcBef>
                <a:spcPts val="560"/>
              </a:spcBef>
              <a:buClr>
                <a:schemeClr val="dk2"/>
              </a:buClr>
              <a:buSzPct val="100000"/>
              <a:buFont typeface="Arial"/>
              <a:buChar char="▪"/>
            </a:pPr>
            <a:r>
              <a:rPr lang="en-US" sz="2000" b="0" i="0" u="none" strike="noStrike" cap="none" baseline="0" dirty="0" smtClean="0">
                <a:latin typeface="Arial"/>
                <a:ea typeface="Arial"/>
                <a:cs typeface="Arial"/>
                <a:sym typeface="Arial"/>
              </a:rPr>
              <a:t>Economic: The Public Policy Institute of California argues that CA needs to produce 1 million more graduates to maintain the state economy.</a:t>
            </a:r>
            <a:endParaRPr lang="en-US" sz="2000" b="0" i="0" u="none" strike="noStrike" cap="none" baseline="0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5070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3065</TotalTime>
  <Words>1139</Words>
  <Application>Microsoft Macintosh PowerPoint</Application>
  <PresentationFormat>On-screen Show (4:3)</PresentationFormat>
  <Paragraphs>109</Paragraphs>
  <Slides>32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Common Core </vt:lpstr>
      <vt:lpstr>Thank you to…</vt:lpstr>
      <vt:lpstr>Goals for the day</vt:lpstr>
      <vt:lpstr>Introductions</vt:lpstr>
      <vt:lpstr>Common Core</vt:lpstr>
      <vt:lpstr>Common Core should lead to College  and Career Readiness</vt:lpstr>
      <vt:lpstr>PowerPoint Presentation</vt:lpstr>
      <vt:lpstr>PowerPoint Presentation</vt:lpstr>
      <vt:lpstr>PowerPoint Presentation</vt:lpstr>
      <vt:lpstr>Who gets to go to college?</vt:lpstr>
      <vt:lpstr>We all went to college!</vt:lpstr>
      <vt:lpstr>And if they are not ready…. History of College Remediation</vt:lpstr>
      <vt:lpstr>Are they Ready?</vt:lpstr>
      <vt:lpstr>Are they ready?</vt:lpstr>
      <vt:lpstr>CSUSM LAMP Report, 2015</vt:lpstr>
      <vt:lpstr>Why we need some changes </vt:lpstr>
      <vt:lpstr>What we all want</vt:lpstr>
      <vt:lpstr>How do we get there?</vt:lpstr>
      <vt:lpstr>Quick Draw</vt:lpstr>
      <vt:lpstr>Does your drawing look anything like this? What do these classrooms and workplaces value?</vt:lpstr>
      <vt:lpstr>Empty Vessel and Conduit Metaphors for teaching and learning (aka NCLB)</vt:lpstr>
      <vt:lpstr>What do these classrooms and workplaces value? (aka CCSS)</vt:lpstr>
      <vt:lpstr>How we might get there…</vt:lpstr>
      <vt:lpstr>What does it take……</vt:lpstr>
      <vt:lpstr> Academic Literacy: ICAS (2003)</vt:lpstr>
      <vt:lpstr>Academic Literacy</vt:lpstr>
      <vt:lpstr>Research Skills to Access the Common Core and think</vt:lpstr>
      <vt:lpstr>PowerPoint Presentation</vt:lpstr>
      <vt:lpstr>CSU Efforts</vt:lpstr>
      <vt:lpstr>CCSS-type Curriculum  Results indicate Promise</vt:lpstr>
      <vt:lpstr>Next time we meet…</vt:lpstr>
      <vt:lpstr>Continuing Goals for our FLC</vt:lpstr>
    </vt:vector>
  </TitlesOfParts>
  <Company>CSU San Marcos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Patricia Stall</dc:creator>
  <cp:lastModifiedBy>Patricia Stall</cp:lastModifiedBy>
  <cp:revision>33</cp:revision>
  <dcterms:created xsi:type="dcterms:W3CDTF">2016-01-19T20:54:52Z</dcterms:created>
  <dcterms:modified xsi:type="dcterms:W3CDTF">2016-02-16T18:49:09Z</dcterms:modified>
</cp:coreProperties>
</file>