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265" r:id="rId3"/>
    <p:sldId id="257" r:id="rId4"/>
    <p:sldId id="299" r:id="rId5"/>
    <p:sldId id="261" r:id="rId6"/>
    <p:sldId id="305" r:id="rId7"/>
    <p:sldId id="275" r:id="rId8"/>
    <p:sldId id="267" r:id="rId9"/>
    <p:sldId id="284" r:id="rId10"/>
    <p:sldId id="286" r:id="rId11"/>
    <p:sldId id="294" r:id="rId12"/>
    <p:sldId id="289" r:id="rId13"/>
    <p:sldId id="301" r:id="rId14"/>
    <p:sldId id="303" r:id="rId15"/>
    <p:sldId id="283" r:id="rId16"/>
    <p:sldId id="300" r:id="rId17"/>
    <p:sldId id="293" r:id="rId18"/>
    <p:sldId id="306" r:id="rId19"/>
    <p:sldId id="307" r:id="rId20"/>
    <p:sldId id="308"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1532" autoAdjust="0"/>
  </p:normalViewPr>
  <p:slideViewPr>
    <p:cSldViewPr snapToGrid="0">
      <p:cViewPr varScale="1">
        <p:scale>
          <a:sx n="57" d="100"/>
          <a:sy n="57" d="100"/>
        </p:scale>
        <p:origin x="10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71D8E-D9E9-4072-BB0B-F7DFAF478C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1A9410-3B63-4DED-B4C2-81060669FCFB}">
      <dgm:prSet/>
      <dgm:spPr/>
      <dgm:t>
        <a:bodyPr/>
        <a:lstStyle/>
        <a:p>
          <a:r>
            <a:rPr lang="en-US"/>
            <a:t>Good speaking style includes:</a:t>
          </a:r>
        </a:p>
      </dgm:t>
    </dgm:pt>
    <dgm:pt modelId="{7E942D9E-CE44-4F51-BCC5-06699D37F57A}" type="parTrans" cxnId="{3461A925-AB68-414A-9CD5-1C7C55C3168D}">
      <dgm:prSet/>
      <dgm:spPr/>
      <dgm:t>
        <a:bodyPr/>
        <a:lstStyle/>
        <a:p>
          <a:endParaRPr lang="en-US"/>
        </a:p>
      </dgm:t>
    </dgm:pt>
    <dgm:pt modelId="{0C469BAF-FF2E-4A01-A844-C2F0BB18A5A2}" type="sibTrans" cxnId="{3461A925-AB68-414A-9CD5-1C7C55C3168D}">
      <dgm:prSet/>
      <dgm:spPr/>
      <dgm:t>
        <a:bodyPr/>
        <a:lstStyle/>
        <a:p>
          <a:endParaRPr lang="en-US"/>
        </a:p>
      </dgm:t>
    </dgm:pt>
    <dgm:pt modelId="{33507473-5FCE-4C30-854D-68C3CF51D759}">
      <dgm:prSet/>
      <dgm:spPr/>
      <dgm:t>
        <a:bodyPr/>
        <a:lstStyle/>
        <a:p>
          <a:r>
            <a:rPr lang="en-US" dirty="0"/>
            <a:t>Well chosen words– well-prepared speech</a:t>
          </a:r>
        </a:p>
      </dgm:t>
    </dgm:pt>
    <dgm:pt modelId="{2544BE7F-3110-4BCE-A828-9AB24EE0A69F}" type="parTrans" cxnId="{A7AD548C-C8EE-4982-AE8E-80E4C7B56110}">
      <dgm:prSet/>
      <dgm:spPr/>
      <dgm:t>
        <a:bodyPr/>
        <a:lstStyle/>
        <a:p>
          <a:endParaRPr lang="en-US"/>
        </a:p>
      </dgm:t>
    </dgm:pt>
    <dgm:pt modelId="{AFF9973F-B066-4136-8233-981C32F72A7C}" type="sibTrans" cxnId="{A7AD548C-C8EE-4982-AE8E-80E4C7B56110}">
      <dgm:prSet/>
      <dgm:spPr/>
      <dgm:t>
        <a:bodyPr/>
        <a:lstStyle/>
        <a:p>
          <a:endParaRPr lang="en-US"/>
        </a:p>
      </dgm:t>
    </dgm:pt>
    <dgm:pt modelId="{68E4E651-05FF-45EC-A77F-D04CD1E36179}">
      <dgm:prSet/>
      <dgm:spPr/>
      <dgm:t>
        <a:bodyPr/>
        <a:lstStyle/>
        <a:p>
          <a:r>
            <a:rPr lang="en-US"/>
            <a:t>AND</a:t>
          </a:r>
        </a:p>
      </dgm:t>
    </dgm:pt>
    <dgm:pt modelId="{C8ED33BE-3F86-4574-8338-F3FF855EB35B}" type="parTrans" cxnId="{4A477044-F4B9-46D5-8A87-3FF0E0583B86}">
      <dgm:prSet/>
      <dgm:spPr/>
      <dgm:t>
        <a:bodyPr/>
        <a:lstStyle/>
        <a:p>
          <a:endParaRPr lang="en-US"/>
        </a:p>
      </dgm:t>
    </dgm:pt>
    <dgm:pt modelId="{4D4A9969-66E3-4796-8B31-573155F039FA}" type="sibTrans" cxnId="{4A477044-F4B9-46D5-8A87-3FF0E0583B86}">
      <dgm:prSet/>
      <dgm:spPr/>
      <dgm:t>
        <a:bodyPr/>
        <a:lstStyle/>
        <a:p>
          <a:endParaRPr lang="en-US"/>
        </a:p>
      </dgm:t>
    </dgm:pt>
    <dgm:pt modelId="{64A90BD9-A8ED-48B3-A82B-EEA7C79220E9}">
      <dgm:prSet/>
      <dgm:spPr/>
      <dgm:t>
        <a:bodyPr/>
        <a:lstStyle/>
        <a:p>
          <a:r>
            <a:rPr lang="en-US" dirty="0"/>
            <a:t>Lively delivery</a:t>
          </a:r>
        </a:p>
      </dgm:t>
    </dgm:pt>
    <dgm:pt modelId="{66F88C03-FE2F-48E5-A3E5-DE331D89DEA8}" type="parTrans" cxnId="{26E1277D-F8FA-4CA8-B4A4-05F9D5ABEC7B}">
      <dgm:prSet/>
      <dgm:spPr/>
      <dgm:t>
        <a:bodyPr/>
        <a:lstStyle/>
        <a:p>
          <a:endParaRPr lang="en-US"/>
        </a:p>
      </dgm:t>
    </dgm:pt>
    <dgm:pt modelId="{C60B0C13-AA01-40D3-910E-7E8CA3D762C1}" type="sibTrans" cxnId="{26E1277D-F8FA-4CA8-B4A4-05F9D5ABEC7B}">
      <dgm:prSet/>
      <dgm:spPr/>
      <dgm:t>
        <a:bodyPr/>
        <a:lstStyle/>
        <a:p>
          <a:endParaRPr lang="en-US"/>
        </a:p>
      </dgm:t>
    </dgm:pt>
    <dgm:pt modelId="{F9DACF45-F439-47A1-9AA1-A3A291F159EC}">
      <dgm:prSet/>
      <dgm:spPr/>
      <dgm:t>
        <a:bodyPr/>
        <a:lstStyle/>
        <a:p>
          <a:r>
            <a:rPr lang="en-US" dirty="0"/>
            <a:t>Good use of voice </a:t>
          </a:r>
        </a:p>
      </dgm:t>
    </dgm:pt>
    <dgm:pt modelId="{2647FBD5-3233-4E1F-B117-B1665C46D308}" type="parTrans" cxnId="{6A26833E-242B-44F9-B57E-D9A3677DAF31}">
      <dgm:prSet/>
      <dgm:spPr/>
      <dgm:t>
        <a:bodyPr/>
        <a:lstStyle/>
        <a:p>
          <a:endParaRPr lang="en-US"/>
        </a:p>
      </dgm:t>
    </dgm:pt>
    <dgm:pt modelId="{3859731A-13C7-4C20-9473-C5708F439BEE}" type="sibTrans" cxnId="{6A26833E-242B-44F9-B57E-D9A3677DAF31}">
      <dgm:prSet/>
      <dgm:spPr/>
      <dgm:t>
        <a:bodyPr/>
        <a:lstStyle/>
        <a:p>
          <a:endParaRPr lang="en-US"/>
        </a:p>
      </dgm:t>
    </dgm:pt>
    <dgm:pt modelId="{868C67EB-05AF-42A2-858C-C3FAE0ADEE35}">
      <dgm:prSet/>
      <dgm:spPr/>
      <dgm:t>
        <a:bodyPr/>
        <a:lstStyle/>
        <a:p>
          <a:r>
            <a:rPr lang="en-US" b="1" dirty="0"/>
            <a:t>Good use of </a:t>
          </a:r>
          <a:r>
            <a:rPr lang="en-US" b="1" u="sng" dirty="0"/>
            <a:t>body</a:t>
          </a:r>
          <a:r>
            <a:rPr lang="en-US" b="1" dirty="0"/>
            <a:t> </a:t>
          </a:r>
          <a:r>
            <a:rPr lang="en-US" b="1" u="sng" dirty="0"/>
            <a:t>language</a:t>
          </a:r>
        </a:p>
      </dgm:t>
    </dgm:pt>
    <dgm:pt modelId="{6379E68C-A864-4D4A-B1BF-BC581B44CC90}" type="parTrans" cxnId="{D2508BE4-1DA2-4CE9-809C-329ACC434821}">
      <dgm:prSet/>
      <dgm:spPr/>
      <dgm:t>
        <a:bodyPr/>
        <a:lstStyle/>
        <a:p>
          <a:endParaRPr lang="en-US"/>
        </a:p>
      </dgm:t>
    </dgm:pt>
    <dgm:pt modelId="{58AE7D9D-87C6-4AF1-9BEC-C736058CE9DD}" type="sibTrans" cxnId="{D2508BE4-1DA2-4CE9-809C-329ACC434821}">
      <dgm:prSet/>
      <dgm:spPr/>
      <dgm:t>
        <a:bodyPr/>
        <a:lstStyle/>
        <a:p>
          <a:endParaRPr lang="en-US"/>
        </a:p>
      </dgm:t>
    </dgm:pt>
    <dgm:pt modelId="{19E045B4-8DB5-4EA3-A618-8AA8956223E2}">
      <dgm:prSet/>
      <dgm:spPr/>
      <dgm:t>
        <a:bodyPr/>
        <a:lstStyle/>
        <a:p>
          <a:r>
            <a:rPr lang="en-US" dirty="0"/>
            <a:t>Nervousness management</a:t>
          </a:r>
        </a:p>
      </dgm:t>
    </dgm:pt>
    <dgm:pt modelId="{A8B92143-B481-4BB6-8A89-C49063A5C0E5}" type="parTrans" cxnId="{9DB8CF4A-8719-4B57-BE6A-E63E1F910893}">
      <dgm:prSet/>
      <dgm:spPr/>
    </dgm:pt>
    <dgm:pt modelId="{FE229ED9-B7E6-4788-BED5-6512B0D90C0D}" type="sibTrans" cxnId="{9DB8CF4A-8719-4B57-BE6A-E63E1F910893}">
      <dgm:prSet/>
      <dgm:spPr/>
    </dgm:pt>
    <dgm:pt modelId="{A31006C5-3813-4DDA-8198-4BE534136885}" type="pres">
      <dgm:prSet presAssocID="{1C771D8E-D9E9-4072-BB0B-F7DFAF478C00}" presName="linear" presStyleCnt="0">
        <dgm:presLayoutVars>
          <dgm:dir/>
          <dgm:animLvl val="lvl"/>
          <dgm:resizeHandles val="exact"/>
        </dgm:presLayoutVars>
      </dgm:prSet>
      <dgm:spPr/>
    </dgm:pt>
    <dgm:pt modelId="{687410FE-A0C0-412F-9D78-742EB0A6F1B3}" type="pres">
      <dgm:prSet presAssocID="{081A9410-3B63-4DED-B4C2-81060669FCFB}" presName="parentLin" presStyleCnt="0"/>
      <dgm:spPr/>
    </dgm:pt>
    <dgm:pt modelId="{4E579FAC-04D2-4BEC-BE33-85DFA99B7DF4}" type="pres">
      <dgm:prSet presAssocID="{081A9410-3B63-4DED-B4C2-81060669FCFB}" presName="parentLeftMargin" presStyleLbl="node1" presStyleIdx="0" presStyleCnt="2"/>
      <dgm:spPr/>
    </dgm:pt>
    <dgm:pt modelId="{D58A51E6-2FE8-4C4A-B9DD-4200E5A1FA77}" type="pres">
      <dgm:prSet presAssocID="{081A9410-3B63-4DED-B4C2-81060669FCFB}" presName="parentText" presStyleLbl="node1" presStyleIdx="0" presStyleCnt="2">
        <dgm:presLayoutVars>
          <dgm:chMax val="0"/>
          <dgm:bulletEnabled val="1"/>
        </dgm:presLayoutVars>
      </dgm:prSet>
      <dgm:spPr/>
    </dgm:pt>
    <dgm:pt modelId="{2EADA366-BF1C-4671-A426-102C9DB8D6B1}" type="pres">
      <dgm:prSet presAssocID="{081A9410-3B63-4DED-B4C2-81060669FCFB}" presName="negativeSpace" presStyleCnt="0"/>
      <dgm:spPr/>
    </dgm:pt>
    <dgm:pt modelId="{56AB6640-84E1-45AE-80EC-FA02AF3E2034}" type="pres">
      <dgm:prSet presAssocID="{081A9410-3B63-4DED-B4C2-81060669FCFB}" presName="childText" presStyleLbl="conFgAcc1" presStyleIdx="0" presStyleCnt="2">
        <dgm:presLayoutVars>
          <dgm:bulletEnabled val="1"/>
        </dgm:presLayoutVars>
      </dgm:prSet>
      <dgm:spPr/>
    </dgm:pt>
    <dgm:pt modelId="{60D51FB4-7D4D-4663-B856-B1746B3BC74A}" type="pres">
      <dgm:prSet presAssocID="{0C469BAF-FF2E-4A01-A844-C2F0BB18A5A2}" presName="spaceBetweenRectangles" presStyleCnt="0"/>
      <dgm:spPr/>
    </dgm:pt>
    <dgm:pt modelId="{3718A024-2A2B-4CDF-B006-6D971C0DEF2E}" type="pres">
      <dgm:prSet presAssocID="{68E4E651-05FF-45EC-A77F-D04CD1E36179}" presName="parentLin" presStyleCnt="0"/>
      <dgm:spPr/>
    </dgm:pt>
    <dgm:pt modelId="{E34B7303-9BB6-43CA-8267-9DD95C499B8B}" type="pres">
      <dgm:prSet presAssocID="{68E4E651-05FF-45EC-A77F-D04CD1E36179}" presName="parentLeftMargin" presStyleLbl="node1" presStyleIdx="0" presStyleCnt="2"/>
      <dgm:spPr/>
    </dgm:pt>
    <dgm:pt modelId="{4BBA4ACC-0F0D-40E8-A31F-6A0C9E6A6C3C}" type="pres">
      <dgm:prSet presAssocID="{68E4E651-05FF-45EC-A77F-D04CD1E36179}" presName="parentText" presStyleLbl="node1" presStyleIdx="1" presStyleCnt="2">
        <dgm:presLayoutVars>
          <dgm:chMax val="0"/>
          <dgm:bulletEnabled val="1"/>
        </dgm:presLayoutVars>
      </dgm:prSet>
      <dgm:spPr/>
    </dgm:pt>
    <dgm:pt modelId="{6155AE46-1AEF-4BE7-B390-87F0438B308E}" type="pres">
      <dgm:prSet presAssocID="{68E4E651-05FF-45EC-A77F-D04CD1E36179}" presName="negativeSpace" presStyleCnt="0"/>
      <dgm:spPr/>
    </dgm:pt>
    <dgm:pt modelId="{4551AD16-D248-4863-B8C5-36CFDE4A25E8}" type="pres">
      <dgm:prSet presAssocID="{68E4E651-05FF-45EC-A77F-D04CD1E36179}" presName="childText" presStyleLbl="conFgAcc1" presStyleIdx="1" presStyleCnt="2">
        <dgm:presLayoutVars>
          <dgm:bulletEnabled val="1"/>
        </dgm:presLayoutVars>
      </dgm:prSet>
      <dgm:spPr/>
    </dgm:pt>
  </dgm:ptLst>
  <dgm:cxnLst>
    <dgm:cxn modelId="{6097F518-B24A-474D-9CF7-D4F73EA2E6C0}" type="presOf" srcId="{868C67EB-05AF-42A2-858C-C3FAE0ADEE35}" destId="{4551AD16-D248-4863-B8C5-36CFDE4A25E8}" srcOrd="0" destOrd="3" presId="urn:microsoft.com/office/officeart/2005/8/layout/list1"/>
    <dgm:cxn modelId="{3461A925-AB68-414A-9CD5-1C7C55C3168D}" srcId="{1C771D8E-D9E9-4072-BB0B-F7DFAF478C00}" destId="{081A9410-3B63-4DED-B4C2-81060669FCFB}" srcOrd="0" destOrd="0" parTransId="{7E942D9E-CE44-4F51-BCC5-06699D37F57A}" sibTransId="{0C469BAF-FF2E-4A01-A844-C2F0BB18A5A2}"/>
    <dgm:cxn modelId="{BA3E172E-8681-4D01-A401-8D34FD05A9D5}" type="presOf" srcId="{081A9410-3B63-4DED-B4C2-81060669FCFB}" destId="{4E579FAC-04D2-4BEC-BE33-85DFA99B7DF4}" srcOrd="0" destOrd="0" presId="urn:microsoft.com/office/officeart/2005/8/layout/list1"/>
    <dgm:cxn modelId="{6A26833E-242B-44F9-B57E-D9A3677DAF31}" srcId="{68E4E651-05FF-45EC-A77F-D04CD1E36179}" destId="{F9DACF45-F439-47A1-9AA1-A3A291F159EC}" srcOrd="2" destOrd="0" parTransId="{2647FBD5-3233-4E1F-B117-B1665C46D308}" sibTransId="{3859731A-13C7-4C20-9473-C5708F439BEE}"/>
    <dgm:cxn modelId="{4A477044-F4B9-46D5-8A87-3FF0E0583B86}" srcId="{1C771D8E-D9E9-4072-BB0B-F7DFAF478C00}" destId="{68E4E651-05FF-45EC-A77F-D04CD1E36179}" srcOrd="1" destOrd="0" parTransId="{C8ED33BE-3F86-4574-8338-F3FF855EB35B}" sibTransId="{4D4A9969-66E3-4796-8B31-573155F039FA}"/>
    <dgm:cxn modelId="{4098D868-ACAC-4C18-B5A7-3C55EE1DF4D2}" type="presOf" srcId="{68E4E651-05FF-45EC-A77F-D04CD1E36179}" destId="{4BBA4ACC-0F0D-40E8-A31F-6A0C9E6A6C3C}" srcOrd="1" destOrd="0" presId="urn:microsoft.com/office/officeart/2005/8/layout/list1"/>
    <dgm:cxn modelId="{9DB8CF4A-8719-4B57-BE6A-E63E1F910893}" srcId="{68E4E651-05FF-45EC-A77F-D04CD1E36179}" destId="{19E045B4-8DB5-4EA3-A618-8AA8956223E2}" srcOrd="1" destOrd="0" parTransId="{A8B92143-B481-4BB6-8A89-C49063A5C0E5}" sibTransId="{FE229ED9-B7E6-4788-BED5-6512B0D90C0D}"/>
    <dgm:cxn modelId="{E4880F4E-7EFD-4CAE-88D7-ACB5F2F7EC0A}" type="presOf" srcId="{33507473-5FCE-4C30-854D-68C3CF51D759}" destId="{56AB6640-84E1-45AE-80EC-FA02AF3E2034}" srcOrd="0" destOrd="0" presId="urn:microsoft.com/office/officeart/2005/8/layout/list1"/>
    <dgm:cxn modelId="{18BC7554-D998-4356-AD9A-0257B79D2236}" type="presOf" srcId="{19E045B4-8DB5-4EA3-A618-8AA8956223E2}" destId="{4551AD16-D248-4863-B8C5-36CFDE4A25E8}" srcOrd="0" destOrd="1" presId="urn:microsoft.com/office/officeart/2005/8/layout/list1"/>
    <dgm:cxn modelId="{1D6DC554-3B46-4E75-AB7C-B556D1E22FD8}" type="presOf" srcId="{68E4E651-05FF-45EC-A77F-D04CD1E36179}" destId="{E34B7303-9BB6-43CA-8267-9DD95C499B8B}" srcOrd="0" destOrd="0" presId="urn:microsoft.com/office/officeart/2005/8/layout/list1"/>
    <dgm:cxn modelId="{26E1277D-F8FA-4CA8-B4A4-05F9D5ABEC7B}" srcId="{68E4E651-05FF-45EC-A77F-D04CD1E36179}" destId="{64A90BD9-A8ED-48B3-A82B-EEA7C79220E9}" srcOrd="0" destOrd="0" parTransId="{66F88C03-FE2F-48E5-A3E5-DE331D89DEA8}" sibTransId="{C60B0C13-AA01-40D3-910E-7E8CA3D762C1}"/>
    <dgm:cxn modelId="{A7AD548C-C8EE-4982-AE8E-80E4C7B56110}" srcId="{081A9410-3B63-4DED-B4C2-81060669FCFB}" destId="{33507473-5FCE-4C30-854D-68C3CF51D759}" srcOrd="0" destOrd="0" parTransId="{2544BE7F-3110-4BCE-A828-9AB24EE0A69F}" sibTransId="{AFF9973F-B066-4136-8233-981C32F72A7C}"/>
    <dgm:cxn modelId="{F1C294B6-6958-4B01-9778-3BF202917709}" type="presOf" srcId="{F9DACF45-F439-47A1-9AA1-A3A291F159EC}" destId="{4551AD16-D248-4863-B8C5-36CFDE4A25E8}" srcOrd="0" destOrd="2" presId="urn:microsoft.com/office/officeart/2005/8/layout/list1"/>
    <dgm:cxn modelId="{D7C7F4D2-8A36-449F-813F-84DF105BA4BE}" type="presOf" srcId="{64A90BD9-A8ED-48B3-A82B-EEA7C79220E9}" destId="{4551AD16-D248-4863-B8C5-36CFDE4A25E8}" srcOrd="0" destOrd="0" presId="urn:microsoft.com/office/officeart/2005/8/layout/list1"/>
    <dgm:cxn modelId="{FBA206D9-3794-4ECA-B145-1E9F72C33C40}" type="presOf" srcId="{1C771D8E-D9E9-4072-BB0B-F7DFAF478C00}" destId="{A31006C5-3813-4DDA-8198-4BE534136885}" srcOrd="0" destOrd="0" presId="urn:microsoft.com/office/officeart/2005/8/layout/list1"/>
    <dgm:cxn modelId="{D2508BE4-1DA2-4CE9-809C-329ACC434821}" srcId="{68E4E651-05FF-45EC-A77F-D04CD1E36179}" destId="{868C67EB-05AF-42A2-858C-C3FAE0ADEE35}" srcOrd="3" destOrd="0" parTransId="{6379E68C-A864-4D4A-B1BF-BC581B44CC90}" sibTransId="{58AE7D9D-87C6-4AF1-9BEC-C736058CE9DD}"/>
    <dgm:cxn modelId="{DC1D26E8-4898-471D-AF94-920E11E5E035}" type="presOf" srcId="{081A9410-3B63-4DED-B4C2-81060669FCFB}" destId="{D58A51E6-2FE8-4C4A-B9DD-4200E5A1FA77}" srcOrd="1" destOrd="0" presId="urn:microsoft.com/office/officeart/2005/8/layout/list1"/>
    <dgm:cxn modelId="{A533A658-D417-4EE0-B939-77F5BB208AF0}" type="presParOf" srcId="{A31006C5-3813-4DDA-8198-4BE534136885}" destId="{687410FE-A0C0-412F-9D78-742EB0A6F1B3}" srcOrd="0" destOrd="0" presId="urn:microsoft.com/office/officeart/2005/8/layout/list1"/>
    <dgm:cxn modelId="{803B9526-4EA9-4D92-B39A-7C4B23565B95}" type="presParOf" srcId="{687410FE-A0C0-412F-9D78-742EB0A6F1B3}" destId="{4E579FAC-04D2-4BEC-BE33-85DFA99B7DF4}" srcOrd="0" destOrd="0" presId="urn:microsoft.com/office/officeart/2005/8/layout/list1"/>
    <dgm:cxn modelId="{5F208EEE-FCC1-4F6E-A99B-BC64BE4FD8AA}" type="presParOf" srcId="{687410FE-A0C0-412F-9D78-742EB0A6F1B3}" destId="{D58A51E6-2FE8-4C4A-B9DD-4200E5A1FA77}" srcOrd="1" destOrd="0" presId="urn:microsoft.com/office/officeart/2005/8/layout/list1"/>
    <dgm:cxn modelId="{A6F2986D-69F3-4FBC-9C28-BC84F41F8CF3}" type="presParOf" srcId="{A31006C5-3813-4DDA-8198-4BE534136885}" destId="{2EADA366-BF1C-4671-A426-102C9DB8D6B1}" srcOrd="1" destOrd="0" presId="urn:microsoft.com/office/officeart/2005/8/layout/list1"/>
    <dgm:cxn modelId="{32597CA3-51E1-424C-A1DE-FEC47958924E}" type="presParOf" srcId="{A31006C5-3813-4DDA-8198-4BE534136885}" destId="{56AB6640-84E1-45AE-80EC-FA02AF3E2034}" srcOrd="2" destOrd="0" presId="urn:microsoft.com/office/officeart/2005/8/layout/list1"/>
    <dgm:cxn modelId="{BD86471D-5679-4DFB-A860-F56EDC8D8CB1}" type="presParOf" srcId="{A31006C5-3813-4DDA-8198-4BE534136885}" destId="{60D51FB4-7D4D-4663-B856-B1746B3BC74A}" srcOrd="3" destOrd="0" presId="urn:microsoft.com/office/officeart/2005/8/layout/list1"/>
    <dgm:cxn modelId="{40E36BCC-8DFC-4A82-B335-EA03C2BE6DE5}" type="presParOf" srcId="{A31006C5-3813-4DDA-8198-4BE534136885}" destId="{3718A024-2A2B-4CDF-B006-6D971C0DEF2E}" srcOrd="4" destOrd="0" presId="urn:microsoft.com/office/officeart/2005/8/layout/list1"/>
    <dgm:cxn modelId="{D9CB5259-BFD7-4F19-BDEF-BB61D611DCFB}" type="presParOf" srcId="{3718A024-2A2B-4CDF-B006-6D971C0DEF2E}" destId="{E34B7303-9BB6-43CA-8267-9DD95C499B8B}" srcOrd="0" destOrd="0" presId="urn:microsoft.com/office/officeart/2005/8/layout/list1"/>
    <dgm:cxn modelId="{774497A5-C62F-4FCB-808D-795F30819D9F}" type="presParOf" srcId="{3718A024-2A2B-4CDF-B006-6D971C0DEF2E}" destId="{4BBA4ACC-0F0D-40E8-A31F-6A0C9E6A6C3C}" srcOrd="1" destOrd="0" presId="urn:microsoft.com/office/officeart/2005/8/layout/list1"/>
    <dgm:cxn modelId="{33CAE458-DDAC-4C43-B05A-8988B935459E}" type="presParOf" srcId="{A31006C5-3813-4DDA-8198-4BE534136885}" destId="{6155AE46-1AEF-4BE7-B390-87F0438B308E}" srcOrd="5" destOrd="0" presId="urn:microsoft.com/office/officeart/2005/8/layout/list1"/>
    <dgm:cxn modelId="{7309DEBD-505B-4930-95E6-4B7868A14243}" type="presParOf" srcId="{A31006C5-3813-4DDA-8198-4BE534136885}" destId="{4551AD16-D248-4863-B8C5-36CFDE4A25E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B6640-84E1-45AE-80EC-FA02AF3E2034}">
      <dsp:nvSpPr>
        <dsp:cNvPr id="0" name=""/>
        <dsp:cNvSpPr/>
      </dsp:nvSpPr>
      <dsp:spPr>
        <a:xfrm>
          <a:off x="0" y="356916"/>
          <a:ext cx="9404352" cy="1020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882" tIns="499872" rIns="72988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Well chosen words– well-prepared speech</a:t>
          </a:r>
        </a:p>
      </dsp:txBody>
      <dsp:txXfrm>
        <a:off x="0" y="356916"/>
        <a:ext cx="9404352" cy="1020600"/>
      </dsp:txXfrm>
    </dsp:sp>
    <dsp:sp modelId="{D58A51E6-2FE8-4C4A-B9DD-4200E5A1FA77}">
      <dsp:nvSpPr>
        <dsp:cNvPr id="0" name=""/>
        <dsp:cNvSpPr/>
      </dsp:nvSpPr>
      <dsp:spPr>
        <a:xfrm>
          <a:off x="470217" y="2676"/>
          <a:ext cx="6583046"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23" tIns="0" rIns="248823" bIns="0" numCol="1" spcCol="1270" anchor="ctr" anchorCtr="0">
          <a:noAutofit/>
        </a:bodyPr>
        <a:lstStyle/>
        <a:p>
          <a:pPr marL="0" lvl="0" indent="0" algn="l" defTabSz="1066800">
            <a:lnSpc>
              <a:spcPct val="90000"/>
            </a:lnSpc>
            <a:spcBef>
              <a:spcPct val="0"/>
            </a:spcBef>
            <a:spcAft>
              <a:spcPct val="35000"/>
            </a:spcAft>
            <a:buNone/>
          </a:pPr>
          <a:r>
            <a:rPr lang="en-US" sz="2400" kern="1200"/>
            <a:t>Good speaking style includes:</a:t>
          </a:r>
        </a:p>
      </dsp:txBody>
      <dsp:txXfrm>
        <a:off x="504802" y="37261"/>
        <a:ext cx="6513876" cy="639310"/>
      </dsp:txXfrm>
    </dsp:sp>
    <dsp:sp modelId="{4551AD16-D248-4863-B8C5-36CFDE4A25E8}">
      <dsp:nvSpPr>
        <dsp:cNvPr id="0" name=""/>
        <dsp:cNvSpPr/>
      </dsp:nvSpPr>
      <dsp:spPr>
        <a:xfrm>
          <a:off x="0" y="1861356"/>
          <a:ext cx="9404352" cy="219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882" tIns="499872" rIns="72988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Lively delivery</a:t>
          </a:r>
        </a:p>
        <a:p>
          <a:pPr marL="228600" lvl="1" indent="-228600" algn="l" defTabSz="1066800">
            <a:lnSpc>
              <a:spcPct val="90000"/>
            </a:lnSpc>
            <a:spcBef>
              <a:spcPct val="0"/>
            </a:spcBef>
            <a:spcAft>
              <a:spcPct val="15000"/>
            </a:spcAft>
            <a:buChar char="•"/>
          </a:pPr>
          <a:r>
            <a:rPr lang="en-US" sz="2400" kern="1200" dirty="0"/>
            <a:t>Nervousness management</a:t>
          </a:r>
        </a:p>
        <a:p>
          <a:pPr marL="228600" lvl="1" indent="-228600" algn="l" defTabSz="1066800">
            <a:lnSpc>
              <a:spcPct val="90000"/>
            </a:lnSpc>
            <a:spcBef>
              <a:spcPct val="0"/>
            </a:spcBef>
            <a:spcAft>
              <a:spcPct val="15000"/>
            </a:spcAft>
            <a:buChar char="•"/>
          </a:pPr>
          <a:r>
            <a:rPr lang="en-US" sz="2400" kern="1200" dirty="0"/>
            <a:t>Good use of voice </a:t>
          </a:r>
        </a:p>
        <a:p>
          <a:pPr marL="228600" lvl="1" indent="-228600" algn="l" defTabSz="1066800">
            <a:lnSpc>
              <a:spcPct val="90000"/>
            </a:lnSpc>
            <a:spcBef>
              <a:spcPct val="0"/>
            </a:spcBef>
            <a:spcAft>
              <a:spcPct val="15000"/>
            </a:spcAft>
            <a:buChar char="•"/>
          </a:pPr>
          <a:r>
            <a:rPr lang="en-US" sz="2400" b="1" kern="1200" dirty="0"/>
            <a:t>Good use of </a:t>
          </a:r>
          <a:r>
            <a:rPr lang="en-US" sz="2400" b="1" u="sng" kern="1200" dirty="0"/>
            <a:t>body</a:t>
          </a:r>
          <a:r>
            <a:rPr lang="en-US" sz="2400" b="1" kern="1200" dirty="0"/>
            <a:t> </a:t>
          </a:r>
          <a:r>
            <a:rPr lang="en-US" sz="2400" b="1" u="sng" kern="1200" dirty="0"/>
            <a:t>language</a:t>
          </a:r>
        </a:p>
      </dsp:txBody>
      <dsp:txXfrm>
        <a:off x="0" y="1861356"/>
        <a:ext cx="9404352" cy="2192400"/>
      </dsp:txXfrm>
    </dsp:sp>
    <dsp:sp modelId="{4BBA4ACC-0F0D-40E8-A31F-6A0C9E6A6C3C}">
      <dsp:nvSpPr>
        <dsp:cNvPr id="0" name=""/>
        <dsp:cNvSpPr/>
      </dsp:nvSpPr>
      <dsp:spPr>
        <a:xfrm>
          <a:off x="470217" y="1507116"/>
          <a:ext cx="6583046"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23" tIns="0" rIns="248823" bIns="0" numCol="1" spcCol="1270" anchor="ctr" anchorCtr="0">
          <a:noAutofit/>
        </a:bodyPr>
        <a:lstStyle/>
        <a:p>
          <a:pPr marL="0" lvl="0" indent="0" algn="l" defTabSz="1066800">
            <a:lnSpc>
              <a:spcPct val="90000"/>
            </a:lnSpc>
            <a:spcBef>
              <a:spcPct val="0"/>
            </a:spcBef>
            <a:spcAft>
              <a:spcPct val="35000"/>
            </a:spcAft>
            <a:buNone/>
          </a:pPr>
          <a:r>
            <a:rPr lang="en-US" sz="2400" kern="1200"/>
            <a:t>AND</a:t>
          </a:r>
        </a:p>
      </dsp:txBody>
      <dsp:txXfrm>
        <a:off x="504802" y="1541701"/>
        <a:ext cx="6513876"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9CA7A-875C-43E5-AB49-8D5B5EF444AE}"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DFD0A-B50D-45D4-A461-3769D05410E7}" type="slidenum">
              <a:rPr lang="en-US" smtClean="0"/>
              <a:t>‹#›</a:t>
            </a:fld>
            <a:endParaRPr lang="en-US"/>
          </a:p>
        </p:txBody>
      </p:sp>
    </p:spTree>
    <p:extLst>
      <p:ext uri="{BB962C8B-B14F-4D97-AF65-F5344CB8AC3E}">
        <p14:creationId xmlns:p14="http://schemas.microsoft.com/office/powerpoint/2010/main" val="26518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DFD0A-B50D-45D4-A461-3769D05410E7}" type="slidenum">
              <a:rPr lang="en-US" smtClean="0"/>
              <a:t>3</a:t>
            </a:fld>
            <a:endParaRPr lang="en-US"/>
          </a:p>
        </p:txBody>
      </p:sp>
    </p:spTree>
    <p:extLst>
      <p:ext uri="{BB962C8B-B14F-4D97-AF65-F5344CB8AC3E}">
        <p14:creationId xmlns:p14="http://schemas.microsoft.com/office/powerpoint/2010/main" val="343144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aspects Establishes connection with audience</a:t>
            </a:r>
          </a:p>
        </p:txBody>
      </p:sp>
      <p:sp>
        <p:nvSpPr>
          <p:cNvPr id="4" name="Slide Number Placeholder 3"/>
          <p:cNvSpPr>
            <a:spLocks noGrp="1"/>
          </p:cNvSpPr>
          <p:nvPr>
            <p:ph type="sldNum" sz="quarter" idx="5"/>
          </p:nvPr>
        </p:nvSpPr>
        <p:spPr/>
        <p:txBody>
          <a:bodyPr/>
          <a:lstStyle/>
          <a:p>
            <a:fld id="{B2FDFD0A-B50D-45D4-A461-3769D05410E7}" type="slidenum">
              <a:rPr lang="en-US" smtClean="0"/>
              <a:t>9</a:t>
            </a:fld>
            <a:endParaRPr lang="en-US"/>
          </a:p>
        </p:txBody>
      </p:sp>
    </p:spTree>
    <p:extLst>
      <p:ext uri="{BB962C8B-B14F-4D97-AF65-F5344CB8AC3E}">
        <p14:creationId xmlns:p14="http://schemas.microsoft.com/office/powerpoint/2010/main" val="24967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Types of emotion: anger, disgust, happiness, sadness, surprise, </a:t>
            </a:r>
            <a:r>
              <a:rPr lang="en-US" sz="1200" b="1" dirty="0"/>
              <a:t>fear</a:t>
            </a:r>
          </a:p>
          <a:p>
            <a:endParaRPr lang="en-US" dirty="0"/>
          </a:p>
        </p:txBody>
      </p:sp>
      <p:sp>
        <p:nvSpPr>
          <p:cNvPr id="4" name="Slide Number Placeholder 3"/>
          <p:cNvSpPr>
            <a:spLocks noGrp="1"/>
          </p:cNvSpPr>
          <p:nvPr>
            <p:ph type="sldNum" sz="quarter" idx="5"/>
          </p:nvPr>
        </p:nvSpPr>
        <p:spPr/>
        <p:txBody>
          <a:bodyPr/>
          <a:lstStyle/>
          <a:p>
            <a:fld id="{B2FDFD0A-B50D-45D4-A461-3769D05410E7}" type="slidenum">
              <a:rPr lang="en-US" smtClean="0"/>
              <a:t>10</a:t>
            </a:fld>
            <a:endParaRPr lang="en-US"/>
          </a:p>
        </p:txBody>
      </p:sp>
    </p:spTree>
    <p:extLst>
      <p:ext uri="{BB962C8B-B14F-4D97-AF65-F5344CB8AC3E}">
        <p14:creationId xmlns:p14="http://schemas.microsoft.com/office/powerpoint/2010/main" val="355656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people use hands more</a:t>
            </a:r>
          </a:p>
          <a:p>
            <a:r>
              <a:rPr lang="en-US" dirty="0"/>
              <a:t>Create even more connection with audience</a:t>
            </a:r>
          </a:p>
        </p:txBody>
      </p:sp>
      <p:sp>
        <p:nvSpPr>
          <p:cNvPr id="4" name="Slide Number Placeholder 3"/>
          <p:cNvSpPr>
            <a:spLocks noGrp="1"/>
          </p:cNvSpPr>
          <p:nvPr>
            <p:ph type="sldNum" sz="quarter" idx="5"/>
          </p:nvPr>
        </p:nvSpPr>
        <p:spPr/>
        <p:txBody>
          <a:bodyPr/>
          <a:lstStyle/>
          <a:p>
            <a:fld id="{B2FDFD0A-B50D-45D4-A461-3769D05410E7}" type="slidenum">
              <a:rPr lang="en-US" smtClean="0"/>
              <a:t>15</a:t>
            </a:fld>
            <a:endParaRPr lang="en-US"/>
          </a:p>
        </p:txBody>
      </p:sp>
    </p:spTree>
    <p:extLst>
      <p:ext uri="{BB962C8B-B14F-4D97-AF65-F5344CB8AC3E}">
        <p14:creationId xmlns:p14="http://schemas.microsoft.com/office/powerpoint/2010/main" val="2793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DFD0A-B50D-45D4-A461-3769D05410E7}" type="slidenum">
              <a:rPr lang="en-US" smtClean="0"/>
              <a:t>17</a:t>
            </a:fld>
            <a:endParaRPr lang="en-US"/>
          </a:p>
        </p:txBody>
      </p:sp>
    </p:spTree>
    <p:extLst>
      <p:ext uri="{BB962C8B-B14F-4D97-AF65-F5344CB8AC3E}">
        <p14:creationId xmlns:p14="http://schemas.microsoft.com/office/powerpoint/2010/main" val="138667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23909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E4E128-BF4E-4445-A432-FA7BBC79353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177018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358073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7311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20397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127277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371240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2817325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427491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100791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377481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4E128-BF4E-4445-A432-FA7BBC79353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299505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4E128-BF4E-4445-A432-FA7BBC79353E}"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117661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260825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343845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E4E128-BF4E-4445-A432-FA7BBC79353E}" type="datetimeFigureOut">
              <a:rPr lang="en-US" smtClean="0"/>
              <a:t>3/9/2022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74290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E4E128-BF4E-4445-A432-FA7BBC79353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0E3E1-1D48-486A-A279-AE1777004343}" type="slidenum">
              <a:rPr lang="en-US" smtClean="0"/>
              <a:t>‹#›</a:t>
            </a:fld>
            <a:endParaRPr lang="en-US"/>
          </a:p>
        </p:txBody>
      </p:sp>
    </p:spTree>
    <p:extLst>
      <p:ext uri="{BB962C8B-B14F-4D97-AF65-F5344CB8AC3E}">
        <p14:creationId xmlns:p14="http://schemas.microsoft.com/office/powerpoint/2010/main" val="23213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E4E128-BF4E-4445-A432-FA7BBC79353E}" type="datetimeFigureOut">
              <a:rPr lang="en-US" smtClean="0"/>
              <a:t>3/9/2022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DA0E3E1-1D48-486A-A279-AE1777004343}" type="slidenum">
              <a:rPr lang="en-US" smtClean="0"/>
              <a:t>‹#›</a:t>
            </a:fld>
            <a:endParaRPr lang="en-US"/>
          </a:p>
        </p:txBody>
      </p:sp>
    </p:spTree>
    <p:extLst>
      <p:ext uri="{BB962C8B-B14F-4D97-AF65-F5344CB8AC3E}">
        <p14:creationId xmlns:p14="http://schemas.microsoft.com/office/powerpoint/2010/main" val="273394659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1B64-BF30-4ACE-ACA8-E62877B1D5E7}"/>
              </a:ext>
            </a:extLst>
          </p:cNvPr>
          <p:cNvSpPr>
            <a:spLocks noGrp="1"/>
          </p:cNvSpPr>
          <p:nvPr>
            <p:ph type="ctrTitle"/>
          </p:nvPr>
        </p:nvSpPr>
        <p:spPr>
          <a:xfrm>
            <a:off x="4872012" y="1447800"/>
            <a:ext cx="5710263" cy="3329581"/>
          </a:xfrm>
        </p:spPr>
        <p:txBody>
          <a:bodyPr>
            <a:normAutofit/>
          </a:bodyPr>
          <a:lstStyle/>
          <a:p>
            <a:pPr>
              <a:lnSpc>
                <a:spcPct val="90000"/>
              </a:lnSpc>
            </a:pPr>
            <a:r>
              <a:rPr lang="en-US" sz="4800" b="1" dirty="0">
                <a:solidFill>
                  <a:srgbClr val="EBEBEB"/>
                </a:solidFill>
              </a:rPr>
              <a:t>Communication Skills Building:  </a:t>
            </a:r>
            <a:br>
              <a:rPr lang="en-US" sz="4800" b="1" dirty="0">
                <a:solidFill>
                  <a:srgbClr val="EBEBEB"/>
                </a:solidFill>
              </a:rPr>
            </a:br>
            <a:r>
              <a:rPr lang="en-US" sz="4800" b="1" dirty="0">
                <a:solidFill>
                  <a:srgbClr val="EBEBEB"/>
                </a:solidFill>
              </a:rPr>
              <a:t>Body Language </a:t>
            </a:r>
            <a:br>
              <a:rPr lang="en-US" sz="4500" dirty="0">
                <a:solidFill>
                  <a:srgbClr val="EBEBEB"/>
                </a:solidFill>
              </a:rPr>
            </a:br>
            <a:endParaRPr lang="en-US" sz="4500" dirty="0">
              <a:solidFill>
                <a:srgbClr val="EBEBEB"/>
              </a:solidFill>
            </a:endParaRPr>
          </a:p>
        </p:txBody>
      </p:sp>
      <p:sp>
        <p:nvSpPr>
          <p:cNvPr id="3" name="Subtitle 2">
            <a:extLst>
              <a:ext uri="{FF2B5EF4-FFF2-40B4-BE49-F238E27FC236}">
                <a16:creationId xmlns:a16="http://schemas.microsoft.com/office/drawing/2014/main" id="{0D129540-72B8-4ABF-B376-467192A3C899}"/>
              </a:ext>
            </a:extLst>
          </p:cNvPr>
          <p:cNvSpPr>
            <a:spLocks noGrp="1"/>
          </p:cNvSpPr>
          <p:nvPr>
            <p:ph type="subTitle" idx="1"/>
          </p:nvPr>
        </p:nvSpPr>
        <p:spPr>
          <a:xfrm>
            <a:off x="4872012" y="4777380"/>
            <a:ext cx="6251600" cy="1023980"/>
          </a:xfrm>
        </p:spPr>
        <p:txBody>
          <a:bodyPr>
            <a:noAutofit/>
          </a:bodyPr>
          <a:lstStyle/>
          <a:p>
            <a:pPr>
              <a:lnSpc>
                <a:spcPct val="90000"/>
              </a:lnSpc>
            </a:pPr>
            <a:endParaRPr lang="en-US" sz="1200" b="1" dirty="0">
              <a:solidFill>
                <a:schemeClr val="tx2">
                  <a:lumMod val="40000"/>
                  <a:lumOff val="60000"/>
                </a:schemeClr>
              </a:solidFill>
            </a:endParaRPr>
          </a:p>
          <a:p>
            <a:pPr>
              <a:lnSpc>
                <a:spcPct val="90000"/>
              </a:lnSpc>
            </a:pPr>
            <a:r>
              <a:rPr lang="en-US" sz="1200" b="1" dirty="0">
                <a:solidFill>
                  <a:schemeClr val="tx2">
                    <a:lumMod val="40000"/>
                    <a:lumOff val="60000"/>
                  </a:schemeClr>
                </a:solidFill>
              </a:rPr>
              <a:t>American Language &amp; Culture Institute</a:t>
            </a:r>
          </a:p>
          <a:p>
            <a:pPr>
              <a:lnSpc>
                <a:spcPct val="90000"/>
              </a:lnSpc>
            </a:pPr>
            <a:r>
              <a:rPr lang="en-US" sz="1200" b="1" dirty="0">
                <a:solidFill>
                  <a:schemeClr val="tx2">
                    <a:lumMod val="40000"/>
                    <a:lumOff val="60000"/>
                  </a:schemeClr>
                </a:solidFill>
              </a:rPr>
              <a:t>CSU San Marcos</a:t>
            </a:r>
          </a:p>
          <a:p>
            <a:pPr>
              <a:lnSpc>
                <a:spcPct val="90000"/>
              </a:lnSpc>
            </a:pPr>
            <a:r>
              <a:rPr lang="en-US" sz="1200" b="1" dirty="0">
                <a:solidFill>
                  <a:schemeClr val="tx2">
                    <a:lumMod val="40000"/>
                    <a:lumOff val="60000"/>
                  </a:schemeClr>
                </a:solidFill>
              </a:rPr>
              <a:t>March 2022</a:t>
            </a:r>
          </a:p>
        </p:txBody>
      </p:sp>
      <p:pic>
        <p:nvPicPr>
          <p:cNvPr id="7" name="Graphic 6" descr="Communications">
            <a:extLst>
              <a:ext uri="{FF2B5EF4-FFF2-40B4-BE49-F238E27FC236}">
                <a16:creationId xmlns:a16="http://schemas.microsoft.com/office/drawing/2014/main" id="{12F14703-0A35-4266-BD47-F5AF17A437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94213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9146-4614-48B7-892B-442FA43295A3}"/>
              </a:ext>
            </a:extLst>
          </p:cNvPr>
          <p:cNvSpPr>
            <a:spLocks noGrp="1"/>
          </p:cNvSpPr>
          <p:nvPr>
            <p:ph type="title"/>
          </p:nvPr>
        </p:nvSpPr>
        <p:spPr>
          <a:xfrm>
            <a:off x="267629" y="99848"/>
            <a:ext cx="4036742" cy="1360962"/>
          </a:xfrm>
        </p:spPr>
        <p:txBody>
          <a:bodyPr>
            <a:normAutofit/>
          </a:bodyPr>
          <a:lstStyle/>
          <a:p>
            <a:pPr>
              <a:lnSpc>
                <a:spcPct val="90000"/>
              </a:lnSpc>
            </a:pPr>
            <a:br>
              <a:rPr lang="en-US" sz="3200" b="1" dirty="0"/>
            </a:br>
            <a:r>
              <a:rPr lang="en-US" sz="3200" b="1" dirty="0"/>
              <a:t>Facial Expressions</a:t>
            </a:r>
            <a:br>
              <a:rPr lang="en-US" sz="2600" dirty="0"/>
            </a:br>
            <a:endParaRPr lang="en-US" sz="2600" dirty="0"/>
          </a:p>
        </p:txBody>
      </p:sp>
      <p:pic>
        <p:nvPicPr>
          <p:cNvPr id="4" name="Picture 3">
            <a:extLst>
              <a:ext uri="{FF2B5EF4-FFF2-40B4-BE49-F238E27FC236}">
                <a16:creationId xmlns:a16="http://schemas.microsoft.com/office/drawing/2014/main" id="{11CFFC66-3372-4227-9A05-264664A2BA58}"/>
              </a:ext>
            </a:extLst>
          </p:cNvPr>
          <p:cNvPicPr>
            <a:picLocks noChangeAspect="1"/>
          </p:cNvPicPr>
          <p:nvPr/>
        </p:nvPicPr>
        <p:blipFill rotWithShape="1">
          <a:blip r:embed="rId4"/>
          <a:srcRect r="37991"/>
          <a:stretch/>
        </p:blipFill>
        <p:spPr>
          <a:xfrm>
            <a:off x="4634680" y="10"/>
            <a:ext cx="7560130" cy="6857990"/>
          </a:xfrm>
          <a:prstGeom prst="rect">
            <a:avLst/>
          </a:prstGeom>
        </p:spPr>
      </p:pic>
      <p:sp>
        <p:nvSpPr>
          <p:cNvPr id="9" name="Rectangle 8">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522C06-08E3-4768-8F7F-55731FF154DD}"/>
              </a:ext>
            </a:extLst>
          </p:cNvPr>
          <p:cNvSpPr>
            <a:spLocks noGrp="1"/>
          </p:cNvSpPr>
          <p:nvPr>
            <p:ph idx="1"/>
          </p:nvPr>
        </p:nvSpPr>
        <p:spPr>
          <a:xfrm>
            <a:off x="267628" y="1628078"/>
            <a:ext cx="4125951" cy="5130074"/>
          </a:xfrm>
        </p:spPr>
        <p:txBody>
          <a:bodyPr>
            <a:normAutofit/>
          </a:bodyPr>
          <a:lstStyle/>
          <a:p>
            <a:pPr marL="0" indent="0">
              <a:lnSpc>
                <a:spcPct val="90000"/>
              </a:lnSpc>
              <a:buNone/>
            </a:pPr>
            <a:endParaRPr lang="en-US" sz="1500" dirty="0"/>
          </a:p>
          <a:p>
            <a:pPr>
              <a:lnSpc>
                <a:spcPct val="90000"/>
              </a:lnSpc>
            </a:pPr>
            <a:r>
              <a:rPr lang="en-US" sz="2400" dirty="0"/>
              <a:t>Smile!</a:t>
            </a:r>
          </a:p>
          <a:p>
            <a:pPr lvl="1">
              <a:lnSpc>
                <a:spcPct val="90000"/>
              </a:lnSpc>
            </a:pPr>
            <a:r>
              <a:rPr lang="en-US" sz="2400" dirty="0"/>
              <a:t>Good “icebreaker” for start of speech</a:t>
            </a:r>
          </a:p>
          <a:p>
            <a:pPr lvl="1">
              <a:lnSpc>
                <a:spcPct val="90000"/>
              </a:lnSpc>
            </a:pPr>
            <a:r>
              <a:rPr lang="en-US" sz="2400" dirty="0"/>
              <a:t>How much depends on speech type</a:t>
            </a:r>
          </a:p>
          <a:p>
            <a:pPr>
              <a:lnSpc>
                <a:spcPct val="90000"/>
              </a:lnSpc>
            </a:pPr>
            <a:r>
              <a:rPr lang="en-US" sz="2400" dirty="0"/>
              <a:t>Overly serious expressions (non-smiling)</a:t>
            </a:r>
          </a:p>
          <a:p>
            <a:pPr lvl="1">
              <a:lnSpc>
                <a:spcPct val="90000"/>
              </a:lnSpc>
            </a:pPr>
            <a:r>
              <a:rPr lang="en-US" sz="2400" dirty="0"/>
              <a:t>Can have negative effect on audience</a:t>
            </a:r>
          </a:p>
          <a:p>
            <a:pPr>
              <a:lnSpc>
                <a:spcPct val="90000"/>
              </a:lnSpc>
            </a:pPr>
            <a:endParaRPr lang="en-US" sz="1500" dirty="0"/>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381806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0F86-7A25-4BE5-A134-1AD74B6F3BE1}"/>
              </a:ext>
            </a:extLst>
          </p:cNvPr>
          <p:cNvSpPr>
            <a:spLocks noGrp="1"/>
          </p:cNvSpPr>
          <p:nvPr>
            <p:ph type="title"/>
          </p:nvPr>
        </p:nvSpPr>
        <p:spPr>
          <a:xfrm>
            <a:off x="4605453" y="301083"/>
            <a:ext cx="7471317" cy="791737"/>
          </a:xfrm>
        </p:spPr>
        <p:txBody>
          <a:bodyPr vert="horz" lIns="91440" tIns="45720" rIns="91440" bIns="45720" rtlCol="0" anchor="t">
            <a:normAutofit fontScale="90000"/>
          </a:bodyPr>
          <a:lstStyle/>
          <a:p>
            <a:pPr>
              <a:lnSpc>
                <a:spcPct val="90000"/>
              </a:lnSpc>
            </a:pPr>
            <a:r>
              <a:rPr lang="en-US" sz="3300" b="1" i="0" kern="1200" dirty="0">
                <a:solidFill>
                  <a:schemeClr val="tx2"/>
                </a:solidFill>
                <a:latin typeface="+mj-lt"/>
                <a:ea typeface="+mj-ea"/>
                <a:cs typeface="+mj-cs"/>
              </a:rPr>
              <a:t>Good Body Language </a:t>
            </a:r>
            <a:r>
              <a:rPr lang="en-US" sz="3300" b="1" dirty="0"/>
              <a:t>T</a:t>
            </a:r>
            <a:r>
              <a:rPr lang="en-US" sz="3300" b="1" i="0" kern="1200" dirty="0">
                <a:solidFill>
                  <a:schemeClr val="tx2"/>
                </a:solidFill>
                <a:latin typeface="+mj-lt"/>
                <a:ea typeface="+mj-ea"/>
                <a:cs typeface="+mj-cs"/>
              </a:rPr>
              <a:t>ips </a:t>
            </a:r>
            <a:br>
              <a:rPr lang="en-US" sz="3300" b="0" i="0" kern="1200" dirty="0">
                <a:solidFill>
                  <a:schemeClr val="tx2"/>
                </a:solidFill>
                <a:latin typeface="+mj-lt"/>
                <a:ea typeface="+mj-ea"/>
                <a:cs typeface="+mj-cs"/>
              </a:rPr>
            </a:br>
            <a:endParaRPr lang="en-US" sz="3300" b="0" i="0" kern="1200" dirty="0">
              <a:solidFill>
                <a:schemeClr val="tx2"/>
              </a:solidFill>
              <a:latin typeface="+mj-lt"/>
              <a:ea typeface="+mj-ea"/>
              <a:cs typeface="+mj-cs"/>
            </a:endParaRPr>
          </a:p>
        </p:txBody>
      </p:sp>
      <p:pic>
        <p:nvPicPr>
          <p:cNvPr id="4" name="Content Placeholder 3">
            <a:extLst>
              <a:ext uri="{FF2B5EF4-FFF2-40B4-BE49-F238E27FC236}">
                <a16:creationId xmlns:a16="http://schemas.microsoft.com/office/drawing/2014/main" id="{839C69BD-C389-466F-A5CB-614D3091C9FC}"/>
              </a:ext>
            </a:extLst>
          </p:cNvPr>
          <p:cNvPicPr>
            <a:picLocks noGrp="1" noChangeAspect="1"/>
          </p:cNvPicPr>
          <p:nvPr>
            <p:ph idx="1"/>
          </p:nvPr>
        </p:nvPicPr>
        <p:blipFill>
          <a:blip r:embed="rId2"/>
          <a:stretch>
            <a:fillRect/>
          </a:stretch>
        </p:blipFill>
        <p:spPr>
          <a:xfrm>
            <a:off x="0" y="0"/>
            <a:ext cx="4438185" cy="7805853"/>
          </a:xfrm>
          <a:prstGeom prst="rect">
            <a:avLst/>
          </a:prstGeom>
          <a:effectLst>
            <a:outerShdw blurRad="50800" dist="38100" dir="5400000" algn="t" rotWithShape="0">
              <a:prstClr val="black">
                <a:alpha val="43000"/>
              </a:prstClr>
            </a:outerShdw>
          </a:effectLst>
        </p:spPr>
      </p:pic>
      <p:sp>
        <p:nvSpPr>
          <p:cNvPr id="5" name="TextBox 4">
            <a:extLst>
              <a:ext uri="{FF2B5EF4-FFF2-40B4-BE49-F238E27FC236}">
                <a16:creationId xmlns:a16="http://schemas.microsoft.com/office/drawing/2014/main" id="{E670563F-1B98-4C94-9287-58768F809F19}"/>
              </a:ext>
            </a:extLst>
          </p:cNvPr>
          <p:cNvSpPr txBox="1"/>
          <p:nvPr/>
        </p:nvSpPr>
        <p:spPr>
          <a:xfrm>
            <a:off x="5224005" y="1304693"/>
            <a:ext cx="5815702" cy="4943706"/>
          </a:xfrm>
          <a:prstGeom prst="rect">
            <a:avLst/>
          </a:prstGeom>
        </p:spPr>
        <p:txBody>
          <a:bodyPr vert="horz" lIns="91440" tIns="45720" rIns="91440" bIns="45720" rtlCol="0">
            <a:noAutofit/>
          </a:bodyPr>
          <a:lstStyle/>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Face the audience as much as possible</a:t>
            </a:r>
          </a:p>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Smile</a:t>
            </a:r>
          </a:p>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Stand up straight with shoulders back</a:t>
            </a:r>
          </a:p>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Use gestures to emphasize words</a:t>
            </a:r>
          </a:p>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Keep feet shoulder-width apart</a:t>
            </a:r>
          </a:p>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Take deep relaxed breaths to help your voice project</a:t>
            </a:r>
          </a:p>
          <a:p>
            <a:pPr marL="342900" indent="-3429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Hold eye contact with audience members</a:t>
            </a:r>
          </a:p>
        </p:txBody>
      </p:sp>
    </p:spTree>
    <p:extLst>
      <p:ext uri="{BB962C8B-B14F-4D97-AF65-F5344CB8AC3E}">
        <p14:creationId xmlns:p14="http://schemas.microsoft.com/office/powerpoint/2010/main" val="423762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6C9146-4614-48B7-892B-442FA43295A3}"/>
              </a:ext>
            </a:extLst>
          </p:cNvPr>
          <p:cNvSpPr>
            <a:spLocks noGrp="1"/>
          </p:cNvSpPr>
          <p:nvPr>
            <p:ph type="title"/>
          </p:nvPr>
        </p:nvSpPr>
        <p:spPr>
          <a:xfrm>
            <a:off x="653143" y="1645920"/>
            <a:ext cx="3522879" cy="4470821"/>
          </a:xfrm>
        </p:spPr>
        <p:txBody>
          <a:bodyPr>
            <a:normAutofit/>
          </a:bodyPr>
          <a:lstStyle/>
          <a:p>
            <a:pPr algn="r"/>
            <a:br>
              <a:rPr lang="en-US" b="1" dirty="0">
                <a:solidFill>
                  <a:srgbClr val="FFFFFF"/>
                </a:solidFill>
              </a:rPr>
            </a:br>
            <a:r>
              <a:rPr lang="en-US" b="1" dirty="0">
                <a:solidFill>
                  <a:srgbClr val="FFFFFF"/>
                </a:solidFill>
              </a:rPr>
              <a:t>What to Do with Your Arms &amp; Hands</a:t>
            </a:r>
            <a:br>
              <a:rPr lang="en-US" dirty="0">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20522C06-08E3-4768-8F7F-55731FF154DD}"/>
              </a:ext>
            </a:extLst>
          </p:cNvPr>
          <p:cNvSpPr>
            <a:spLocks noGrp="1"/>
          </p:cNvSpPr>
          <p:nvPr>
            <p:ph idx="1"/>
          </p:nvPr>
        </p:nvSpPr>
        <p:spPr>
          <a:xfrm>
            <a:off x="5204109" y="1645920"/>
            <a:ext cx="5919503" cy="4470821"/>
          </a:xfrm>
        </p:spPr>
        <p:txBody>
          <a:bodyPr>
            <a:normAutofit lnSpcReduction="10000"/>
          </a:bodyPr>
          <a:lstStyle/>
          <a:p>
            <a:pPr marL="0" indent="0">
              <a:buNone/>
            </a:pPr>
            <a:endParaRPr lang="en-US" dirty="0"/>
          </a:p>
          <a:p>
            <a:r>
              <a:rPr lang="en-US" sz="2400" dirty="0"/>
              <a:t>Hands can be at sides OR </a:t>
            </a:r>
          </a:p>
          <a:p>
            <a:r>
              <a:rPr lang="en-US" sz="2400" dirty="0"/>
              <a:t>In front between shoulders and waist</a:t>
            </a:r>
          </a:p>
          <a:p>
            <a:pPr lvl="1"/>
            <a:r>
              <a:rPr lang="en-US" sz="2400" dirty="0"/>
              <a:t>Let arms hang naturally—do not fold!</a:t>
            </a:r>
          </a:p>
          <a:p>
            <a:pPr lvl="1"/>
            <a:r>
              <a:rPr lang="en-US" sz="2400" dirty="0"/>
              <a:t>Hold notecards about chest high.</a:t>
            </a:r>
          </a:p>
          <a:p>
            <a:pPr lvl="1"/>
            <a:r>
              <a:rPr lang="en-US" sz="2400" dirty="0"/>
              <a:t>Do not put hands in pockets!</a:t>
            </a:r>
          </a:p>
          <a:p>
            <a:pPr lvl="1"/>
            <a:r>
              <a:rPr lang="en-US" sz="2400" dirty="0"/>
              <a:t>Avoid nervous habits like wringing hands or shifting weight back and forth.</a:t>
            </a:r>
          </a:p>
          <a:p>
            <a:endParaRPr lang="en-US" dirty="0"/>
          </a:p>
          <a:p>
            <a:endParaRPr lang="en-US" dirty="0"/>
          </a:p>
          <a:p>
            <a:endParaRPr lang="en-US" dirty="0"/>
          </a:p>
        </p:txBody>
      </p:sp>
    </p:spTree>
    <p:extLst>
      <p:ext uri="{BB962C8B-B14F-4D97-AF65-F5344CB8AC3E}">
        <p14:creationId xmlns:p14="http://schemas.microsoft.com/office/powerpoint/2010/main" val="121668119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68FA-46EA-4DAE-B486-84AF0C6881C9}"/>
              </a:ext>
            </a:extLst>
          </p:cNvPr>
          <p:cNvSpPr>
            <a:spLocks noGrp="1"/>
          </p:cNvSpPr>
          <p:nvPr>
            <p:ph type="title"/>
          </p:nvPr>
        </p:nvSpPr>
        <p:spPr>
          <a:xfrm flipV="1">
            <a:off x="646111" y="-233680"/>
            <a:ext cx="9404723" cy="233680"/>
          </a:xfrm>
        </p:spPr>
        <p:txBody>
          <a:bodyPr/>
          <a:lstStyle/>
          <a:p>
            <a:endParaRPr lang="en-US" dirty="0"/>
          </a:p>
        </p:txBody>
      </p:sp>
      <p:pic>
        <p:nvPicPr>
          <p:cNvPr id="5" name="Content Placeholder 4">
            <a:extLst>
              <a:ext uri="{FF2B5EF4-FFF2-40B4-BE49-F238E27FC236}">
                <a16:creationId xmlns:a16="http://schemas.microsoft.com/office/drawing/2014/main" id="{12EE6F49-D43A-47E5-86F3-0491076D04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20910" y="987973"/>
            <a:ext cx="3342289" cy="4472472"/>
          </a:xfrm>
        </p:spPr>
      </p:pic>
      <p:pic>
        <p:nvPicPr>
          <p:cNvPr id="6" name="Picture 5">
            <a:extLst>
              <a:ext uri="{FF2B5EF4-FFF2-40B4-BE49-F238E27FC236}">
                <a16:creationId xmlns:a16="http://schemas.microsoft.com/office/drawing/2014/main" id="{E41B30A1-C7BC-423D-ADAB-F4F4321D88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3890" y="796231"/>
            <a:ext cx="4907045" cy="4664213"/>
          </a:xfrm>
          <a:prstGeom prst="rect">
            <a:avLst/>
          </a:prstGeom>
        </p:spPr>
      </p:pic>
      <p:sp>
        <p:nvSpPr>
          <p:cNvPr id="8" name="TextBox 7">
            <a:extLst>
              <a:ext uri="{FF2B5EF4-FFF2-40B4-BE49-F238E27FC236}">
                <a16:creationId xmlns:a16="http://schemas.microsoft.com/office/drawing/2014/main" id="{956118DC-61AD-4135-9D35-8DCF0C54EEC5}"/>
              </a:ext>
            </a:extLst>
          </p:cNvPr>
          <p:cNvSpPr txBox="1"/>
          <p:nvPr/>
        </p:nvSpPr>
        <p:spPr>
          <a:xfrm>
            <a:off x="2312276" y="5943600"/>
            <a:ext cx="2249564" cy="707886"/>
          </a:xfrm>
          <a:prstGeom prst="rect">
            <a:avLst/>
          </a:prstGeom>
          <a:noFill/>
        </p:spPr>
        <p:txBody>
          <a:bodyPr wrap="square" rtlCol="0">
            <a:spAutoFit/>
          </a:bodyPr>
          <a:lstStyle/>
          <a:p>
            <a:r>
              <a:rPr lang="en-US" sz="4000" dirty="0"/>
              <a:t>YES!</a:t>
            </a:r>
          </a:p>
        </p:txBody>
      </p:sp>
      <p:sp>
        <p:nvSpPr>
          <p:cNvPr id="9" name="TextBox 8">
            <a:extLst>
              <a:ext uri="{FF2B5EF4-FFF2-40B4-BE49-F238E27FC236}">
                <a16:creationId xmlns:a16="http://schemas.microsoft.com/office/drawing/2014/main" id="{EB21DB4C-E42B-4BD7-9EC4-46D41FB7F49F}"/>
              </a:ext>
            </a:extLst>
          </p:cNvPr>
          <p:cNvSpPr txBox="1"/>
          <p:nvPr/>
        </p:nvSpPr>
        <p:spPr>
          <a:xfrm>
            <a:off x="8430348" y="5758934"/>
            <a:ext cx="1449376" cy="707886"/>
          </a:xfrm>
          <a:prstGeom prst="rect">
            <a:avLst/>
          </a:prstGeom>
          <a:noFill/>
        </p:spPr>
        <p:txBody>
          <a:bodyPr wrap="square" rtlCol="0">
            <a:spAutoFit/>
          </a:bodyPr>
          <a:lstStyle/>
          <a:p>
            <a:r>
              <a:rPr lang="en-US" sz="4000" dirty="0"/>
              <a:t>NO!</a:t>
            </a:r>
          </a:p>
        </p:txBody>
      </p:sp>
    </p:spTree>
    <p:extLst>
      <p:ext uri="{BB962C8B-B14F-4D97-AF65-F5344CB8AC3E}">
        <p14:creationId xmlns:p14="http://schemas.microsoft.com/office/powerpoint/2010/main" val="177775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68FA-46EA-4DAE-B486-84AF0C6881C9}"/>
              </a:ext>
            </a:extLst>
          </p:cNvPr>
          <p:cNvSpPr>
            <a:spLocks noGrp="1"/>
          </p:cNvSpPr>
          <p:nvPr>
            <p:ph type="title"/>
          </p:nvPr>
        </p:nvSpPr>
        <p:spPr>
          <a:xfrm flipV="1">
            <a:off x="646111" y="-233680"/>
            <a:ext cx="9404723" cy="233680"/>
          </a:xfrm>
        </p:spPr>
        <p:txBody>
          <a:bodyPr/>
          <a:lstStyle/>
          <a:p>
            <a:endParaRPr lang="en-US" dirty="0"/>
          </a:p>
        </p:txBody>
      </p:sp>
      <p:pic>
        <p:nvPicPr>
          <p:cNvPr id="5" name="Content Placeholder 4">
            <a:extLst>
              <a:ext uri="{FF2B5EF4-FFF2-40B4-BE49-F238E27FC236}">
                <a16:creationId xmlns:a16="http://schemas.microsoft.com/office/drawing/2014/main" id="{12EE6F49-D43A-47E5-86F3-0491076D0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761" y="1397555"/>
            <a:ext cx="3873554" cy="4062889"/>
          </a:xfrm>
        </p:spPr>
      </p:pic>
      <p:pic>
        <p:nvPicPr>
          <p:cNvPr id="6" name="Picture 5">
            <a:extLst>
              <a:ext uri="{FF2B5EF4-FFF2-40B4-BE49-F238E27FC236}">
                <a16:creationId xmlns:a16="http://schemas.microsoft.com/office/drawing/2014/main" id="{E41B30A1-C7BC-423D-ADAB-F4F4321D8815}"/>
              </a:ext>
            </a:extLst>
          </p:cNvPr>
          <p:cNvPicPr>
            <a:picLocks noChangeAspect="1"/>
          </p:cNvPicPr>
          <p:nvPr/>
        </p:nvPicPr>
        <p:blipFill>
          <a:blip r:embed="rId3"/>
          <a:stretch>
            <a:fillRect/>
          </a:stretch>
        </p:blipFill>
        <p:spPr>
          <a:xfrm>
            <a:off x="995411" y="650240"/>
            <a:ext cx="4007513" cy="5293360"/>
          </a:xfrm>
          <a:prstGeom prst="rect">
            <a:avLst/>
          </a:prstGeom>
        </p:spPr>
      </p:pic>
      <p:sp>
        <p:nvSpPr>
          <p:cNvPr id="8" name="TextBox 7">
            <a:extLst>
              <a:ext uri="{FF2B5EF4-FFF2-40B4-BE49-F238E27FC236}">
                <a16:creationId xmlns:a16="http://schemas.microsoft.com/office/drawing/2014/main" id="{956118DC-61AD-4135-9D35-8DCF0C54EEC5}"/>
              </a:ext>
            </a:extLst>
          </p:cNvPr>
          <p:cNvSpPr txBox="1"/>
          <p:nvPr/>
        </p:nvSpPr>
        <p:spPr>
          <a:xfrm>
            <a:off x="2312276" y="5943600"/>
            <a:ext cx="2249564" cy="707886"/>
          </a:xfrm>
          <a:prstGeom prst="rect">
            <a:avLst/>
          </a:prstGeom>
          <a:noFill/>
        </p:spPr>
        <p:txBody>
          <a:bodyPr wrap="square" rtlCol="0">
            <a:spAutoFit/>
          </a:bodyPr>
          <a:lstStyle/>
          <a:p>
            <a:r>
              <a:rPr lang="en-US" sz="4000" dirty="0"/>
              <a:t>YES!</a:t>
            </a:r>
          </a:p>
        </p:txBody>
      </p:sp>
      <p:sp>
        <p:nvSpPr>
          <p:cNvPr id="9" name="TextBox 8">
            <a:extLst>
              <a:ext uri="{FF2B5EF4-FFF2-40B4-BE49-F238E27FC236}">
                <a16:creationId xmlns:a16="http://schemas.microsoft.com/office/drawing/2014/main" id="{EB21DB4C-E42B-4BD7-9EC4-46D41FB7F49F}"/>
              </a:ext>
            </a:extLst>
          </p:cNvPr>
          <p:cNvSpPr txBox="1"/>
          <p:nvPr/>
        </p:nvSpPr>
        <p:spPr>
          <a:xfrm>
            <a:off x="8430348" y="5758934"/>
            <a:ext cx="1449376" cy="707886"/>
          </a:xfrm>
          <a:prstGeom prst="rect">
            <a:avLst/>
          </a:prstGeom>
          <a:noFill/>
        </p:spPr>
        <p:txBody>
          <a:bodyPr wrap="square" rtlCol="0">
            <a:spAutoFit/>
          </a:bodyPr>
          <a:lstStyle/>
          <a:p>
            <a:r>
              <a:rPr lang="en-US" sz="4000" dirty="0"/>
              <a:t>NO!</a:t>
            </a:r>
          </a:p>
        </p:txBody>
      </p:sp>
    </p:spTree>
    <p:extLst>
      <p:ext uri="{BB962C8B-B14F-4D97-AF65-F5344CB8AC3E}">
        <p14:creationId xmlns:p14="http://schemas.microsoft.com/office/powerpoint/2010/main" val="31807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9146-4614-48B7-892B-442FA43295A3}"/>
              </a:ext>
            </a:extLst>
          </p:cNvPr>
          <p:cNvSpPr>
            <a:spLocks noGrp="1"/>
          </p:cNvSpPr>
          <p:nvPr>
            <p:ph type="title"/>
          </p:nvPr>
        </p:nvSpPr>
        <p:spPr>
          <a:xfrm>
            <a:off x="650669" y="334538"/>
            <a:ext cx="3330328" cy="1427356"/>
          </a:xfrm>
        </p:spPr>
        <p:txBody>
          <a:bodyPr>
            <a:normAutofit fontScale="90000"/>
          </a:bodyPr>
          <a:lstStyle/>
          <a:p>
            <a:pPr>
              <a:lnSpc>
                <a:spcPct val="90000"/>
              </a:lnSpc>
            </a:pPr>
            <a:br>
              <a:rPr lang="en-US" sz="3300" b="1" dirty="0"/>
            </a:br>
            <a:r>
              <a:rPr lang="en-US" sz="3600" b="1" dirty="0"/>
              <a:t>Using Appropriate Hand Gestures</a:t>
            </a:r>
            <a:br>
              <a:rPr lang="en-US" sz="3300" dirty="0"/>
            </a:br>
            <a:endParaRPr lang="en-US" sz="3300" dirty="0"/>
          </a:p>
        </p:txBody>
      </p:sp>
      <p:pic>
        <p:nvPicPr>
          <p:cNvPr id="5" name="Picture 4" descr="A picture containing person, indoor&#10;&#10;Description automatically generated">
            <a:extLst>
              <a:ext uri="{FF2B5EF4-FFF2-40B4-BE49-F238E27FC236}">
                <a16:creationId xmlns:a16="http://schemas.microsoft.com/office/drawing/2014/main" id="{7E75DBD5-9E89-41DB-96CB-A315723503D5}"/>
              </a:ext>
            </a:extLst>
          </p:cNvPr>
          <p:cNvPicPr>
            <a:picLocks noChangeAspect="1"/>
          </p:cNvPicPr>
          <p:nvPr/>
        </p:nvPicPr>
        <p:blipFill rotWithShape="1">
          <a:blip r:embed="rId4">
            <a:extLst>
              <a:ext uri="{28A0092B-C50C-407E-A947-70E740481C1C}">
                <a14:useLocalDpi xmlns:a14="http://schemas.microsoft.com/office/drawing/2010/main" val="0"/>
              </a:ext>
            </a:extLst>
          </a:blip>
          <a:srcRect l="10466" r="6855"/>
          <a:stretch/>
        </p:blipFill>
        <p:spPr>
          <a:xfrm>
            <a:off x="4634680" y="10"/>
            <a:ext cx="7560130" cy="6857990"/>
          </a:xfrm>
          <a:prstGeom prst="rect">
            <a:avLst/>
          </a:prstGeom>
        </p:spPr>
      </p:pic>
      <p:sp>
        <p:nvSpPr>
          <p:cNvPr id="18" name="Rectangle 9">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522C06-08E3-4768-8F7F-55731FF154DD}"/>
              </a:ext>
            </a:extLst>
          </p:cNvPr>
          <p:cNvSpPr>
            <a:spLocks noGrp="1"/>
          </p:cNvSpPr>
          <p:nvPr>
            <p:ph idx="1"/>
          </p:nvPr>
        </p:nvSpPr>
        <p:spPr>
          <a:xfrm>
            <a:off x="535258" y="1918011"/>
            <a:ext cx="3858321" cy="4310724"/>
          </a:xfrm>
        </p:spPr>
        <p:txBody>
          <a:bodyPr>
            <a:normAutofit/>
          </a:bodyPr>
          <a:lstStyle/>
          <a:p>
            <a:pPr marL="0" indent="0">
              <a:lnSpc>
                <a:spcPct val="90000"/>
              </a:lnSpc>
              <a:buNone/>
            </a:pPr>
            <a:endParaRPr lang="en-US" sz="600" dirty="0"/>
          </a:p>
          <a:p>
            <a:pPr marL="0" indent="0">
              <a:lnSpc>
                <a:spcPct val="90000"/>
              </a:lnSpc>
              <a:buNone/>
            </a:pPr>
            <a:endParaRPr lang="en-US" sz="600" dirty="0"/>
          </a:p>
          <a:p>
            <a:pPr lvl="1">
              <a:lnSpc>
                <a:spcPct val="90000"/>
              </a:lnSpc>
            </a:pPr>
            <a:r>
              <a:rPr lang="en-US" sz="2400" dirty="0"/>
              <a:t>Add more description or emphasis to words.</a:t>
            </a:r>
          </a:p>
          <a:p>
            <a:pPr lvl="2">
              <a:lnSpc>
                <a:spcPct val="90000"/>
              </a:lnSpc>
            </a:pPr>
            <a:r>
              <a:rPr lang="en-US" sz="2400" dirty="0"/>
              <a:t>Example: Holding up fingers to count, “First,” “Second,” etc.</a:t>
            </a:r>
          </a:p>
          <a:p>
            <a:pPr lvl="2">
              <a:lnSpc>
                <a:spcPct val="90000"/>
              </a:lnSpc>
            </a:pPr>
            <a:endParaRPr lang="en-US" sz="2000" dirty="0"/>
          </a:p>
          <a:p>
            <a:pPr lvl="2">
              <a:lnSpc>
                <a:spcPct val="90000"/>
              </a:lnSpc>
            </a:pPr>
            <a:endParaRPr lang="en-US" sz="2000" dirty="0"/>
          </a:p>
          <a:p>
            <a:pPr lvl="2">
              <a:lnSpc>
                <a:spcPct val="90000"/>
              </a:lnSpc>
            </a:pPr>
            <a:endParaRPr lang="en-US" sz="600" dirty="0"/>
          </a:p>
          <a:p>
            <a:pPr>
              <a:lnSpc>
                <a:spcPct val="90000"/>
              </a:lnSpc>
            </a:pPr>
            <a:endParaRPr lang="en-US" sz="600" dirty="0"/>
          </a:p>
          <a:p>
            <a:pPr>
              <a:lnSpc>
                <a:spcPct val="90000"/>
              </a:lnSpc>
            </a:pPr>
            <a:endParaRPr lang="en-US" sz="600" dirty="0"/>
          </a:p>
          <a:p>
            <a:pPr>
              <a:lnSpc>
                <a:spcPct val="90000"/>
              </a:lnSpc>
            </a:pPr>
            <a:endParaRPr lang="en-US" sz="600" dirty="0"/>
          </a:p>
        </p:txBody>
      </p:sp>
    </p:spTree>
    <p:extLst>
      <p:ext uri="{BB962C8B-B14F-4D97-AF65-F5344CB8AC3E}">
        <p14:creationId xmlns:p14="http://schemas.microsoft.com/office/powerpoint/2010/main" val="428488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E20686-BA27-44D3-8886-87E4DB952A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46141683-172F-422B-8E85-E2BAF9A31E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56C8FBEC-2227-4822-B955-4D40B2A7A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E2FD85A9-DD91-4BD5-A893-D9048D397A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3DC4D3AE-6612-4A24-A4EE-D305432AA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E9036EB8-50BA-47CB-9685-84CEA1CC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CB24C7-0FB8-4AF0-BB41-044161908A2F}"/>
              </a:ext>
            </a:extLst>
          </p:cNvPr>
          <p:cNvSpPr>
            <a:spLocks noGrp="1"/>
          </p:cNvSpPr>
          <p:nvPr>
            <p:ph type="title"/>
          </p:nvPr>
        </p:nvSpPr>
        <p:spPr>
          <a:xfrm>
            <a:off x="635458" y="4542502"/>
            <a:ext cx="9181185" cy="1189985"/>
          </a:xfrm>
        </p:spPr>
        <p:txBody>
          <a:bodyPr vert="horz" lIns="91440" tIns="45720" rIns="91440" bIns="45720" rtlCol="0" anchor="b">
            <a:normAutofit/>
          </a:bodyPr>
          <a:lstStyle/>
          <a:p>
            <a:r>
              <a:rPr lang="en-US" sz="6500" dirty="0"/>
              <a:t>Good Hand Gestures</a:t>
            </a:r>
          </a:p>
        </p:txBody>
      </p:sp>
      <p:pic>
        <p:nvPicPr>
          <p:cNvPr id="7" name="Picture 6" descr="A picture containing person, person, suit, wearing&#10;&#10;Description automatically generated">
            <a:extLst>
              <a:ext uri="{FF2B5EF4-FFF2-40B4-BE49-F238E27FC236}">
                <a16:creationId xmlns:a16="http://schemas.microsoft.com/office/drawing/2014/main" id="{68024D4A-BB4F-405D-BF4C-E5D10549F833}"/>
              </a:ext>
            </a:extLst>
          </p:cNvPr>
          <p:cNvPicPr>
            <a:picLocks noChangeAspect="1"/>
          </p:cNvPicPr>
          <p:nvPr/>
        </p:nvPicPr>
        <p:blipFill rotWithShape="1">
          <a:blip r:embed="rId7">
            <a:extLst>
              <a:ext uri="{28A0092B-C50C-407E-A947-70E740481C1C}">
                <a14:useLocalDpi xmlns:a14="http://schemas.microsoft.com/office/drawing/2010/main" val="0"/>
              </a:ext>
            </a:extLst>
          </a:blip>
          <a:srcRect l="13702" r="31575" b="-3"/>
          <a:stretch/>
        </p:blipFill>
        <p:spPr>
          <a:xfrm>
            <a:off x="635458" y="640080"/>
            <a:ext cx="2953512" cy="3602736"/>
          </a:xfrm>
          <a:prstGeom prst="rect">
            <a:avLst/>
          </a:prstGeom>
          <a:effectLst>
            <a:outerShdw blurRad="50800" dist="38100" dir="5400000" algn="t" rotWithShape="0">
              <a:prstClr val="black">
                <a:alpha val="43000"/>
              </a:prstClr>
            </a:outerShdw>
          </a:effectLst>
        </p:spPr>
      </p:pic>
      <p:pic>
        <p:nvPicPr>
          <p:cNvPr id="8" name="Picture 7">
            <a:extLst>
              <a:ext uri="{FF2B5EF4-FFF2-40B4-BE49-F238E27FC236}">
                <a16:creationId xmlns:a16="http://schemas.microsoft.com/office/drawing/2014/main" id="{A89FD8F9-5816-4DC3-9F8D-7A6EE14A06BE}"/>
              </a:ext>
            </a:extLst>
          </p:cNvPr>
          <p:cNvPicPr>
            <a:picLocks noChangeAspect="1"/>
          </p:cNvPicPr>
          <p:nvPr/>
        </p:nvPicPr>
        <p:blipFill rotWithShape="1">
          <a:blip r:embed="rId8"/>
          <a:srcRect l="10891" r="2" b="2"/>
          <a:stretch/>
        </p:blipFill>
        <p:spPr>
          <a:xfrm>
            <a:off x="3746066" y="637032"/>
            <a:ext cx="2953512" cy="3602736"/>
          </a:xfrm>
          <a:prstGeom prst="rect">
            <a:avLst/>
          </a:prstGeom>
          <a:effectLst>
            <a:outerShdw blurRad="50800" dist="38100" dir="5400000" algn="t" rotWithShape="0">
              <a:prstClr val="black">
                <a:alpha val="43000"/>
              </a:prstClr>
            </a:outerShdw>
          </a:effectLst>
        </p:spPr>
      </p:pic>
      <p:pic>
        <p:nvPicPr>
          <p:cNvPr id="5" name="Content Placeholder 4">
            <a:extLst>
              <a:ext uri="{FF2B5EF4-FFF2-40B4-BE49-F238E27FC236}">
                <a16:creationId xmlns:a16="http://schemas.microsoft.com/office/drawing/2014/main" id="{25F1703C-F9F8-4F85-B5EF-43B50447E12C}"/>
              </a:ext>
            </a:extLst>
          </p:cNvPr>
          <p:cNvPicPr>
            <a:picLocks noGrp="1" noChangeAspect="1"/>
          </p:cNvPicPr>
          <p:nvPr>
            <p:ph idx="1"/>
          </p:nvPr>
        </p:nvPicPr>
        <p:blipFill rotWithShape="1">
          <a:blip r:embed="rId9">
            <a:extLst>
              <a:ext uri="{28A0092B-C50C-407E-A947-70E740481C1C}">
                <a14:useLocalDpi xmlns:a14="http://schemas.microsoft.com/office/drawing/2010/main" val="0"/>
              </a:ext>
            </a:extLst>
          </a:blip>
          <a:srcRect l="23989" r="27436" b="-3"/>
          <a:stretch/>
        </p:blipFill>
        <p:spPr>
          <a:xfrm>
            <a:off x="6856805" y="637032"/>
            <a:ext cx="2953512"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84604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65A0-6E55-4C30-9DF1-63FB48CF01FD}"/>
              </a:ext>
            </a:extLst>
          </p:cNvPr>
          <p:cNvSpPr>
            <a:spLocks noGrp="1"/>
          </p:cNvSpPr>
          <p:nvPr>
            <p:ph type="title"/>
          </p:nvPr>
        </p:nvSpPr>
        <p:spPr>
          <a:xfrm>
            <a:off x="646111" y="121920"/>
            <a:ext cx="9802582" cy="782320"/>
          </a:xfrm>
        </p:spPr>
        <p:txBody>
          <a:bodyPr/>
          <a:lstStyle/>
          <a:p>
            <a:r>
              <a:rPr lang="en-US" dirty="0"/>
              <a:t>Body language needs improvement!</a:t>
            </a:r>
          </a:p>
        </p:txBody>
      </p:sp>
      <p:pic>
        <p:nvPicPr>
          <p:cNvPr id="5" name="Content Placeholder 4" descr="A picture containing diagram&#10;&#10;Description automatically generated">
            <a:extLst>
              <a:ext uri="{FF2B5EF4-FFF2-40B4-BE49-F238E27FC236}">
                <a16:creationId xmlns:a16="http://schemas.microsoft.com/office/drawing/2014/main" id="{127ACB60-A465-4753-865C-5A11CAB03E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1040" y="1365922"/>
            <a:ext cx="7569199" cy="5140960"/>
          </a:xfrm>
        </p:spPr>
      </p:pic>
      <p:sp>
        <p:nvSpPr>
          <p:cNvPr id="6" name="TextBox 5">
            <a:extLst>
              <a:ext uri="{FF2B5EF4-FFF2-40B4-BE49-F238E27FC236}">
                <a16:creationId xmlns:a16="http://schemas.microsoft.com/office/drawing/2014/main" id="{680EE3C8-E3DC-4F19-BB0C-959B375DC924}"/>
              </a:ext>
            </a:extLst>
          </p:cNvPr>
          <p:cNvSpPr txBox="1"/>
          <p:nvPr/>
        </p:nvSpPr>
        <p:spPr>
          <a:xfrm>
            <a:off x="345687" y="904240"/>
            <a:ext cx="3813717" cy="6247864"/>
          </a:xfrm>
          <a:prstGeom prst="rect">
            <a:avLst/>
          </a:prstGeom>
          <a:noFill/>
        </p:spPr>
        <p:txBody>
          <a:bodyPr wrap="square" rtlCol="0">
            <a:spAutoFit/>
          </a:bodyPr>
          <a:lstStyle/>
          <a:p>
            <a:endParaRPr lang="en-US" b="1" dirty="0"/>
          </a:p>
          <a:p>
            <a:r>
              <a:rPr lang="en-US" sz="2000" b="1" dirty="0"/>
              <a:t>LEFT:</a:t>
            </a:r>
          </a:p>
          <a:p>
            <a:r>
              <a:rPr lang="en-US" dirty="0"/>
              <a:t>Standing with back to audience detracts from speech</a:t>
            </a:r>
          </a:p>
          <a:p>
            <a:endParaRPr lang="en-US" dirty="0"/>
          </a:p>
          <a:p>
            <a:r>
              <a:rPr lang="en-US" dirty="0"/>
              <a:t>Visual aid blocked by body</a:t>
            </a:r>
          </a:p>
          <a:p>
            <a:endParaRPr lang="en-US" dirty="0"/>
          </a:p>
          <a:p>
            <a:endParaRPr lang="en-US" dirty="0"/>
          </a:p>
          <a:p>
            <a:r>
              <a:rPr lang="en-US" sz="2000" b="1" dirty="0"/>
              <a:t>RIGHT:</a:t>
            </a:r>
          </a:p>
          <a:p>
            <a:r>
              <a:rPr lang="en-US" dirty="0"/>
              <a:t>Eye contact lost when looking at podium</a:t>
            </a:r>
          </a:p>
          <a:p>
            <a:endParaRPr lang="en-US" dirty="0"/>
          </a:p>
          <a:p>
            <a:r>
              <a:rPr lang="en-US" dirty="0"/>
              <a:t>Speaking into podium muffles voice</a:t>
            </a:r>
          </a:p>
          <a:p>
            <a:endParaRPr lang="en-US" dirty="0"/>
          </a:p>
          <a:p>
            <a:r>
              <a:rPr lang="en-US" dirty="0"/>
              <a:t>Slouching looks unprofessional</a:t>
            </a:r>
          </a:p>
          <a:p>
            <a:endParaRPr lang="en-US" dirty="0"/>
          </a:p>
          <a:p>
            <a:r>
              <a:rPr lang="en-US" dirty="0"/>
              <a:t>Crossing legs makes stance less stable and shows lack of authority.</a:t>
            </a:r>
          </a:p>
          <a:p>
            <a:endParaRPr lang="en-US" dirty="0"/>
          </a:p>
          <a:p>
            <a:endParaRPr lang="en-US" dirty="0"/>
          </a:p>
        </p:txBody>
      </p:sp>
    </p:spTree>
    <p:extLst>
      <p:ext uri="{BB962C8B-B14F-4D97-AF65-F5344CB8AC3E}">
        <p14:creationId xmlns:p14="http://schemas.microsoft.com/office/powerpoint/2010/main" val="207241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7240-1791-462E-BF88-808C3E549072}"/>
              </a:ext>
            </a:extLst>
          </p:cNvPr>
          <p:cNvSpPr>
            <a:spLocks noGrp="1"/>
          </p:cNvSpPr>
          <p:nvPr>
            <p:ph type="title"/>
          </p:nvPr>
        </p:nvSpPr>
        <p:spPr>
          <a:xfrm>
            <a:off x="646111" y="379141"/>
            <a:ext cx="9992152" cy="1014761"/>
          </a:xfrm>
        </p:spPr>
        <p:txBody>
          <a:bodyPr/>
          <a:lstStyle/>
          <a:p>
            <a:r>
              <a:rPr lang="en-US" b="0" i="0" dirty="0">
                <a:effectLst/>
                <a:latin typeface="Roboto" panose="02000000000000000000" pitchFamily="2" charset="0"/>
              </a:rPr>
              <a:t>Good Speech Delivery: </a:t>
            </a:r>
            <a:br>
              <a:rPr lang="en-US" b="0" i="0" dirty="0">
                <a:effectLst/>
                <a:latin typeface="Roboto" panose="02000000000000000000" pitchFamily="2" charset="0"/>
              </a:rPr>
            </a:br>
            <a:r>
              <a:rPr lang="en-US" b="0" i="0" dirty="0">
                <a:effectLst/>
                <a:latin typeface="Roboto" panose="02000000000000000000" pitchFamily="2" charset="0"/>
              </a:rPr>
              <a:t>What did the speaker do wrong? </a:t>
            </a:r>
            <a:br>
              <a:rPr lang="en-US" b="0" i="0" dirty="0">
                <a:effectLst/>
                <a:latin typeface="Roboto" panose="02000000000000000000" pitchFamily="2" charset="0"/>
              </a:rPr>
            </a:br>
            <a:r>
              <a:rPr lang="en-US" b="0" i="0" dirty="0">
                <a:effectLst/>
                <a:latin typeface="Roboto" panose="02000000000000000000" pitchFamily="2" charset="0"/>
              </a:rPr>
              <a:t>What did he do right?</a:t>
            </a:r>
            <a:br>
              <a:rPr lang="en-US" b="0" i="0" dirty="0">
                <a:effectLst/>
                <a:latin typeface="Roboto" panose="02000000000000000000" pitchFamily="2" charset="0"/>
              </a:rPr>
            </a:br>
            <a:br>
              <a:rPr lang="en-US" b="0" i="0" dirty="0">
                <a:effectLst/>
                <a:latin typeface="Roboto" panose="02000000000000000000" pitchFamily="2" charset="0"/>
              </a:rPr>
            </a:br>
            <a:r>
              <a:rPr lang="en-US" b="0" i="0" dirty="0">
                <a:effectLst/>
                <a:latin typeface="Roboto" panose="02000000000000000000" pitchFamily="2" charset="0"/>
              </a:rPr>
              <a:t> </a:t>
            </a:r>
            <a:br>
              <a:rPr lang="en-US" b="0" i="0" dirty="0">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4CEA44D1-BC22-4DF3-9A22-5271654E27FC}"/>
              </a:ext>
            </a:extLst>
          </p:cNvPr>
          <p:cNvSpPr>
            <a:spLocks noGrp="1"/>
          </p:cNvSpPr>
          <p:nvPr>
            <p:ph idx="1"/>
          </p:nvPr>
        </p:nvSpPr>
        <p:spPr>
          <a:xfrm>
            <a:off x="1103312" y="1393902"/>
            <a:ext cx="8946541" cy="4854497"/>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https://youtu.be/V8eLdbKXGzk</a:t>
            </a:r>
          </a:p>
          <a:p>
            <a:pPr marL="0" indent="0">
              <a:buNone/>
            </a:pPr>
            <a:endParaRPr lang="en-US" dirty="0"/>
          </a:p>
          <a:p>
            <a:pPr marL="0" indent="0">
              <a:buNone/>
            </a:pPr>
            <a:r>
              <a:rPr lang="en-US" b="1" dirty="0"/>
              <a:t>After watching the video, answer the following questions about Ranjit’s speeches:</a:t>
            </a:r>
          </a:p>
          <a:p>
            <a:r>
              <a:rPr lang="en-US" dirty="0"/>
              <a:t>What are some things Ranjit did during his first speech which were not effective?</a:t>
            </a:r>
          </a:p>
          <a:p>
            <a:r>
              <a:rPr lang="en-US" dirty="0"/>
              <a:t>What are some things Ranjit did during his second speech which were effective?</a:t>
            </a:r>
          </a:p>
          <a:p>
            <a:r>
              <a:rPr lang="en-US" dirty="0"/>
              <a:t>How did Ranjit’s classmates react after he improved his speech techniques?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783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E3DE-FBD7-4F94-82B7-F0403925E12A}"/>
              </a:ext>
            </a:extLst>
          </p:cNvPr>
          <p:cNvSpPr>
            <a:spLocks noGrp="1"/>
          </p:cNvSpPr>
          <p:nvPr>
            <p:ph type="title"/>
          </p:nvPr>
        </p:nvSpPr>
        <p:spPr>
          <a:xfrm>
            <a:off x="646111" y="452718"/>
            <a:ext cx="9702221" cy="1400530"/>
          </a:xfrm>
        </p:spPr>
        <p:txBody>
          <a:bodyPr/>
          <a:lstStyle/>
          <a:p>
            <a:r>
              <a:rPr lang="en-US" dirty="0"/>
              <a:t>Telling a Personal Story to Connect to the Audience</a:t>
            </a:r>
          </a:p>
        </p:txBody>
      </p:sp>
      <p:sp>
        <p:nvSpPr>
          <p:cNvPr id="3" name="Content Placeholder 2">
            <a:extLst>
              <a:ext uri="{FF2B5EF4-FFF2-40B4-BE49-F238E27FC236}">
                <a16:creationId xmlns:a16="http://schemas.microsoft.com/office/drawing/2014/main" id="{3667FFA3-846C-4E39-A8C2-83CB9E3E8601}"/>
              </a:ext>
            </a:extLst>
          </p:cNvPr>
          <p:cNvSpPr>
            <a:spLocks noGrp="1"/>
          </p:cNvSpPr>
          <p:nvPr>
            <p:ph idx="1"/>
          </p:nvPr>
        </p:nvSpPr>
        <p:spPr>
          <a:xfrm>
            <a:off x="557561" y="2062976"/>
            <a:ext cx="10660565" cy="4672361"/>
          </a:xfrm>
        </p:spPr>
        <p:txBody>
          <a:bodyPr/>
          <a:lstStyle/>
          <a:p>
            <a:pPr marL="0" indent="0">
              <a:buNone/>
            </a:pPr>
            <a:r>
              <a:rPr lang="en-US" dirty="0"/>
              <a:t>In your groups, brainstorm the following questions to generate ideas:</a:t>
            </a:r>
          </a:p>
          <a:p>
            <a:pPr lvl="1"/>
            <a:r>
              <a:rPr lang="en-US" dirty="0"/>
              <a:t>What is the most beautiful sound you have ever heard?</a:t>
            </a:r>
          </a:p>
          <a:p>
            <a:pPr lvl="1"/>
            <a:r>
              <a:rPr lang="en-US" dirty="0"/>
              <a:t>What makes you happy -- even when you are sad?</a:t>
            </a:r>
          </a:p>
          <a:p>
            <a:pPr lvl="1"/>
            <a:r>
              <a:rPr lang="en-US" dirty="0"/>
              <a:t>What was the best vacation you ever had?</a:t>
            </a:r>
          </a:p>
          <a:p>
            <a:endParaRPr lang="en-US" dirty="0"/>
          </a:p>
          <a:p>
            <a:pPr marL="0" indent="0">
              <a:buNone/>
            </a:pPr>
            <a:r>
              <a:rPr lang="en-US" dirty="0"/>
              <a:t>Then, choose ONE of the topics to prepare a 30-second to 1-minute speech during which you will be aware of your body language. Try to practice good body language (including eye contact, facial expression, posture, and hand gestures).</a:t>
            </a:r>
          </a:p>
          <a:p>
            <a:pPr marL="0" indent="0">
              <a:buNone/>
            </a:pPr>
            <a:r>
              <a:rPr lang="en-US" dirty="0"/>
              <a:t>Present your short speech to your group. Facilitators, please time.</a:t>
            </a:r>
          </a:p>
          <a:p>
            <a:pPr marL="0" indent="0">
              <a:buNone/>
            </a:pPr>
            <a:r>
              <a:rPr lang="en-US" dirty="0"/>
              <a:t>(Maybe present it to the class later.)</a:t>
            </a:r>
          </a:p>
          <a:p>
            <a:pPr marL="0" indent="0">
              <a:buNone/>
            </a:pPr>
            <a:r>
              <a:rPr lang="en-US" dirty="0"/>
              <a:t>Before presenting, practice breathing deeply (through the nose) and stretching.</a:t>
            </a:r>
          </a:p>
          <a:p>
            <a:endParaRPr lang="en-US" dirty="0"/>
          </a:p>
        </p:txBody>
      </p:sp>
    </p:spTree>
    <p:extLst>
      <p:ext uri="{BB962C8B-B14F-4D97-AF65-F5344CB8AC3E}">
        <p14:creationId xmlns:p14="http://schemas.microsoft.com/office/powerpoint/2010/main" val="172791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51B5-0A4C-446C-B526-FD1756232879}"/>
              </a:ext>
            </a:extLst>
          </p:cNvPr>
          <p:cNvSpPr>
            <a:spLocks noGrp="1"/>
          </p:cNvSpPr>
          <p:nvPr>
            <p:ph type="title"/>
          </p:nvPr>
        </p:nvSpPr>
        <p:spPr>
          <a:xfrm>
            <a:off x="5224006" y="629266"/>
            <a:ext cx="4985469" cy="1469878"/>
          </a:xfrm>
        </p:spPr>
        <p:txBody>
          <a:bodyPr>
            <a:normAutofit/>
          </a:bodyPr>
          <a:lstStyle/>
          <a:p>
            <a:r>
              <a:rPr lang="en-US" b="1"/>
              <a:t>Lesson goals:</a:t>
            </a:r>
          </a:p>
        </p:txBody>
      </p:sp>
      <p:sp>
        <p:nvSpPr>
          <p:cNvPr id="3" name="Content Placeholder 2">
            <a:extLst>
              <a:ext uri="{FF2B5EF4-FFF2-40B4-BE49-F238E27FC236}">
                <a16:creationId xmlns:a16="http://schemas.microsoft.com/office/drawing/2014/main" id="{E90C489B-8581-4641-B5DD-20985069EF92}"/>
              </a:ext>
            </a:extLst>
          </p:cNvPr>
          <p:cNvSpPr>
            <a:spLocks noGrp="1"/>
          </p:cNvSpPr>
          <p:nvPr>
            <p:ph idx="1"/>
          </p:nvPr>
        </p:nvSpPr>
        <p:spPr>
          <a:xfrm>
            <a:off x="5224005" y="1505416"/>
            <a:ext cx="5704190" cy="4742984"/>
          </a:xfrm>
        </p:spPr>
        <p:txBody>
          <a:bodyPr>
            <a:normAutofit fontScale="92500" lnSpcReduction="20000"/>
          </a:bodyPr>
          <a:lstStyle/>
          <a:p>
            <a:pPr marL="0" indent="0">
              <a:buNone/>
            </a:pPr>
            <a:r>
              <a:rPr lang="en-US" sz="3200" dirty="0"/>
              <a:t>By the end of this presentation, you will have a better understanding of:</a:t>
            </a:r>
          </a:p>
          <a:p>
            <a:pPr lvl="1"/>
            <a:r>
              <a:rPr lang="en-US" sz="3000" dirty="0"/>
              <a:t>What body language is.</a:t>
            </a:r>
          </a:p>
          <a:p>
            <a:pPr lvl="1"/>
            <a:r>
              <a:rPr lang="en-US" sz="3200" dirty="0"/>
              <a:t>The importance of body language in public speaking.</a:t>
            </a:r>
          </a:p>
          <a:p>
            <a:pPr lvl="1"/>
            <a:r>
              <a:rPr lang="en-US" sz="3200" dirty="0"/>
              <a:t>How to control nerves.</a:t>
            </a:r>
          </a:p>
          <a:p>
            <a:pPr lvl="1"/>
            <a:r>
              <a:rPr lang="en-US" sz="3200" dirty="0"/>
              <a:t>How to connect with an audience through personal story-telling. </a:t>
            </a:r>
          </a:p>
          <a:p>
            <a:pPr lvl="1"/>
            <a:endParaRPr lang="en-US" dirty="0"/>
          </a:p>
        </p:txBody>
      </p:sp>
      <p:pic>
        <p:nvPicPr>
          <p:cNvPr id="18" name="Graphic 17" descr="Lecturer">
            <a:extLst>
              <a:ext uri="{FF2B5EF4-FFF2-40B4-BE49-F238E27FC236}">
                <a16:creationId xmlns:a16="http://schemas.microsoft.com/office/drawing/2014/main" id="{467B2CCE-A674-41EF-AD06-592F15B6C7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914" y="1339536"/>
            <a:ext cx="4261089" cy="426108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14553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E3DE-FBD7-4F94-82B7-F0403925E12A}"/>
              </a:ext>
            </a:extLst>
          </p:cNvPr>
          <p:cNvSpPr>
            <a:spLocks noGrp="1"/>
          </p:cNvSpPr>
          <p:nvPr>
            <p:ph type="title"/>
          </p:nvPr>
        </p:nvSpPr>
        <p:spPr>
          <a:xfrm>
            <a:off x="646111" y="452718"/>
            <a:ext cx="9702221" cy="1400530"/>
          </a:xfrm>
        </p:spPr>
        <p:txBody>
          <a:bodyPr/>
          <a:lstStyle/>
          <a:p>
            <a:r>
              <a:rPr lang="en-US" dirty="0"/>
              <a:t>Telling a Personal Story to Connect to the Audience</a:t>
            </a:r>
          </a:p>
        </p:txBody>
      </p:sp>
      <p:sp>
        <p:nvSpPr>
          <p:cNvPr id="3" name="Content Placeholder 2">
            <a:extLst>
              <a:ext uri="{FF2B5EF4-FFF2-40B4-BE49-F238E27FC236}">
                <a16:creationId xmlns:a16="http://schemas.microsoft.com/office/drawing/2014/main" id="{3667FFA3-846C-4E39-A8C2-83CB9E3E8601}"/>
              </a:ext>
            </a:extLst>
          </p:cNvPr>
          <p:cNvSpPr>
            <a:spLocks noGrp="1"/>
          </p:cNvSpPr>
          <p:nvPr>
            <p:ph idx="1"/>
          </p:nvPr>
        </p:nvSpPr>
        <p:spPr>
          <a:xfrm>
            <a:off x="557561" y="2062976"/>
            <a:ext cx="10660565" cy="4672361"/>
          </a:xfrm>
        </p:spPr>
        <p:txBody>
          <a:bodyPr/>
          <a:lstStyle/>
          <a:p>
            <a:pPr marL="0" indent="0">
              <a:buNone/>
            </a:pPr>
            <a:r>
              <a:rPr lang="en-US" dirty="0"/>
              <a:t>After presenting to the class, discuss the following questions:</a:t>
            </a:r>
          </a:p>
          <a:p>
            <a:pPr marL="0" indent="0">
              <a:buNone/>
            </a:pPr>
            <a:endParaRPr lang="en-US" dirty="0"/>
          </a:p>
          <a:p>
            <a:r>
              <a:rPr lang="en-US" dirty="0"/>
              <a:t>How did you feel (emotions) while you were presenting your short speech to your classmates?</a:t>
            </a:r>
          </a:p>
          <a:p>
            <a:r>
              <a:rPr lang="en-US" dirty="0"/>
              <a:t>In what ways were you aware of your body language while speaking?</a:t>
            </a:r>
          </a:p>
          <a:p>
            <a:r>
              <a:rPr lang="en-US" dirty="0"/>
              <a:t>What are some techniques you could use to help avoid nervousness?</a:t>
            </a:r>
          </a:p>
          <a:p>
            <a:r>
              <a:rPr lang="en-US" dirty="0"/>
              <a:t>In what ways do you feel you did a good job with body language?</a:t>
            </a:r>
          </a:p>
          <a:p>
            <a:r>
              <a:rPr lang="en-US" dirty="0"/>
              <a:t>In what ways would you like to improve your speaking skills?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37101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287D-DC0C-498E-AA11-7833B519F49F}"/>
              </a:ext>
            </a:extLst>
          </p:cNvPr>
          <p:cNvSpPr>
            <a:spLocks noGrp="1"/>
          </p:cNvSpPr>
          <p:nvPr>
            <p:ph type="title"/>
          </p:nvPr>
        </p:nvSpPr>
        <p:spPr/>
        <p:txBody>
          <a:bodyPr/>
          <a:lstStyle/>
          <a:p>
            <a:r>
              <a:rPr lang="en-US" dirty="0"/>
              <a:t>Group Discussion: True or False? </a:t>
            </a:r>
          </a:p>
        </p:txBody>
      </p:sp>
      <p:sp>
        <p:nvSpPr>
          <p:cNvPr id="3" name="Content Placeholder 2">
            <a:extLst>
              <a:ext uri="{FF2B5EF4-FFF2-40B4-BE49-F238E27FC236}">
                <a16:creationId xmlns:a16="http://schemas.microsoft.com/office/drawing/2014/main" id="{480C713B-A423-46D5-86F3-375958B8E442}"/>
              </a:ext>
            </a:extLst>
          </p:cNvPr>
          <p:cNvSpPr>
            <a:spLocks noGrp="1"/>
          </p:cNvSpPr>
          <p:nvPr>
            <p:ph idx="1"/>
          </p:nvPr>
        </p:nvSpPr>
        <p:spPr>
          <a:xfrm>
            <a:off x="1103312" y="1432560"/>
            <a:ext cx="10641648" cy="5140960"/>
          </a:xfrm>
        </p:spPr>
        <p:txBody>
          <a:bodyPr>
            <a:normAutofit/>
          </a:bodyPr>
          <a:lstStyle/>
          <a:p>
            <a:r>
              <a:rPr lang="en-US" dirty="0"/>
              <a:t>Smiling while giving a speech can be a good way to connect with an audience.</a:t>
            </a:r>
          </a:p>
          <a:p>
            <a:r>
              <a:rPr lang="en-US" dirty="0"/>
              <a:t>When giving a speech, it is not important to make eye contact with your audience.</a:t>
            </a:r>
          </a:p>
          <a:p>
            <a:r>
              <a:rPr lang="en-US" dirty="0"/>
              <a:t>It is not polite to use hand gestures for emphasis while giving a speech.</a:t>
            </a:r>
          </a:p>
          <a:p>
            <a:r>
              <a:rPr lang="en-US" dirty="0"/>
              <a:t>You should stand (or sit) up straight when presenting in front of a group.</a:t>
            </a:r>
          </a:p>
          <a:p>
            <a:r>
              <a:rPr lang="en-US" dirty="0"/>
              <a:t>If you are not using note cards, your arms may fall naturally at your sides or in front between shoulder and waist.</a:t>
            </a:r>
          </a:p>
          <a:p>
            <a:r>
              <a:rPr lang="en-US" dirty="0"/>
              <a:t>You should always stand in one place when giving a speech--that is, no walking while speaking.</a:t>
            </a:r>
          </a:p>
          <a:p>
            <a:r>
              <a:rPr lang="en-US" dirty="0"/>
              <a:t>If you do not know what to do with your hands during the speech and have pockets, it is good body language to put your hands in your pockets to hold them still.</a:t>
            </a:r>
          </a:p>
          <a:p>
            <a:endParaRPr lang="en-US" dirty="0"/>
          </a:p>
        </p:txBody>
      </p:sp>
    </p:spTree>
    <p:extLst>
      <p:ext uri="{BB962C8B-B14F-4D97-AF65-F5344CB8AC3E}">
        <p14:creationId xmlns:p14="http://schemas.microsoft.com/office/powerpoint/2010/main" val="393839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8F42-9B4E-44F6-885C-762861904B31}"/>
              </a:ext>
            </a:extLst>
          </p:cNvPr>
          <p:cNvSpPr>
            <a:spLocks noGrp="1"/>
          </p:cNvSpPr>
          <p:nvPr>
            <p:ph type="title"/>
          </p:nvPr>
        </p:nvSpPr>
        <p:spPr>
          <a:xfrm>
            <a:off x="646111" y="452718"/>
            <a:ext cx="9404723" cy="1400530"/>
          </a:xfrm>
        </p:spPr>
        <p:txBody>
          <a:bodyPr>
            <a:normAutofit/>
          </a:bodyPr>
          <a:lstStyle/>
          <a:p>
            <a:r>
              <a:rPr lang="en-US" b="1"/>
              <a:t>Effective speaking</a:t>
            </a:r>
            <a:br>
              <a:rPr lang="en-US"/>
            </a:br>
            <a:endParaRPr lang="en-US"/>
          </a:p>
        </p:txBody>
      </p:sp>
      <p:graphicFrame>
        <p:nvGraphicFramePr>
          <p:cNvPr id="5" name="Content Placeholder 2">
            <a:extLst>
              <a:ext uri="{FF2B5EF4-FFF2-40B4-BE49-F238E27FC236}">
                <a16:creationId xmlns:a16="http://schemas.microsoft.com/office/drawing/2014/main" id="{58284373-0127-4FA6-B374-B4258324E2BB}"/>
              </a:ext>
            </a:extLst>
          </p:cNvPr>
          <p:cNvGraphicFramePr>
            <a:graphicFrameLocks noGrp="1"/>
          </p:cNvGraphicFramePr>
          <p:nvPr>
            <p:ph idx="1"/>
            <p:extLst>
              <p:ext uri="{D42A27DB-BD31-4B8C-83A1-F6EECF244321}">
                <p14:modId xmlns:p14="http://schemas.microsoft.com/office/powerpoint/2010/main" val="22891822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365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176B0EF-577A-4D8D-8A00-A75FF918A2E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Body Language Vocabulary</a:t>
            </a:r>
          </a:p>
        </p:txBody>
      </p:sp>
      <p:sp>
        <p:nvSpPr>
          <p:cNvPr id="3" name="Content Placeholder 2">
            <a:extLst>
              <a:ext uri="{FF2B5EF4-FFF2-40B4-BE49-F238E27FC236}">
                <a16:creationId xmlns:a16="http://schemas.microsoft.com/office/drawing/2014/main" id="{E96909A3-63E8-4BD6-878C-D4F31BE092C1}"/>
              </a:ext>
            </a:extLst>
          </p:cNvPr>
          <p:cNvSpPr>
            <a:spLocks noGrp="1"/>
          </p:cNvSpPr>
          <p:nvPr>
            <p:ph idx="1"/>
          </p:nvPr>
        </p:nvSpPr>
        <p:spPr>
          <a:xfrm>
            <a:off x="1103312" y="2763520"/>
            <a:ext cx="8946541" cy="3484879"/>
          </a:xfrm>
        </p:spPr>
        <p:txBody>
          <a:bodyPr>
            <a:normAutofit fontScale="92500" lnSpcReduction="10000"/>
          </a:bodyPr>
          <a:lstStyle/>
          <a:p>
            <a:pPr marL="0" indent="0">
              <a:buNone/>
            </a:pPr>
            <a:r>
              <a:rPr lang="en-US" sz="3200" dirty="0"/>
              <a:t>Nonverbal communication:</a:t>
            </a:r>
          </a:p>
          <a:p>
            <a:pPr lvl="1"/>
            <a:r>
              <a:rPr lang="en-US" sz="3200" dirty="0"/>
              <a:t>Gestures (a hand, head, or facial movement)</a:t>
            </a:r>
          </a:p>
          <a:p>
            <a:pPr lvl="1"/>
            <a:r>
              <a:rPr lang="en-US" sz="3200" dirty="0"/>
              <a:t>Posture (how a person holds the body)</a:t>
            </a:r>
          </a:p>
          <a:p>
            <a:pPr lvl="1"/>
            <a:r>
              <a:rPr lang="en-US" sz="3200" dirty="0"/>
              <a:t>Facial expression (emotion expressed on the face)</a:t>
            </a:r>
          </a:p>
          <a:p>
            <a:pPr lvl="1"/>
            <a:r>
              <a:rPr lang="en-US" sz="3200" dirty="0"/>
              <a:t>Gaze (where the eyes are looking)</a:t>
            </a:r>
          </a:p>
        </p:txBody>
      </p:sp>
    </p:spTree>
    <p:extLst>
      <p:ext uri="{BB962C8B-B14F-4D97-AF65-F5344CB8AC3E}">
        <p14:creationId xmlns:p14="http://schemas.microsoft.com/office/powerpoint/2010/main" val="23562149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96C9146-4614-48B7-892B-442FA43295A3}"/>
              </a:ext>
            </a:extLst>
          </p:cNvPr>
          <p:cNvSpPr>
            <a:spLocks noGrp="1"/>
          </p:cNvSpPr>
          <p:nvPr>
            <p:ph type="title"/>
          </p:nvPr>
        </p:nvSpPr>
        <p:spPr>
          <a:xfrm>
            <a:off x="806195" y="804672"/>
            <a:ext cx="3521359" cy="5248656"/>
          </a:xfrm>
        </p:spPr>
        <p:txBody>
          <a:bodyPr anchor="ctr">
            <a:normAutofit/>
          </a:bodyPr>
          <a:lstStyle/>
          <a:p>
            <a:pPr algn="ctr"/>
            <a:r>
              <a:rPr lang="en-US" b="1"/>
              <a:t>Basic Body Language</a:t>
            </a:r>
            <a:br>
              <a:rPr lang="en-US"/>
            </a:br>
            <a:endParaRPr lang="en-US"/>
          </a:p>
        </p:txBody>
      </p:sp>
      <p:sp>
        <p:nvSpPr>
          <p:cNvPr id="3" name="Content Placeholder 2">
            <a:extLst>
              <a:ext uri="{FF2B5EF4-FFF2-40B4-BE49-F238E27FC236}">
                <a16:creationId xmlns:a16="http://schemas.microsoft.com/office/drawing/2014/main" id="{20522C06-08E3-4768-8F7F-55731FF154DD}"/>
              </a:ext>
            </a:extLst>
          </p:cNvPr>
          <p:cNvSpPr>
            <a:spLocks noGrp="1"/>
          </p:cNvSpPr>
          <p:nvPr>
            <p:ph idx="1"/>
          </p:nvPr>
        </p:nvSpPr>
        <p:spPr>
          <a:xfrm>
            <a:off x="4975861" y="1338146"/>
            <a:ext cx="6399930" cy="4715182"/>
          </a:xfrm>
        </p:spPr>
        <p:txBody>
          <a:bodyPr anchor="ctr">
            <a:normAutofit lnSpcReduction="10000"/>
          </a:bodyPr>
          <a:lstStyle/>
          <a:p>
            <a:r>
              <a:rPr lang="en-US" sz="2800" dirty="0"/>
              <a:t>Body posture (in-person, on-camera)</a:t>
            </a:r>
          </a:p>
          <a:p>
            <a:pPr lvl="1"/>
            <a:r>
              <a:rPr lang="en-US" sz="2800" dirty="0"/>
              <a:t>Stand / sit-up straight</a:t>
            </a:r>
          </a:p>
          <a:p>
            <a:pPr lvl="1"/>
            <a:r>
              <a:rPr lang="en-US" sz="2800" dirty="0"/>
              <a:t>Hold the body confidently</a:t>
            </a:r>
          </a:p>
          <a:p>
            <a:r>
              <a:rPr lang="en-US" sz="2800" dirty="0"/>
              <a:t>Appropriate use of hand and other gestures</a:t>
            </a:r>
          </a:p>
          <a:p>
            <a:r>
              <a:rPr lang="en-US" sz="2800" dirty="0"/>
              <a:t>Good use of facial expression</a:t>
            </a:r>
          </a:p>
          <a:p>
            <a:r>
              <a:rPr lang="en-US" sz="2800" dirty="0"/>
              <a:t>Self-presentation</a:t>
            </a:r>
          </a:p>
          <a:p>
            <a:pPr lvl="1"/>
            <a:r>
              <a:rPr lang="en-US" sz="2800" dirty="0"/>
              <a:t>Professional look (</a:t>
            </a:r>
            <a:r>
              <a:rPr lang="en-US" sz="2800" dirty="0" err="1"/>
              <a:t>Exs</a:t>
            </a:r>
            <a:r>
              <a:rPr lang="en-US" sz="2800" dirty="0"/>
              <a:t>. clothing, accessories)</a:t>
            </a:r>
            <a:endParaRPr lang="en-US" dirty="0"/>
          </a:p>
          <a:p>
            <a:endParaRPr lang="en-US" dirty="0"/>
          </a:p>
        </p:txBody>
      </p:sp>
    </p:spTree>
    <p:extLst>
      <p:ext uri="{BB962C8B-B14F-4D97-AF65-F5344CB8AC3E}">
        <p14:creationId xmlns:p14="http://schemas.microsoft.com/office/powerpoint/2010/main" val="138802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9AF-EDD1-441A-959F-4C96904D89D0}"/>
              </a:ext>
            </a:extLst>
          </p:cNvPr>
          <p:cNvSpPr>
            <a:spLocks noGrp="1"/>
          </p:cNvSpPr>
          <p:nvPr>
            <p:ph type="title"/>
          </p:nvPr>
        </p:nvSpPr>
        <p:spPr/>
        <p:txBody>
          <a:bodyPr/>
          <a:lstStyle/>
          <a:p>
            <a:r>
              <a:rPr lang="en-US" dirty="0"/>
              <a:t>Warm-up Questions:</a:t>
            </a:r>
            <a:br>
              <a:rPr lang="en-US" dirty="0"/>
            </a:br>
            <a:r>
              <a:rPr lang="en-US" sz="2800" dirty="0"/>
              <a:t>Think about these questions, then discuss with your group:</a:t>
            </a:r>
          </a:p>
        </p:txBody>
      </p:sp>
      <p:sp>
        <p:nvSpPr>
          <p:cNvPr id="3" name="Content Placeholder 2">
            <a:extLst>
              <a:ext uri="{FF2B5EF4-FFF2-40B4-BE49-F238E27FC236}">
                <a16:creationId xmlns:a16="http://schemas.microsoft.com/office/drawing/2014/main" id="{7505A309-DEAB-480A-8F9E-5AB117AEA0BF}"/>
              </a:ext>
            </a:extLst>
          </p:cNvPr>
          <p:cNvSpPr>
            <a:spLocks noGrp="1"/>
          </p:cNvSpPr>
          <p:nvPr>
            <p:ph idx="1"/>
          </p:nvPr>
        </p:nvSpPr>
        <p:spPr>
          <a:xfrm>
            <a:off x="1103312" y="2096430"/>
            <a:ext cx="8946541" cy="4151970"/>
          </a:xfrm>
        </p:spPr>
        <p:txBody>
          <a:bodyPr>
            <a:normAutofit lnSpcReduction="10000"/>
          </a:bodyPr>
          <a:lstStyle/>
          <a:p>
            <a:r>
              <a:rPr lang="en-US" sz="2400" baseline="0" dirty="0"/>
              <a:t>What can a speaker’s body and face expressions tell an audience about the speaker’s feelings?</a:t>
            </a:r>
          </a:p>
          <a:p>
            <a:r>
              <a:rPr lang="en-US" sz="2400" baseline="0" dirty="0"/>
              <a:t>When a person is calm and confident, how does it show in his/her body language?</a:t>
            </a:r>
          </a:p>
          <a:p>
            <a:r>
              <a:rPr lang="en-US" sz="2400" dirty="0"/>
              <a:t>When a person is nervous, what might happen with his/her body language?</a:t>
            </a:r>
            <a:endParaRPr lang="en-US" sz="2400" baseline="0" dirty="0"/>
          </a:p>
          <a:p>
            <a:r>
              <a:rPr lang="en-US" sz="2400" dirty="0"/>
              <a:t>What are some examples of good “body language” when a person gives a speech?</a:t>
            </a:r>
          </a:p>
          <a:p>
            <a:r>
              <a:rPr lang="en-US" sz="2400" dirty="0"/>
              <a:t>What are some examples of “body language” that needs improvement when a person gives a speech?</a:t>
            </a:r>
          </a:p>
          <a:p>
            <a:endParaRPr lang="en-US" dirty="0"/>
          </a:p>
          <a:p>
            <a:endParaRPr lang="en-US" dirty="0"/>
          </a:p>
          <a:p>
            <a:endParaRPr lang="en-US" dirty="0"/>
          </a:p>
        </p:txBody>
      </p:sp>
    </p:spTree>
    <p:extLst>
      <p:ext uri="{BB962C8B-B14F-4D97-AF65-F5344CB8AC3E}">
        <p14:creationId xmlns:p14="http://schemas.microsoft.com/office/powerpoint/2010/main" val="342959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058F42-9B4E-44F6-885C-762861904B31}"/>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rPr>
              <a:t>Lively Delivery</a:t>
            </a:r>
          </a:p>
        </p:txBody>
      </p:sp>
      <p:sp>
        <p:nvSpPr>
          <p:cNvPr id="3" name="Content Placeholder 2">
            <a:extLst>
              <a:ext uri="{FF2B5EF4-FFF2-40B4-BE49-F238E27FC236}">
                <a16:creationId xmlns:a16="http://schemas.microsoft.com/office/drawing/2014/main" id="{45EAC52C-7CCA-4E76-BEF2-B9B8201FDCE5}"/>
              </a:ext>
            </a:extLst>
          </p:cNvPr>
          <p:cNvSpPr>
            <a:spLocks noGrp="1"/>
          </p:cNvSpPr>
          <p:nvPr>
            <p:ph idx="1"/>
          </p:nvPr>
        </p:nvSpPr>
        <p:spPr>
          <a:xfrm>
            <a:off x="5204109" y="1645920"/>
            <a:ext cx="5919503" cy="4470821"/>
          </a:xfrm>
        </p:spPr>
        <p:txBody>
          <a:bodyPr>
            <a:normAutofit/>
          </a:bodyPr>
          <a:lstStyle/>
          <a:p>
            <a:pPr marL="0" indent="0">
              <a:buNone/>
            </a:pPr>
            <a:r>
              <a:rPr lang="en-US" sz="2800" dirty="0"/>
              <a:t>Just go for it!</a:t>
            </a:r>
          </a:p>
          <a:p>
            <a:pPr marL="0" indent="0">
              <a:buNone/>
            </a:pPr>
            <a:endParaRPr lang="en-US" sz="2400" dirty="0"/>
          </a:p>
          <a:p>
            <a:pPr lvl="1"/>
            <a:r>
              <a:rPr lang="en-US" sz="2400" dirty="0"/>
              <a:t>Confidence = authority</a:t>
            </a:r>
          </a:p>
          <a:p>
            <a:pPr lvl="3"/>
            <a:r>
              <a:rPr lang="en-US" sz="2400" dirty="0"/>
              <a:t>You know your topic</a:t>
            </a:r>
          </a:p>
          <a:p>
            <a:pPr lvl="1"/>
            <a:r>
              <a:rPr lang="en-US" sz="2400" dirty="0"/>
              <a:t>Energy</a:t>
            </a:r>
          </a:p>
          <a:p>
            <a:pPr lvl="3"/>
            <a:r>
              <a:rPr lang="en-US" sz="2400" dirty="0"/>
              <a:t>Shows enthusiasm for your topic</a:t>
            </a:r>
          </a:p>
          <a:p>
            <a:pPr lvl="1"/>
            <a:r>
              <a:rPr lang="en-US" sz="2400" dirty="0"/>
              <a:t>Controlling nervousness</a:t>
            </a:r>
          </a:p>
          <a:p>
            <a:pPr lvl="3"/>
            <a:r>
              <a:rPr lang="en-US" sz="2400" dirty="0"/>
              <a:t>Demonstrates preparation</a:t>
            </a:r>
          </a:p>
          <a:p>
            <a:pPr lvl="1"/>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369552607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9B6B-DBF3-4DE8-973B-E5AFFBD4B950}"/>
              </a:ext>
            </a:extLst>
          </p:cNvPr>
          <p:cNvSpPr>
            <a:spLocks noGrp="1"/>
          </p:cNvSpPr>
          <p:nvPr>
            <p:ph type="title"/>
          </p:nvPr>
        </p:nvSpPr>
        <p:spPr>
          <a:xfrm>
            <a:off x="5282381" y="629266"/>
            <a:ext cx="4767471" cy="1641986"/>
          </a:xfrm>
        </p:spPr>
        <p:txBody>
          <a:bodyPr>
            <a:normAutofit fontScale="90000"/>
          </a:bodyPr>
          <a:lstStyle/>
          <a:p>
            <a:r>
              <a:rPr lang="en-US" sz="4400" dirty="0"/>
              <a:t>Managing nerves</a:t>
            </a:r>
            <a:br>
              <a:rPr lang="en-US" sz="4400" dirty="0"/>
            </a:br>
            <a:br>
              <a:rPr lang="en-US" b="1" dirty="0"/>
            </a:br>
            <a:endParaRPr lang="en-US" b="1" dirty="0"/>
          </a:p>
        </p:txBody>
      </p:sp>
      <p:pic>
        <p:nvPicPr>
          <p:cNvPr id="5" name="Picture 4">
            <a:extLst>
              <a:ext uri="{FF2B5EF4-FFF2-40B4-BE49-F238E27FC236}">
                <a16:creationId xmlns:a16="http://schemas.microsoft.com/office/drawing/2014/main" id="{FD8B96B1-5A15-4730-B566-7D6883F7EAE6}"/>
              </a:ext>
            </a:extLst>
          </p:cNvPr>
          <p:cNvPicPr>
            <a:picLocks noChangeAspect="1"/>
          </p:cNvPicPr>
          <p:nvPr/>
        </p:nvPicPr>
        <p:blipFill rotWithShape="1">
          <a:blip r:embed="rId3">
            <a:extLst>
              <a:ext uri="{28A0092B-C50C-407E-A947-70E740481C1C}">
                <a14:useLocalDpi xmlns:a14="http://schemas.microsoft.com/office/drawing/2010/main" val="0"/>
              </a:ext>
            </a:extLst>
          </a:blip>
          <a:srcRect l="58438"/>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894AC78C-42A8-44D9-B319-FA287E9431F1}"/>
              </a:ext>
            </a:extLst>
          </p:cNvPr>
          <p:cNvSpPr>
            <a:spLocks noGrp="1"/>
          </p:cNvSpPr>
          <p:nvPr>
            <p:ph idx="1"/>
          </p:nvPr>
        </p:nvSpPr>
        <p:spPr>
          <a:xfrm>
            <a:off x="5282381" y="1750742"/>
            <a:ext cx="4767471" cy="4497658"/>
          </a:xfrm>
        </p:spPr>
        <p:txBody>
          <a:bodyPr>
            <a:normAutofit fontScale="92500" lnSpcReduction="10000"/>
          </a:bodyPr>
          <a:lstStyle/>
          <a:p>
            <a:pPr lvl="1"/>
            <a:r>
              <a:rPr lang="en-US" sz="2400" dirty="0"/>
              <a:t>Stage fright can affect body language</a:t>
            </a:r>
          </a:p>
          <a:p>
            <a:pPr lvl="1"/>
            <a:r>
              <a:rPr lang="en-US" sz="2400" dirty="0"/>
              <a:t>Remember to BREATHE!</a:t>
            </a:r>
          </a:p>
          <a:p>
            <a:pPr lvl="1"/>
            <a:r>
              <a:rPr lang="en-US" sz="2400" dirty="0"/>
              <a:t>Take fewer, but deeper breaths.</a:t>
            </a:r>
          </a:p>
          <a:p>
            <a:pPr lvl="2"/>
            <a:r>
              <a:rPr lang="en-US" sz="2400" dirty="0"/>
              <a:t>Breathe from the lower chest</a:t>
            </a:r>
          </a:p>
          <a:p>
            <a:pPr lvl="1"/>
            <a:r>
              <a:rPr lang="en-US" sz="2400" dirty="0"/>
              <a:t>Practice breathing while preparing for a speech.</a:t>
            </a:r>
          </a:p>
          <a:p>
            <a:pPr lvl="1"/>
            <a:endParaRPr lang="en-US" sz="2400" dirty="0"/>
          </a:p>
          <a:p>
            <a:pPr marL="457200" lvl="1" indent="0">
              <a:buNone/>
            </a:pPr>
            <a:r>
              <a:rPr lang="en-US" sz="2400" dirty="0"/>
              <a:t>https://www.youtube.com/watch?v=d1u7THOudfw</a:t>
            </a:r>
          </a:p>
          <a:p>
            <a:endParaRPr lang="en-US" dirty="0"/>
          </a:p>
        </p:txBody>
      </p:sp>
    </p:spTree>
    <p:extLst>
      <p:ext uri="{BB962C8B-B14F-4D97-AF65-F5344CB8AC3E}">
        <p14:creationId xmlns:p14="http://schemas.microsoft.com/office/powerpoint/2010/main" val="300611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9146-4614-48B7-892B-442FA43295A3}"/>
              </a:ext>
            </a:extLst>
          </p:cNvPr>
          <p:cNvSpPr>
            <a:spLocks noGrp="1"/>
          </p:cNvSpPr>
          <p:nvPr>
            <p:ph type="title"/>
          </p:nvPr>
        </p:nvSpPr>
        <p:spPr>
          <a:xfrm>
            <a:off x="5282381" y="629266"/>
            <a:ext cx="5112350" cy="1641986"/>
          </a:xfrm>
        </p:spPr>
        <p:txBody>
          <a:bodyPr>
            <a:normAutofit fontScale="90000"/>
          </a:bodyPr>
          <a:lstStyle/>
          <a:p>
            <a:pPr>
              <a:lnSpc>
                <a:spcPct val="90000"/>
              </a:lnSpc>
            </a:pPr>
            <a:br>
              <a:rPr lang="en-US" sz="2600" b="1" dirty="0"/>
            </a:br>
            <a:r>
              <a:rPr lang="en-US" sz="5300" b="1" dirty="0"/>
              <a:t>“</a:t>
            </a:r>
            <a:r>
              <a:rPr lang="en-US" sz="5300" dirty="0"/>
              <a:t>The ‘Eyes’ Have It!”</a:t>
            </a:r>
            <a:br>
              <a:rPr lang="en-US" sz="2600" dirty="0"/>
            </a:br>
            <a:br>
              <a:rPr lang="en-US" sz="2600" dirty="0"/>
            </a:br>
            <a:endParaRPr lang="en-US" sz="2600" dirty="0"/>
          </a:p>
        </p:txBody>
      </p:sp>
      <p:pic>
        <p:nvPicPr>
          <p:cNvPr id="5" name="Picture 4">
            <a:extLst>
              <a:ext uri="{FF2B5EF4-FFF2-40B4-BE49-F238E27FC236}">
                <a16:creationId xmlns:a16="http://schemas.microsoft.com/office/drawing/2014/main" id="{0A9AC5A2-2FB3-4CAB-BED2-44AB9A0663B1}"/>
              </a:ext>
            </a:extLst>
          </p:cNvPr>
          <p:cNvPicPr>
            <a:picLocks noChangeAspect="1"/>
          </p:cNvPicPr>
          <p:nvPr/>
        </p:nvPicPr>
        <p:blipFill rotWithShape="1">
          <a:blip r:embed="rId4">
            <a:extLst>
              <a:ext uri="{28A0092B-C50C-407E-A947-70E740481C1C}">
                <a14:useLocalDpi xmlns:a14="http://schemas.microsoft.com/office/drawing/2010/main" val="0"/>
              </a:ext>
            </a:extLst>
          </a:blip>
          <a:srcRect l="43771" r="13146"/>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20522C06-08E3-4768-8F7F-55731FF154DD}"/>
              </a:ext>
            </a:extLst>
          </p:cNvPr>
          <p:cNvSpPr>
            <a:spLocks noGrp="1"/>
          </p:cNvSpPr>
          <p:nvPr>
            <p:ph idx="1"/>
          </p:nvPr>
        </p:nvSpPr>
        <p:spPr>
          <a:xfrm>
            <a:off x="5282381" y="2438400"/>
            <a:ext cx="4767471" cy="3809999"/>
          </a:xfrm>
        </p:spPr>
        <p:txBody>
          <a:bodyPr>
            <a:normAutofit/>
          </a:bodyPr>
          <a:lstStyle/>
          <a:p>
            <a:pPr marL="0" indent="0">
              <a:buNone/>
            </a:pPr>
            <a:r>
              <a:rPr lang="en-US" sz="2800" dirty="0"/>
              <a:t>Be sure to make eye contact</a:t>
            </a:r>
          </a:p>
          <a:p>
            <a:pPr lvl="2"/>
            <a:r>
              <a:rPr lang="en-US" sz="2800" dirty="0"/>
              <a:t>With the audience in a room</a:t>
            </a:r>
          </a:p>
          <a:p>
            <a:pPr lvl="3"/>
            <a:r>
              <a:rPr lang="en-US" sz="2600" dirty="0"/>
              <a:t>“Sweep the room”</a:t>
            </a:r>
          </a:p>
          <a:p>
            <a:pPr lvl="2"/>
            <a:r>
              <a:rPr lang="en-US" sz="2800" dirty="0"/>
              <a:t>With computer camera on Zoom</a:t>
            </a:r>
          </a:p>
          <a:p>
            <a:pPr marL="1371600" lvl="3"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585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1947</TotalTime>
  <Words>1104</Words>
  <Application>Microsoft Office PowerPoint</Application>
  <PresentationFormat>Widescreen</PresentationFormat>
  <Paragraphs>168</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Roboto</vt:lpstr>
      <vt:lpstr>Wingdings 3</vt:lpstr>
      <vt:lpstr>Ion</vt:lpstr>
      <vt:lpstr>Communication Skills Building:   Body Language  </vt:lpstr>
      <vt:lpstr>Lesson goals:</vt:lpstr>
      <vt:lpstr>Effective speaking </vt:lpstr>
      <vt:lpstr>Body Language Vocabulary</vt:lpstr>
      <vt:lpstr>Basic Body Language </vt:lpstr>
      <vt:lpstr>Warm-up Questions: Think about these questions, then discuss with your group:</vt:lpstr>
      <vt:lpstr>Lively Delivery</vt:lpstr>
      <vt:lpstr>Managing nerves  </vt:lpstr>
      <vt:lpstr> “The ‘Eyes’ Have It!”  </vt:lpstr>
      <vt:lpstr> Facial Expressions </vt:lpstr>
      <vt:lpstr>Good Body Language Tips  </vt:lpstr>
      <vt:lpstr> What to Do with Your Arms &amp; Hands </vt:lpstr>
      <vt:lpstr>PowerPoint Presentation</vt:lpstr>
      <vt:lpstr>PowerPoint Presentation</vt:lpstr>
      <vt:lpstr> Using Appropriate Hand Gestures </vt:lpstr>
      <vt:lpstr>Good Hand Gestures</vt:lpstr>
      <vt:lpstr>Body language needs improvement!</vt:lpstr>
      <vt:lpstr>Good Speech Delivery:  What did the speaker do wrong?  What did he do right?    </vt:lpstr>
      <vt:lpstr>Telling a Personal Story to Connect to the Audience</vt:lpstr>
      <vt:lpstr>Telling a Personal Story to Connect to the Audience</vt:lpstr>
      <vt:lpstr>Group Discussion: True or False?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 Building:   Body Language</dc:title>
  <dc:creator>Catherine Tapia</dc:creator>
  <cp:lastModifiedBy>Catherine Tapia</cp:lastModifiedBy>
  <cp:revision>37</cp:revision>
  <dcterms:created xsi:type="dcterms:W3CDTF">2021-03-07T21:45:36Z</dcterms:created>
  <dcterms:modified xsi:type="dcterms:W3CDTF">2022-03-11T00:29:50Z</dcterms:modified>
</cp:coreProperties>
</file>