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737" r:id="rId2"/>
  </p:sldMasterIdLst>
  <p:notesMasterIdLst>
    <p:notesMasterId r:id="rId44"/>
  </p:notesMasterIdLst>
  <p:sldIdLst>
    <p:sldId id="290" r:id="rId3"/>
    <p:sldId id="257" r:id="rId4"/>
    <p:sldId id="284" r:id="rId5"/>
    <p:sldId id="258" r:id="rId6"/>
    <p:sldId id="259" r:id="rId7"/>
    <p:sldId id="262" r:id="rId8"/>
    <p:sldId id="285" r:id="rId9"/>
    <p:sldId id="288" r:id="rId10"/>
    <p:sldId id="272" r:id="rId11"/>
    <p:sldId id="268" r:id="rId12"/>
    <p:sldId id="267" r:id="rId13"/>
    <p:sldId id="270" r:id="rId14"/>
    <p:sldId id="269" r:id="rId15"/>
    <p:sldId id="273" r:id="rId16"/>
    <p:sldId id="291" r:id="rId17"/>
    <p:sldId id="274" r:id="rId18"/>
    <p:sldId id="275" r:id="rId19"/>
    <p:sldId id="316" r:id="rId20"/>
    <p:sldId id="302" r:id="rId21"/>
    <p:sldId id="294" r:id="rId22"/>
    <p:sldId id="295" r:id="rId23"/>
    <p:sldId id="300" r:id="rId24"/>
    <p:sldId id="311" r:id="rId25"/>
    <p:sldId id="292" r:id="rId26"/>
    <p:sldId id="298" r:id="rId27"/>
    <p:sldId id="315" r:id="rId28"/>
    <p:sldId id="308" r:id="rId29"/>
    <p:sldId id="293" r:id="rId30"/>
    <p:sldId id="317" r:id="rId31"/>
    <p:sldId id="278" r:id="rId32"/>
    <p:sldId id="314" r:id="rId33"/>
    <p:sldId id="299" r:id="rId34"/>
    <p:sldId id="303" r:id="rId35"/>
    <p:sldId id="310" r:id="rId36"/>
    <p:sldId id="279" r:id="rId37"/>
    <p:sldId id="304" r:id="rId38"/>
    <p:sldId id="305" r:id="rId39"/>
    <p:sldId id="307" r:id="rId40"/>
    <p:sldId id="280" r:id="rId41"/>
    <p:sldId id="282" r:id="rId42"/>
    <p:sldId id="283" r:id="rId43"/>
  </p:sldIdLst>
  <p:sldSz cx="9144000" cy="6858000" type="screen4x3"/>
  <p:notesSz cx="6858000" cy="9144000"/>
  <p:embeddedFontLst>
    <p:embeddedFont>
      <p:font typeface="Amatic SC" panose="00000500000000000000" pitchFamily="2" charset="-79"/>
      <p:regular r:id="rId45"/>
      <p:bold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Dosis" pitchFamily="2" charset="0"/>
      <p:regular r:id="rId53"/>
      <p:bold r:id="rId54"/>
    </p:embeddedFont>
    <p:embeddedFont>
      <p:font typeface="Georgia" panose="02040502050405020303" pitchFamily="18" charset="0"/>
      <p:regular r:id="rId55"/>
      <p:bold r:id="rId56"/>
      <p:italic r:id="rId57"/>
      <p:boldItalic r:id="rId58"/>
    </p:embeddedFont>
    <p:embeddedFont>
      <p:font typeface="Montserrat" panose="00000500000000000000" pitchFamily="2" charset="0"/>
      <p:regular r:id="rId59"/>
      <p:bold r:id="rId60"/>
      <p:italic r:id="rId61"/>
      <p:boldItalic r:id="rId62"/>
    </p:embeddedFont>
    <p:embeddedFont>
      <p:font typeface="Roboto" panose="02000000000000000000" pitchFamily="2" charset="0"/>
      <p:regular r:id="rId63"/>
      <p:bold r:id="rId64"/>
      <p:italic r:id="rId65"/>
      <p:boldItalic r:id="rId66"/>
    </p:embeddedFont>
    <p:embeddedFont>
      <p:font typeface="Source Code Pro" panose="020B0509030403020204" pitchFamily="49"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152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font" Target="fonts/font24.fntdata"/><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8" Type="http://schemas.openxmlformats.org/officeDocument/2006/relationships/slide" Target="slides/slide6.xml"/><Relationship Id="rId51" Type="http://schemas.openxmlformats.org/officeDocument/2006/relationships/font" Target="fonts/font7.fntdata"/><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oldtownsandiego.org/"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oldtownsandiego.org/historyofoldtow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AIx08Lh3Hd4&amp;t=1227s"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youtube.com/watch?v=_gSYXlkqmN8" TargetMode="External"/><Relationship Id="rId4" Type="http://schemas.openxmlformats.org/officeDocument/2006/relationships/hyperlink" Target="https://www.youtube.com/watch?v=L5U6rlWuiG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WVTLKr123u0"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youtube.com/watch?v=CUf8lGR0QoM"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WVTLKr123u0"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youtube.com/watch?v=CUf8lGR0QoM"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AIx08Lh3Hd4&amp;t=1227s"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youtube.com/watch?v=_gSYXlkqmN8" TargetMode="External"/><Relationship Id="rId4" Type="http://schemas.openxmlformats.org/officeDocument/2006/relationships/hyperlink" Target="https://www.youtube.com/watch?v=L5U6rlWuiGE"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AIx08Lh3Hd4&amp;t=1227s"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www.youtube.com/watch?v=_gSYXlkqmN8" TargetMode="External"/><Relationship Id="rId4" Type="http://schemas.openxmlformats.org/officeDocument/2006/relationships/hyperlink" Target="https://www.youtube.com/watch?v=L5U6rlWuiGE"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AIx08Lh3Hd4&amp;t=1227s"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youtube.com/watch?v=_gSYXlkqmN8" TargetMode="External"/><Relationship Id="rId4" Type="http://schemas.openxmlformats.org/officeDocument/2006/relationships/hyperlink" Target="https://www.youtube.com/watch?v=L5U6rlWuiGE"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Iod73yGrm0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kahoot.it/challenge/03168031?challenge-id=29cc76d0-97d8-4716-a18a-b61ca2f04a4d_1606169085445"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create.kahoot.it/share/old-town-comprehension-questions/8990727e-9bcd-4611-9820-974221164ba8"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c5963e03bf_1_1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c5963e03bf_1_1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900">
                <a:solidFill>
                  <a:srgbClr val="565656"/>
                </a:solidFill>
                <a:highlight>
                  <a:srgbClr val="FFFFFF"/>
                </a:highlight>
                <a:latin typeface="Georgia"/>
                <a:ea typeface="Georgia"/>
                <a:cs typeface="Georgia"/>
                <a:sym typeface="Georgia"/>
              </a:rPr>
              <a:t>Class Time 60” CCSD  75” GT&amp;C</a:t>
            </a:r>
            <a:endParaRPr sz="900">
              <a:solidFill>
                <a:srgbClr val="565656"/>
              </a:solidFill>
              <a:highlight>
                <a:srgbClr val="FFFFFF"/>
              </a:highlight>
              <a:latin typeface="Georgia"/>
              <a:ea typeface="Georgia"/>
              <a:cs typeface="Georgia"/>
              <a:sym typeface="Georgia"/>
            </a:endParaRPr>
          </a:p>
          <a:p>
            <a:pPr marL="457200" lvl="0" indent="-285750" algn="l" rtl="0">
              <a:lnSpc>
                <a:spcPct val="115000"/>
              </a:lnSpc>
              <a:spcBef>
                <a:spcPts val="1200"/>
              </a:spcBef>
              <a:spcAft>
                <a:spcPts val="0"/>
              </a:spcAft>
              <a:buClr>
                <a:srgbClr val="565656"/>
              </a:buClr>
              <a:buSzPts val="900"/>
              <a:buFont typeface="Georgia"/>
              <a:buChar char="●"/>
            </a:pPr>
            <a:r>
              <a:rPr lang="en-US" sz="900">
                <a:solidFill>
                  <a:srgbClr val="565656"/>
                </a:solidFill>
                <a:highlight>
                  <a:srgbClr val="FFFFFF"/>
                </a:highlight>
                <a:latin typeface="Georgia"/>
                <a:ea typeface="Georgia"/>
                <a:cs typeface="Georgia"/>
                <a:sym typeface="Georgia"/>
              </a:rPr>
              <a:t>12” Warm up - 7 mins group time. 5  minutes share out</a:t>
            </a:r>
            <a:endParaRPr sz="900">
              <a:solidFill>
                <a:srgbClr val="565656"/>
              </a:solidFill>
              <a:highlight>
                <a:srgbClr val="FFFFFF"/>
              </a:highlight>
              <a:latin typeface="Georgia"/>
              <a:ea typeface="Georgia"/>
              <a:cs typeface="Georgia"/>
              <a:sym typeface="Georgia"/>
            </a:endParaRPr>
          </a:p>
          <a:p>
            <a:pPr marL="457200" lvl="0" indent="-285750" algn="l" rtl="0">
              <a:lnSpc>
                <a:spcPct val="115000"/>
              </a:lnSpc>
              <a:spcBef>
                <a:spcPts val="0"/>
              </a:spcBef>
              <a:spcAft>
                <a:spcPts val="0"/>
              </a:spcAft>
              <a:buClr>
                <a:srgbClr val="565656"/>
              </a:buClr>
              <a:buSzPts val="900"/>
              <a:buFont typeface="Georgia"/>
              <a:buChar char="●"/>
            </a:pPr>
            <a:r>
              <a:rPr lang="en-US" sz="900">
                <a:solidFill>
                  <a:srgbClr val="565656"/>
                </a:solidFill>
                <a:highlight>
                  <a:srgbClr val="FFFFFF"/>
                </a:highlight>
                <a:latin typeface="Georgia"/>
                <a:ea typeface="Georgia"/>
                <a:cs typeface="Georgia"/>
                <a:sym typeface="Georgia"/>
              </a:rPr>
              <a:t>28” Lecture - 4 x 7 minutes per slide (4 minutes to explanation + 3 minutes for audience participation)</a:t>
            </a:r>
            <a:endParaRPr sz="900">
              <a:solidFill>
                <a:srgbClr val="565656"/>
              </a:solidFill>
              <a:highlight>
                <a:srgbClr val="FFFFFF"/>
              </a:highlight>
              <a:latin typeface="Georgia"/>
              <a:ea typeface="Georgia"/>
              <a:cs typeface="Georgia"/>
              <a:sym typeface="Georgia"/>
            </a:endParaRPr>
          </a:p>
          <a:p>
            <a:pPr marL="457200" lvl="0" indent="-285750" algn="l" rtl="0">
              <a:lnSpc>
                <a:spcPct val="115000"/>
              </a:lnSpc>
              <a:spcBef>
                <a:spcPts val="0"/>
              </a:spcBef>
              <a:spcAft>
                <a:spcPts val="0"/>
              </a:spcAft>
              <a:buClr>
                <a:srgbClr val="565656"/>
              </a:buClr>
              <a:buSzPts val="900"/>
              <a:buFont typeface="Georgia"/>
              <a:buChar char="●"/>
            </a:pPr>
            <a:r>
              <a:rPr lang="en-US" sz="900">
                <a:solidFill>
                  <a:srgbClr val="565656"/>
                </a:solidFill>
                <a:highlight>
                  <a:srgbClr val="FFFFFF"/>
                </a:highlight>
                <a:latin typeface="Georgia"/>
                <a:ea typeface="Georgia"/>
                <a:cs typeface="Georgia"/>
                <a:sym typeface="Georgia"/>
              </a:rPr>
              <a:t>15” Group Discussion </a:t>
            </a:r>
            <a:r>
              <a:rPr lang="en-US" sz="900">
                <a:solidFill>
                  <a:srgbClr val="565656"/>
                </a:solidFill>
                <a:highlight>
                  <a:schemeClr val="lt1"/>
                </a:highlight>
                <a:latin typeface="Georgia"/>
                <a:ea typeface="Georgia"/>
                <a:cs typeface="Georgia"/>
                <a:sym typeface="Georgia"/>
              </a:rPr>
              <a:t>(7 mins group time. 7 minutes share out)</a:t>
            </a:r>
            <a:endParaRPr sz="900">
              <a:solidFill>
                <a:srgbClr val="565656"/>
              </a:solidFill>
              <a:highlight>
                <a:schemeClr val="lt1"/>
              </a:highlight>
              <a:latin typeface="Georgia"/>
              <a:ea typeface="Georgia"/>
              <a:cs typeface="Georgia"/>
              <a:sym typeface="Georgia"/>
            </a:endParaRPr>
          </a:p>
          <a:p>
            <a:pPr marL="457200" lvl="0" indent="-285750" algn="l" rtl="0">
              <a:lnSpc>
                <a:spcPct val="115000"/>
              </a:lnSpc>
              <a:spcBef>
                <a:spcPts val="0"/>
              </a:spcBef>
              <a:spcAft>
                <a:spcPts val="0"/>
              </a:spcAft>
              <a:buClr>
                <a:srgbClr val="565656"/>
              </a:buClr>
              <a:buSzPts val="900"/>
              <a:buFont typeface="Georgia"/>
              <a:buChar char="●"/>
            </a:pPr>
            <a:r>
              <a:rPr lang="en-US" sz="900">
                <a:solidFill>
                  <a:srgbClr val="565656"/>
                </a:solidFill>
                <a:highlight>
                  <a:schemeClr val="lt1"/>
                </a:highlight>
                <a:latin typeface="Georgia"/>
                <a:ea typeface="Georgia"/>
                <a:cs typeface="Georgia"/>
                <a:sym typeface="Georgia"/>
              </a:rPr>
              <a:t>5-7” Bonus activity, if finished early</a:t>
            </a:r>
            <a:endParaRPr sz="900">
              <a:solidFill>
                <a:srgbClr val="565656"/>
              </a:solidFill>
              <a:highlight>
                <a:schemeClr val="lt1"/>
              </a:highlight>
              <a:latin typeface="Georgia"/>
              <a:ea typeface="Georgia"/>
              <a:cs typeface="Georgia"/>
              <a:sym typeface="Georgia"/>
            </a:endParaRPr>
          </a:p>
          <a:p>
            <a:pPr marL="0" lvl="0" indent="0" algn="l" rtl="0">
              <a:lnSpc>
                <a:spcPct val="115000"/>
              </a:lnSpc>
              <a:spcBef>
                <a:spcPts val="1200"/>
              </a:spcBef>
              <a:spcAft>
                <a:spcPts val="0"/>
              </a:spcAft>
              <a:buNone/>
            </a:pPr>
            <a:r>
              <a:rPr lang="en-US" sz="900">
                <a:solidFill>
                  <a:srgbClr val="565656"/>
                </a:solidFill>
                <a:highlight>
                  <a:schemeClr val="lt1"/>
                </a:highlight>
                <a:latin typeface="Georgia"/>
                <a:ea typeface="Georgia"/>
                <a:cs typeface="Georgia"/>
                <a:sym typeface="Georgia"/>
              </a:rPr>
              <a:t>Note: Make the breakout rooms as people come in. Take a screenshot of the group roster that pops up in case you need it</a:t>
            </a:r>
            <a:endParaRPr sz="900">
              <a:solidFill>
                <a:srgbClr val="565656"/>
              </a:solidFill>
              <a:highlight>
                <a:schemeClr val="lt1"/>
              </a:highlight>
              <a:latin typeface="Georgia"/>
              <a:ea typeface="Georgia"/>
              <a:cs typeface="Georgia"/>
              <a:sym typeface="Georgia"/>
            </a:endParaRPr>
          </a:p>
          <a:p>
            <a:pPr marL="0" lvl="0" indent="0" algn="l" rtl="0">
              <a:lnSpc>
                <a:spcPct val="115000"/>
              </a:lnSpc>
              <a:spcBef>
                <a:spcPts val="1200"/>
              </a:spcBef>
              <a:spcAft>
                <a:spcPts val="0"/>
              </a:spcAft>
              <a:buNone/>
            </a:pPr>
            <a:r>
              <a:rPr lang="en-US" sz="900">
                <a:solidFill>
                  <a:srgbClr val="565656"/>
                </a:solidFill>
                <a:highlight>
                  <a:srgbClr val="FFFFFF"/>
                </a:highlight>
                <a:latin typeface="Georgia"/>
                <a:ea typeface="Georgia"/>
                <a:cs typeface="Georgia"/>
                <a:sym typeface="Georgia"/>
              </a:rPr>
              <a:t>Additional Resources: </a:t>
            </a:r>
            <a:endParaRPr sz="900">
              <a:solidFill>
                <a:srgbClr val="565656"/>
              </a:solidFill>
              <a:highlight>
                <a:srgbClr val="FFFFFF"/>
              </a:highlight>
              <a:latin typeface="Georgia"/>
              <a:ea typeface="Georgia"/>
              <a:cs typeface="Georgia"/>
              <a:sym typeface="Georgia"/>
            </a:endParaRPr>
          </a:p>
          <a:p>
            <a:pPr marL="457200" lvl="0" indent="-285750" algn="l" rtl="0">
              <a:lnSpc>
                <a:spcPct val="115000"/>
              </a:lnSpc>
              <a:spcBef>
                <a:spcPts val="1200"/>
              </a:spcBef>
              <a:spcAft>
                <a:spcPts val="0"/>
              </a:spcAft>
              <a:buClr>
                <a:srgbClr val="565656"/>
              </a:buClr>
              <a:buSzPts val="900"/>
              <a:buFont typeface="Georgia"/>
              <a:buChar char="●"/>
            </a:pPr>
            <a:r>
              <a:rPr lang="en-US" sz="900" u="sng">
                <a:solidFill>
                  <a:schemeClr val="hlink"/>
                </a:solidFill>
                <a:highlight>
                  <a:srgbClr val="FFFFFF"/>
                </a:highlight>
                <a:latin typeface="Georgia"/>
                <a:ea typeface="Georgia"/>
                <a:cs typeface="Georgia"/>
                <a:sym typeface="Georgia"/>
                <a:hlinkClick r:id="rId3"/>
              </a:rPr>
              <a:t>https://www.oldtownsandiego.org/</a:t>
            </a:r>
            <a:r>
              <a:rPr lang="en-US" sz="900">
                <a:solidFill>
                  <a:srgbClr val="565656"/>
                </a:solidFill>
                <a:highlight>
                  <a:srgbClr val="FFFFFF"/>
                </a:highlight>
                <a:latin typeface="Georgia"/>
                <a:ea typeface="Georgia"/>
                <a:cs typeface="Georgia"/>
                <a:sym typeface="Georgia"/>
              </a:rPr>
              <a:t> </a:t>
            </a:r>
            <a:endParaRPr sz="900">
              <a:solidFill>
                <a:srgbClr val="565656"/>
              </a:solidFill>
              <a:highlight>
                <a:srgbClr val="FFFFFF"/>
              </a:highlight>
              <a:latin typeface="Georgia"/>
              <a:ea typeface="Georgia"/>
              <a:cs typeface="Georgia"/>
              <a:sym typeface="Georgia"/>
            </a:endParaRPr>
          </a:p>
          <a:p>
            <a:pPr marL="457200" lvl="0" indent="-285750" algn="l" rtl="0">
              <a:spcBef>
                <a:spcPts val="0"/>
              </a:spcBef>
              <a:spcAft>
                <a:spcPts val="0"/>
              </a:spcAft>
              <a:buClr>
                <a:srgbClr val="565656"/>
              </a:buClr>
              <a:buSzPts val="900"/>
              <a:buFont typeface="Georgia"/>
              <a:buChar char="●"/>
            </a:pPr>
            <a:r>
              <a:rPr lang="en-US" u="sng">
                <a:solidFill>
                  <a:srgbClr val="EB8803"/>
                </a:solidFill>
                <a:hlinkClick r:id="rId4">
                  <a:extLst>
                    <a:ext uri="{A12FA001-AC4F-418D-AE19-62706E023703}">
                      <ahyp:hlinkClr xmlns:ahyp="http://schemas.microsoft.com/office/drawing/2018/hyperlinkcolor" val="tx"/>
                    </a:ext>
                  </a:extLst>
                </a:hlinkClick>
              </a:rPr>
              <a:t>https://www.oldtownsandiego.org/historyofoldtown/</a:t>
            </a:r>
            <a:endParaRPr sz="900">
              <a:solidFill>
                <a:srgbClr val="565656"/>
              </a:solidFill>
              <a:highlight>
                <a:srgbClr val="FFFFFF"/>
              </a:highlight>
              <a:latin typeface="Georgia"/>
              <a:ea typeface="Georgia"/>
              <a:cs typeface="Georgia"/>
              <a:sym typeface="Georgia"/>
            </a:endParaRPr>
          </a:p>
          <a:p>
            <a:pPr marL="0" lvl="0" indent="0" algn="l" rtl="0">
              <a:lnSpc>
                <a:spcPct val="115000"/>
              </a:lnSpc>
              <a:spcBef>
                <a:spcPts val="0"/>
              </a:spcBef>
              <a:spcAft>
                <a:spcPts val="1200"/>
              </a:spcAft>
              <a:buNone/>
            </a:pPr>
            <a:endParaRPr sz="6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c5c87b19a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gc5c87b19ad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c5963e03bf_1_1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c5963e03bf_1_1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Notice that the sign is in English and Spanish. Spanish has always been a major language in California.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c5963e03bf_1_1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c5963e03bf_1_1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Video 1 Shops: </a:t>
            </a:r>
            <a:r>
              <a:rPr lang="en-US" u="sng" dirty="0">
                <a:solidFill>
                  <a:schemeClr val="hlink"/>
                </a:solidFill>
                <a:hlinkClick r:id="rId3"/>
              </a:rPr>
              <a:t>https://www.youtube.com/watch?v=AIx08Lh3Hd4&amp;t=1227s</a:t>
            </a:r>
            <a:endParaRPr dirty="0"/>
          </a:p>
          <a:p>
            <a:pPr marL="0" lvl="0" indent="0" algn="l" rtl="0">
              <a:spcBef>
                <a:spcPts val="0"/>
              </a:spcBef>
              <a:spcAft>
                <a:spcPts val="0"/>
              </a:spcAft>
              <a:buNone/>
            </a:pPr>
            <a:r>
              <a:rPr lang="en-US" dirty="0"/>
              <a:t>Video 2 Museums: </a:t>
            </a:r>
            <a:r>
              <a:rPr lang="en-US" u="sng" dirty="0">
                <a:solidFill>
                  <a:schemeClr val="hlink"/>
                </a:solidFill>
                <a:hlinkClick r:id="rId4"/>
              </a:rPr>
              <a:t>https://www.youtube.com/watch?v=L5U6rlWuiGE</a:t>
            </a:r>
            <a:r>
              <a:rPr lang="en-US" dirty="0"/>
              <a:t> </a:t>
            </a:r>
            <a:endParaRPr dirty="0"/>
          </a:p>
          <a:p>
            <a:pPr marL="0" lvl="0" indent="0" algn="l" rtl="0">
              <a:spcBef>
                <a:spcPts val="0"/>
              </a:spcBef>
              <a:spcAft>
                <a:spcPts val="0"/>
              </a:spcAft>
              <a:buNone/>
            </a:pPr>
            <a:r>
              <a:rPr lang="en-US" dirty="0"/>
              <a:t>Video 3 with market: </a:t>
            </a:r>
            <a:r>
              <a:rPr lang="en-US" u="sng" dirty="0">
                <a:solidFill>
                  <a:schemeClr val="hlink"/>
                </a:solidFill>
                <a:hlinkClick r:id="rId5"/>
              </a:rPr>
              <a:t>https://www.youtube.com/watch?v=_gSYXlkqmN8</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c5963e03bf_1_1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c5963e03bf_1_1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Jail &amp; Other </a:t>
            </a:r>
            <a:r>
              <a:rPr lang="en-US" dirty="0" err="1"/>
              <a:t>Builidngs</a:t>
            </a:r>
            <a:r>
              <a:rPr lang="en-US" dirty="0"/>
              <a:t>: </a:t>
            </a:r>
            <a:r>
              <a:rPr lang="en-US" u="sng" dirty="0">
                <a:solidFill>
                  <a:schemeClr val="hlink"/>
                </a:solidFill>
                <a:hlinkClick r:id="rId3"/>
              </a:rPr>
              <a:t>https://www.youtube.com/watch?v=WVTLKr123u0</a:t>
            </a:r>
            <a:endParaRPr dirty="0"/>
          </a:p>
          <a:p>
            <a:pPr marL="0" lvl="0" indent="0" algn="l" rtl="0">
              <a:spcBef>
                <a:spcPts val="0"/>
              </a:spcBef>
              <a:spcAft>
                <a:spcPts val="0"/>
              </a:spcAft>
              <a:buNone/>
            </a:pPr>
            <a:r>
              <a:rPr lang="en-US" dirty="0"/>
              <a:t>School House: </a:t>
            </a:r>
            <a:r>
              <a:rPr lang="en-US" u="sng" dirty="0">
                <a:solidFill>
                  <a:schemeClr val="hlink"/>
                </a:solidFill>
                <a:hlinkClick r:id="rId4"/>
              </a:rPr>
              <a:t>https://www.youtube.com/watch?v=CUf8lGR0QoM</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c5963e03bf_1_1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c5963e03bf_1_1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Jail &amp; Other </a:t>
            </a:r>
            <a:r>
              <a:rPr lang="en-US" dirty="0" err="1"/>
              <a:t>Builidngs</a:t>
            </a:r>
            <a:r>
              <a:rPr lang="en-US" dirty="0"/>
              <a:t>: </a:t>
            </a:r>
            <a:r>
              <a:rPr lang="en-US" u="sng" dirty="0">
                <a:solidFill>
                  <a:schemeClr val="hlink"/>
                </a:solidFill>
                <a:hlinkClick r:id="rId3"/>
              </a:rPr>
              <a:t>https://www.youtube.com/watch?v=WVTLKr123u0</a:t>
            </a:r>
            <a:endParaRPr dirty="0"/>
          </a:p>
          <a:p>
            <a:pPr marL="0" lvl="0" indent="0" algn="l" rtl="0">
              <a:spcBef>
                <a:spcPts val="0"/>
              </a:spcBef>
              <a:spcAft>
                <a:spcPts val="0"/>
              </a:spcAft>
              <a:buNone/>
            </a:pPr>
            <a:r>
              <a:rPr lang="en-US" dirty="0"/>
              <a:t>School House: </a:t>
            </a:r>
            <a:r>
              <a:rPr lang="en-US" u="sng" dirty="0">
                <a:solidFill>
                  <a:schemeClr val="hlink"/>
                </a:solidFill>
                <a:hlinkClick r:id="rId4"/>
              </a:rPr>
              <a:t>https://www.youtube.com/watch?v=CUf8lGR0QoM</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8519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c5963e03bf_1_1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c5963e03bf_1_1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extLst>
      <p:ext uri="{BB962C8B-B14F-4D97-AF65-F5344CB8AC3E}">
        <p14:creationId xmlns:p14="http://schemas.microsoft.com/office/powerpoint/2010/main" val="837651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c5963e03bf_1_1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c5963e03bf_1_1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Video 1 Shops: </a:t>
            </a:r>
            <a:r>
              <a:rPr lang="en-US" u="sng" dirty="0">
                <a:solidFill>
                  <a:schemeClr val="hlink"/>
                </a:solidFill>
                <a:hlinkClick r:id="rId3"/>
              </a:rPr>
              <a:t>https://www.youtube.com/watch?v=AIx08Lh3Hd4&amp;t=1227s</a:t>
            </a:r>
            <a:endParaRPr dirty="0"/>
          </a:p>
          <a:p>
            <a:pPr marL="0" lvl="0" indent="0" algn="l" rtl="0">
              <a:spcBef>
                <a:spcPts val="0"/>
              </a:spcBef>
              <a:spcAft>
                <a:spcPts val="0"/>
              </a:spcAft>
              <a:buNone/>
            </a:pPr>
            <a:r>
              <a:rPr lang="en-US" dirty="0"/>
              <a:t>Video 2 Museums: </a:t>
            </a:r>
            <a:r>
              <a:rPr lang="en-US" u="sng" dirty="0">
                <a:solidFill>
                  <a:schemeClr val="hlink"/>
                </a:solidFill>
                <a:hlinkClick r:id="rId4"/>
              </a:rPr>
              <a:t>https://www.youtube.com/watch?v=L5U6rlWuiGE</a:t>
            </a:r>
            <a:r>
              <a:rPr lang="en-US" dirty="0"/>
              <a:t> </a:t>
            </a:r>
            <a:endParaRPr dirty="0"/>
          </a:p>
          <a:p>
            <a:pPr marL="0" lvl="0" indent="0" algn="l" rtl="0">
              <a:spcBef>
                <a:spcPts val="0"/>
              </a:spcBef>
              <a:spcAft>
                <a:spcPts val="0"/>
              </a:spcAft>
              <a:buNone/>
            </a:pPr>
            <a:r>
              <a:rPr lang="en-US" dirty="0"/>
              <a:t>Video 3 with market: </a:t>
            </a:r>
            <a:r>
              <a:rPr lang="en-US" u="sng" dirty="0">
                <a:solidFill>
                  <a:schemeClr val="hlink"/>
                </a:solidFill>
                <a:hlinkClick r:id="rId5"/>
              </a:rPr>
              <a:t>https://www.youtube.com/watch?v=_gSYXlkqmN8</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446929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c5963e03bf_1_1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c5963e03bf_1_1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Video 1 Shops: </a:t>
            </a:r>
            <a:r>
              <a:rPr lang="en-US" u="sng" dirty="0">
                <a:solidFill>
                  <a:schemeClr val="hlink"/>
                </a:solidFill>
                <a:hlinkClick r:id="rId3"/>
              </a:rPr>
              <a:t>https://www.youtube.com/watch?v=AIx08Lh3Hd4&amp;t=1227s</a:t>
            </a:r>
            <a:endParaRPr dirty="0"/>
          </a:p>
          <a:p>
            <a:pPr marL="0" lvl="0" indent="0" algn="l" rtl="0">
              <a:spcBef>
                <a:spcPts val="0"/>
              </a:spcBef>
              <a:spcAft>
                <a:spcPts val="0"/>
              </a:spcAft>
              <a:buNone/>
            </a:pPr>
            <a:r>
              <a:rPr lang="en-US" dirty="0"/>
              <a:t>Video 2 Museums: </a:t>
            </a:r>
            <a:r>
              <a:rPr lang="en-US" u="sng" dirty="0">
                <a:solidFill>
                  <a:schemeClr val="hlink"/>
                </a:solidFill>
                <a:hlinkClick r:id="rId4"/>
              </a:rPr>
              <a:t>https://www.youtube.com/watch?v=L5U6rlWuiGE</a:t>
            </a:r>
            <a:r>
              <a:rPr lang="en-US" dirty="0"/>
              <a:t> </a:t>
            </a:r>
            <a:endParaRPr dirty="0"/>
          </a:p>
          <a:p>
            <a:pPr marL="0" lvl="0" indent="0" algn="l" rtl="0">
              <a:spcBef>
                <a:spcPts val="0"/>
              </a:spcBef>
              <a:spcAft>
                <a:spcPts val="0"/>
              </a:spcAft>
              <a:buNone/>
            </a:pPr>
            <a:r>
              <a:rPr lang="en-US" dirty="0"/>
              <a:t>Video 3 with market: </a:t>
            </a:r>
            <a:r>
              <a:rPr lang="en-US" u="sng" dirty="0">
                <a:solidFill>
                  <a:schemeClr val="hlink"/>
                </a:solidFill>
                <a:hlinkClick r:id="rId5"/>
              </a:rPr>
              <a:t>https://www.youtube.com/watch?v=_gSYXlkqmN8</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02790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c5963e03bf_1_1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c5963e03bf_1_1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Video 1 Shops: </a:t>
            </a:r>
            <a:r>
              <a:rPr lang="en-US" u="sng" dirty="0">
                <a:solidFill>
                  <a:schemeClr val="hlink"/>
                </a:solidFill>
                <a:hlinkClick r:id="rId3"/>
              </a:rPr>
              <a:t>https://www.youtube.com/watch?v=AIx08Lh3Hd4&amp;t=1227s</a:t>
            </a:r>
            <a:endParaRPr dirty="0"/>
          </a:p>
          <a:p>
            <a:pPr marL="0" lvl="0" indent="0" algn="l" rtl="0">
              <a:spcBef>
                <a:spcPts val="0"/>
              </a:spcBef>
              <a:spcAft>
                <a:spcPts val="0"/>
              </a:spcAft>
              <a:buNone/>
            </a:pPr>
            <a:r>
              <a:rPr lang="en-US" dirty="0"/>
              <a:t>Video 2 Museums: </a:t>
            </a:r>
            <a:r>
              <a:rPr lang="en-US" u="sng" dirty="0">
                <a:solidFill>
                  <a:schemeClr val="hlink"/>
                </a:solidFill>
                <a:hlinkClick r:id="rId4"/>
              </a:rPr>
              <a:t>https://www.youtube.com/watch?v=L5U6rlWuiGE</a:t>
            </a:r>
            <a:r>
              <a:rPr lang="en-US" dirty="0"/>
              <a:t> </a:t>
            </a:r>
            <a:endParaRPr dirty="0"/>
          </a:p>
          <a:p>
            <a:pPr marL="0" lvl="0" indent="0" algn="l" rtl="0">
              <a:spcBef>
                <a:spcPts val="0"/>
              </a:spcBef>
              <a:spcAft>
                <a:spcPts val="0"/>
              </a:spcAft>
              <a:buNone/>
            </a:pPr>
            <a:r>
              <a:rPr lang="en-US" dirty="0"/>
              <a:t>Video 3 with market: </a:t>
            </a:r>
            <a:r>
              <a:rPr lang="en-US" u="sng" dirty="0">
                <a:solidFill>
                  <a:schemeClr val="hlink"/>
                </a:solidFill>
                <a:hlinkClick r:id="rId5"/>
              </a:rPr>
              <a:t>https://www.youtube.com/watch?v=_gSYXlkqmN8</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96241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c5963e03bf_1_12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c5963e03bf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Mexican Food - </a:t>
            </a:r>
            <a:r>
              <a:rPr lang="en-US" u="sng" dirty="0">
                <a:solidFill>
                  <a:schemeClr val="hlink"/>
                </a:solidFill>
                <a:hlinkClick r:id="rId3"/>
              </a:rPr>
              <a:t>https://www.youtube.com/watch?v=Iod73yGrm0g</a:t>
            </a:r>
            <a:r>
              <a:rPr lang="en-US" dirty="0"/>
              <a:t> </a:t>
            </a:r>
            <a:endParaRPr dirty="0"/>
          </a:p>
          <a:p>
            <a:pPr marL="0" lvl="0" indent="0" algn="l" rtl="0">
              <a:spcBef>
                <a:spcPts val="0"/>
              </a:spcBef>
              <a:spcAft>
                <a:spcPts val="0"/>
              </a:spcAft>
              <a:buClr>
                <a:schemeClr val="dk1"/>
              </a:buClr>
              <a:buSzPts val="1100"/>
              <a:buFont typeface="Arial"/>
              <a:buNone/>
            </a:pPr>
            <a:r>
              <a:rPr lang="en-US" dirty="0">
                <a:solidFill>
                  <a:schemeClr val="dk1"/>
                </a:solidFill>
              </a:rPr>
              <a:t>Root Beer - a delicious drink invented in the 1800s</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Jerky - Dried meat that was long lasting and easy to transport in a time before refrigerated trucks</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c5963e03bf_1_1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c5963e03bf_1_1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Divide ss into groups of 4-6 (including 1 facilitator per group)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c5963e03bf_1_1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c5963e03bf_1_1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3999223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c5963e03bf_1_12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c5963e03bf_1_1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c5963e03bf_1_12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c5963e03bf_1_1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2469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c5963e03bf_1_12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c5963e03bf_1_1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14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c5963e03bf_1_12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c5963e03bf_1_1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6628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c5963e03bf_1_1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c5963e03bf_1_1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c5963e03bf_1_12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c5963e03bf_1_1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highlight>
                  <a:srgbClr val="FFFFFF"/>
                </a:highlight>
                <a:latin typeface="Calibri"/>
                <a:ea typeface="Calibri"/>
                <a:cs typeface="Calibri"/>
                <a:sym typeface="Calibri"/>
              </a:rPr>
              <a:t>Kahoot or they can try to answer questions in groups</a:t>
            </a:r>
            <a:endParaRPr sz="12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highlight>
                  <a:srgbClr val="FFFFFF"/>
                </a:highlight>
                <a:latin typeface="Calibri"/>
                <a:ea typeface="Calibri"/>
                <a:cs typeface="Calibri"/>
                <a:sym typeface="Calibri"/>
              </a:rPr>
              <a:t>Student view: </a:t>
            </a:r>
            <a:r>
              <a:rPr lang="en-US" sz="1200" u="sng">
                <a:solidFill>
                  <a:schemeClr val="hlink"/>
                </a:solidFill>
                <a:highlight>
                  <a:srgbClr val="FFFFFF"/>
                </a:highlight>
                <a:latin typeface="Calibri"/>
                <a:ea typeface="Calibri"/>
                <a:cs typeface="Calibri"/>
                <a:sym typeface="Calibri"/>
                <a:hlinkClick r:id="rId3"/>
              </a:rPr>
              <a:t>https://kahoot.it/challenge/03168031?challenge-id=29cc76d0-97d8-4716-a18a-b61ca2f04a4d_1606169085445</a:t>
            </a:r>
            <a:r>
              <a:rPr lang="en-US" sz="1200">
                <a:solidFill>
                  <a:schemeClr val="dk1"/>
                </a:solidFill>
                <a:highlight>
                  <a:srgbClr val="FFFFFF"/>
                </a:highlight>
                <a:latin typeface="Calibri"/>
                <a:ea typeface="Calibri"/>
                <a:cs typeface="Calibri"/>
                <a:sym typeface="Calibri"/>
              </a:rPr>
              <a:t> </a:t>
            </a:r>
            <a:endParaRPr sz="12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highlight>
                  <a:srgbClr val="FFFFFF"/>
                </a:highlight>
                <a:latin typeface="Calibri"/>
                <a:ea typeface="Calibri"/>
                <a:cs typeface="Calibri"/>
                <a:sym typeface="Calibri"/>
              </a:rPr>
              <a:t>Teacher View: </a:t>
            </a:r>
            <a:r>
              <a:rPr lang="en-US" sz="1200" b="1" u="sng">
                <a:solidFill>
                  <a:schemeClr val="hlink"/>
                </a:solidFill>
                <a:highlight>
                  <a:srgbClr val="FFFFFF"/>
                </a:highlight>
                <a:latin typeface="Calibri"/>
                <a:ea typeface="Calibri"/>
                <a:cs typeface="Calibri"/>
                <a:sym typeface="Calibri"/>
                <a:hlinkClick r:id="rId4"/>
              </a:rPr>
              <a:t>https://create.kahoot.it/share/old-town-comprehension-questions/8990727e-9bcd-4611-9820-974221164ba8</a:t>
            </a:r>
            <a:r>
              <a:rPr lang="en-US" sz="1200">
                <a:solidFill>
                  <a:schemeClr val="dk1"/>
                </a:solidFill>
                <a:highlight>
                  <a:srgbClr val="FFFFFF"/>
                </a:highlight>
                <a:latin typeface="Calibri"/>
                <a:ea typeface="Calibri"/>
                <a:cs typeface="Calibri"/>
                <a:sym typeface="Calibri"/>
              </a:rPr>
              <a:t> </a:t>
            </a:r>
            <a:endParaRPr sz="12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What is one famous landmark in San Diego? </a:t>
            </a:r>
            <a:endParaRPr/>
          </a:p>
          <a:p>
            <a:pPr marL="0" lvl="0" indent="0" algn="l" rtl="0">
              <a:spcBef>
                <a:spcPts val="0"/>
              </a:spcBef>
              <a:spcAft>
                <a:spcPts val="0"/>
              </a:spcAft>
              <a:buNone/>
            </a:pPr>
            <a:r>
              <a:rPr lang="en-US"/>
              <a:t>Old Town, The Jail, The Schoolhouse, The Bank Stagecoach, The Whaley House</a:t>
            </a:r>
            <a:endParaRPr/>
          </a:p>
          <a:p>
            <a:pPr marL="0" lvl="0" indent="0" algn="l" rtl="0">
              <a:spcBef>
                <a:spcPts val="0"/>
              </a:spcBef>
              <a:spcAft>
                <a:spcPts val="0"/>
              </a:spcAft>
              <a:buClr>
                <a:schemeClr val="dk1"/>
              </a:buClr>
              <a:buSzPts val="1100"/>
              <a:buFont typeface="Arial"/>
              <a:buNone/>
            </a:pPr>
            <a:r>
              <a:rPr lang="en-US">
                <a:solidFill>
                  <a:schemeClr val="dk1"/>
                </a:solidFill>
              </a:rPr>
              <a:t>1.5 million people live in San Diego today</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650 people lived in old town in 1850</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Old town is preserved for our education and appreciation</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Old town was a complete town</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English and Spanish are the main languages</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The population of early san diego was small</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In early california, people transported things by horse</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Some traditional foods are root beer, jerky, and tortillas.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c5963e03bf_1_12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c5963e03bf_1_1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c5963e03bf_1_1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c5963e03bf_1_1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c5963e03bf_1_1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c5963e03bf_1_1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Answer: 1.5 million people live in San Diego.</a:t>
            </a:r>
            <a:endParaRPr dirty="0"/>
          </a:p>
          <a:p>
            <a:pPr marL="0" lvl="0" indent="0" algn="l" rtl="0">
              <a:spcBef>
                <a:spcPts val="0"/>
              </a:spcBef>
              <a:spcAft>
                <a:spcPts val="0"/>
              </a:spcAft>
              <a:buNone/>
            </a:pPr>
            <a:r>
              <a:rPr lang="en-US" dirty="0"/>
              <a:t>Comparison - Show modern San Diego, then contrast it with Old Town</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c5963e03bf_1_1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c5963e03bf_1_1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Answer: 1.5 million people live in San Diego.</a:t>
            </a:r>
            <a:endParaRPr dirty="0"/>
          </a:p>
          <a:p>
            <a:pPr marL="0" lvl="0" indent="0" algn="l" rtl="0">
              <a:spcBef>
                <a:spcPts val="0"/>
              </a:spcBef>
              <a:spcAft>
                <a:spcPts val="0"/>
              </a:spcAft>
              <a:buNone/>
            </a:pPr>
            <a:r>
              <a:rPr lang="en-US" dirty="0"/>
              <a:t>Comparison - Show modern San Diego, then contrast it with Old Town</a:t>
            </a:r>
            <a:endParaRPr dirty="0"/>
          </a:p>
        </p:txBody>
      </p:sp>
    </p:spTree>
    <p:extLst>
      <p:ext uri="{BB962C8B-B14F-4D97-AF65-F5344CB8AC3E}">
        <p14:creationId xmlns:p14="http://schemas.microsoft.com/office/powerpoint/2010/main" val="1005602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c5963e03bf_1_1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c5963e03bf_1_1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c5c87b19ad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gc5c87b19ad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c5c87b19a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gc5c87b19ad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c5c87b19a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gc5c87b19ad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27"/>
        <p:cNvGrpSpPr/>
        <p:nvPr/>
      </p:nvGrpSpPr>
      <p:grpSpPr>
        <a:xfrm>
          <a:off x="0" y="0"/>
          <a:ext cx="0" cy="0"/>
          <a:chOff x="0" y="0"/>
          <a:chExt cx="0" cy="0"/>
        </a:xfrm>
      </p:grpSpPr>
      <p:sp>
        <p:nvSpPr>
          <p:cNvPr id="128" name="Google Shape;128;p18"/>
          <p:cNvSpPr/>
          <p:nvPr/>
        </p:nvSpPr>
        <p:spPr>
          <a:xfrm>
            <a:off x="0" y="0"/>
            <a:ext cx="9144000" cy="4572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8"/>
          <p:cNvSpPr txBox="1">
            <a:spLocks noGrp="1"/>
          </p:cNvSpPr>
          <p:nvPr>
            <p:ph type="ctrTitle"/>
          </p:nvPr>
        </p:nvSpPr>
        <p:spPr>
          <a:xfrm>
            <a:off x="311700" y="522867"/>
            <a:ext cx="8520600" cy="358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130" name="Google Shape;130;p18"/>
          <p:cNvSpPr txBox="1">
            <a:spLocks noGrp="1"/>
          </p:cNvSpPr>
          <p:nvPr>
            <p:ph type="subTitle" idx="1"/>
          </p:nvPr>
        </p:nvSpPr>
        <p:spPr>
          <a:xfrm>
            <a:off x="311700" y="5187200"/>
            <a:ext cx="8520600" cy="94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100"/>
              <a:buNone/>
              <a:defRPr sz="2100" b="1">
                <a:solidFill>
                  <a:schemeClr val="accent1"/>
                </a:solidFill>
              </a:defRPr>
            </a:lvl1pPr>
            <a:lvl2pPr lvl="1" algn="ctr" rtl="0">
              <a:lnSpc>
                <a:spcPct val="100000"/>
              </a:lnSpc>
              <a:spcBef>
                <a:spcPts val="0"/>
              </a:spcBef>
              <a:spcAft>
                <a:spcPts val="0"/>
              </a:spcAft>
              <a:buClr>
                <a:schemeClr val="accent1"/>
              </a:buClr>
              <a:buSzPts val="2100"/>
              <a:buNone/>
              <a:defRPr sz="2100" b="1">
                <a:solidFill>
                  <a:schemeClr val="accent1"/>
                </a:solidFill>
              </a:defRPr>
            </a:lvl2pPr>
            <a:lvl3pPr lvl="2" algn="ctr" rtl="0">
              <a:lnSpc>
                <a:spcPct val="100000"/>
              </a:lnSpc>
              <a:spcBef>
                <a:spcPts val="0"/>
              </a:spcBef>
              <a:spcAft>
                <a:spcPts val="0"/>
              </a:spcAft>
              <a:buClr>
                <a:schemeClr val="accent1"/>
              </a:buClr>
              <a:buSzPts val="2100"/>
              <a:buNone/>
              <a:defRPr sz="2100" b="1">
                <a:solidFill>
                  <a:schemeClr val="accent1"/>
                </a:solidFill>
              </a:defRPr>
            </a:lvl3pPr>
            <a:lvl4pPr lvl="3" algn="ctr" rtl="0">
              <a:lnSpc>
                <a:spcPct val="100000"/>
              </a:lnSpc>
              <a:spcBef>
                <a:spcPts val="0"/>
              </a:spcBef>
              <a:spcAft>
                <a:spcPts val="0"/>
              </a:spcAft>
              <a:buClr>
                <a:schemeClr val="accent1"/>
              </a:buClr>
              <a:buSzPts val="2100"/>
              <a:buNone/>
              <a:defRPr sz="2100" b="1">
                <a:solidFill>
                  <a:schemeClr val="accent1"/>
                </a:solidFill>
              </a:defRPr>
            </a:lvl4pPr>
            <a:lvl5pPr lvl="4" algn="ctr" rtl="0">
              <a:lnSpc>
                <a:spcPct val="100000"/>
              </a:lnSpc>
              <a:spcBef>
                <a:spcPts val="0"/>
              </a:spcBef>
              <a:spcAft>
                <a:spcPts val="0"/>
              </a:spcAft>
              <a:buClr>
                <a:schemeClr val="accent1"/>
              </a:buClr>
              <a:buSzPts val="2100"/>
              <a:buNone/>
              <a:defRPr sz="2100" b="1">
                <a:solidFill>
                  <a:schemeClr val="accent1"/>
                </a:solidFill>
              </a:defRPr>
            </a:lvl5pPr>
            <a:lvl6pPr lvl="5" algn="ctr" rtl="0">
              <a:lnSpc>
                <a:spcPct val="100000"/>
              </a:lnSpc>
              <a:spcBef>
                <a:spcPts val="0"/>
              </a:spcBef>
              <a:spcAft>
                <a:spcPts val="0"/>
              </a:spcAft>
              <a:buClr>
                <a:schemeClr val="accent1"/>
              </a:buClr>
              <a:buSzPts val="2100"/>
              <a:buNone/>
              <a:defRPr sz="2100" b="1">
                <a:solidFill>
                  <a:schemeClr val="accent1"/>
                </a:solidFill>
              </a:defRPr>
            </a:lvl6pPr>
            <a:lvl7pPr lvl="6" algn="ctr" rtl="0">
              <a:lnSpc>
                <a:spcPct val="100000"/>
              </a:lnSpc>
              <a:spcBef>
                <a:spcPts val="0"/>
              </a:spcBef>
              <a:spcAft>
                <a:spcPts val="0"/>
              </a:spcAft>
              <a:buClr>
                <a:schemeClr val="accent1"/>
              </a:buClr>
              <a:buSzPts val="2100"/>
              <a:buNone/>
              <a:defRPr sz="2100" b="1">
                <a:solidFill>
                  <a:schemeClr val="accent1"/>
                </a:solidFill>
              </a:defRPr>
            </a:lvl7pPr>
            <a:lvl8pPr lvl="7" algn="ctr" rtl="0">
              <a:lnSpc>
                <a:spcPct val="100000"/>
              </a:lnSpc>
              <a:spcBef>
                <a:spcPts val="0"/>
              </a:spcBef>
              <a:spcAft>
                <a:spcPts val="0"/>
              </a:spcAft>
              <a:buClr>
                <a:schemeClr val="accent1"/>
              </a:buClr>
              <a:buSzPts val="2100"/>
              <a:buNone/>
              <a:defRPr sz="2100" b="1">
                <a:solidFill>
                  <a:schemeClr val="accent1"/>
                </a:solidFill>
              </a:defRPr>
            </a:lvl8pPr>
            <a:lvl9pPr lvl="8" algn="ctr" rtl="0">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1" name="Google Shape;131;p1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4"/>
        <p:cNvGrpSpPr/>
        <p:nvPr/>
      </p:nvGrpSpPr>
      <p:grpSpPr>
        <a:xfrm>
          <a:off x="0" y="0"/>
          <a:ext cx="0" cy="0"/>
          <a:chOff x="0" y="0"/>
          <a:chExt cx="0" cy="0"/>
        </a:xfrm>
      </p:grpSpPr>
      <p:sp>
        <p:nvSpPr>
          <p:cNvPr id="165" name="Google Shape;165;p27"/>
          <p:cNvSpPr txBox="1">
            <a:spLocks noGrp="1"/>
          </p:cNvSpPr>
          <p:nvPr>
            <p:ph type="title" hasCustomPrompt="1"/>
          </p:nvPr>
        </p:nvSpPr>
        <p:spPr>
          <a:xfrm>
            <a:off x="311700" y="1653700"/>
            <a:ext cx="8520600" cy="2642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0"/>
              <a:buNone/>
              <a:defRPr sz="12000">
                <a:solidFill>
                  <a:schemeClr val="lt1"/>
                </a:solidFill>
                <a:highlight>
                  <a:schemeClr val="accent1"/>
                </a:highlight>
              </a:defRPr>
            </a:lvl1pPr>
            <a:lvl2pPr lvl="1" algn="ctr" rtl="0">
              <a:spcBef>
                <a:spcPts val="0"/>
              </a:spcBef>
              <a:spcAft>
                <a:spcPts val="0"/>
              </a:spcAft>
              <a:buClr>
                <a:schemeClr val="lt1"/>
              </a:buClr>
              <a:buSzPts val="12000"/>
              <a:buNone/>
              <a:defRPr sz="12000">
                <a:solidFill>
                  <a:schemeClr val="lt1"/>
                </a:solidFill>
                <a:highlight>
                  <a:schemeClr val="accent1"/>
                </a:highlight>
              </a:defRPr>
            </a:lvl2pPr>
            <a:lvl3pPr lvl="2" algn="ctr" rtl="0">
              <a:spcBef>
                <a:spcPts val="0"/>
              </a:spcBef>
              <a:spcAft>
                <a:spcPts val="0"/>
              </a:spcAft>
              <a:buClr>
                <a:schemeClr val="lt1"/>
              </a:buClr>
              <a:buSzPts val="12000"/>
              <a:buNone/>
              <a:defRPr sz="12000">
                <a:solidFill>
                  <a:schemeClr val="lt1"/>
                </a:solidFill>
                <a:highlight>
                  <a:schemeClr val="accent1"/>
                </a:highlight>
              </a:defRPr>
            </a:lvl3pPr>
            <a:lvl4pPr lvl="3" algn="ctr" rtl="0">
              <a:spcBef>
                <a:spcPts val="0"/>
              </a:spcBef>
              <a:spcAft>
                <a:spcPts val="0"/>
              </a:spcAft>
              <a:buClr>
                <a:schemeClr val="lt1"/>
              </a:buClr>
              <a:buSzPts val="12000"/>
              <a:buNone/>
              <a:defRPr sz="12000">
                <a:solidFill>
                  <a:schemeClr val="lt1"/>
                </a:solidFill>
                <a:highlight>
                  <a:schemeClr val="accent1"/>
                </a:highlight>
              </a:defRPr>
            </a:lvl4pPr>
            <a:lvl5pPr lvl="4" algn="ctr" rtl="0">
              <a:spcBef>
                <a:spcPts val="0"/>
              </a:spcBef>
              <a:spcAft>
                <a:spcPts val="0"/>
              </a:spcAft>
              <a:buClr>
                <a:schemeClr val="lt1"/>
              </a:buClr>
              <a:buSzPts val="12000"/>
              <a:buNone/>
              <a:defRPr sz="12000">
                <a:solidFill>
                  <a:schemeClr val="lt1"/>
                </a:solidFill>
                <a:highlight>
                  <a:schemeClr val="accent1"/>
                </a:highlight>
              </a:defRPr>
            </a:lvl5pPr>
            <a:lvl6pPr lvl="5" algn="ctr" rtl="0">
              <a:spcBef>
                <a:spcPts val="0"/>
              </a:spcBef>
              <a:spcAft>
                <a:spcPts val="0"/>
              </a:spcAft>
              <a:buClr>
                <a:schemeClr val="lt1"/>
              </a:buClr>
              <a:buSzPts val="12000"/>
              <a:buNone/>
              <a:defRPr sz="12000">
                <a:solidFill>
                  <a:schemeClr val="lt1"/>
                </a:solidFill>
                <a:highlight>
                  <a:schemeClr val="accent1"/>
                </a:highlight>
              </a:defRPr>
            </a:lvl6pPr>
            <a:lvl7pPr lvl="6" algn="ctr" rtl="0">
              <a:spcBef>
                <a:spcPts val="0"/>
              </a:spcBef>
              <a:spcAft>
                <a:spcPts val="0"/>
              </a:spcAft>
              <a:buClr>
                <a:schemeClr val="lt1"/>
              </a:buClr>
              <a:buSzPts val="12000"/>
              <a:buNone/>
              <a:defRPr sz="12000">
                <a:solidFill>
                  <a:schemeClr val="lt1"/>
                </a:solidFill>
                <a:highlight>
                  <a:schemeClr val="accent1"/>
                </a:highlight>
              </a:defRPr>
            </a:lvl7pPr>
            <a:lvl8pPr lvl="7" algn="ctr" rtl="0">
              <a:spcBef>
                <a:spcPts val="0"/>
              </a:spcBef>
              <a:spcAft>
                <a:spcPts val="0"/>
              </a:spcAft>
              <a:buClr>
                <a:schemeClr val="lt1"/>
              </a:buClr>
              <a:buSzPts val="12000"/>
              <a:buNone/>
              <a:defRPr sz="12000">
                <a:solidFill>
                  <a:schemeClr val="lt1"/>
                </a:solidFill>
                <a:highlight>
                  <a:schemeClr val="accent1"/>
                </a:highlight>
              </a:defRPr>
            </a:lvl8pPr>
            <a:lvl9pPr lvl="8" algn="ctr" rtl="0">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166" name="Google Shape;166;p27"/>
          <p:cNvSpPr txBox="1">
            <a:spLocks noGrp="1"/>
          </p:cNvSpPr>
          <p:nvPr>
            <p:ph type="body" idx="1"/>
          </p:nvPr>
        </p:nvSpPr>
        <p:spPr>
          <a:xfrm>
            <a:off x="311700" y="4406167"/>
            <a:ext cx="8520600" cy="1734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rtl="0">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rtl="0">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rtl="0">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rtl="0">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rtl="0">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rtl="0">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rtl="0">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rtl="0">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167" name="Google Shape;167;p2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
        <p:cNvGrpSpPr/>
        <p:nvPr/>
      </p:nvGrpSpPr>
      <p:grpSpPr>
        <a:xfrm>
          <a:off x="0" y="0"/>
          <a:ext cx="0" cy="0"/>
          <a:chOff x="0" y="0"/>
          <a:chExt cx="0" cy="0"/>
        </a:xfrm>
      </p:grpSpPr>
      <p:sp>
        <p:nvSpPr>
          <p:cNvPr id="169" name="Google Shape;169;p2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0"/>
        <p:cNvGrpSpPr/>
        <p:nvPr/>
      </p:nvGrpSpPr>
      <p:grpSpPr>
        <a:xfrm>
          <a:off x="0" y="0"/>
          <a:ext cx="0" cy="0"/>
          <a:chOff x="0" y="0"/>
          <a:chExt cx="0" cy="0"/>
        </a:xfrm>
      </p:grpSpPr>
      <p:sp>
        <p:nvSpPr>
          <p:cNvPr id="171" name="Google Shape;171;p29"/>
          <p:cNvSpPr txBox="1">
            <a:spLocks noGrp="1"/>
          </p:cNvSpPr>
          <p:nvPr>
            <p:ph type="title"/>
          </p:nvPr>
        </p:nvSpPr>
        <p:spPr>
          <a:xfrm>
            <a:off x="457200" y="274638"/>
            <a:ext cx="8229600" cy="11433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EAD594"/>
              </a:buClr>
              <a:buSzPts val="18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172" name="Google Shape;172;p29"/>
          <p:cNvSpPr txBox="1">
            <a:spLocks noGrp="1"/>
          </p:cNvSpPr>
          <p:nvPr>
            <p:ph type="body" idx="1"/>
          </p:nvPr>
        </p:nvSpPr>
        <p:spPr>
          <a:xfrm>
            <a:off x="457200" y="1600200"/>
            <a:ext cx="8229600" cy="4709100"/>
          </a:xfrm>
          <a:prstGeom prst="rect">
            <a:avLst/>
          </a:prstGeom>
          <a:noFill/>
          <a:ln>
            <a:noFill/>
          </a:ln>
        </p:spPr>
        <p:txBody>
          <a:bodyPr spcFirstLastPara="1" wrap="square" lIns="91425" tIns="45700" rIns="91425" bIns="45700" anchor="t" anchorCtr="0">
            <a:noAutofit/>
          </a:bodyPr>
          <a:lstStyle>
            <a:lvl1pPr marL="457200" lvl="0" indent="-302895" algn="l" rtl="0">
              <a:spcBef>
                <a:spcPts val="360"/>
              </a:spcBef>
              <a:spcAft>
                <a:spcPts val="0"/>
              </a:spcAft>
              <a:buSzPts val="1170"/>
              <a:buChar char="●"/>
              <a:defRPr/>
            </a:lvl1pPr>
            <a:lvl2pPr marL="914400" lvl="1" indent="-320040" algn="l" rtl="0">
              <a:spcBef>
                <a:spcPts val="1600"/>
              </a:spcBef>
              <a:spcAft>
                <a:spcPts val="0"/>
              </a:spcAft>
              <a:buSzPts val="1440"/>
              <a:buChar char="○"/>
              <a:defRPr/>
            </a:lvl2pPr>
            <a:lvl3pPr marL="1371600" lvl="2" indent="-337185" algn="l" rtl="0">
              <a:spcBef>
                <a:spcPts val="1600"/>
              </a:spcBef>
              <a:spcAft>
                <a:spcPts val="0"/>
              </a:spcAft>
              <a:buSzPts val="1710"/>
              <a:buChar char="■"/>
              <a:defRPr/>
            </a:lvl3pPr>
            <a:lvl4pPr marL="1828800" lvl="3" indent="-342900" algn="l" rtl="0">
              <a:spcBef>
                <a:spcPts val="1600"/>
              </a:spcBef>
              <a:spcAft>
                <a:spcPts val="0"/>
              </a:spcAft>
              <a:buSzPts val="1800"/>
              <a:buChar char="●"/>
              <a:defRPr/>
            </a:lvl4pPr>
            <a:lvl5pPr marL="2286000" lvl="4" indent="-342900" algn="l" rtl="0">
              <a:spcBef>
                <a:spcPts val="1600"/>
              </a:spcBef>
              <a:spcAft>
                <a:spcPts val="0"/>
              </a:spcAft>
              <a:buSzPts val="1800"/>
              <a:buChar char="○"/>
              <a:defRPr/>
            </a:lvl5pPr>
            <a:lvl6pPr marL="2743200" lvl="5" indent="-342900" algn="l" rtl="0">
              <a:spcBef>
                <a:spcPts val="1600"/>
              </a:spcBef>
              <a:spcAft>
                <a:spcPts val="0"/>
              </a:spcAft>
              <a:buSzPts val="1800"/>
              <a:buChar char="■"/>
              <a:defRPr/>
            </a:lvl6pPr>
            <a:lvl7pPr marL="3200400" lvl="6" indent="-342900" algn="l" rtl="0">
              <a:spcBef>
                <a:spcPts val="1600"/>
              </a:spcBef>
              <a:spcAft>
                <a:spcPts val="0"/>
              </a:spcAft>
              <a:buSzPts val="1800"/>
              <a:buChar char="●"/>
              <a:defRPr/>
            </a:lvl7pPr>
            <a:lvl8pPr marL="3657600" lvl="7" indent="-342900" algn="l" rtl="0">
              <a:spcBef>
                <a:spcPts val="1600"/>
              </a:spcBef>
              <a:spcAft>
                <a:spcPts val="0"/>
              </a:spcAft>
              <a:buSzPts val="1800"/>
              <a:buChar char="○"/>
              <a:defRPr/>
            </a:lvl8pPr>
            <a:lvl9pPr marL="4114800" lvl="8" indent="-342900" algn="l" rtl="0">
              <a:spcBef>
                <a:spcPts val="1600"/>
              </a:spcBef>
              <a:spcAft>
                <a:spcPts val="1600"/>
              </a:spcAft>
              <a:buSzPts val="1800"/>
              <a:buChar char="■"/>
              <a:defRPr/>
            </a:lvl9pPr>
          </a:lstStyle>
          <a:p>
            <a:endParaRPr/>
          </a:p>
        </p:txBody>
      </p:sp>
      <p:sp>
        <p:nvSpPr>
          <p:cNvPr id="173" name="Google Shape;173;p29"/>
          <p:cNvSpPr txBox="1">
            <a:spLocks noGrp="1"/>
          </p:cNvSpPr>
          <p:nvPr>
            <p:ph type="dt" idx="10"/>
          </p:nvPr>
        </p:nvSpPr>
        <p:spPr>
          <a:xfrm>
            <a:off x="457200" y="6416675"/>
            <a:ext cx="2133600" cy="36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4" name="Google Shape;174;p29"/>
          <p:cNvSpPr txBox="1">
            <a:spLocks noGrp="1"/>
          </p:cNvSpPr>
          <p:nvPr>
            <p:ph type="ftr" idx="11"/>
          </p:nvPr>
        </p:nvSpPr>
        <p:spPr>
          <a:xfrm>
            <a:off x="3124200" y="6416675"/>
            <a:ext cx="2895600" cy="365100"/>
          </a:xfrm>
          <a:prstGeom prst="rect">
            <a:avLst/>
          </a:prstGeom>
          <a:noFill/>
          <a:ln>
            <a:noFill/>
          </a:ln>
        </p:spPr>
        <p:txBody>
          <a:bodyPr spcFirstLastPara="1" wrap="square" lIns="91425" tIns="45700" rIns="91425" bIns="45700" anchor="b"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5" name="Google Shape;175;p29"/>
          <p:cNvSpPr txBox="1">
            <a:spLocks noGrp="1"/>
          </p:cNvSpPr>
          <p:nvPr>
            <p:ph type="sldNum" idx="12"/>
          </p:nvPr>
        </p:nvSpPr>
        <p:spPr>
          <a:xfrm>
            <a:off x="7924800" y="6416675"/>
            <a:ext cx="762000" cy="365100"/>
          </a:xfrm>
          <a:prstGeom prst="rect">
            <a:avLst/>
          </a:prstGeom>
          <a:noFill/>
          <a:ln>
            <a:noFill/>
          </a:ln>
        </p:spPr>
        <p:txBody>
          <a:bodyPr spcFirstLastPara="1" wrap="square" lIns="0" tIns="45700" rIns="0" bIns="4570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6"/>
        <p:cNvGrpSpPr/>
        <p:nvPr/>
      </p:nvGrpSpPr>
      <p:grpSpPr>
        <a:xfrm>
          <a:off x="0" y="0"/>
          <a:ext cx="0" cy="0"/>
          <a:chOff x="0" y="0"/>
          <a:chExt cx="0" cy="0"/>
        </a:xfrm>
      </p:grpSpPr>
      <p:sp>
        <p:nvSpPr>
          <p:cNvPr id="177" name="Google Shape;177;p30"/>
          <p:cNvSpPr txBox="1">
            <a:spLocks noGrp="1"/>
          </p:cNvSpPr>
          <p:nvPr>
            <p:ph type="title"/>
          </p:nvPr>
        </p:nvSpPr>
        <p:spPr>
          <a:xfrm>
            <a:off x="609600" y="273050"/>
            <a:ext cx="8077200" cy="870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dk2"/>
              </a:buClr>
              <a:buSzPts val="4400"/>
              <a:buFont typeface="Twentieth Century"/>
              <a:buNone/>
              <a:defRPr sz="4400" b="0"/>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178" name="Google Shape;178;p30"/>
          <p:cNvSpPr txBox="1">
            <a:spLocks noGrp="1"/>
          </p:cNvSpPr>
          <p:nvPr>
            <p:ph type="dt" idx="10"/>
          </p:nvPr>
        </p:nvSpPr>
        <p:spPr>
          <a:xfrm>
            <a:off x="6096000" y="6248400"/>
            <a:ext cx="26670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9" name="Google Shape;179;p30"/>
          <p:cNvSpPr txBox="1">
            <a:spLocks noGrp="1"/>
          </p:cNvSpPr>
          <p:nvPr>
            <p:ph type="ftr" idx="11"/>
          </p:nvPr>
        </p:nvSpPr>
        <p:spPr>
          <a:xfrm>
            <a:off x="609600" y="6248206"/>
            <a:ext cx="54210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0" name="Google Shape;180;p30"/>
          <p:cNvSpPr txBox="1">
            <a:spLocks noGrp="1"/>
          </p:cNvSpPr>
          <p:nvPr>
            <p:ph type="sldNum" idx="12"/>
          </p:nvPr>
        </p:nvSpPr>
        <p:spPr>
          <a:xfrm>
            <a:off x="0" y="1272222"/>
            <a:ext cx="533400" cy="2445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sz="1400" b="1">
                <a:solidFill>
                  <a:srgbClr val="FFFFFF"/>
                </a:solidFill>
                <a:latin typeface="Twentieth Century"/>
                <a:ea typeface="Twentieth Century"/>
                <a:cs typeface="Twentieth Century"/>
                <a:sym typeface="Twentieth Century"/>
              </a:defRPr>
            </a:lvl1pPr>
            <a:lvl2pPr marL="0" lvl="1" indent="0" algn="ctr" rtl="0">
              <a:spcBef>
                <a:spcPts val="0"/>
              </a:spcBef>
              <a:buNone/>
              <a:defRPr sz="1400" b="1">
                <a:solidFill>
                  <a:srgbClr val="FFFFFF"/>
                </a:solidFill>
                <a:latin typeface="Twentieth Century"/>
                <a:ea typeface="Twentieth Century"/>
                <a:cs typeface="Twentieth Century"/>
                <a:sym typeface="Twentieth Century"/>
              </a:defRPr>
            </a:lvl2pPr>
            <a:lvl3pPr marL="0" lvl="2" indent="0" algn="ctr" rtl="0">
              <a:spcBef>
                <a:spcPts val="0"/>
              </a:spcBef>
              <a:buNone/>
              <a:defRPr sz="1400" b="1">
                <a:solidFill>
                  <a:srgbClr val="FFFFFF"/>
                </a:solidFill>
                <a:latin typeface="Twentieth Century"/>
                <a:ea typeface="Twentieth Century"/>
                <a:cs typeface="Twentieth Century"/>
                <a:sym typeface="Twentieth Century"/>
              </a:defRPr>
            </a:lvl3pPr>
            <a:lvl4pPr marL="0" lvl="3" indent="0" algn="ctr" rtl="0">
              <a:spcBef>
                <a:spcPts val="0"/>
              </a:spcBef>
              <a:buNone/>
              <a:defRPr sz="1400" b="1">
                <a:solidFill>
                  <a:srgbClr val="FFFFFF"/>
                </a:solidFill>
                <a:latin typeface="Twentieth Century"/>
                <a:ea typeface="Twentieth Century"/>
                <a:cs typeface="Twentieth Century"/>
                <a:sym typeface="Twentieth Century"/>
              </a:defRPr>
            </a:lvl4pPr>
            <a:lvl5pPr marL="0" lvl="4" indent="0" algn="ctr" rtl="0">
              <a:spcBef>
                <a:spcPts val="0"/>
              </a:spcBef>
              <a:buNone/>
              <a:defRPr sz="1400" b="1">
                <a:solidFill>
                  <a:srgbClr val="FFFFFF"/>
                </a:solidFill>
                <a:latin typeface="Twentieth Century"/>
                <a:ea typeface="Twentieth Century"/>
                <a:cs typeface="Twentieth Century"/>
                <a:sym typeface="Twentieth Century"/>
              </a:defRPr>
            </a:lvl5pPr>
            <a:lvl6pPr marL="0" lvl="5" indent="0" algn="ctr" rtl="0">
              <a:spcBef>
                <a:spcPts val="0"/>
              </a:spcBef>
              <a:buNone/>
              <a:defRPr sz="1400" b="1">
                <a:solidFill>
                  <a:srgbClr val="FFFFFF"/>
                </a:solidFill>
                <a:latin typeface="Twentieth Century"/>
                <a:ea typeface="Twentieth Century"/>
                <a:cs typeface="Twentieth Century"/>
                <a:sym typeface="Twentieth Century"/>
              </a:defRPr>
            </a:lvl6pPr>
            <a:lvl7pPr marL="0" lvl="6" indent="0" algn="ctr" rtl="0">
              <a:spcBef>
                <a:spcPts val="0"/>
              </a:spcBef>
              <a:buNone/>
              <a:defRPr sz="1400" b="1">
                <a:solidFill>
                  <a:srgbClr val="FFFFFF"/>
                </a:solidFill>
                <a:latin typeface="Twentieth Century"/>
                <a:ea typeface="Twentieth Century"/>
                <a:cs typeface="Twentieth Century"/>
                <a:sym typeface="Twentieth Century"/>
              </a:defRPr>
            </a:lvl7pPr>
            <a:lvl8pPr marL="0" lvl="7" indent="0" algn="ctr" rtl="0">
              <a:spcBef>
                <a:spcPts val="0"/>
              </a:spcBef>
              <a:buNone/>
              <a:defRPr sz="1400" b="1">
                <a:solidFill>
                  <a:srgbClr val="FFFFFF"/>
                </a:solidFill>
                <a:latin typeface="Twentieth Century"/>
                <a:ea typeface="Twentieth Century"/>
                <a:cs typeface="Twentieth Century"/>
                <a:sym typeface="Twentieth Century"/>
              </a:defRPr>
            </a:lvl8pPr>
            <a:lvl9pPr marL="0" lvl="8" indent="0" algn="ctr" rtl="0">
              <a:spcBef>
                <a:spcPts val="0"/>
              </a:spcBef>
              <a:buNone/>
              <a:defRPr sz="1400" b="1">
                <a:solidFill>
                  <a:srgbClr val="FFFFFF"/>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81" name="Google Shape;181;p30"/>
          <p:cNvSpPr txBox="1">
            <a:spLocks noGrp="1"/>
          </p:cNvSpPr>
          <p:nvPr>
            <p:ph type="body" idx="1"/>
          </p:nvPr>
        </p:nvSpPr>
        <p:spPr>
          <a:xfrm>
            <a:off x="609600" y="1752600"/>
            <a:ext cx="1600200" cy="4343700"/>
          </a:xfrm>
          <a:prstGeom prst="rect">
            <a:avLst/>
          </a:prstGeom>
          <a:solidFill>
            <a:schemeClr val="accent2"/>
          </a:solidFill>
          <a:ln w="50800" cap="sq" cmpd="dbl">
            <a:solidFill>
              <a:schemeClr val="accent2"/>
            </a:solidFill>
            <a:prstDash val="solid"/>
            <a:miter lim="800000"/>
            <a:headEnd type="none" w="sm" len="sm"/>
            <a:tailEnd type="none" w="sm" len="sm"/>
          </a:ln>
        </p:spPr>
        <p:txBody>
          <a:bodyPr spcFirstLastPara="1" wrap="square" lIns="137150" tIns="182875" rIns="137150" bIns="91425" anchor="t" anchorCtr="0">
            <a:noAutofit/>
          </a:bodyPr>
          <a:lstStyle>
            <a:lvl1pPr marL="457200" lvl="0" indent="-228600" algn="l" rtl="0">
              <a:spcBef>
                <a:spcPts val="700"/>
              </a:spcBef>
              <a:spcAft>
                <a:spcPts val="0"/>
              </a:spcAft>
              <a:buSzPts val="1080"/>
              <a:buNone/>
              <a:defRPr sz="1800">
                <a:solidFill>
                  <a:schemeClr val="lt1"/>
                </a:solidFill>
                <a:latin typeface="Twentieth Century"/>
                <a:ea typeface="Twentieth Century"/>
                <a:cs typeface="Twentieth Century"/>
                <a:sym typeface="Twentieth Century"/>
              </a:defRPr>
            </a:lvl1pPr>
            <a:lvl2pPr marL="914400" lvl="1" indent="-228600" algn="l" rtl="0">
              <a:spcBef>
                <a:spcPts val="1000"/>
              </a:spcBef>
              <a:spcAft>
                <a:spcPts val="0"/>
              </a:spcAft>
              <a:buSzPts val="840"/>
              <a:buNone/>
              <a:defRPr sz="1200">
                <a:solidFill>
                  <a:schemeClr val="lt1"/>
                </a:solidFill>
                <a:latin typeface="Twentieth Century"/>
                <a:ea typeface="Twentieth Century"/>
                <a:cs typeface="Twentieth Century"/>
                <a:sym typeface="Twentieth Century"/>
              </a:defRPr>
            </a:lvl2pPr>
            <a:lvl3pPr marL="1371600" lvl="2" indent="-228600" algn="l" rtl="0">
              <a:spcBef>
                <a:spcPts val="1600"/>
              </a:spcBef>
              <a:spcAft>
                <a:spcPts val="0"/>
              </a:spcAft>
              <a:buSzPts val="750"/>
              <a:buNone/>
              <a:defRPr sz="1000">
                <a:solidFill>
                  <a:schemeClr val="lt1"/>
                </a:solidFill>
                <a:latin typeface="Twentieth Century"/>
                <a:ea typeface="Twentieth Century"/>
                <a:cs typeface="Twentieth Century"/>
                <a:sym typeface="Twentieth Century"/>
              </a:defRPr>
            </a:lvl3pPr>
            <a:lvl4pPr marL="1828800" lvl="3" indent="-228600" algn="l" rtl="0">
              <a:spcBef>
                <a:spcPts val="1600"/>
              </a:spcBef>
              <a:spcAft>
                <a:spcPts val="0"/>
              </a:spcAft>
              <a:buSzPts val="675"/>
              <a:buNone/>
              <a:defRPr sz="900">
                <a:solidFill>
                  <a:schemeClr val="lt1"/>
                </a:solidFill>
                <a:latin typeface="Twentieth Century"/>
                <a:ea typeface="Twentieth Century"/>
                <a:cs typeface="Twentieth Century"/>
                <a:sym typeface="Twentieth Century"/>
              </a:defRPr>
            </a:lvl4pPr>
            <a:lvl5pPr marL="2286000" lvl="4" indent="-228600" algn="l" rtl="0">
              <a:spcBef>
                <a:spcPts val="1600"/>
              </a:spcBef>
              <a:spcAft>
                <a:spcPts val="0"/>
              </a:spcAft>
              <a:buSzPts val="585"/>
              <a:buNone/>
              <a:defRPr sz="900">
                <a:solidFill>
                  <a:schemeClr val="lt1"/>
                </a:solidFill>
                <a:latin typeface="Twentieth Century"/>
                <a:ea typeface="Twentieth Century"/>
                <a:cs typeface="Twentieth Century"/>
                <a:sym typeface="Twentieth Century"/>
              </a:defRPr>
            </a:lvl5pPr>
            <a:lvl6pPr marL="2743200" lvl="5" indent="-342900" algn="l" rtl="0">
              <a:spcBef>
                <a:spcPts val="1600"/>
              </a:spcBef>
              <a:spcAft>
                <a:spcPts val="0"/>
              </a:spcAft>
              <a:buSzPts val="1800"/>
              <a:buChar char="■"/>
              <a:defRPr/>
            </a:lvl6pPr>
            <a:lvl7pPr marL="3200400" lvl="6" indent="-342900" algn="l" rtl="0">
              <a:spcBef>
                <a:spcPts val="1600"/>
              </a:spcBef>
              <a:spcAft>
                <a:spcPts val="0"/>
              </a:spcAft>
              <a:buSzPts val="1800"/>
              <a:buChar char="●"/>
              <a:defRPr/>
            </a:lvl7pPr>
            <a:lvl8pPr marL="3657600" lvl="7" indent="-342900" algn="l" rtl="0">
              <a:spcBef>
                <a:spcPts val="1600"/>
              </a:spcBef>
              <a:spcAft>
                <a:spcPts val="0"/>
              </a:spcAft>
              <a:buSzPts val="1800"/>
              <a:buChar char="○"/>
              <a:defRPr/>
            </a:lvl8pPr>
            <a:lvl9pPr marL="4114800" lvl="8" indent="-342900" algn="l" rtl="0">
              <a:spcBef>
                <a:spcPts val="1600"/>
              </a:spcBef>
              <a:spcAft>
                <a:spcPts val="1600"/>
              </a:spcAft>
              <a:buSzPts val="1800"/>
              <a:buChar char="■"/>
              <a:defRPr/>
            </a:lvl9pPr>
          </a:lstStyle>
          <a:p>
            <a:endParaRPr/>
          </a:p>
        </p:txBody>
      </p:sp>
      <p:sp>
        <p:nvSpPr>
          <p:cNvPr id="182" name="Google Shape;182;p30"/>
          <p:cNvSpPr txBox="1">
            <a:spLocks noGrp="1"/>
          </p:cNvSpPr>
          <p:nvPr>
            <p:ph type="body" idx="2"/>
          </p:nvPr>
        </p:nvSpPr>
        <p:spPr>
          <a:xfrm>
            <a:off x="2362200" y="1752600"/>
            <a:ext cx="6400800" cy="4419600"/>
          </a:xfrm>
          <a:prstGeom prst="rect">
            <a:avLst/>
          </a:prstGeom>
          <a:noFill/>
          <a:ln>
            <a:noFill/>
          </a:ln>
        </p:spPr>
        <p:txBody>
          <a:bodyPr spcFirstLastPara="1" wrap="square" lIns="91425" tIns="45700" rIns="91425" bIns="45700" anchor="t" anchorCtr="0">
            <a:noAutofit/>
          </a:bodyPr>
          <a:lstStyle>
            <a:lvl1pPr marL="457200" lvl="0" indent="-297180" algn="l" rtl="0">
              <a:spcBef>
                <a:spcPts val="700"/>
              </a:spcBef>
              <a:spcAft>
                <a:spcPts val="0"/>
              </a:spcAft>
              <a:buSzPts val="1080"/>
              <a:buChar char="●"/>
              <a:defRPr/>
            </a:lvl1pPr>
            <a:lvl2pPr marL="914400" lvl="1" indent="-308610" algn="l" rtl="0">
              <a:spcBef>
                <a:spcPts val="1600"/>
              </a:spcBef>
              <a:spcAft>
                <a:spcPts val="0"/>
              </a:spcAft>
              <a:buSzPts val="1260"/>
              <a:buChar char="○"/>
              <a:defRPr/>
            </a:lvl2pPr>
            <a:lvl3pPr marL="1371600" lvl="2" indent="-314325" algn="l" rtl="0">
              <a:spcBef>
                <a:spcPts val="1600"/>
              </a:spcBef>
              <a:spcAft>
                <a:spcPts val="0"/>
              </a:spcAft>
              <a:buSzPts val="1350"/>
              <a:buChar char="■"/>
              <a:defRPr/>
            </a:lvl3pPr>
            <a:lvl4pPr marL="1828800" lvl="3" indent="-314325" algn="l" rtl="0">
              <a:spcBef>
                <a:spcPts val="1600"/>
              </a:spcBef>
              <a:spcAft>
                <a:spcPts val="0"/>
              </a:spcAft>
              <a:buSzPts val="1350"/>
              <a:buChar char="●"/>
              <a:defRPr/>
            </a:lvl4pPr>
            <a:lvl5pPr marL="2286000" lvl="4" indent="-302895" algn="l" rtl="0">
              <a:spcBef>
                <a:spcPts val="1600"/>
              </a:spcBef>
              <a:spcAft>
                <a:spcPts val="0"/>
              </a:spcAft>
              <a:buSzPts val="1170"/>
              <a:buChar char="○"/>
              <a:defRPr/>
            </a:lvl5pPr>
            <a:lvl6pPr marL="2743200" lvl="5" indent="-342900" algn="l" rtl="0">
              <a:spcBef>
                <a:spcPts val="1600"/>
              </a:spcBef>
              <a:spcAft>
                <a:spcPts val="0"/>
              </a:spcAft>
              <a:buSzPts val="1800"/>
              <a:buChar char="■"/>
              <a:defRPr/>
            </a:lvl6pPr>
            <a:lvl7pPr marL="3200400" lvl="6" indent="-342900" algn="l" rtl="0">
              <a:spcBef>
                <a:spcPts val="1600"/>
              </a:spcBef>
              <a:spcAft>
                <a:spcPts val="0"/>
              </a:spcAft>
              <a:buSzPts val="1800"/>
              <a:buChar char="●"/>
              <a:defRPr/>
            </a:lvl7pPr>
            <a:lvl8pPr marL="3657600" lvl="7" indent="-342900" algn="l" rtl="0">
              <a:spcBef>
                <a:spcPts val="1600"/>
              </a:spcBef>
              <a:spcAft>
                <a:spcPts val="0"/>
              </a:spcAft>
              <a:buSzPts val="1800"/>
              <a:buChar char="○"/>
              <a:defRPr/>
            </a:lvl8pPr>
            <a:lvl9pPr marL="4114800" lvl="8" indent="-342900" algn="l" rtl="0">
              <a:spcBef>
                <a:spcPts val="1600"/>
              </a:spcBef>
              <a:spcAft>
                <a:spcPts val="1600"/>
              </a:spcAft>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73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46990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6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12983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97707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61533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32"/>
        <p:cNvGrpSpPr/>
        <p:nvPr/>
      </p:nvGrpSpPr>
      <p:grpSpPr>
        <a:xfrm>
          <a:off x="0" y="0"/>
          <a:ext cx="0" cy="0"/>
          <a:chOff x="0" y="0"/>
          <a:chExt cx="0" cy="0"/>
        </a:xfrm>
      </p:grpSpPr>
      <p:sp>
        <p:nvSpPr>
          <p:cNvPr id="133" name="Google Shape;133;p19"/>
          <p:cNvSpPr txBox="1">
            <a:spLocks noGrp="1"/>
          </p:cNvSpPr>
          <p:nvPr>
            <p:ph type="title"/>
          </p:nvPr>
        </p:nvSpPr>
        <p:spPr>
          <a:xfrm>
            <a:off x="2802750" y="1070000"/>
            <a:ext cx="3538500" cy="4718100"/>
          </a:xfrm>
          <a:prstGeom prst="rect">
            <a:avLst/>
          </a:prstGeom>
          <a:solidFill>
            <a:srgbClr val="FFFFFF"/>
          </a:solidFill>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34" name="Google Shape;134;p1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89782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42054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8415875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17785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85570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311700" y="593367"/>
            <a:ext cx="8520600" cy="763500"/>
          </a:xfrm>
          <a:prstGeom prst="rect">
            <a:avLst/>
          </a:prstGeom>
        </p:spPr>
        <p:txBody>
          <a:bodyPr spcFirstLastPara="1" wrap="square" lIns="91425" tIns="45700" rIns="91425" bIns="45700" anchor="ctr" anchorCtr="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p15"/>
          <p:cNvSpPr txBox="1">
            <a:spLocks noGrp="1"/>
          </p:cNvSpPr>
          <p:nvPr>
            <p:ph type="body" idx="1"/>
          </p:nvPr>
        </p:nvSpPr>
        <p:spPr>
          <a:xfrm>
            <a:off x="311700" y="1536633"/>
            <a:ext cx="3999900" cy="4555200"/>
          </a:xfrm>
          <a:prstGeom prst="rect">
            <a:avLst/>
          </a:prstGeom>
        </p:spPr>
        <p:txBody>
          <a:bodyPr spcFirstLastPara="1" wrap="square" lIns="91425" tIns="45700" rIns="91425" bIns="45700" anchor="t" anchorCtr="0">
            <a:noAutofit/>
          </a:bodyPr>
          <a:lstStyle>
            <a:lvl1pPr marL="457200" lvl="0" indent="-355600" rtl="0">
              <a:spcBef>
                <a:spcPts val="700"/>
              </a:spcBef>
              <a:spcAft>
                <a:spcPts val="0"/>
              </a:spcAft>
              <a:buSzPts val="2000"/>
              <a:buChar char="◻"/>
              <a:defRPr sz="2000"/>
            </a:lvl1pPr>
            <a:lvl2pPr marL="914400" lvl="1" indent="-355600" rtl="0">
              <a:spcBef>
                <a:spcPts val="550"/>
              </a:spcBef>
              <a:spcAft>
                <a:spcPts val="0"/>
              </a:spcAft>
              <a:buSzPts val="2000"/>
              <a:buChar char="🞑"/>
              <a:defRPr sz="2000"/>
            </a:lvl2pPr>
            <a:lvl3pPr marL="1371600" lvl="2" indent="-338137" rtl="0">
              <a:spcBef>
                <a:spcPts val="500"/>
              </a:spcBef>
              <a:spcAft>
                <a:spcPts val="0"/>
              </a:spcAft>
              <a:buSzPts val="1725"/>
              <a:buChar char="■"/>
              <a:defRPr/>
            </a:lvl3pPr>
            <a:lvl4pPr marL="1828800" lvl="3" indent="-323850" rtl="0">
              <a:spcBef>
                <a:spcPts val="400"/>
              </a:spcBef>
              <a:spcAft>
                <a:spcPts val="0"/>
              </a:spcAft>
              <a:buSzPts val="1500"/>
              <a:buChar char="■"/>
              <a:defRPr/>
            </a:lvl4pPr>
            <a:lvl5pPr marL="2286000" lvl="4" indent="-311150" rtl="0">
              <a:spcBef>
                <a:spcPts val="400"/>
              </a:spcBef>
              <a:spcAft>
                <a:spcPts val="0"/>
              </a:spcAft>
              <a:buSzPts val="13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117" name="Google Shape;117;p15"/>
          <p:cNvSpPr txBox="1">
            <a:spLocks noGrp="1"/>
          </p:cNvSpPr>
          <p:nvPr>
            <p:ph type="body" idx="2"/>
          </p:nvPr>
        </p:nvSpPr>
        <p:spPr>
          <a:xfrm>
            <a:off x="4832400" y="1536633"/>
            <a:ext cx="3999900" cy="4555200"/>
          </a:xfrm>
          <a:prstGeom prst="rect">
            <a:avLst/>
          </a:prstGeom>
        </p:spPr>
        <p:txBody>
          <a:bodyPr spcFirstLastPara="1" wrap="square" lIns="91425" tIns="45700" rIns="91425" bIns="45700" anchor="t" anchorCtr="0">
            <a:noAutofit/>
          </a:bodyPr>
          <a:lstStyle>
            <a:lvl1pPr marL="457200" lvl="0" indent="-355600" rtl="0">
              <a:spcBef>
                <a:spcPts val="700"/>
              </a:spcBef>
              <a:spcAft>
                <a:spcPts val="0"/>
              </a:spcAft>
              <a:buSzPts val="2000"/>
              <a:buChar char="◻"/>
              <a:defRPr sz="2000"/>
            </a:lvl1pPr>
            <a:lvl2pPr marL="914400" lvl="1" indent="-355600" rtl="0">
              <a:spcBef>
                <a:spcPts val="550"/>
              </a:spcBef>
              <a:spcAft>
                <a:spcPts val="0"/>
              </a:spcAft>
              <a:buSzPts val="2000"/>
              <a:buChar char="🞑"/>
              <a:defRPr sz="2000"/>
            </a:lvl2pPr>
            <a:lvl3pPr marL="1371600" lvl="2" indent="-304800" rtl="0">
              <a:spcBef>
                <a:spcPts val="500"/>
              </a:spcBef>
              <a:spcAft>
                <a:spcPts val="0"/>
              </a:spcAft>
              <a:buSzPts val="1200"/>
              <a:buChar char="■"/>
              <a:defRPr sz="1200"/>
            </a:lvl3pPr>
            <a:lvl4pPr marL="1828800" lvl="3" indent="-304800" rtl="0">
              <a:spcBef>
                <a:spcPts val="400"/>
              </a:spcBef>
              <a:spcAft>
                <a:spcPts val="0"/>
              </a:spcAft>
              <a:buSzPts val="1200"/>
              <a:buChar char="■"/>
              <a:defRPr sz="1200"/>
            </a:lvl4pPr>
            <a:lvl5pPr marL="2286000" lvl="4" indent="-304800" rtl="0">
              <a:spcBef>
                <a:spcPts val="400"/>
              </a:spcBef>
              <a:spcAft>
                <a:spcPts val="0"/>
              </a:spcAft>
              <a:buSzPts val="1200"/>
              <a:buChar char="■"/>
              <a:defRPr sz="1200"/>
            </a:lvl5pPr>
            <a:lvl6pPr marL="2743200" lvl="5" indent="-304800" rtl="0">
              <a:spcBef>
                <a:spcPts val="360"/>
              </a:spcBef>
              <a:spcAft>
                <a:spcPts val="0"/>
              </a:spcAft>
              <a:buSzPts val="1200"/>
              <a:buChar char="▪"/>
              <a:defRPr sz="1200"/>
            </a:lvl6pPr>
            <a:lvl7pPr marL="3200400" lvl="6" indent="-304800" rtl="0">
              <a:spcBef>
                <a:spcPts val="360"/>
              </a:spcBef>
              <a:spcAft>
                <a:spcPts val="0"/>
              </a:spcAft>
              <a:buSzPts val="1200"/>
              <a:buChar char="▪"/>
              <a:defRPr sz="1200"/>
            </a:lvl7pPr>
            <a:lvl8pPr marL="3657600" lvl="7" indent="-304800" rtl="0">
              <a:spcBef>
                <a:spcPts val="360"/>
              </a:spcBef>
              <a:spcAft>
                <a:spcPts val="0"/>
              </a:spcAft>
              <a:buSzPts val="1200"/>
              <a:buChar char="▪"/>
              <a:defRPr sz="1200"/>
            </a:lvl8pPr>
            <a:lvl9pPr marL="4114800" lvl="8" indent="-304800" rtl="0">
              <a:spcBef>
                <a:spcPts val="360"/>
              </a:spcBef>
              <a:spcAft>
                <a:spcPts val="0"/>
              </a:spcAft>
              <a:buSzPts val="1200"/>
              <a:buChar char="▪"/>
              <a:defRPr sz="1200"/>
            </a:lvl9pPr>
          </a:lstStyle>
          <a:p>
            <a:endParaRPr/>
          </a:p>
        </p:txBody>
      </p:sp>
      <p:sp>
        <p:nvSpPr>
          <p:cNvPr id="118" name="Google Shape;118;p15"/>
          <p:cNvSpPr txBox="1">
            <a:spLocks noGrp="1"/>
          </p:cNvSpPr>
          <p:nvPr>
            <p:ph type="sldNum" idx="12"/>
          </p:nvPr>
        </p:nvSpPr>
        <p:spPr>
          <a:xfrm>
            <a:off x="8472458" y="6217622"/>
            <a:ext cx="548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23103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9"/>
        <p:cNvGrpSpPr/>
        <p:nvPr/>
      </p:nvGrpSpPr>
      <p:grpSpPr>
        <a:xfrm>
          <a:off x="0" y="0"/>
          <a:ext cx="0" cy="0"/>
          <a:chOff x="0" y="0"/>
          <a:chExt cx="0" cy="0"/>
        </a:xfrm>
      </p:grpSpPr>
      <p:sp>
        <p:nvSpPr>
          <p:cNvPr id="120" name="Google Shape;120;p16"/>
          <p:cNvSpPr txBox="1">
            <a:spLocks noGrp="1"/>
          </p:cNvSpPr>
          <p:nvPr>
            <p:ph type="title"/>
          </p:nvPr>
        </p:nvSpPr>
        <p:spPr>
          <a:xfrm>
            <a:off x="311700" y="593367"/>
            <a:ext cx="8520600" cy="763500"/>
          </a:xfrm>
          <a:prstGeom prst="rect">
            <a:avLst/>
          </a:prstGeom>
        </p:spPr>
        <p:txBody>
          <a:bodyPr spcFirstLastPara="1" wrap="square" lIns="91425" tIns="45700" rIns="91425" bIns="45700" anchor="ctr" anchorCtr="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p16"/>
          <p:cNvSpPr txBox="1">
            <a:spLocks noGrp="1"/>
          </p:cNvSpPr>
          <p:nvPr>
            <p:ph type="body" idx="1"/>
          </p:nvPr>
        </p:nvSpPr>
        <p:spPr>
          <a:xfrm>
            <a:off x="311700" y="1536633"/>
            <a:ext cx="8520600" cy="4555200"/>
          </a:xfrm>
          <a:prstGeom prst="rect">
            <a:avLst/>
          </a:prstGeom>
        </p:spPr>
        <p:txBody>
          <a:bodyPr spcFirstLastPara="1" wrap="square" lIns="91425" tIns="45700" rIns="91425" bIns="45700" anchor="t" anchorCtr="0">
            <a:noAutofit/>
          </a:bodyPr>
          <a:lstStyle>
            <a:lvl1pPr marL="457200" lvl="0" indent="-355600" rtl="0">
              <a:spcBef>
                <a:spcPts val="700"/>
              </a:spcBef>
              <a:spcAft>
                <a:spcPts val="0"/>
              </a:spcAft>
              <a:buSzPts val="2000"/>
              <a:buChar char="◻"/>
              <a:defRPr sz="2000"/>
            </a:lvl1pPr>
            <a:lvl2pPr marL="914400" lvl="1" indent="-355600" rtl="0">
              <a:spcBef>
                <a:spcPts val="550"/>
              </a:spcBef>
              <a:spcAft>
                <a:spcPts val="0"/>
              </a:spcAft>
              <a:buSzPts val="2000"/>
              <a:buChar char="🞑"/>
              <a:defRPr sz="2000"/>
            </a:lvl2pPr>
            <a:lvl3pPr marL="1371600" lvl="2" indent="-338137" rtl="0">
              <a:spcBef>
                <a:spcPts val="500"/>
              </a:spcBef>
              <a:spcAft>
                <a:spcPts val="0"/>
              </a:spcAft>
              <a:buSzPts val="1725"/>
              <a:buChar char="■"/>
              <a:defRPr/>
            </a:lvl3pPr>
            <a:lvl4pPr marL="1828800" lvl="3" indent="-323850" rtl="0">
              <a:spcBef>
                <a:spcPts val="400"/>
              </a:spcBef>
              <a:spcAft>
                <a:spcPts val="0"/>
              </a:spcAft>
              <a:buSzPts val="1500"/>
              <a:buChar char="■"/>
              <a:defRPr/>
            </a:lvl4pPr>
            <a:lvl5pPr marL="2286000" lvl="4" indent="-311150" rtl="0">
              <a:spcBef>
                <a:spcPts val="400"/>
              </a:spcBef>
              <a:spcAft>
                <a:spcPts val="0"/>
              </a:spcAft>
              <a:buSzPts val="13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122" name="Google Shape;122;p16"/>
          <p:cNvSpPr txBox="1">
            <a:spLocks noGrp="1"/>
          </p:cNvSpPr>
          <p:nvPr>
            <p:ph type="sldNum" idx="12"/>
          </p:nvPr>
        </p:nvSpPr>
        <p:spPr>
          <a:xfrm>
            <a:off x="8472458" y="6217622"/>
            <a:ext cx="548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07743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5"/>
        <p:cNvGrpSpPr/>
        <p:nvPr/>
      </p:nvGrpSpPr>
      <p:grpSpPr>
        <a:xfrm>
          <a:off x="0" y="0"/>
          <a:ext cx="0" cy="0"/>
          <a:chOff x="0" y="0"/>
          <a:chExt cx="0" cy="0"/>
        </a:xfrm>
      </p:grpSpPr>
      <p:sp>
        <p:nvSpPr>
          <p:cNvPr id="136" name="Google Shape;136;p20"/>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137" name="Google Shape;137;p20"/>
          <p:cNvSpPr txBox="1">
            <a:spLocks noGrp="1"/>
          </p:cNvSpPr>
          <p:nvPr>
            <p:ph type="body" idx="1"/>
          </p:nvPr>
        </p:nvSpPr>
        <p:spPr>
          <a:xfrm>
            <a:off x="311700" y="1638233"/>
            <a:ext cx="8520600" cy="44535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8" name="Google Shape;138;p2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9"/>
        <p:cNvGrpSpPr/>
        <p:nvPr/>
      </p:nvGrpSpPr>
      <p:grpSpPr>
        <a:xfrm>
          <a:off x="0" y="0"/>
          <a:ext cx="0" cy="0"/>
          <a:chOff x="0" y="0"/>
          <a:chExt cx="0" cy="0"/>
        </a:xfrm>
      </p:grpSpPr>
      <p:sp>
        <p:nvSpPr>
          <p:cNvPr id="140" name="Google Shape;140;p21"/>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141" name="Google Shape;141;p21"/>
          <p:cNvSpPr txBox="1">
            <a:spLocks noGrp="1"/>
          </p:cNvSpPr>
          <p:nvPr>
            <p:ph type="body" idx="1"/>
          </p:nvPr>
        </p:nvSpPr>
        <p:spPr>
          <a:xfrm>
            <a:off x="311700" y="1638233"/>
            <a:ext cx="3999900" cy="4453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2" name="Google Shape;142;p21"/>
          <p:cNvSpPr txBox="1">
            <a:spLocks noGrp="1"/>
          </p:cNvSpPr>
          <p:nvPr>
            <p:ph type="body" idx="2"/>
          </p:nvPr>
        </p:nvSpPr>
        <p:spPr>
          <a:xfrm>
            <a:off x="4832400" y="1638233"/>
            <a:ext cx="3999900" cy="4453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3" name="Google Shape;143;p2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4"/>
        <p:cNvGrpSpPr/>
        <p:nvPr/>
      </p:nvGrpSpPr>
      <p:grpSpPr>
        <a:xfrm>
          <a:off x="0" y="0"/>
          <a:ext cx="0" cy="0"/>
          <a:chOff x="0" y="0"/>
          <a:chExt cx="0" cy="0"/>
        </a:xfrm>
      </p:grpSpPr>
      <p:sp>
        <p:nvSpPr>
          <p:cNvPr id="145" name="Google Shape;145;p22"/>
          <p:cNvSpPr txBox="1">
            <a:spLocks noGrp="1"/>
          </p:cNvSpPr>
          <p:nvPr>
            <p:ph type="title"/>
          </p:nvPr>
        </p:nvSpPr>
        <p:spPr>
          <a:xfrm>
            <a:off x="304800" y="412467"/>
            <a:ext cx="8537700" cy="997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46" name="Google Shape;146;p2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highlight>
                  <a:schemeClr val="dk1"/>
                </a:highlight>
              </a:defRPr>
            </a:lvl1pPr>
            <a:lvl2pPr lvl="1" rtl="0">
              <a:spcBef>
                <a:spcPts val="0"/>
              </a:spcBef>
              <a:spcAft>
                <a:spcPts val="0"/>
              </a:spcAft>
              <a:buSzPts val="3000"/>
              <a:buNone/>
              <a:defRPr sz="3000">
                <a:highlight>
                  <a:schemeClr val="dk1"/>
                </a:highlight>
              </a:defRPr>
            </a:lvl2pPr>
            <a:lvl3pPr lvl="2" rtl="0">
              <a:spcBef>
                <a:spcPts val="0"/>
              </a:spcBef>
              <a:spcAft>
                <a:spcPts val="0"/>
              </a:spcAft>
              <a:buSzPts val="3000"/>
              <a:buNone/>
              <a:defRPr sz="3000">
                <a:highlight>
                  <a:schemeClr val="dk1"/>
                </a:highlight>
              </a:defRPr>
            </a:lvl3pPr>
            <a:lvl4pPr lvl="3" rtl="0">
              <a:spcBef>
                <a:spcPts val="0"/>
              </a:spcBef>
              <a:spcAft>
                <a:spcPts val="0"/>
              </a:spcAft>
              <a:buSzPts val="3000"/>
              <a:buNone/>
              <a:defRPr sz="3000">
                <a:highlight>
                  <a:schemeClr val="dk1"/>
                </a:highlight>
              </a:defRPr>
            </a:lvl4pPr>
            <a:lvl5pPr lvl="4" rtl="0">
              <a:spcBef>
                <a:spcPts val="0"/>
              </a:spcBef>
              <a:spcAft>
                <a:spcPts val="0"/>
              </a:spcAft>
              <a:buSzPts val="3000"/>
              <a:buNone/>
              <a:defRPr sz="3000">
                <a:highlight>
                  <a:schemeClr val="dk1"/>
                </a:highlight>
              </a:defRPr>
            </a:lvl5pPr>
            <a:lvl6pPr lvl="5" rtl="0">
              <a:spcBef>
                <a:spcPts val="0"/>
              </a:spcBef>
              <a:spcAft>
                <a:spcPts val="0"/>
              </a:spcAft>
              <a:buSzPts val="3000"/>
              <a:buNone/>
              <a:defRPr sz="3000">
                <a:highlight>
                  <a:schemeClr val="dk1"/>
                </a:highlight>
              </a:defRPr>
            </a:lvl6pPr>
            <a:lvl7pPr lvl="6" rtl="0">
              <a:spcBef>
                <a:spcPts val="0"/>
              </a:spcBef>
              <a:spcAft>
                <a:spcPts val="0"/>
              </a:spcAft>
              <a:buSzPts val="3000"/>
              <a:buNone/>
              <a:defRPr sz="3000">
                <a:highlight>
                  <a:schemeClr val="dk1"/>
                </a:highlight>
              </a:defRPr>
            </a:lvl7pPr>
            <a:lvl8pPr lvl="7" rtl="0">
              <a:spcBef>
                <a:spcPts val="0"/>
              </a:spcBef>
              <a:spcAft>
                <a:spcPts val="0"/>
              </a:spcAft>
              <a:buSzPts val="3000"/>
              <a:buNone/>
              <a:defRPr sz="3000">
                <a:highlight>
                  <a:schemeClr val="dk1"/>
                </a:highlight>
              </a:defRPr>
            </a:lvl8pPr>
            <a:lvl9pPr lvl="8" rtl="0">
              <a:spcBef>
                <a:spcPts val="0"/>
              </a:spcBef>
              <a:spcAft>
                <a:spcPts val="0"/>
              </a:spcAft>
              <a:buSzPts val="3000"/>
              <a:buNone/>
              <a:defRPr sz="3000">
                <a:highlight>
                  <a:schemeClr val="dk1"/>
                </a:highlight>
              </a:defRPr>
            </a:lvl9pPr>
          </a:lstStyle>
          <a:p>
            <a:endParaRPr/>
          </a:p>
        </p:txBody>
      </p:sp>
      <p:sp>
        <p:nvSpPr>
          <p:cNvPr id="149" name="Google Shape;149;p23"/>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50" name="Google Shape;150;p2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490250" y="701800"/>
            <a:ext cx="5618700" cy="5454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endParaRPr/>
          </a:p>
        </p:txBody>
      </p:sp>
      <p:sp>
        <p:nvSpPr>
          <p:cNvPr id="153" name="Google Shape;153;p2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4"/>
        <p:cNvGrpSpPr/>
        <p:nvPr/>
      </p:nvGrpSpPr>
      <p:grpSpPr>
        <a:xfrm>
          <a:off x="0" y="0"/>
          <a:ext cx="0" cy="0"/>
          <a:chOff x="0" y="0"/>
          <a:chExt cx="0" cy="0"/>
        </a:xfrm>
      </p:grpSpPr>
      <p:sp>
        <p:nvSpPr>
          <p:cNvPr id="155" name="Google Shape;155;p25"/>
          <p:cNvSpPr/>
          <p:nvPr/>
        </p:nvSpPr>
        <p:spPr>
          <a:xfrm>
            <a:off x="4572000" y="-33"/>
            <a:ext cx="45720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6" name="Google Shape;156;p25"/>
          <p:cNvCxnSpPr/>
          <p:nvPr/>
        </p:nvCxnSpPr>
        <p:spPr>
          <a:xfrm>
            <a:off x="5029675" y="5994000"/>
            <a:ext cx="468300" cy="0"/>
          </a:xfrm>
          <a:prstGeom prst="straightConnector1">
            <a:avLst/>
          </a:prstGeom>
          <a:noFill/>
          <a:ln w="28575" cap="flat" cmpd="sng">
            <a:solidFill>
              <a:schemeClr val="lt1"/>
            </a:solidFill>
            <a:prstDash val="solid"/>
            <a:round/>
            <a:headEnd type="none" w="sm" len="sm"/>
            <a:tailEnd type="none" w="sm" len="sm"/>
          </a:ln>
        </p:spPr>
      </p:cxnSp>
      <p:sp>
        <p:nvSpPr>
          <p:cNvPr id="157" name="Google Shape;157;p25"/>
          <p:cNvSpPr txBox="1">
            <a:spLocks noGrp="1"/>
          </p:cNvSpPr>
          <p:nvPr>
            <p:ph type="title"/>
          </p:nvPr>
        </p:nvSpPr>
        <p:spPr>
          <a:xfrm>
            <a:off x="265500" y="1441867"/>
            <a:ext cx="4045200" cy="228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400"/>
              <a:buNone/>
              <a:defRPr sz="5400"/>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158" name="Google Shape;158;p25"/>
          <p:cNvSpPr txBox="1">
            <a:spLocks noGrp="1"/>
          </p:cNvSpPr>
          <p:nvPr>
            <p:ph type="subTitle" idx="1"/>
          </p:nvPr>
        </p:nvSpPr>
        <p:spPr>
          <a:xfrm>
            <a:off x="265500" y="3793630"/>
            <a:ext cx="4045200" cy="1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9" name="Google Shape;159;p25"/>
          <p:cNvSpPr txBox="1">
            <a:spLocks noGrp="1"/>
          </p:cNvSpPr>
          <p:nvPr>
            <p:ph type="body" idx="2"/>
          </p:nvPr>
        </p:nvSpPr>
        <p:spPr>
          <a:xfrm>
            <a:off x="4939500" y="965600"/>
            <a:ext cx="3837000" cy="49269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accent1"/>
              </a:buClr>
              <a:buSzPts val="1800"/>
              <a:buChar char="●"/>
              <a:defRPr>
                <a:solidFill>
                  <a:schemeClr val="accent1"/>
                </a:solidFill>
                <a:highlight>
                  <a:schemeClr val="lt1"/>
                </a:highlight>
              </a:defRPr>
            </a:lvl1pPr>
            <a:lvl2pPr marL="914400" lvl="1" indent="-317500" rtl="0">
              <a:spcBef>
                <a:spcPts val="1600"/>
              </a:spcBef>
              <a:spcAft>
                <a:spcPts val="0"/>
              </a:spcAft>
              <a:buClr>
                <a:schemeClr val="accent1"/>
              </a:buClr>
              <a:buSzPts val="1400"/>
              <a:buChar char="○"/>
              <a:defRPr>
                <a:solidFill>
                  <a:schemeClr val="accent1"/>
                </a:solidFill>
                <a:highlight>
                  <a:schemeClr val="lt1"/>
                </a:highlight>
              </a:defRPr>
            </a:lvl2pPr>
            <a:lvl3pPr marL="1371600" lvl="2" indent="-317500" rtl="0">
              <a:spcBef>
                <a:spcPts val="1600"/>
              </a:spcBef>
              <a:spcAft>
                <a:spcPts val="0"/>
              </a:spcAft>
              <a:buClr>
                <a:schemeClr val="accent1"/>
              </a:buClr>
              <a:buSzPts val="1400"/>
              <a:buChar char="■"/>
              <a:defRPr>
                <a:solidFill>
                  <a:schemeClr val="accent1"/>
                </a:solidFill>
                <a:highlight>
                  <a:schemeClr val="lt1"/>
                </a:highlight>
              </a:defRPr>
            </a:lvl3pPr>
            <a:lvl4pPr marL="1828800" lvl="3" indent="-317500" rtl="0">
              <a:spcBef>
                <a:spcPts val="1600"/>
              </a:spcBef>
              <a:spcAft>
                <a:spcPts val="0"/>
              </a:spcAft>
              <a:buClr>
                <a:schemeClr val="accent1"/>
              </a:buClr>
              <a:buSzPts val="1400"/>
              <a:buChar char="●"/>
              <a:defRPr>
                <a:solidFill>
                  <a:schemeClr val="accent1"/>
                </a:solidFill>
                <a:highlight>
                  <a:schemeClr val="lt1"/>
                </a:highlight>
              </a:defRPr>
            </a:lvl4pPr>
            <a:lvl5pPr marL="2286000" lvl="4" indent="-317500" rtl="0">
              <a:spcBef>
                <a:spcPts val="1600"/>
              </a:spcBef>
              <a:spcAft>
                <a:spcPts val="0"/>
              </a:spcAft>
              <a:buClr>
                <a:schemeClr val="accent1"/>
              </a:buClr>
              <a:buSzPts val="1400"/>
              <a:buChar char="○"/>
              <a:defRPr>
                <a:solidFill>
                  <a:schemeClr val="accent1"/>
                </a:solidFill>
                <a:highlight>
                  <a:schemeClr val="lt1"/>
                </a:highlight>
              </a:defRPr>
            </a:lvl5pPr>
            <a:lvl6pPr marL="2743200" lvl="5" indent="-317500" rtl="0">
              <a:spcBef>
                <a:spcPts val="1600"/>
              </a:spcBef>
              <a:spcAft>
                <a:spcPts val="0"/>
              </a:spcAft>
              <a:buClr>
                <a:schemeClr val="accent1"/>
              </a:buClr>
              <a:buSzPts val="1400"/>
              <a:buChar char="■"/>
              <a:defRPr>
                <a:solidFill>
                  <a:schemeClr val="accent1"/>
                </a:solidFill>
                <a:highlight>
                  <a:schemeClr val="lt1"/>
                </a:highlight>
              </a:defRPr>
            </a:lvl6pPr>
            <a:lvl7pPr marL="3200400" lvl="6" indent="-317500" rtl="0">
              <a:spcBef>
                <a:spcPts val="1600"/>
              </a:spcBef>
              <a:spcAft>
                <a:spcPts val="0"/>
              </a:spcAft>
              <a:buClr>
                <a:schemeClr val="accent1"/>
              </a:buClr>
              <a:buSzPts val="1400"/>
              <a:buChar char="●"/>
              <a:defRPr>
                <a:solidFill>
                  <a:schemeClr val="accent1"/>
                </a:solidFill>
                <a:highlight>
                  <a:schemeClr val="lt1"/>
                </a:highlight>
              </a:defRPr>
            </a:lvl7pPr>
            <a:lvl8pPr marL="3657600" lvl="7" indent="-317500" rtl="0">
              <a:spcBef>
                <a:spcPts val="1600"/>
              </a:spcBef>
              <a:spcAft>
                <a:spcPts val="0"/>
              </a:spcAft>
              <a:buClr>
                <a:schemeClr val="accent1"/>
              </a:buClr>
              <a:buSzPts val="1400"/>
              <a:buChar char="○"/>
              <a:defRPr>
                <a:solidFill>
                  <a:schemeClr val="accent1"/>
                </a:solidFill>
                <a:highlight>
                  <a:schemeClr val="lt1"/>
                </a:highlight>
              </a:defRPr>
            </a:lvl8pPr>
            <a:lvl9pPr marL="4114800" lvl="8" indent="-317500" rtl="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160" name="Google Shape;160;p2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1"/>
        <p:cNvGrpSpPr/>
        <p:nvPr/>
      </p:nvGrpSpPr>
      <p:grpSpPr>
        <a:xfrm>
          <a:off x="0" y="0"/>
          <a:ext cx="0" cy="0"/>
          <a:chOff x="0" y="0"/>
          <a:chExt cx="0" cy="0"/>
        </a:xfrm>
      </p:grpSpPr>
      <p:sp>
        <p:nvSpPr>
          <p:cNvPr id="162" name="Google Shape;162;p26"/>
          <p:cNvSpPr txBox="1">
            <a:spLocks noGrp="1"/>
          </p:cNvSpPr>
          <p:nvPr>
            <p:ph type="body" idx="1"/>
          </p:nvPr>
        </p:nvSpPr>
        <p:spPr>
          <a:xfrm>
            <a:off x="319500" y="5640767"/>
            <a:ext cx="5998800" cy="7983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163" name="Google Shape;163;p2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311700" y="390467"/>
            <a:ext cx="8520600" cy="1068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125" name="Google Shape;125;p17"/>
          <p:cNvSpPr txBox="1">
            <a:spLocks noGrp="1"/>
          </p:cNvSpPr>
          <p:nvPr>
            <p:ph type="body" idx="1"/>
          </p:nvPr>
        </p:nvSpPr>
        <p:spPr>
          <a:xfrm>
            <a:off x="311700" y="1638233"/>
            <a:ext cx="8520600" cy="4453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126" name="Google Shape;126;p1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accent1"/>
                </a:solidFill>
                <a:latin typeface="Source Code Pro"/>
                <a:ea typeface="Source Code Pro"/>
                <a:cs typeface="Source Code Pro"/>
                <a:sym typeface="Source Code Pro"/>
              </a:defRPr>
            </a:lvl1pPr>
            <a:lvl2pPr lvl="1" algn="r" rtl="0">
              <a:buNone/>
              <a:defRPr sz="1000">
                <a:solidFill>
                  <a:schemeClr val="accent1"/>
                </a:solidFill>
                <a:latin typeface="Source Code Pro"/>
                <a:ea typeface="Source Code Pro"/>
                <a:cs typeface="Source Code Pro"/>
                <a:sym typeface="Source Code Pro"/>
              </a:defRPr>
            </a:lvl2pPr>
            <a:lvl3pPr lvl="2" algn="r" rtl="0">
              <a:buNone/>
              <a:defRPr sz="1000">
                <a:solidFill>
                  <a:schemeClr val="accent1"/>
                </a:solidFill>
                <a:latin typeface="Source Code Pro"/>
                <a:ea typeface="Source Code Pro"/>
                <a:cs typeface="Source Code Pro"/>
                <a:sym typeface="Source Code Pro"/>
              </a:defRPr>
            </a:lvl3pPr>
            <a:lvl4pPr lvl="3" algn="r" rtl="0">
              <a:buNone/>
              <a:defRPr sz="1000">
                <a:solidFill>
                  <a:schemeClr val="accent1"/>
                </a:solidFill>
                <a:latin typeface="Source Code Pro"/>
                <a:ea typeface="Source Code Pro"/>
                <a:cs typeface="Source Code Pro"/>
                <a:sym typeface="Source Code Pro"/>
              </a:defRPr>
            </a:lvl4pPr>
            <a:lvl5pPr lvl="4" algn="r" rtl="0">
              <a:buNone/>
              <a:defRPr sz="1000">
                <a:solidFill>
                  <a:schemeClr val="accent1"/>
                </a:solidFill>
                <a:latin typeface="Source Code Pro"/>
                <a:ea typeface="Source Code Pro"/>
                <a:cs typeface="Source Code Pro"/>
                <a:sym typeface="Source Code Pro"/>
              </a:defRPr>
            </a:lvl5pPr>
            <a:lvl6pPr lvl="5" algn="r" rtl="0">
              <a:buNone/>
              <a:defRPr sz="1000">
                <a:solidFill>
                  <a:schemeClr val="accent1"/>
                </a:solidFill>
                <a:latin typeface="Source Code Pro"/>
                <a:ea typeface="Source Code Pro"/>
                <a:cs typeface="Source Code Pro"/>
                <a:sym typeface="Source Code Pro"/>
              </a:defRPr>
            </a:lvl6pPr>
            <a:lvl7pPr lvl="6" algn="r" rtl="0">
              <a:buNone/>
              <a:defRPr sz="1000">
                <a:solidFill>
                  <a:schemeClr val="accent1"/>
                </a:solidFill>
                <a:latin typeface="Source Code Pro"/>
                <a:ea typeface="Source Code Pro"/>
                <a:cs typeface="Source Code Pro"/>
                <a:sym typeface="Source Code Pro"/>
              </a:defRPr>
            </a:lvl7pPr>
            <a:lvl8pPr lvl="7" algn="r" rtl="0">
              <a:buNone/>
              <a:defRPr sz="1000">
                <a:solidFill>
                  <a:schemeClr val="accent1"/>
                </a:solidFill>
                <a:latin typeface="Source Code Pro"/>
                <a:ea typeface="Source Code Pro"/>
                <a:cs typeface="Source Code Pro"/>
                <a:sym typeface="Source Code Pro"/>
              </a:defRPr>
            </a:lvl8pPr>
            <a:lvl9pPr lvl="8" algn="r" rtl="0">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marL="0" lvl="0" indent="0" algn="ctr" rtl="0">
              <a:spcBef>
                <a:spcPts val="0"/>
              </a:spcBef>
              <a:spcAft>
                <a:spcPts val="0"/>
              </a:spcAft>
              <a:buNone/>
            </a:pPr>
            <a:fld id="{00000000-1234-1234-1234-123412341234}"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942386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AIx08Lh3Hd4"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WVTLKr123u0"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CUf8lGR0QoM"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5.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5.xml"/><Relationship Id="rId1" Type="http://schemas.openxmlformats.org/officeDocument/2006/relationships/video" Target="https://www.youtube.com/embed/fV4H1Qd1m3w?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5.xml"/><Relationship Id="rId1" Type="http://schemas.openxmlformats.org/officeDocument/2006/relationships/video" Target="https://www.youtube.com/embed/oBLuMu2dwfM?feature=oembed"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37.jpeg"/><Relationship Id="rId5" Type="http://schemas.openxmlformats.org/officeDocument/2006/relationships/hyperlink" Target="http://www.youtube.com/watch?v=Iod73yGrm0g" TargetMode="Externa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5.xml"/><Relationship Id="rId1" Type="http://schemas.openxmlformats.org/officeDocument/2006/relationships/video" Target="https://www.youtube.com/embed/Q5eAtMhyyxU?feature=oembe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5.xml"/><Relationship Id="rId1" Type="http://schemas.openxmlformats.org/officeDocument/2006/relationships/video" Target="https://www.youtube.com/embed/w9DvTxEing8?feature=oembed"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gXxZiG0b8L4"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42.jpg"/></Relationships>
</file>

<file path=ppt/slides/_rels/slide36.xml.rels><?xml version="1.0" encoding="UTF-8" standalone="yes"?>
<Relationships xmlns="http://schemas.openxmlformats.org/package/2006/relationships"><Relationship Id="rId3" Type="http://schemas.openxmlformats.org/officeDocument/2006/relationships/hyperlink" Target="http://www.youtube.com/watch?v=gXxZiG0b8L4" TargetMode="External"/><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43.jpg"/></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7qStAUJkBv0"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7qStAUJkBv0"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9" name="Straight Connector 38">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1BAB9AF-C49B-91D8-501A-1A98E0E1B65A}"/>
              </a:ext>
            </a:extLst>
          </p:cNvPr>
          <p:cNvPicPr>
            <a:picLocks noChangeAspect="1"/>
          </p:cNvPicPr>
          <p:nvPr/>
        </p:nvPicPr>
        <p:blipFill rotWithShape="1">
          <a:blip r:embed="rId2"/>
          <a:srcRect t="7187" b="12286"/>
          <a:stretch/>
        </p:blipFill>
        <p:spPr>
          <a:xfrm>
            <a:off x="-24" y="10"/>
            <a:ext cx="9144023" cy="4915066"/>
          </a:xfrm>
          <a:prstGeom prst="rect">
            <a:avLst/>
          </a:prstGeom>
        </p:spPr>
      </p:pic>
      <p:sp>
        <p:nvSpPr>
          <p:cNvPr id="41" name="Rectangle 40">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DFD6BC8-2F50-4FC4-858A-D7B67DC438EB}"/>
              </a:ext>
            </a:extLst>
          </p:cNvPr>
          <p:cNvSpPr>
            <a:spLocks noGrp="1"/>
          </p:cNvSpPr>
          <p:nvPr>
            <p:ph type="title"/>
          </p:nvPr>
        </p:nvSpPr>
        <p:spPr>
          <a:xfrm>
            <a:off x="798897" y="5328148"/>
            <a:ext cx="7543800" cy="1089836"/>
          </a:xfrm>
        </p:spPr>
        <p:txBody>
          <a:bodyPr vert="horz" lIns="91440" tIns="45720" rIns="91440" bIns="45720" rtlCol="0" anchor="b">
            <a:normAutofit fontScale="90000"/>
          </a:bodyPr>
          <a:lstStyle/>
          <a:p>
            <a:pPr>
              <a:spcBef>
                <a:spcPct val="0"/>
              </a:spcBef>
            </a:pPr>
            <a:r>
              <a:rPr lang="en-US" dirty="0">
                <a:solidFill>
                  <a:srgbClr val="FFFFFF"/>
                </a:solidFill>
              </a:rPr>
              <a:t>Area Studies: History of Old Town</a:t>
            </a:r>
            <a:br>
              <a:rPr lang="en-US" sz="800" dirty="0">
                <a:solidFill>
                  <a:srgbClr val="FFFFFF"/>
                </a:solidFill>
              </a:rPr>
            </a:br>
            <a:br>
              <a:rPr lang="en-US" sz="800" dirty="0">
                <a:solidFill>
                  <a:srgbClr val="FFFFFF"/>
                </a:solidFill>
              </a:rPr>
            </a:br>
            <a:br>
              <a:rPr lang="en-US" sz="800" dirty="0">
                <a:solidFill>
                  <a:srgbClr val="FFFFFF"/>
                </a:solidFill>
              </a:rPr>
            </a:br>
            <a:br>
              <a:rPr lang="en-US" sz="800" dirty="0">
                <a:solidFill>
                  <a:srgbClr val="FFFFFF"/>
                </a:solidFill>
              </a:rPr>
            </a:br>
            <a:br>
              <a:rPr lang="en-US" sz="800" dirty="0">
                <a:solidFill>
                  <a:srgbClr val="FFFFFF"/>
                </a:solidFill>
              </a:rPr>
            </a:br>
            <a:br>
              <a:rPr lang="en-US" sz="800" dirty="0">
                <a:solidFill>
                  <a:srgbClr val="FFFFFF"/>
                </a:solidFill>
              </a:rPr>
            </a:br>
            <a:br>
              <a:rPr lang="en-US" sz="800" dirty="0">
                <a:solidFill>
                  <a:srgbClr val="FFFFFF"/>
                </a:solidFill>
              </a:rPr>
            </a:br>
            <a:br>
              <a:rPr lang="en-US" sz="800" dirty="0">
                <a:solidFill>
                  <a:srgbClr val="FFFFFF"/>
                </a:solidFill>
              </a:rPr>
            </a:br>
            <a:br>
              <a:rPr lang="en-US" sz="2000" dirty="0">
                <a:solidFill>
                  <a:srgbClr val="FFFFFF"/>
                </a:solidFill>
              </a:rPr>
            </a:br>
            <a:r>
              <a:rPr lang="en-US" sz="2000" dirty="0">
                <a:solidFill>
                  <a:srgbClr val="FFFFFF"/>
                </a:solidFill>
              </a:rPr>
              <a:t>American Language &amp; Culture Institute</a:t>
            </a:r>
            <a:br>
              <a:rPr lang="en-US" sz="2000" dirty="0">
                <a:solidFill>
                  <a:srgbClr val="FFFFFF"/>
                </a:solidFill>
              </a:rPr>
            </a:br>
            <a:r>
              <a:rPr lang="en-US" sz="2000" dirty="0">
                <a:solidFill>
                  <a:srgbClr val="FFFFFF"/>
                </a:solidFill>
              </a:rPr>
              <a:t>CSU San Marcos</a:t>
            </a:r>
            <a:br>
              <a:rPr lang="en-US" sz="2000" dirty="0">
                <a:solidFill>
                  <a:srgbClr val="FFFFFF"/>
                </a:solidFill>
              </a:rPr>
            </a:br>
            <a:r>
              <a:rPr lang="en-US" sz="2000" dirty="0">
                <a:solidFill>
                  <a:srgbClr val="FFFFFF"/>
                </a:solidFill>
              </a:rPr>
              <a:t>March 2022</a:t>
            </a:r>
          </a:p>
        </p:txBody>
      </p:sp>
      <p:sp>
        <p:nvSpPr>
          <p:cNvPr id="43" name="Rectangle 42">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1950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6"/>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3DE3B93A-6105-4E0D-ABE7-1711117A80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Google Shape;267;p43"/>
          <p:cNvSpPr txBox="1">
            <a:spLocks noGrp="1"/>
          </p:cNvSpPr>
          <p:nvPr>
            <p:ph type="title"/>
          </p:nvPr>
        </p:nvSpPr>
        <p:spPr>
          <a:xfrm>
            <a:off x="481692" y="642257"/>
            <a:ext cx="2563257" cy="5226837"/>
          </a:xfrm>
          <a:prstGeom prst="rect">
            <a:avLst/>
          </a:prstGeom>
        </p:spPr>
        <p:txBody>
          <a:bodyPr spcFirstLastPara="1" vert="horz" lIns="91440" tIns="45720" rIns="91440" bIns="45720" rtlCol="0" anchor="t" anchorCtr="0">
            <a:normAutofit/>
          </a:bodyPr>
          <a:lstStyle/>
          <a:p>
            <a:pPr lvl="0" indent="0">
              <a:spcAft>
                <a:spcPts val="0"/>
              </a:spcAft>
              <a:buClr>
                <a:schemeClr val="dk2"/>
              </a:buClr>
              <a:buSzPts val="6000"/>
            </a:pPr>
            <a:r>
              <a:rPr lang="en-US" b="1" dirty="0"/>
              <a:t>The First San Diegans</a:t>
            </a:r>
          </a:p>
        </p:txBody>
      </p:sp>
      <p:sp>
        <p:nvSpPr>
          <p:cNvPr id="269" name="Google Shape;269;p43"/>
          <p:cNvSpPr txBox="1"/>
          <p:nvPr/>
        </p:nvSpPr>
        <p:spPr>
          <a:xfrm>
            <a:off x="3535134" y="642258"/>
            <a:ext cx="5135337" cy="3091682"/>
          </a:xfrm>
          <a:prstGeom prst="rect">
            <a:avLst/>
          </a:prstGeom>
        </p:spPr>
        <p:txBody>
          <a:bodyPr spcFirstLastPara="1" vert="horz" lIns="0" tIns="45720" rIns="0" bIns="45720" rtlCol="0" anchorCtr="0">
            <a:normAutofit/>
          </a:bodyPr>
          <a:lstStyle/>
          <a:p>
            <a:pPr marL="0" marR="0" lvl="0" indent="0">
              <a:lnSpc>
                <a:spcPct val="90000"/>
              </a:lnSpc>
              <a:spcBef>
                <a:spcPts val="0"/>
              </a:spcBef>
              <a:spcAft>
                <a:spcPts val="600"/>
              </a:spcAft>
              <a:buClr>
                <a:schemeClr val="accent1"/>
              </a:buClr>
              <a:buFont typeface="Calibri" panose="020F0502020204030204" pitchFamily="34" charset="0"/>
              <a:buNone/>
            </a:pPr>
            <a:r>
              <a:rPr lang="en-US" sz="2800" kern="1200" dirty="0">
                <a:solidFill>
                  <a:schemeClr val="tx1">
                    <a:lumMod val="75000"/>
                    <a:lumOff val="25000"/>
                  </a:schemeClr>
                </a:solidFill>
                <a:latin typeface="+mn-lt"/>
                <a:ea typeface="+mn-ea"/>
                <a:cs typeface="+mn-cs"/>
                <a:sym typeface="Twentieth Century"/>
              </a:rPr>
              <a:t>The earliest known people to live in the area now called </a:t>
            </a:r>
            <a:r>
              <a:rPr lang="en-US" sz="2800" b="0" i="0" u="none" strike="noStrike" kern="1200" cap="none" dirty="0">
                <a:solidFill>
                  <a:schemeClr val="tx1">
                    <a:lumMod val="75000"/>
                    <a:lumOff val="25000"/>
                  </a:schemeClr>
                </a:solidFill>
                <a:latin typeface="+mn-lt"/>
                <a:ea typeface="+mn-ea"/>
                <a:cs typeface="+mn-cs"/>
                <a:sym typeface="Twentieth Century"/>
              </a:rPr>
              <a:t>San Diego </a:t>
            </a:r>
            <a:r>
              <a:rPr lang="en-US" sz="2800" kern="1200" dirty="0">
                <a:solidFill>
                  <a:schemeClr val="tx1">
                    <a:lumMod val="75000"/>
                    <a:lumOff val="25000"/>
                  </a:schemeClr>
                </a:solidFill>
                <a:latin typeface="+mn-lt"/>
                <a:ea typeface="+mn-ea"/>
                <a:cs typeface="+mn-cs"/>
                <a:sym typeface="Twentieth Century"/>
              </a:rPr>
              <a:t>were the </a:t>
            </a:r>
            <a:r>
              <a:rPr lang="en-US" sz="2800" b="0" i="0" u="none" strike="noStrike" kern="1200" cap="none" dirty="0">
                <a:solidFill>
                  <a:schemeClr val="tx1">
                    <a:lumMod val="75000"/>
                    <a:lumOff val="25000"/>
                  </a:schemeClr>
                </a:solidFill>
                <a:latin typeface="+mn-lt"/>
                <a:ea typeface="+mn-ea"/>
                <a:cs typeface="+mn-cs"/>
                <a:sym typeface="Twentieth Century"/>
              </a:rPr>
              <a:t>Kumeyaay Native American people. </a:t>
            </a:r>
          </a:p>
          <a:p>
            <a:pPr marL="0" marR="0" lvl="0" indent="0">
              <a:lnSpc>
                <a:spcPct val="90000"/>
              </a:lnSpc>
              <a:spcBef>
                <a:spcPts val="0"/>
              </a:spcBef>
              <a:spcAft>
                <a:spcPts val="600"/>
              </a:spcAft>
              <a:buClr>
                <a:schemeClr val="accent1"/>
              </a:buClr>
              <a:buFont typeface="Calibri" panose="020F0502020204030204" pitchFamily="34" charset="0"/>
              <a:buNone/>
            </a:pPr>
            <a:endParaRPr lang="en-US" sz="2800" kern="1200" dirty="0">
              <a:solidFill>
                <a:schemeClr val="tx1">
                  <a:lumMod val="75000"/>
                  <a:lumOff val="25000"/>
                </a:schemeClr>
              </a:solidFill>
              <a:latin typeface="+mn-lt"/>
              <a:ea typeface="+mn-ea"/>
              <a:cs typeface="+mn-cs"/>
              <a:sym typeface="Twentieth Century"/>
            </a:endParaRPr>
          </a:p>
          <a:p>
            <a:pPr marL="0" marR="0" lvl="0" indent="0">
              <a:lnSpc>
                <a:spcPct val="90000"/>
              </a:lnSpc>
              <a:spcBef>
                <a:spcPts val="0"/>
              </a:spcBef>
              <a:spcAft>
                <a:spcPts val="600"/>
              </a:spcAft>
              <a:buClr>
                <a:schemeClr val="accent1"/>
              </a:buClr>
              <a:buFont typeface="Calibri" panose="020F0502020204030204" pitchFamily="34" charset="0"/>
              <a:buNone/>
            </a:pPr>
            <a:r>
              <a:rPr lang="en-US" sz="2800" b="0" i="0" u="none" strike="noStrike" kern="1200" cap="none" dirty="0">
                <a:solidFill>
                  <a:schemeClr val="tx1">
                    <a:lumMod val="75000"/>
                    <a:lumOff val="25000"/>
                  </a:schemeClr>
                </a:solidFill>
                <a:latin typeface="+mn-lt"/>
                <a:ea typeface="+mn-ea"/>
                <a:cs typeface="+mn-cs"/>
                <a:sym typeface="Twentieth Century"/>
              </a:rPr>
              <a:t>They </a:t>
            </a:r>
            <a:r>
              <a:rPr lang="en-US" sz="2800" kern="1200" dirty="0">
                <a:solidFill>
                  <a:schemeClr val="tx1">
                    <a:lumMod val="75000"/>
                    <a:lumOff val="25000"/>
                  </a:schemeClr>
                </a:solidFill>
                <a:latin typeface="+mn-lt"/>
                <a:ea typeface="+mn-ea"/>
                <a:cs typeface="+mn-cs"/>
                <a:sym typeface="Twentieth Century"/>
              </a:rPr>
              <a:t>started living </a:t>
            </a:r>
            <a:r>
              <a:rPr lang="en-US" sz="2800" b="0" i="0" u="none" strike="noStrike" kern="1200" cap="none" dirty="0">
                <a:solidFill>
                  <a:schemeClr val="tx1">
                    <a:lumMod val="75000"/>
                    <a:lumOff val="25000"/>
                  </a:schemeClr>
                </a:solidFill>
                <a:latin typeface="+mn-lt"/>
                <a:ea typeface="+mn-ea"/>
                <a:cs typeface="+mn-cs"/>
                <a:sym typeface="Twentieth Century"/>
              </a:rPr>
              <a:t>here 9,000 years ago</a:t>
            </a:r>
            <a:r>
              <a:rPr lang="en-US" sz="2800" kern="1200" dirty="0">
                <a:solidFill>
                  <a:schemeClr val="tx1">
                    <a:lumMod val="75000"/>
                    <a:lumOff val="25000"/>
                  </a:schemeClr>
                </a:solidFill>
                <a:latin typeface="+mn-lt"/>
                <a:ea typeface="+mn-ea"/>
                <a:cs typeface="+mn-cs"/>
                <a:sym typeface="Twentieth Century"/>
              </a:rPr>
              <a:t>. </a:t>
            </a:r>
            <a:endParaRPr lang="en-US" sz="2800" kern="1200" dirty="0">
              <a:solidFill>
                <a:schemeClr val="tx1">
                  <a:lumMod val="75000"/>
                  <a:lumOff val="25000"/>
                </a:schemeClr>
              </a:solidFill>
              <a:latin typeface="+mn-lt"/>
              <a:ea typeface="+mn-ea"/>
              <a:cs typeface="+mn-cs"/>
            </a:endParaRPr>
          </a:p>
        </p:txBody>
      </p:sp>
      <p:pic>
        <p:nvPicPr>
          <p:cNvPr id="268" name="Google Shape;268;p43" descr="Image result for kumeyaay indians"/>
          <p:cNvPicPr preferRelativeResize="0">
            <a:picLocks noGrp="1"/>
          </p:cNvPicPr>
          <p:nvPr>
            <p:ph idx="1"/>
          </p:nvPr>
        </p:nvPicPr>
        <p:blipFill rotWithShape="1">
          <a:blip r:embed="rId3"/>
          <a:stretch/>
        </p:blipFill>
        <p:spPr>
          <a:xfrm>
            <a:off x="1355075" y="3848892"/>
            <a:ext cx="6863508" cy="2248802"/>
          </a:xfrm>
          <a:prstGeom prst="rect">
            <a:avLst/>
          </a:prstGeom>
          <a:noFill/>
        </p:spPr>
      </p:pic>
      <p:sp>
        <p:nvSpPr>
          <p:cNvPr id="84" name="Rectangle 83">
            <a:extLst>
              <a:ext uri="{FF2B5EF4-FFF2-40B4-BE49-F238E27FC236}">
                <a16:creationId xmlns:a16="http://schemas.microsoft.com/office/drawing/2014/main" id="{1924D57B-FEC9-4779-B514-732685B87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55EFD2BD-6E0E-4450-A3FF-5D1EA322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9"/>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Google Shape;260;p42"/>
          <p:cNvSpPr txBox="1">
            <a:spLocks noGrp="1"/>
          </p:cNvSpPr>
          <p:nvPr>
            <p:ph type="title"/>
          </p:nvPr>
        </p:nvSpPr>
        <p:spPr>
          <a:xfrm>
            <a:off x="5894613" y="634946"/>
            <a:ext cx="2767693" cy="1450757"/>
          </a:xfrm>
          <a:prstGeom prst="rect">
            <a:avLst/>
          </a:prstGeom>
        </p:spPr>
        <p:txBody>
          <a:bodyPr spcFirstLastPara="1" vert="horz" lIns="91440" tIns="45720" rIns="91440" bIns="45720" rtlCol="0" anchor="b" anchorCtr="0">
            <a:normAutofit/>
          </a:bodyPr>
          <a:lstStyle/>
          <a:p>
            <a:pPr lvl="0" indent="0">
              <a:spcAft>
                <a:spcPts val="0"/>
              </a:spcAft>
              <a:buClr>
                <a:schemeClr val="dk2"/>
              </a:buClr>
              <a:buSzPts val="6000"/>
            </a:pPr>
            <a:r>
              <a:rPr lang="en-US" b="1" kern="1200" spc="-50" baseline="0" dirty="0">
                <a:solidFill>
                  <a:schemeClr val="tx1">
                    <a:lumMod val="75000"/>
                    <a:lumOff val="25000"/>
                  </a:schemeClr>
                </a:solidFill>
                <a:latin typeface="+mj-lt"/>
                <a:ea typeface="+mj-ea"/>
                <a:cs typeface="+mj-cs"/>
              </a:rPr>
              <a:t>European Contact</a:t>
            </a:r>
          </a:p>
        </p:txBody>
      </p:sp>
      <p:pic>
        <p:nvPicPr>
          <p:cNvPr id="3" name="Picture 2" descr="A picture containing sky, outdoor, mountain, overlooking&#10;&#10;Description automatically generated">
            <a:extLst>
              <a:ext uri="{FF2B5EF4-FFF2-40B4-BE49-F238E27FC236}">
                <a16:creationId xmlns:a16="http://schemas.microsoft.com/office/drawing/2014/main" id="{C08F1A0F-38BB-4D88-8DF3-66AA675F3DB7}"/>
              </a:ext>
            </a:extLst>
          </p:cNvPr>
          <p:cNvPicPr>
            <a:picLocks noChangeAspect="1"/>
          </p:cNvPicPr>
          <p:nvPr/>
        </p:nvPicPr>
        <p:blipFill rotWithShape="1">
          <a:blip r:embed="rId3"/>
          <a:srcRect l="29745" r="1264" b="1"/>
          <a:stretch/>
        </p:blipFill>
        <p:spPr>
          <a:xfrm>
            <a:off x="475499" y="640081"/>
            <a:ext cx="5182351" cy="5314406"/>
          </a:xfrm>
          <a:prstGeom prst="rect">
            <a:avLst/>
          </a:prstGeom>
        </p:spPr>
      </p:pic>
      <p:cxnSp>
        <p:nvCxnSpPr>
          <p:cNvPr id="82" name="Straight Connector 81">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D9B27ADC-64D6-4F00-B103-CF640D3B03CD}"/>
              </a:ext>
            </a:extLst>
          </p:cNvPr>
          <p:cNvSpPr>
            <a:spLocks noGrp="1"/>
          </p:cNvSpPr>
          <p:nvPr>
            <p:ph idx="1"/>
          </p:nvPr>
        </p:nvSpPr>
        <p:spPr>
          <a:xfrm>
            <a:off x="5894613" y="2198913"/>
            <a:ext cx="2767693" cy="3755565"/>
          </a:xfrm>
        </p:spPr>
        <p:txBody>
          <a:bodyPr vert="horz" lIns="0" tIns="45720" rIns="0" bIns="45720" rtlCol="0">
            <a:normAutofit/>
          </a:bodyPr>
          <a:lstStyle/>
          <a:p>
            <a:pPr marL="0" marR="0" lvl="0" indent="0">
              <a:spcBef>
                <a:spcPts val="0"/>
              </a:spcBef>
              <a:spcAft>
                <a:spcPts val="600"/>
              </a:spcAft>
              <a:buFont typeface="Calibri" panose="020F0502020204030204" pitchFamily="34" charset="0"/>
              <a:buNone/>
            </a:pPr>
            <a:endParaRPr lang="en-US" dirty="0">
              <a:sym typeface="Twentieth Century"/>
            </a:endParaRPr>
          </a:p>
          <a:p>
            <a:pPr marL="0" marR="0" lvl="0" indent="0">
              <a:spcBef>
                <a:spcPts val="0"/>
              </a:spcBef>
              <a:spcAft>
                <a:spcPts val="600"/>
              </a:spcAft>
              <a:buFont typeface="Calibri" panose="020F0502020204030204" pitchFamily="34" charset="0"/>
              <a:buNone/>
            </a:pPr>
            <a:r>
              <a:rPr lang="en-US" sz="2800" dirty="0">
                <a:sym typeface="Twentieth Century"/>
              </a:rPr>
              <a:t>First European to visit California:</a:t>
            </a:r>
          </a:p>
          <a:p>
            <a:pPr marL="749808" lvl="1" indent="-457200">
              <a:spcAft>
                <a:spcPts val="600"/>
              </a:spcAft>
              <a:buFont typeface="Calibri" panose="020F0502020204030204" pitchFamily="34" charset="0"/>
              <a:buChar char="•"/>
            </a:pPr>
            <a:r>
              <a:rPr lang="en-US" sz="2800" dirty="0">
                <a:sym typeface="Twentieth Century"/>
              </a:rPr>
              <a:t>Spanish explorer Juan Rodríguez Cabrillo in 1542.</a:t>
            </a:r>
            <a:endParaRPr lang="en-US" sz="2800" dirty="0"/>
          </a:p>
          <a:p>
            <a:pPr marL="0" marR="0" lvl="0" indent="0">
              <a:spcBef>
                <a:spcPts val="0"/>
              </a:spcBef>
              <a:spcAft>
                <a:spcPts val="600"/>
              </a:spcAft>
              <a:buFont typeface="Calibri" panose="020F0502020204030204" pitchFamily="34" charset="0"/>
              <a:buNone/>
            </a:pPr>
            <a:endParaRPr lang="en-US" dirty="0">
              <a:sym typeface="Twentieth Century"/>
            </a:endParaRPr>
          </a:p>
        </p:txBody>
      </p:sp>
      <p:sp>
        <p:nvSpPr>
          <p:cNvPr id="84" name="Rectangle 83">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100368B7-15E2-4009-8864-B28763FED5D9}"/>
              </a:ext>
            </a:extLst>
          </p:cNvPr>
          <p:cNvSpPr txBox="1"/>
          <p:nvPr/>
        </p:nvSpPr>
        <p:spPr>
          <a:xfrm>
            <a:off x="572876" y="6020972"/>
            <a:ext cx="2732183" cy="307777"/>
          </a:xfrm>
          <a:prstGeom prst="rect">
            <a:avLst/>
          </a:prstGeom>
          <a:noFill/>
        </p:spPr>
        <p:txBody>
          <a:bodyPr wrap="square" rtlCol="0">
            <a:spAutoFit/>
          </a:bodyPr>
          <a:lstStyle/>
          <a:p>
            <a:r>
              <a:rPr lang="en-US" dirty="0"/>
              <a:t>Cabrillo Point, San Diego, CA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0"/>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Google Shape;282;p45"/>
          <p:cNvSpPr txBox="1">
            <a:spLocks noGrp="1"/>
          </p:cNvSpPr>
          <p:nvPr>
            <p:ph type="title"/>
          </p:nvPr>
        </p:nvSpPr>
        <p:spPr>
          <a:xfrm>
            <a:off x="5750805" y="634947"/>
            <a:ext cx="3238959" cy="775212"/>
          </a:xfrm>
          <a:prstGeom prst="rect">
            <a:avLst/>
          </a:prstGeom>
        </p:spPr>
        <p:txBody>
          <a:bodyPr spcFirstLastPara="1" vert="horz" lIns="91440" tIns="45720" rIns="91440" bIns="45720" rtlCol="0" anchor="b" anchorCtr="0">
            <a:normAutofit/>
          </a:bodyPr>
          <a:lstStyle/>
          <a:p>
            <a:pPr lvl="0" indent="0">
              <a:spcAft>
                <a:spcPts val="0"/>
              </a:spcAft>
              <a:buClr>
                <a:schemeClr val="dk2"/>
              </a:buClr>
              <a:buSzPts val="6000"/>
            </a:pPr>
            <a:r>
              <a:rPr lang="en-US" kern="1200" spc="-50" baseline="0" dirty="0">
                <a:solidFill>
                  <a:schemeClr val="tx1">
                    <a:lumMod val="75000"/>
                    <a:lumOff val="25000"/>
                  </a:schemeClr>
                </a:solidFill>
                <a:latin typeface="+mj-lt"/>
                <a:ea typeface="+mj-ea"/>
                <a:cs typeface="+mj-cs"/>
              </a:rPr>
              <a:t>Colonization</a:t>
            </a:r>
          </a:p>
        </p:txBody>
      </p:sp>
      <p:pic>
        <p:nvPicPr>
          <p:cNvPr id="283" name="Google Shape;283;p45" descr="Image result for first mission in san diego"/>
          <p:cNvPicPr preferRelativeResize="0">
            <a:picLocks noGrp="1"/>
          </p:cNvPicPr>
          <p:nvPr>
            <p:ph idx="1"/>
          </p:nvPr>
        </p:nvPicPr>
        <p:blipFill rotWithShape="1">
          <a:blip r:embed="rId3"/>
          <a:srcRect l="17593" r="17315" b="-1"/>
          <a:stretch/>
        </p:blipFill>
        <p:spPr>
          <a:xfrm>
            <a:off x="302278" y="640072"/>
            <a:ext cx="5182351" cy="5314406"/>
          </a:xfrm>
          <a:prstGeom prst="rect">
            <a:avLst/>
          </a:prstGeom>
          <a:noFill/>
        </p:spPr>
      </p:pic>
      <p:cxnSp>
        <p:nvCxnSpPr>
          <p:cNvPr id="98" name="Straight Connector 97">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81" name="Google Shape;281;p45"/>
          <p:cNvSpPr txBox="1"/>
          <p:nvPr/>
        </p:nvSpPr>
        <p:spPr>
          <a:xfrm>
            <a:off x="5750805" y="2198913"/>
            <a:ext cx="3393195" cy="3755565"/>
          </a:xfrm>
          <a:prstGeom prst="rect">
            <a:avLst/>
          </a:prstGeom>
        </p:spPr>
        <p:txBody>
          <a:bodyPr spcFirstLastPara="1" vert="horz" lIns="0" tIns="45720" rIns="0" bIns="45720" rtlCol="0" anchorCtr="0">
            <a:normAutofit lnSpcReduction="10000"/>
          </a:bodyPr>
          <a:lstStyle/>
          <a:p>
            <a:pPr marL="0" lvl="0" indent="0">
              <a:lnSpc>
                <a:spcPct val="90000"/>
              </a:lnSpc>
              <a:spcBef>
                <a:spcPts val="0"/>
              </a:spcBef>
              <a:spcAft>
                <a:spcPts val="600"/>
              </a:spcAft>
              <a:buClr>
                <a:schemeClr val="accent1"/>
              </a:buClr>
              <a:buFont typeface="Calibri" panose="020F0502020204030204" pitchFamily="34" charset="0"/>
              <a:buNone/>
            </a:pPr>
            <a:r>
              <a:rPr lang="en-US" sz="2400" kern="1200" dirty="0">
                <a:solidFill>
                  <a:schemeClr val="tx1">
                    <a:lumMod val="75000"/>
                    <a:lumOff val="25000"/>
                  </a:schemeClr>
                </a:solidFill>
                <a:latin typeface="+mn-lt"/>
                <a:ea typeface="+mn-ea"/>
                <a:cs typeface="+mn-cs"/>
                <a:sym typeface="Twentieth Century"/>
              </a:rPr>
              <a:t>1769: Spain began colonizing San Diego</a:t>
            </a:r>
          </a:p>
          <a:p>
            <a:pPr marL="0" lvl="0" indent="0">
              <a:lnSpc>
                <a:spcPct val="90000"/>
              </a:lnSpc>
              <a:spcBef>
                <a:spcPts val="0"/>
              </a:spcBef>
              <a:spcAft>
                <a:spcPts val="600"/>
              </a:spcAft>
              <a:buClr>
                <a:schemeClr val="accent1"/>
              </a:buClr>
              <a:buFont typeface="Calibri" panose="020F0502020204030204" pitchFamily="34" charset="0"/>
              <a:buNone/>
            </a:pPr>
            <a:endParaRPr lang="en-US" sz="2400" kern="1200" dirty="0">
              <a:solidFill>
                <a:schemeClr val="tx1">
                  <a:lumMod val="75000"/>
                  <a:lumOff val="25000"/>
                </a:schemeClr>
              </a:solidFill>
              <a:latin typeface="+mn-lt"/>
              <a:ea typeface="+mn-ea"/>
              <a:cs typeface="+mn-cs"/>
              <a:sym typeface="Twentieth Century"/>
            </a:endParaRPr>
          </a:p>
          <a:p>
            <a:pPr>
              <a:lnSpc>
                <a:spcPct val="90000"/>
              </a:lnSpc>
              <a:spcAft>
                <a:spcPts val="600"/>
              </a:spcAft>
              <a:buClr>
                <a:schemeClr val="accent1"/>
              </a:buClr>
            </a:pPr>
            <a:r>
              <a:rPr lang="en-US" sz="2400" kern="1200" dirty="0">
                <a:solidFill>
                  <a:schemeClr val="tx1">
                    <a:lumMod val="75000"/>
                    <a:lumOff val="25000"/>
                  </a:schemeClr>
                </a:solidFill>
                <a:latin typeface="+mn-lt"/>
                <a:ea typeface="+mn-ea"/>
                <a:cs typeface="+mn-cs"/>
                <a:sym typeface="Twentieth Century"/>
              </a:rPr>
              <a:t>Mission Basilica San Diego de </a:t>
            </a:r>
            <a:r>
              <a:rPr lang="en-US" sz="2400" kern="1200" dirty="0" err="1">
                <a:solidFill>
                  <a:schemeClr val="tx1">
                    <a:lumMod val="75000"/>
                    <a:lumOff val="25000"/>
                  </a:schemeClr>
                </a:solidFill>
                <a:latin typeface="+mn-lt"/>
                <a:ea typeface="+mn-ea"/>
                <a:cs typeface="+mn-cs"/>
                <a:sym typeface="Twentieth Century"/>
              </a:rPr>
              <a:t>Alcalá</a:t>
            </a:r>
            <a:r>
              <a:rPr lang="en-US" sz="2400" kern="1200" dirty="0">
                <a:solidFill>
                  <a:schemeClr val="tx1">
                    <a:lumMod val="75000"/>
                    <a:lumOff val="25000"/>
                  </a:schemeClr>
                </a:solidFill>
                <a:latin typeface="+mn-lt"/>
                <a:ea typeface="+mn-ea"/>
                <a:cs typeface="+mn-cs"/>
                <a:sym typeface="Twentieth Century"/>
              </a:rPr>
              <a:t>, the first Franciscan mission in Alta California. </a:t>
            </a:r>
          </a:p>
          <a:p>
            <a:pPr marL="0" lvl="0" indent="0">
              <a:lnSpc>
                <a:spcPct val="90000"/>
              </a:lnSpc>
              <a:spcBef>
                <a:spcPts val="0"/>
              </a:spcBef>
              <a:spcAft>
                <a:spcPts val="600"/>
              </a:spcAft>
              <a:buClr>
                <a:schemeClr val="accent1"/>
              </a:buClr>
              <a:buFont typeface="Calibri" panose="020F0502020204030204" pitchFamily="34" charset="0"/>
              <a:buNone/>
            </a:pPr>
            <a:endParaRPr lang="en-US" sz="2400" kern="1200" dirty="0">
              <a:solidFill>
                <a:schemeClr val="tx1">
                  <a:lumMod val="75000"/>
                  <a:lumOff val="25000"/>
                </a:schemeClr>
              </a:solidFill>
              <a:latin typeface="+mn-lt"/>
              <a:ea typeface="+mn-ea"/>
              <a:cs typeface="+mn-cs"/>
              <a:sym typeface="Twentieth Century"/>
            </a:endParaRPr>
          </a:p>
          <a:p>
            <a:pPr marL="0" lvl="0" indent="0">
              <a:lnSpc>
                <a:spcPct val="90000"/>
              </a:lnSpc>
              <a:spcBef>
                <a:spcPts val="0"/>
              </a:spcBef>
              <a:spcAft>
                <a:spcPts val="600"/>
              </a:spcAft>
              <a:buClr>
                <a:schemeClr val="accent1"/>
              </a:buClr>
              <a:buFont typeface="Calibri" panose="020F0502020204030204" pitchFamily="34" charset="0"/>
              <a:buNone/>
            </a:pPr>
            <a:r>
              <a:rPr lang="en-US" sz="2400" kern="1200" dirty="0">
                <a:solidFill>
                  <a:schemeClr val="tx1">
                    <a:lumMod val="75000"/>
                    <a:lumOff val="25000"/>
                  </a:schemeClr>
                </a:solidFill>
                <a:latin typeface="+mn-lt"/>
                <a:ea typeface="+mn-ea"/>
                <a:cs typeface="+mn-cs"/>
                <a:sym typeface="Twentieth Century"/>
              </a:rPr>
              <a:t>Today, Presidio Park can still be seen and visited above old town</a:t>
            </a:r>
            <a:r>
              <a:rPr lang="en-US" kern="1200" dirty="0">
                <a:solidFill>
                  <a:schemeClr val="tx1">
                    <a:lumMod val="75000"/>
                    <a:lumOff val="25000"/>
                  </a:schemeClr>
                </a:solidFill>
                <a:latin typeface="+mn-lt"/>
                <a:ea typeface="+mn-ea"/>
                <a:cs typeface="+mn-cs"/>
                <a:sym typeface="Twentieth Century"/>
              </a:rPr>
              <a:t>. </a:t>
            </a:r>
          </a:p>
          <a:p>
            <a:pPr marL="0" lvl="0" indent="0">
              <a:lnSpc>
                <a:spcPct val="90000"/>
              </a:lnSpc>
              <a:spcBef>
                <a:spcPts val="0"/>
              </a:spcBef>
              <a:spcAft>
                <a:spcPts val="600"/>
              </a:spcAft>
              <a:buClr>
                <a:schemeClr val="accent1"/>
              </a:buClr>
              <a:buFont typeface="Calibri" panose="020F0502020204030204" pitchFamily="34" charset="0"/>
              <a:buNone/>
            </a:pPr>
            <a:endParaRPr lang="en-US" kern="1200" dirty="0">
              <a:solidFill>
                <a:schemeClr val="tx1">
                  <a:lumMod val="75000"/>
                  <a:lumOff val="25000"/>
                </a:schemeClr>
              </a:solidFill>
              <a:latin typeface="+mn-lt"/>
              <a:ea typeface="+mn-ea"/>
              <a:cs typeface="+mn-cs"/>
              <a:sym typeface="Twentieth Century"/>
            </a:endParaRPr>
          </a:p>
          <a:p>
            <a:pPr marL="0" lvl="0" indent="0">
              <a:lnSpc>
                <a:spcPct val="90000"/>
              </a:lnSpc>
              <a:spcBef>
                <a:spcPts val="0"/>
              </a:spcBef>
              <a:spcAft>
                <a:spcPts val="600"/>
              </a:spcAft>
              <a:buClr>
                <a:schemeClr val="accent1"/>
              </a:buClr>
              <a:buFont typeface="Calibri" panose="020F0502020204030204" pitchFamily="34" charset="0"/>
              <a:buNone/>
            </a:pPr>
            <a:endParaRPr lang="en-US" kern="1200" dirty="0">
              <a:solidFill>
                <a:schemeClr val="tx1">
                  <a:lumMod val="75000"/>
                  <a:lumOff val="25000"/>
                </a:schemeClr>
              </a:solidFill>
              <a:latin typeface="+mn-lt"/>
              <a:ea typeface="+mn-ea"/>
              <a:cs typeface="+mn-cs"/>
              <a:sym typeface="Twentieth Century"/>
            </a:endParaRPr>
          </a:p>
          <a:p>
            <a:pPr marL="0" marR="0" lvl="0" indent="0">
              <a:lnSpc>
                <a:spcPct val="90000"/>
              </a:lnSpc>
              <a:spcBef>
                <a:spcPts val="0"/>
              </a:spcBef>
              <a:spcAft>
                <a:spcPts val="600"/>
              </a:spcAft>
              <a:buClr>
                <a:schemeClr val="accent1"/>
              </a:buClr>
              <a:buFont typeface="Calibri" panose="020F0502020204030204" pitchFamily="34" charset="0"/>
              <a:buNone/>
            </a:pPr>
            <a:endParaRPr lang="en-US" kern="1200" dirty="0">
              <a:solidFill>
                <a:schemeClr val="tx1">
                  <a:lumMod val="75000"/>
                  <a:lumOff val="25000"/>
                </a:schemeClr>
              </a:solidFill>
              <a:latin typeface="+mn-lt"/>
              <a:ea typeface="+mn-ea"/>
              <a:cs typeface="+mn-cs"/>
              <a:sym typeface="Twentieth Century"/>
            </a:endParaRPr>
          </a:p>
          <a:p>
            <a:pPr marL="0" marR="0" lvl="0" indent="0">
              <a:lnSpc>
                <a:spcPct val="90000"/>
              </a:lnSpc>
              <a:spcBef>
                <a:spcPts val="0"/>
              </a:spcBef>
              <a:spcAft>
                <a:spcPts val="600"/>
              </a:spcAft>
              <a:buClr>
                <a:schemeClr val="accent1"/>
              </a:buClr>
              <a:buFont typeface="Calibri" panose="020F0502020204030204" pitchFamily="34" charset="0"/>
              <a:buNone/>
            </a:pPr>
            <a:endParaRPr lang="en-US" kern="1200" dirty="0">
              <a:solidFill>
                <a:schemeClr val="tx1">
                  <a:lumMod val="75000"/>
                  <a:lumOff val="25000"/>
                </a:schemeClr>
              </a:solidFill>
              <a:latin typeface="+mn-lt"/>
              <a:ea typeface="+mn-ea"/>
              <a:cs typeface="+mn-cs"/>
              <a:sym typeface="Twentieth Century"/>
            </a:endParaRPr>
          </a:p>
          <a:p>
            <a:pPr marL="0" marR="0" lvl="0" indent="0">
              <a:lnSpc>
                <a:spcPct val="90000"/>
              </a:lnSpc>
              <a:spcBef>
                <a:spcPts val="0"/>
              </a:spcBef>
              <a:spcAft>
                <a:spcPts val="600"/>
              </a:spcAft>
              <a:buClr>
                <a:schemeClr val="accent1"/>
              </a:buClr>
              <a:buFont typeface="Calibri" panose="020F0502020204030204" pitchFamily="34" charset="0"/>
              <a:buNone/>
            </a:pPr>
            <a:endParaRPr lang="en-US" kern="1200" dirty="0">
              <a:solidFill>
                <a:schemeClr val="tx1">
                  <a:lumMod val="75000"/>
                  <a:lumOff val="25000"/>
                </a:schemeClr>
              </a:solidFill>
              <a:latin typeface="+mn-lt"/>
              <a:ea typeface="+mn-ea"/>
              <a:cs typeface="+mn-cs"/>
              <a:sym typeface="Twentieth Century"/>
            </a:endParaRPr>
          </a:p>
        </p:txBody>
      </p:sp>
      <p:sp>
        <p:nvSpPr>
          <p:cNvPr id="100" name="Rectangle 99">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 name="Rectangle 101">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3"/>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4" name="Google Shape;274;p44"/>
          <p:cNvSpPr txBox="1">
            <a:spLocks noGrp="1"/>
          </p:cNvSpPr>
          <p:nvPr>
            <p:ph type="title"/>
          </p:nvPr>
        </p:nvSpPr>
        <p:spPr>
          <a:xfrm>
            <a:off x="121187" y="516836"/>
            <a:ext cx="3150824" cy="992476"/>
          </a:xfrm>
          <a:prstGeom prst="rect">
            <a:avLst/>
          </a:prstGeom>
        </p:spPr>
        <p:txBody>
          <a:bodyPr spcFirstLastPara="1" vert="horz" lIns="91440" tIns="45720" rIns="91440" bIns="45720" rtlCol="0" anchor="b" anchorCtr="0">
            <a:noAutofit/>
          </a:bodyPr>
          <a:lstStyle/>
          <a:p>
            <a:pPr lvl="0" indent="0">
              <a:spcAft>
                <a:spcPts val="0"/>
              </a:spcAft>
              <a:buClr>
                <a:schemeClr val="dk2"/>
              </a:buClr>
              <a:buSzPts val="6000"/>
            </a:pPr>
            <a:endParaRPr lang="en-US" sz="4000" b="1" kern="1200" spc="-50" baseline="0" dirty="0">
              <a:solidFill>
                <a:srgbClr val="FFFFFF"/>
              </a:solidFill>
              <a:latin typeface="+mj-lt"/>
              <a:ea typeface="+mj-ea"/>
              <a:cs typeface="+mj-cs"/>
            </a:endParaRPr>
          </a:p>
        </p:txBody>
      </p:sp>
      <p:sp>
        <p:nvSpPr>
          <p:cNvPr id="276" name="Google Shape;276;p44"/>
          <p:cNvSpPr txBox="1"/>
          <p:nvPr/>
        </p:nvSpPr>
        <p:spPr>
          <a:xfrm>
            <a:off x="242372" y="1795749"/>
            <a:ext cx="2440540" cy="4545415"/>
          </a:xfrm>
          <a:prstGeom prst="rect">
            <a:avLst/>
          </a:prstGeom>
        </p:spPr>
        <p:txBody>
          <a:bodyPr spcFirstLastPara="1" vert="horz" lIns="0" tIns="45720" rIns="0" bIns="45720" rtlCol="0" anchorCtr="0">
            <a:normAutofit/>
          </a:bodyPr>
          <a:lstStyle/>
          <a:p>
            <a:pPr marL="0" marR="0" lvl="0" indent="0">
              <a:lnSpc>
                <a:spcPct val="90000"/>
              </a:lnSpc>
              <a:spcBef>
                <a:spcPts val="0"/>
              </a:spcBef>
              <a:spcAft>
                <a:spcPts val="600"/>
              </a:spcAft>
              <a:buClr>
                <a:schemeClr val="accent1"/>
              </a:buClr>
              <a:buFont typeface="Calibri" panose="020F0502020204030204" pitchFamily="34" charset="0"/>
              <a:buNone/>
            </a:pPr>
            <a:endParaRPr lang="en-US" sz="2400" kern="1200" dirty="0">
              <a:solidFill>
                <a:srgbClr val="FFFFFF"/>
              </a:solidFill>
              <a:latin typeface="+mn-lt"/>
              <a:ea typeface="+mn-ea"/>
              <a:cs typeface="+mn-cs"/>
              <a:sym typeface="Twentieth Century"/>
            </a:endParaRPr>
          </a:p>
          <a:p>
            <a:pPr marL="0" lvl="0" indent="0">
              <a:lnSpc>
                <a:spcPct val="90000"/>
              </a:lnSpc>
              <a:spcBef>
                <a:spcPts val="0"/>
              </a:spcBef>
              <a:spcAft>
                <a:spcPts val="600"/>
              </a:spcAft>
              <a:buClr>
                <a:schemeClr val="accent1"/>
              </a:buClr>
              <a:buFont typeface="Calibri" panose="020F0502020204030204" pitchFamily="34" charset="0"/>
              <a:buNone/>
            </a:pPr>
            <a:r>
              <a:rPr lang="en-US" sz="2400" kern="1200" dirty="0">
                <a:solidFill>
                  <a:srgbClr val="FFFFFF"/>
                </a:solidFill>
                <a:latin typeface="+mn-lt"/>
                <a:ea typeface="+mn-ea"/>
                <a:cs typeface="+mn-cs"/>
                <a:sym typeface="Twentieth Century"/>
              </a:rPr>
              <a:t>California was also a part of Mexico for a short time.</a:t>
            </a:r>
          </a:p>
          <a:p>
            <a:pPr marL="0" lvl="0" indent="0">
              <a:lnSpc>
                <a:spcPct val="90000"/>
              </a:lnSpc>
              <a:spcBef>
                <a:spcPts val="0"/>
              </a:spcBef>
              <a:spcAft>
                <a:spcPts val="600"/>
              </a:spcAft>
              <a:buClr>
                <a:schemeClr val="accent1"/>
              </a:buClr>
              <a:buFont typeface="Calibri" panose="020F0502020204030204" pitchFamily="34" charset="0"/>
              <a:buNone/>
            </a:pPr>
            <a:endParaRPr lang="en-US" sz="2400" kern="1200" dirty="0">
              <a:solidFill>
                <a:srgbClr val="FFFFFF"/>
              </a:solidFill>
              <a:latin typeface="+mn-lt"/>
              <a:ea typeface="+mn-ea"/>
              <a:cs typeface="+mn-cs"/>
              <a:sym typeface="Twentieth Century"/>
            </a:endParaRPr>
          </a:p>
          <a:p>
            <a:pPr marL="0" lvl="0" indent="0">
              <a:lnSpc>
                <a:spcPct val="90000"/>
              </a:lnSpc>
              <a:spcBef>
                <a:spcPts val="0"/>
              </a:spcBef>
              <a:spcAft>
                <a:spcPts val="600"/>
              </a:spcAft>
              <a:buClr>
                <a:schemeClr val="accent1"/>
              </a:buClr>
              <a:buFont typeface="Calibri" panose="020F0502020204030204" pitchFamily="34" charset="0"/>
              <a:buNone/>
            </a:pPr>
            <a:r>
              <a:rPr lang="en-US" sz="2400" kern="1200" dirty="0">
                <a:solidFill>
                  <a:srgbClr val="FFFFFF"/>
                </a:solidFill>
                <a:latin typeface="+mn-lt"/>
                <a:ea typeface="+mn-ea"/>
                <a:cs typeface="+mn-cs"/>
                <a:sym typeface="Twentieth Century"/>
              </a:rPr>
              <a:t>California became one of the United States of America in 1848.</a:t>
            </a:r>
          </a:p>
          <a:p>
            <a:pPr marL="0" marR="0" lvl="0" indent="0">
              <a:lnSpc>
                <a:spcPct val="90000"/>
              </a:lnSpc>
              <a:spcBef>
                <a:spcPts val="0"/>
              </a:spcBef>
              <a:spcAft>
                <a:spcPts val="600"/>
              </a:spcAft>
              <a:buClr>
                <a:schemeClr val="accent1"/>
              </a:buClr>
              <a:buFont typeface="Calibri" panose="020F0502020204030204" pitchFamily="34" charset="0"/>
              <a:buNone/>
            </a:pPr>
            <a:endParaRPr lang="en-US" sz="1100" kern="1200" dirty="0">
              <a:solidFill>
                <a:srgbClr val="FFFFFF"/>
              </a:solidFill>
              <a:latin typeface="+mn-lt"/>
              <a:ea typeface="+mn-ea"/>
              <a:cs typeface="+mn-cs"/>
              <a:sym typeface="Twentieth Century"/>
            </a:endParaRPr>
          </a:p>
          <a:p>
            <a:pPr marL="0" marR="0" lvl="0" indent="0">
              <a:lnSpc>
                <a:spcPct val="90000"/>
              </a:lnSpc>
              <a:spcBef>
                <a:spcPts val="0"/>
              </a:spcBef>
              <a:spcAft>
                <a:spcPts val="600"/>
              </a:spcAft>
              <a:buClr>
                <a:schemeClr val="accent1"/>
              </a:buClr>
              <a:buFont typeface="Calibri" panose="020F0502020204030204" pitchFamily="34" charset="0"/>
              <a:buNone/>
            </a:pPr>
            <a:endParaRPr lang="en-US" sz="1100" kern="1200" dirty="0">
              <a:solidFill>
                <a:srgbClr val="FFFFFF"/>
              </a:solidFill>
              <a:latin typeface="+mn-lt"/>
              <a:ea typeface="+mn-ea"/>
              <a:cs typeface="+mn-cs"/>
              <a:sym typeface="Twentieth Century"/>
            </a:endParaRPr>
          </a:p>
        </p:txBody>
      </p:sp>
      <p:sp>
        <p:nvSpPr>
          <p:cNvPr id="93" name="Rectangle 92">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Graphical user interface&#10;&#10;Description automatically generated with low confidence">
            <a:extLst>
              <a:ext uri="{FF2B5EF4-FFF2-40B4-BE49-F238E27FC236}">
                <a16:creationId xmlns:a16="http://schemas.microsoft.com/office/drawing/2014/main" id="{4ACD031B-5B75-4565-AA06-487AAA9E62F1}"/>
              </a:ext>
            </a:extLst>
          </p:cNvPr>
          <p:cNvPicPr>
            <a:picLocks noChangeAspect="1"/>
          </p:cNvPicPr>
          <p:nvPr/>
        </p:nvPicPr>
        <p:blipFill>
          <a:blip r:embed="rId3"/>
          <a:stretch>
            <a:fillRect/>
          </a:stretch>
        </p:blipFill>
        <p:spPr>
          <a:xfrm>
            <a:off x="3590428" y="138233"/>
            <a:ext cx="4871139" cy="3155976"/>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73ED63A8-FFD4-4DAF-A82C-BDDF39EB28B4}"/>
              </a:ext>
            </a:extLst>
          </p:cNvPr>
          <p:cNvPicPr>
            <a:picLocks noChangeAspect="1"/>
          </p:cNvPicPr>
          <p:nvPr/>
        </p:nvPicPr>
        <p:blipFill>
          <a:blip r:embed="rId4"/>
          <a:stretch>
            <a:fillRect/>
          </a:stretch>
        </p:blipFill>
        <p:spPr>
          <a:xfrm>
            <a:off x="3457282" y="3519890"/>
            <a:ext cx="5004286" cy="311242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8"/>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t>What Do You Notice?</a:t>
            </a:r>
            <a:endParaRPr b="1" dirty="0"/>
          </a:p>
        </p:txBody>
      </p:sp>
      <p:sp>
        <p:nvSpPr>
          <p:cNvPr id="304" name="Google Shape;304;p48"/>
          <p:cNvSpPr txBox="1">
            <a:spLocks noGrp="1"/>
          </p:cNvSpPr>
          <p:nvPr>
            <p:ph idx="1"/>
          </p:nvPr>
        </p:nvSpPr>
        <p:spPr>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endParaRPr/>
          </a:p>
        </p:txBody>
      </p:sp>
      <p:pic>
        <p:nvPicPr>
          <p:cNvPr id="305" name="Google Shape;305;p48"/>
          <p:cNvPicPr preferRelativeResize="0"/>
          <p:nvPr/>
        </p:nvPicPr>
        <p:blipFill>
          <a:blip r:embed="rId3">
            <a:alphaModFix/>
          </a:blip>
          <a:stretch>
            <a:fillRect/>
          </a:stretch>
        </p:blipFill>
        <p:spPr>
          <a:xfrm>
            <a:off x="0" y="1600191"/>
            <a:ext cx="9144000" cy="466486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8AEFE4-56AE-43C9-9F6C-C5D7D626E4A7}"/>
              </a:ext>
            </a:extLst>
          </p:cNvPr>
          <p:cNvSpPr>
            <a:spLocks noGrp="1"/>
          </p:cNvSpPr>
          <p:nvPr>
            <p:ph type="title"/>
          </p:nvPr>
        </p:nvSpPr>
        <p:spPr>
          <a:xfrm>
            <a:off x="5894613" y="634946"/>
            <a:ext cx="2767693" cy="1450757"/>
          </a:xfrm>
        </p:spPr>
        <p:txBody>
          <a:bodyPr>
            <a:noAutofit/>
          </a:bodyPr>
          <a:lstStyle/>
          <a:p>
            <a:r>
              <a:rPr lang="en-US" sz="4000" b="1" dirty="0"/>
              <a:t>Old Town, San Diego, California</a:t>
            </a:r>
          </a:p>
        </p:txBody>
      </p:sp>
      <p:pic>
        <p:nvPicPr>
          <p:cNvPr id="4" name="Google Shape;237;p38">
            <a:extLst>
              <a:ext uri="{FF2B5EF4-FFF2-40B4-BE49-F238E27FC236}">
                <a16:creationId xmlns:a16="http://schemas.microsoft.com/office/drawing/2014/main" id="{B161320B-F835-4E5C-B569-DAF3E46B1895}"/>
              </a:ext>
            </a:extLst>
          </p:cNvPr>
          <p:cNvPicPr preferRelativeResize="0">
            <a:picLocks/>
          </p:cNvPicPr>
          <p:nvPr/>
        </p:nvPicPr>
        <p:blipFill rotWithShape="1">
          <a:blip r:embed="rId2"/>
          <a:srcRect l="22832" r="28410" b="-1"/>
          <a:stretch/>
        </p:blipFill>
        <p:spPr>
          <a:xfrm>
            <a:off x="475499" y="640081"/>
            <a:ext cx="5182351" cy="5314406"/>
          </a:xfrm>
          <a:prstGeom prst="rect">
            <a:avLst/>
          </a:prstGeom>
          <a:noFill/>
        </p:spPr>
      </p:pic>
      <p:cxnSp>
        <p:nvCxnSpPr>
          <p:cNvPr id="25" name="Straight Connector 24">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02C5171-C9DC-4125-A3F6-2FBD774B6002}"/>
              </a:ext>
            </a:extLst>
          </p:cNvPr>
          <p:cNvSpPr>
            <a:spLocks noGrp="1"/>
          </p:cNvSpPr>
          <p:nvPr>
            <p:ph idx="1"/>
          </p:nvPr>
        </p:nvSpPr>
        <p:spPr>
          <a:xfrm>
            <a:off x="5894613" y="2198913"/>
            <a:ext cx="2767693" cy="3755565"/>
          </a:xfrm>
        </p:spPr>
        <p:txBody>
          <a:bodyPr>
            <a:normAutofit/>
          </a:bodyPr>
          <a:lstStyle/>
          <a:p>
            <a:r>
              <a:rPr lang="en-US" sz="2400" dirty="0"/>
              <a:t>People don’t live there now.</a:t>
            </a:r>
          </a:p>
          <a:p>
            <a:r>
              <a:rPr lang="en-US" sz="2400" dirty="0"/>
              <a:t>It is now a “living history” museum. </a:t>
            </a:r>
          </a:p>
          <a:p>
            <a:r>
              <a:rPr lang="en-US" sz="2400" dirty="0"/>
              <a:t>Traditional Mexican- and U.S. Western-style buildings, food, crafts and people in costumes.</a:t>
            </a:r>
          </a:p>
          <a:p>
            <a:endParaRPr lang="en-US" sz="1700" dirty="0"/>
          </a:p>
          <a:p>
            <a:endParaRPr lang="en-US" sz="1700" dirty="0"/>
          </a:p>
        </p:txBody>
      </p:sp>
      <p:sp>
        <p:nvSpPr>
          <p:cNvPr id="27" name="Rectangle 26">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21348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9"/>
        <p:cNvGrpSpPr/>
        <p:nvPr/>
      </p:nvGrpSpPr>
      <p:grpSpPr>
        <a:xfrm>
          <a:off x="0" y="0"/>
          <a:ext cx="0" cy="0"/>
          <a:chOff x="0" y="0"/>
          <a:chExt cx="0" cy="0"/>
        </a:xfrm>
      </p:grpSpPr>
      <p:sp useBgFill="1">
        <p:nvSpPr>
          <p:cNvPr id="125" name="Rectangle 124">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Google Shape;310;p49"/>
          <p:cNvSpPr txBox="1">
            <a:spLocks noGrp="1"/>
          </p:cNvSpPr>
          <p:nvPr>
            <p:ph type="title"/>
          </p:nvPr>
        </p:nvSpPr>
        <p:spPr>
          <a:xfrm>
            <a:off x="187287" y="198306"/>
            <a:ext cx="8475020" cy="870330"/>
          </a:xfrm>
          <a:prstGeom prst="rect">
            <a:avLst/>
          </a:prstGeom>
        </p:spPr>
        <p:txBody>
          <a:bodyPr spcFirstLastPara="1" lIns="91425" tIns="45700" rIns="91425" bIns="45700" anchorCtr="0">
            <a:normAutofit/>
          </a:bodyPr>
          <a:lstStyle/>
          <a:p>
            <a:pPr marL="0" lvl="0" indent="0" rtl="0">
              <a:spcBef>
                <a:spcPts val="0"/>
              </a:spcBef>
              <a:spcAft>
                <a:spcPts val="0"/>
              </a:spcAft>
              <a:buNone/>
            </a:pPr>
            <a:r>
              <a:rPr lang="en-US" sz="4000" b="1" dirty="0"/>
              <a:t>Old Town San Diego State Historic Park</a:t>
            </a:r>
          </a:p>
        </p:txBody>
      </p:sp>
      <p:pic>
        <p:nvPicPr>
          <p:cNvPr id="312" name="Google Shape;312;p49">
            <a:hlinkClick r:id="rId3"/>
          </p:cNvPr>
          <p:cNvPicPr preferRelativeResize="0"/>
          <p:nvPr/>
        </p:nvPicPr>
        <p:blipFill>
          <a:blip r:embed="rId4"/>
          <a:stretch/>
        </p:blipFill>
        <p:spPr>
          <a:xfrm>
            <a:off x="258326" y="1894901"/>
            <a:ext cx="5561629" cy="3866920"/>
          </a:xfrm>
          <a:prstGeom prst="rect">
            <a:avLst/>
          </a:prstGeom>
          <a:noFill/>
        </p:spPr>
      </p:pic>
      <p:cxnSp>
        <p:nvCxnSpPr>
          <p:cNvPr id="127" name="Straight Connector 126">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11" name="Google Shape;311;p49"/>
          <p:cNvSpPr txBox="1">
            <a:spLocks noGrp="1"/>
          </p:cNvSpPr>
          <p:nvPr>
            <p:ph idx="1"/>
          </p:nvPr>
        </p:nvSpPr>
        <p:spPr>
          <a:xfrm>
            <a:off x="6004193" y="2198914"/>
            <a:ext cx="3040655" cy="3670180"/>
          </a:xfrm>
          <a:prstGeom prst="rect">
            <a:avLst/>
          </a:prstGeom>
        </p:spPr>
        <p:txBody>
          <a:bodyPr spcFirstLastPara="1" lIns="91425" tIns="45700" rIns="91425" bIns="45700" anchorCtr="0">
            <a:normAutofit lnSpcReduction="10000"/>
          </a:bodyPr>
          <a:lstStyle/>
          <a:p>
            <a:pPr marL="0" indent="0">
              <a:spcBef>
                <a:spcPts val="700"/>
              </a:spcBef>
              <a:spcAft>
                <a:spcPts val="0"/>
              </a:spcAft>
              <a:buNone/>
            </a:pPr>
            <a:r>
              <a:rPr lang="en-US" sz="2400" dirty="0">
                <a:latin typeface="Roboto" panose="02000000000000000000" pitchFamily="2" charset="0"/>
              </a:rPr>
              <a:t>E</a:t>
            </a:r>
            <a:r>
              <a:rPr lang="en-US" sz="2400" b="0" i="0" dirty="0">
                <a:effectLst/>
                <a:latin typeface="Roboto" panose="02000000000000000000" pitchFamily="2" charset="0"/>
              </a:rPr>
              <a:t>stablished in 1968.</a:t>
            </a:r>
          </a:p>
          <a:p>
            <a:pPr marL="0" indent="0">
              <a:spcBef>
                <a:spcPts val="700"/>
              </a:spcBef>
              <a:spcAft>
                <a:spcPts val="0"/>
              </a:spcAft>
              <a:buNone/>
            </a:pPr>
            <a:endParaRPr lang="en-US" sz="2400" b="0" i="0" dirty="0">
              <a:effectLst/>
              <a:latin typeface="Roboto" panose="02000000000000000000" pitchFamily="2" charset="0"/>
            </a:endParaRPr>
          </a:p>
          <a:p>
            <a:pPr marL="0" indent="0">
              <a:spcBef>
                <a:spcPts val="700"/>
              </a:spcBef>
              <a:spcAft>
                <a:spcPts val="0"/>
              </a:spcAft>
              <a:buNone/>
            </a:pPr>
            <a:r>
              <a:rPr lang="en-US" sz="2400" dirty="0">
                <a:latin typeface="Roboto" panose="02000000000000000000" pitchFamily="2" charset="0"/>
              </a:rPr>
              <a:t>C</a:t>
            </a:r>
            <a:r>
              <a:rPr lang="en-US" sz="2400" b="0" i="0" dirty="0">
                <a:effectLst/>
                <a:latin typeface="Roboto" panose="02000000000000000000" pitchFamily="2" charset="0"/>
              </a:rPr>
              <a:t>ommemorates and preserves historic buildings from the </a:t>
            </a:r>
            <a:r>
              <a:rPr lang="en-US" sz="2400" dirty="0">
                <a:latin typeface="Roboto" panose="02000000000000000000" pitchFamily="2" charset="0"/>
              </a:rPr>
              <a:t>1800s</a:t>
            </a:r>
            <a:r>
              <a:rPr lang="en-US" sz="2400" b="0" i="0" dirty="0">
                <a:effectLst/>
                <a:latin typeface="Roboto" panose="02000000000000000000" pitchFamily="2" charset="0"/>
              </a:rPr>
              <a:t>.</a:t>
            </a:r>
          </a:p>
          <a:p>
            <a:pPr marL="0" indent="0">
              <a:spcBef>
                <a:spcPts val="700"/>
              </a:spcBef>
              <a:spcAft>
                <a:spcPts val="0"/>
              </a:spcAft>
              <a:buNone/>
            </a:pPr>
            <a:endParaRPr lang="en-US" sz="2400" dirty="0">
              <a:latin typeface="Roboto" panose="02000000000000000000" pitchFamily="2" charset="0"/>
            </a:endParaRPr>
          </a:p>
          <a:p>
            <a:pPr marL="0" indent="0">
              <a:spcBef>
                <a:spcPts val="700"/>
              </a:spcBef>
              <a:spcAft>
                <a:spcPts val="0"/>
              </a:spcAft>
              <a:buNone/>
            </a:pPr>
            <a:r>
              <a:rPr lang="en-US" sz="2400" dirty="0">
                <a:latin typeface="Roboto" panose="02000000000000000000" pitchFamily="2" charset="0"/>
              </a:rPr>
              <a:t>Numerous museums—many free to visit!</a:t>
            </a:r>
            <a:endParaRPr lang="en-US" sz="2400" b="0" i="0" dirty="0">
              <a:effectLst/>
              <a:latin typeface="Roboto" panose="02000000000000000000" pitchFamily="2" charset="0"/>
            </a:endParaRPr>
          </a:p>
          <a:p>
            <a:pPr marL="0" lvl="0" indent="0" rtl="0">
              <a:spcBef>
                <a:spcPts val="700"/>
              </a:spcBef>
              <a:spcAft>
                <a:spcPts val="0"/>
              </a:spcAft>
              <a:buNone/>
            </a:pPr>
            <a:endParaRPr lang="en-US" dirty="0"/>
          </a:p>
        </p:txBody>
      </p:sp>
      <p:sp>
        <p:nvSpPr>
          <p:cNvPr id="129" name="Rectangle 128">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1" name="Rectangle 130">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10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7"/>
        <p:cNvGrpSpPr/>
        <p:nvPr/>
      </p:nvGrpSpPr>
      <p:grpSpPr>
        <a:xfrm>
          <a:off x="0" y="0"/>
          <a:ext cx="0" cy="0"/>
          <a:chOff x="0" y="0"/>
          <a:chExt cx="0" cy="0"/>
        </a:xfrm>
      </p:grpSpPr>
      <p:sp useBgFill="1">
        <p:nvSpPr>
          <p:cNvPr id="326" name="Rectangle 325">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28" name="Rectangle 327">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1" name="Google Shape;321;p50"/>
          <p:cNvSpPr txBox="1"/>
          <p:nvPr/>
        </p:nvSpPr>
        <p:spPr>
          <a:xfrm>
            <a:off x="369278" y="1509312"/>
            <a:ext cx="2313633" cy="4480008"/>
          </a:xfrm>
          <a:prstGeom prst="rect">
            <a:avLst/>
          </a:prstGeom>
        </p:spPr>
        <p:txBody>
          <a:bodyPr spcFirstLastPara="1" vert="horz" lIns="0" tIns="45720" rIns="0" bIns="45720" rtlCol="0" anchorCtr="0">
            <a:normAutofit/>
          </a:bodyPr>
          <a:lstStyle/>
          <a:p>
            <a:pPr marL="0" lvl="0" indent="0">
              <a:lnSpc>
                <a:spcPct val="90000"/>
              </a:lnSpc>
              <a:spcBef>
                <a:spcPts val="0"/>
              </a:spcBef>
              <a:spcAft>
                <a:spcPts val="600"/>
              </a:spcAft>
              <a:buClr>
                <a:schemeClr val="accent1"/>
              </a:buClr>
              <a:buFont typeface="Calibri" panose="020F0502020204030204" pitchFamily="34" charset="0"/>
              <a:buNone/>
            </a:pPr>
            <a:endParaRPr lang="en-US" sz="1300" kern="1200" dirty="0">
              <a:solidFill>
                <a:srgbClr val="FFFFFF"/>
              </a:solidFill>
              <a:latin typeface="+mn-lt"/>
              <a:ea typeface="+mn-ea"/>
              <a:cs typeface="+mn-cs"/>
              <a:sym typeface="Twentieth Century"/>
            </a:endParaRPr>
          </a:p>
          <a:p>
            <a:pPr marL="0" lvl="0" indent="0">
              <a:lnSpc>
                <a:spcPct val="90000"/>
              </a:lnSpc>
              <a:spcBef>
                <a:spcPts val="0"/>
              </a:spcBef>
              <a:spcAft>
                <a:spcPts val="600"/>
              </a:spcAft>
              <a:buClr>
                <a:schemeClr val="accent1"/>
              </a:buClr>
              <a:buFont typeface="Calibri" panose="020F0502020204030204" pitchFamily="34" charset="0"/>
              <a:buNone/>
            </a:pPr>
            <a:r>
              <a:rPr lang="en-US" sz="2800" kern="1200" dirty="0">
                <a:solidFill>
                  <a:srgbClr val="FFFFFF"/>
                </a:solidFill>
                <a:latin typeface="+mn-lt"/>
                <a:ea typeface="+mn-ea"/>
                <a:cs typeface="+mn-cs"/>
              </a:rPr>
              <a:t>San Diego bought</a:t>
            </a:r>
            <a:r>
              <a:rPr lang="en-US" sz="2800" b="0" i="0" kern="1200" dirty="0">
                <a:solidFill>
                  <a:srgbClr val="FFFFFF"/>
                </a:solidFill>
                <a:effectLst/>
                <a:latin typeface="+mn-lt"/>
                <a:ea typeface="+mn-ea"/>
                <a:cs typeface="+mn-cs"/>
              </a:rPr>
              <a:t> a cage and put its first escape-proof jail in the Old Town Plaza in the 1850s.</a:t>
            </a:r>
            <a:endParaRPr lang="en-US" sz="2800" kern="1200" dirty="0">
              <a:solidFill>
                <a:srgbClr val="FFFFFF"/>
              </a:solidFill>
              <a:latin typeface="+mn-lt"/>
              <a:ea typeface="+mn-ea"/>
              <a:cs typeface="+mn-cs"/>
              <a:sym typeface="Twentieth Century"/>
            </a:endParaRPr>
          </a:p>
          <a:p>
            <a:pPr marL="0" lvl="0" indent="0">
              <a:lnSpc>
                <a:spcPct val="90000"/>
              </a:lnSpc>
              <a:spcBef>
                <a:spcPts val="0"/>
              </a:spcBef>
              <a:spcAft>
                <a:spcPts val="600"/>
              </a:spcAft>
              <a:buClr>
                <a:schemeClr val="accent1"/>
              </a:buClr>
              <a:buFont typeface="Calibri" panose="020F0502020204030204" pitchFamily="34" charset="0"/>
              <a:buNone/>
            </a:pPr>
            <a:endParaRPr lang="en-US" sz="1300" kern="1200" dirty="0">
              <a:solidFill>
                <a:srgbClr val="FFFFFF"/>
              </a:solidFill>
              <a:latin typeface="+mn-lt"/>
              <a:ea typeface="+mn-ea"/>
              <a:cs typeface="+mn-cs"/>
              <a:sym typeface="Twentieth Century"/>
            </a:endParaRPr>
          </a:p>
          <a:p>
            <a:pPr marL="0" lvl="0" indent="0">
              <a:lnSpc>
                <a:spcPct val="90000"/>
              </a:lnSpc>
              <a:spcBef>
                <a:spcPts val="0"/>
              </a:spcBef>
              <a:spcAft>
                <a:spcPts val="600"/>
              </a:spcAft>
              <a:buClr>
                <a:schemeClr val="accent1"/>
              </a:buClr>
              <a:buFont typeface="Calibri" panose="020F0502020204030204" pitchFamily="34" charset="0"/>
              <a:buNone/>
            </a:pPr>
            <a:endParaRPr lang="en-US" sz="1300" kern="1200" dirty="0">
              <a:solidFill>
                <a:srgbClr val="FFFFFF"/>
              </a:solidFill>
              <a:latin typeface="+mn-lt"/>
              <a:ea typeface="+mn-ea"/>
              <a:cs typeface="+mn-cs"/>
              <a:sym typeface="Twentieth Century"/>
            </a:endParaRPr>
          </a:p>
          <a:p>
            <a:pPr marL="0" lvl="0" indent="0">
              <a:lnSpc>
                <a:spcPct val="90000"/>
              </a:lnSpc>
              <a:spcBef>
                <a:spcPts val="0"/>
              </a:spcBef>
              <a:spcAft>
                <a:spcPts val="600"/>
              </a:spcAft>
              <a:buClr>
                <a:schemeClr val="accent1"/>
              </a:buClr>
              <a:buFont typeface="Calibri" panose="020F0502020204030204" pitchFamily="34" charset="0"/>
              <a:buNone/>
            </a:pPr>
            <a:endParaRPr lang="en-US" sz="1300" kern="1200" dirty="0">
              <a:solidFill>
                <a:srgbClr val="FFFFFF"/>
              </a:solidFill>
              <a:latin typeface="+mn-lt"/>
              <a:ea typeface="+mn-ea"/>
              <a:cs typeface="+mn-cs"/>
              <a:sym typeface="Twentieth Century"/>
            </a:endParaRPr>
          </a:p>
          <a:p>
            <a:pPr marL="0" lvl="0" indent="0">
              <a:lnSpc>
                <a:spcPct val="90000"/>
              </a:lnSpc>
              <a:spcBef>
                <a:spcPts val="0"/>
              </a:spcBef>
              <a:spcAft>
                <a:spcPts val="600"/>
              </a:spcAft>
              <a:buClr>
                <a:schemeClr val="accent1"/>
              </a:buClr>
              <a:buFont typeface="Calibri" panose="020F0502020204030204" pitchFamily="34" charset="0"/>
              <a:buNone/>
            </a:pPr>
            <a:endParaRPr lang="en-US" sz="1300" kern="1200" dirty="0">
              <a:solidFill>
                <a:srgbClr val="FFFFFF"/>
              </a:solidFill>
              <a:latin typeface="+mn-lt"/>
              <a:ea typeface="+mn-ea"/>
              <a:cs typeface="+mn-cs"/>
              <a:sym typeface="Twentieth Century"/>
            </a:endParaRPr>
          </a:p>
          <a:p>
            <a:pPr marL="0" lvl="0" indent="0">
              <a:lnSpc>
                <a:spcPct val="90000"/>
              </a:lnSpc>
              <a:spcBef>
                <a:spcPts val="0"/>
              </a:spcBef>
              <a:spcAft>
                <a:spcPts val="600"/>
              </a:spcAft>
              <a:buClr>
                <a:schemeClr val="accent1"/>
              </a:buClr>
              <a:buFont typeface="Calibri" panose="020F0502020204030204" pitchFamily="34" charset="0"/>
              <a:buNone/>
            </a:pPr>
            <a:endParaRPr lang="en-US" sz="1300" kern="1200" dirty="0">
              <a:solidFill>
                <a:srgbClr val="FFFFFF"/>
              </a:solidFill>
              <a:latin typeface="+mn-lt"/>
              <a:ea typeface="+mn-ea"/>
              <a:cs typeface="+mn-cs"/>
              <a:sym typeface="Twentieth Century"/>
            </a:endParaRPr>
          </a:p>
          <a:p>
            <a:pPr marL="0" lvl="0" indent="0">
              <a:lnSpc>
                <a:spcPct val="90000"/>
              </a:lnSpc>
              <a:spcBef>
                <a:spcPts val="0"/>
              </a:spcBef>
              <a:spcAft>
                <a:spcPts val="600"/>
              </a:spcAft>
              <a:buClr>
                <a:schemeClr val="accent1"/>
              </a:buClr>
              <a:buFont typeface="Calibri" panose="020F0502020204030204" pitchFamily="34" charset="0"/>
              <a:buNone/>
            </a:pPr>
            <a:endParaRPr lang="en-US" sz="1300" kern="1200" dirty="0">
              <a:solidFill>
                <a:srgbClr val="FFFFFF"/>
              </a:solidFill>
              <a:latin typeface="+mn-lt"/>
              <a:ea typeface="+mn-ea"/>
              <a:cs typeface="+mn-cs"/>
              <a:sym typeface="Twentieth Century"/>
            </a:endParaRPr>
          </a:p>
          <a:p>
            <a:pPr marL="0" lvl="0" indent="0">
              <a:lnSpc>
                <a:spcPct val="90000"/>
              </a:lnSpc>
              <a:spcBef>
                <a:spcPts val="0"/>
              </a:spcBef>
              <a:spcAft>
                <a:spcPts val="600"/>
              </a:spcAft>
              <a:buClr>
                <a:schemeClr val="accent1"/>
              </a:buClr>
              <a:buFont typeface="Calibri" panose="020F0502020204030204" pitchFamily="34" charset="0"/>
              <a:buNone/>
            </a:pPr>
            <a:endParaRPr lang="en-US" sz="1300" kern="1200" dirty="0">
              <a:solidFill>
                <a:srgbClr val="FFFFFF"/>
              </a:solidFill>
              <a:latin typeface="+mn-lt"/>
              <a:ea typeface="+mn-ea"/>
              <a:cs typeface="+mn-cs"/>
              <a:sym typeface="Twentieth Century"/>
            </a:endParaRPr>
          </a:p>
          <a:p>
            <a:pPr marL="0" lvl="0" indent="0">
              <a:lnSpc>
                <a:spcPct val="90000"/>
              </a:lnSpc>
              <a:spcBef>
                <a:spcPts val="0"/>
              </a:spcBef>
              <a:spcAft>
                <a:spcPts val="600"/>
              </a:spcAft>
              <a:buClr>
                <a:schemeClr val="accent1"/>
              </a:buClr>
              <a:buFont typeface="Calibri" panose="020F0502020204030204" pitchFamily="34" charset="0"/>
              <a:buNone/>
            </a:pPr>
            <a:endParaRPr lang="en-US" sz="1300" kern="1200" dirty="0">
              <a:solidFill>
                <a:srgbClr val="FFFFFF"/>
              </a:solidFill>
              <a:latin typeface="+mn-lt"/>
              <a:ea typeface="+mn-ea"/>
              <a:cs typeface="+mn-cs"/>
              <a:sym typeface="Twentieth Century"/>
            </a:endParaRPr>
          </a:p>
        </p:txBody>
      </p:sp>
      <p:sp>
        <p:nvSpPr>
          <p:cNvPr id="330" name="Rectangle 329">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19" name="Google Shape;319;p50" descr="#OldTownSanDiego #TheCosmopolitanHotel #travel&#10;&#10;&#10;Behind the Courthouse museum is a small jail cell to start this little tour we will also walk past the Case de Estudillo and The Cosmopolitan.&#10;&#10;&#10;You can read more and see pictures on my blog https://illusionsfromthesideoftheroad.blogspot.com/2020/10/old-town-san-diego-october-2020.html" title="Walking around Old Town San Diego">
            <a:hlinkClick r:id="rId3"/>
          </p:cNvPr>
          <p:cNvPicPr preferRelativeResize="0"/>
          <p:nvPr/>
        </p:nvPicPr>
        <p:blipFill rotWithShape="1">
          <a:blip r:embed="rId4"/>
          <a:srcRect r="8669" b="-2"/>
          <a:stretch/>
        </p:blipFill>
        <p:spPr>
          <a:xfrm>
            <a:off x="3556512" y="1335517"/>
            <a:ext cx="5098562" cy="418696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10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7"/>
        <p:cNvGrpSpPr/>
        <p:nvPr/>
      </p:nvGrpSpPr>
      <p:grpSpPr>
        <a:xfrm>
          <a:off x="0" y="0"/>
          <a:ext cx="0" cy="0"/>
          <a:chOff x="0" y="0"/>
          <a:chExt cx="0" cy="0"/>
        </a:xfrm>
      </p:grpSpPr>
      <p:sp useBgFill="1">
        <p:nvSpPr>
          <p:cNvPr id="326" name="Rectangle 325">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28" name="Rectangle 327">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8" name="Google Shape;318;p50"/>
          <p:cNvSpPr txBox="1">
            <a:spLocks noGrp="1"/>
          </p:cNvSpPr>
          <p:nvPr>
            <p:ph type="title"/>
          </p:nvPr>
        </p:nvSpPr>
        <p:spPr>
          <a:xfrm>
            <a:off x="369277" y="516835"/>
            <a:ext cx="2313633" cy="2103875"/>
          </a:xfrm>
          <a:prstGeom prst="rect">
            <a:avLst/>
          </a:prstGeom>
        </p:spPr>
        <p:txBody>
          <a:bodyPr spcFirstLastPara="1" vert="horz" lIns="91440" tIns="45720" rIns="91440" bIns="45720" rtlCol="0" anchor="b" anchorCtr="0">
            <a:normAutofit/>
          </a:bodyPr>
          <a:lstStyle/>
          <a:p>
            <a:pPr lvl="0" indent="0">
              <a:spcAft>
                <a:spcPts val="0"/>
              </a:spcAft>
            </a:pPr>
            <a:r>
              <a:rPr lang="en-US" sz="3100" dirty="0">
                <a:solidFill>
                  <a:srgbClr val="FFFFFF"/>
                </a:solidFill>
              </a:rPr>
              <a:t>San Diego’s 1</a:t>
            </a:r>
            <a:r>
              <a:rPr lang="en-US" sz="3100" baseline="30000" dirty="0">
                <a:solidFill>
                  <a:srgbClr val="FFFFFF"/>
                </a:solidFill>
              </a:rPr>
              <a:t>st</a:t>
            </a:r>
            <a:r>
              <a:rPr lang="en-US" sz="3100" dirty="0">
                <a:solidFill>
                  <a:srgbClr val="FFFFFF"/>
                </a:solidFill>
              </a:rPr>
              <a:t> Public School</a:t>
            </a:r>
          </a:p>
        </p:txBody>
      </p:sp>
      <p:sp>
        <p:nvSpPr>
          <p:cNvPr id="321" name="Google Shape;321;p50"/>
          <p:cNvSpPr txBox="1"/>
          <p:nvPr/>
        </p:nvSpPr>
        <p:spPr>
          <a:xfrm>
            <a:off x="369278" y="1167788"/>
            <a:ext cx="2313633" cy="5089793"/>
          </a:xfrm>
          <a:prstGeom prst="rect">
            <a:avLst/>
          </a:prstGeom>
        </p:spPr>
        <p:txBody>
          <a:bodyPr spcFirstLastPara="1" vert="horz" lIns="0" tIns="45720" rIns="0" bIns="45720" rtlCol="0" anchorCtr="0">
            <a:normAutofit/>
          </a:bodyPr>
          <a:lstStyle/>
          <a:p>
            <a:pPr marL="0" lvl="0" indent="0">
              <a:lnSpc>
                <a:spcPct val="90000"/>
              </a:lnSpc>
              <a:spcBef>
                <a:spcPts val="0"/>
              </a:spcBef>
              <a:spcAft>
                <a:spcPts val="600"/>
              </a:spcAft>
              <a:buClr>
                <a:schemeClr val="accent1"/>
              </a:buClr>
              <a:buFont typeface="Calibri" panose="020F0502020204030204" pitchFamily="34" charset="0"/>
              <a:buNone/>
            </a:pPr>
            <a:endParaRPr lang="en-US" sz="1300" kern="1200" dirty="0">
              <a:solidFill>
                <a:srgbClr val="FFFFFF"/>
              </a:solidFill>
              <a:latin typeface="+mn-lt"/>
              <a:ea typeface="+mn-ea"/>
              <a:cs typeface="+mn-cs"/>
              <a:sym typeface="Twentieth Century"/>
            </a:endParaRPr>
          </a:p>
          <a:p>
            <a:pPr marL="0" lvl="0" indent="0">
              <a:lnSpc>
                <a:spcPct val="90000"/>
              </a:lnSpc>
              <a:spcBef>
                <a:spcPts val="0"/>
              </a:spcBef>
              <a:spcAft>
                <a:spcPts val="600"/>
              </a:spcAft>
              <a:buClr>
                <a:schemeClr val="accent1"/>
              </a:buClr>
              <a:buFont typeface="Calibri" panose="020F0502020204030204" pitchFamily="34" charset="0"/>
              <a:buNone/>
            </a:pPr>
            <a:endParaRPr lang="en-US" sz="1300" kern="1200" dirty="0">
              <a:solidFill>
                <a:srgbClr val="FFFFFF"/>
              </a:solidFill>
              <a:latin typeface="+mn-lt"/>
              <a:ea typeface="+mn-ea"/>
              <a:cs typeface="+mn-cs"/>
              <a:sym typeface="Twentieth Century"/>
            </a:endParaRPr>
          </a:p>
          <a:p>
            <a:pPr marL="0" lvl="0" indent="0">
              <a:lnSpc>
                <a:spcPct val="90000"/>
              </a:lnSpc>
              <a:spcBef>
                <a:spcPts val="0"/>
              </a:spcBef>
              <a:spcAft>
                <a:spcPts val="600"/>
              </a:spcAft>
              <a:buClr>
                <a:schemeClr val="accent1"/>
              </a:buClr>
              <a:buFont typeface="Calibri" panose="020F0502020204030204" pitchFamily="34" charset="0"/>
              <a:buNone/>
            </a:pPr>
            <a:endParaRPr lang="en-US" sz="1300" kern="1200" dirty="0">
              <a:solidFill>
                <a:srgbClr val="FFFFFF"/>
              </a:solidFill>
              <a:latin typeface="+mn-lt"/>
              <a:ea typeface="+mn-ea"/>
              <a:cs typeface="+mn-cs"/>
              <a:sym typeface="Twentieth Century"/>
            </a:endParaRPr>
          </a:p>
          <a:p>
            <a:pPr marL="0" lvl="0" indent="0">
              <a:lnSpc>
                <a:spcPct val="90000"/>
              </a:lnSpc>
              <a:spcBef>
                <a:spcPts val="0"/>
              </a:spcBef>
              <a:spcAft>
                <a:spcPts val="600"/>
              </a:spcAft>
              <a:buClr>
                <a:schemeClr val="accent1"/>
              </a:buClr>
              <a:buFont typeface="Calibri" panose="020F0502020204030204" pitchFamily="34" charset="0"/>
              <a:buNone/>
            </a:pPr>
            <a:endParaRPr lang="en-US" sz="1300" kern="1200" dirty="0">
              <a:solidFill>
                <a:srgbClr val="FFFFFF"/>
              </a:solidFill>
              <a:latin typeface="+mn-lt"/>
              <a:ea typeface="+mn-ea"/>
              <a:cs typeface="+mn-cs"/>
              <a:sym typeface="Twentieth Century"/>
            </a:endParaRPr>
          </a:p>
          <a:p>
            <a:pPr marL="0" lvl="0" indent="0">
              <a:lnSpc>
                <a:spcPct val="90000"/>
              </a:lnSpc>
              <a:spcBef>
                <a:spcPts val="0"/>
              </a:spcBef>
              <a:spcAft>
                <a:spcPts val="600"/>
              </a:spcAft>
              <a:buClr>
                <a:schemeClr val="accent1"/>
              </a:buClr>
              <a:buFont typeface="Calibri" panose="020F0502020204030204" pitchFamily="34" charset="0"/>
              <a:buNone/>
            </a:pPr>
            <a:endParaRPr lang="en-US" sz="1300" kern="1200" dirty="0">
              <a:solidFill>
                <a:srgbClr val="FFFFFF"/>
              </a:solidFill>
              <a:latin typeface="+mn-lt"/>
              <a:ea typeface="+mn-ea"/>
              <a:cs typeface="+mn-cs"/>
              <a:sym typeface="Twentieth Century"/>
            </a:endParaRPr>
          </a:p>
          <a:p>
            <a:pPr marL="0" lvl="0" indent="0">
              <a:lnSpc>
                <a:spcPct val="90000"/>
              </a:lnSpc>
              <a:spcBef>
                <a:spcPts val="0"/>
              </a:spcBef>
              <a:spcAft>
                <a:spcPts val="600"/>
              </a:spcAft>
              <a:buClr>
                <a:schemeClr val="accent1"/>
              </a:buClr>
              <a:buFont typeface="Calibri" panose="020F0502020204030204" pitchFamily="34" charset="0"/>
              <a:buNone/>
            </a:pPr>
            <a:endParaRPr lang="en-US" sz="1300" kern="1200" dirty="0">
              <a:solidFill>
                <a:srgbClr val="FFFFFF"/>
              </a:solidFill>
              <a:latin typeface="+mn-lt"/>
              <a:ea typeface="+mn-ea"/>
              <a:cs typeface="+mn-cs"/>
              <a:sym typeface="Twentieth Century"/>
            </a:endParaRPr>
          </a:p>
          <a:p>
            <a:pPr marL="0" lvl="0" indent="0">
              <a:lnSpc>
                <a:spcPct val="90000"/>
              </a:lnSpc>
              <a:spcBef>
                <a:spcPts val="0"/>
              </a:spcBef>
              <a:spcAft>
                <a:spcPts val="600"/>
              </a:spcAft>
              <a:buClr>
                <a:schemeClr val="accent1"/>
              </a:buClr>
              <a:buFont typeface="Calibri" panose="020F0502020204030204" pitchFamily="34" charset="0"/>
              <a:buNone/>
            </a:pPr>
            <a:endParaRPr lang="en-US" sz="1300" kern="1200" dirty="0">
              <a:solidFill>
                <a:srgbClr val="FFFFFF"/>
              </a:solidFill>
              <a:latin typeface="+mn-lt"/>
              <a:ea typeface="+mn-ea"/>
              <a:cs typeface="+mn-cs"/>
              <a:sym typeface="Twentieth Century"/>
            </a:endParaRPr>
          </a:p>
          <a:p>
            <a:pPr marL="0" lvl="0" indent="0">
              <a:lnSpc>
                <a:spcPct val="90000"/>
              </a:lnSpc>
              <a:spcBef>
                <a:spcPts val="0"/>
              </a:spcBef>
              <a:spcAft>
                <a:spcPts val="600"/>
              </a:spcAft>
              <a:buClr>
                <a:schemeClr val="accent1"/>
              </a:buClr>
              <a:buFont typeface="Calibri" panose="020F0502020204030204" pitchFamily="34" charset="0"/>
              <a:buNone/>
            </a:pPr>
            <a:endParaRPr lang="en-US" sz="1300" kern="1200" dirty="0">
              <a:solidFill>
                <a:srgbClr val="FFFFFF"/>
              </a:solidFill>
              <a:latin typeface="+mn-lt"/>
              <a:ea typeface="+mn-ea"/>
              <a:cs typeface="+mn-cs"/>
              <a:sym typeface="Twentieth Century"/>
            </a:endParaRPr>
          </a:p>
          <a:p>
            <a:pPr marL="0" lvl="0" indent="0">
              <a:lnSpc>
                <a:spcPct val="90000"/>
              </a:lnSpc>
              <a:spcBef>
                <a:spcPts val="0"/>
              </a:spcBef>
              <a:spcAft>
                <a:spcPts val="600"/>
              </a:spcAft>
              <a:buClr>
                <a:schemeClr val="accent1"/>
              </a:buClr>
              <a:buFont typeface="Calibri" panose="020F0502020204030204" pitchFamily="34" charset="0"/>
              <a:buNone/>
            </a:pPr>
            <a:endParaRPr lang="en-US" sz="1300" kern="1200" dirty="0">
              <a:solidFill>
                <a:srgbClr val="FFFFFF"/>
              </a:solidFill>
              <a:latin typeface="+mn-lt"/>
              <a:ea typeface="+mn-ea"/>
              <a:cs typeface="+mn-cs"/>
              <a:sym typeface="Twentieth Century"/>
            </a:endParaRPr>
          </a:p>
          <a:p>
            <a:pPr marL="0" lvl="0" indent="0">
              <a:lnSpc>
                <a:spcPct val="90000"/>
              </a:lnSpc>
              <a:spcBef>
                <a:spcPts val="0"/>
              </a:spcBef>
              <a:spcAft>
                <a:spcPts val="600"/>
              </a:spcAft>
              <a:buClr>
                <a:schemeClr val="accent1"/>
              </a:buClr>
              <a:buFont typeface="Calibri" panose="020F0502020204030204" pitchFamily="34" charset="0"/>
              <a:buNone/>
            </a:pPr>
            <a:r>
              <a:rPr lang="en-US" sz="2400" kern="1200" dirty="0">
                <a:solidFill>
                  <a:srgbClr val="FFFFFF"/>
                </a:solidFill>
                <a:latin typeface="+mn-lt"/>
                <a:ea typeface="+mn-ea"/>
                <a:cs typeface="+mn-cs"/>
                <a:sym typeface="Twentieth Century"/>
              </a:rPr>
              <a:t>Wood-frame building from 1865 </a:t>
            </a:r>
          </a:p>
        </p:txBody>
      </p:sp>
      <p:sp>
        <p:nvSpPr>
          <p:cNvPr id="330" name="Rectangle 329">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20" name="Google Shape;320;p50" descr="A quick glimpse INSIDE the schoolhouse!" title="Old Town San Diego- Mason Street School">
            <a:hlinkClick r:id="rId3"/>
          </p:cNvPr>
          <p:cNvPicPr preferRelativeResize="0"/>
          <p:nvPr/>
        </p:nvPicPr>
        <p:blipFill rotWithShape="1">
          <a:blip r:embed="rId4"/>
          <a:srcRect l="8671" r="3" b="3"/>
          <a:stretch/>
        </p:blipFill>
        <p:spPr>
          <a:xfrm>
            <a:off x="3556512" y="1335507"/>
            <a:ext cx="5098562" cy="4186986"/>
          </a:xfrm>
          <a:prstGeom prst="rect">
            <a:avLst/>
          </a:prstGeom>
          <a:noFill/>
        </p:spPr>
      </p:pic>
    </p:spTree>
    <p:extLst>
      <p:ext uri="{BB962C8B-B14F-4D97-AF65-F5344CB8AC3E}">
        <p14:creationId xmlns:p14="http://schemas.microsoft.com/office/powerpoint/2010/main" val="152910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0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906DBEE-FAD4-461C-A54E-4FA78E319857}"/>
              </a:ext>
            </a:extLst>
          </p:cNvPr>
          <p:cNvSpPr>
            <a:spLocks noGrp="1"/>
          </p:cNvSpPr>
          <p:nvPr>
            <p:ph type="title"/>
          </p:nvPr>
        </p:nvSpPr>
        <p:spPr>
          <a:xfrm>
            <a:off x="369277" y="516835"/>
            <a:ext cx="2313633" cy="1036543"/>
          </a:xfrm>
        </p:spPr>
        <p:txBody>
          <a:bodyPr>
            <a:noAutofit/>
          </a:bodyPr>
          <a:lstStyle/>
          <a:p>
            <a:r>
              <a:rPr lang="en-US" sz="4000" b="1" dirty="0">
                <a:solidFill>
                  <a:srgbClr val="FFFFFF"/>
                </a:solidFill>
              </a:rPr>
              <a:t>La Casa de Estudillo</a:t>
            </a:r>
          </a:p>
        </p:txBody>
      </p:sp>
      <p:sp>
        <p:nvSpPr>
          <p:cNvPr id="3" name="Content Placeholder 2">
            <a:extLst>
              <a:ext uri="{FF2B5EF4-FFF2-40B4-BE49-F238E27FC236}">
                <a16:creationId xmlns:a16="http://schemas.microsoft.com/office/drawing/2014/main" id="{A0555845-D576-4C59-955C-C013858C91FC}"/>
              </a:ext>
            </a:extLst>
          </p:cNvPr>
          <p:cNvSpPr>
            <a:spLocks noGrp="1"/>
          </p:cNvSpPr>
          <p:nvPr>
            <p:ph idx="1"/>
          </p:nvPr>
        </p:nvSpPr>
        <p:spPr>
          <a:xfrm>
            <a:off x="369278" y="1872868"/>
            <a:ext cx="2313633" cy="4116452"/>
          </a:xfrm>
        </p:spPr>
        <p:txBody>
          <a:bodyPr>
            <a:noAutofit/>
          </a:bodyPr>
          <a:lstStyle/>
          <a:p>
            <a:r>
              <a:rPr lang="en-US" sz="2400" dirty="0">
                <a:solidFill>
                  <a:srgbClr val="FFFFFF"/>
                </a:solidFill>
                <a:latin typeface="Montserrat" panose="00000500000000000000" pitchFamily="2" charset="0"/>
              </a:rPr>
              <a:t>A</a:t>
            </a:r>
            <a:r>
              <a:rPr lang="en-US" sz="2400" b="0" i="0" dirty="0">
                <a:solidFill>
                  <a:srgbClr val="FFFFFF"/>
                </a:solidFill>
                <a:effectLst/>
                <a:latin typeface="Montserrat" panose="00000500000000000000" pitchFamily="2" charset="0"/>
              </a:rPr>
              <a:t>n original adobe mansion.</a:t>
            </a:r>
          </a:p>
          <a:p>
            <a:endParaRPr lang="en-US" sz="2400" dirty="0">
              <a:solidFill>
                <a:srgbClr val="FFFFFF"/>
              </a:solidFill>
              <a:latin typeface="Montserrat" panose="00000500000000000000" pitchFamily="2" charset="0"/>
            </a:endParaRPr>
          </a:p>
          <a:p>
            <a:r>
              <a:rPr lang="en-US" sz="2400" b="0" i="0" dirty="0">
                <a:solidFill>
                  <a:srgbClr val="FFFFFF"/>
                </a:solidFill>
                <a:effectLst/>
                <a:latin typeface="Montserrat" panose="00000500000000000000" pitchFamily="2" charset="0"/>
              </a:rPr>
              <a:t>Adobe means “brick made of mud” and was the name given to houses built from this material.</a:t>
            </a:r>
          </a:p>
          <a:p>
            <a:endParaRPr lang="en-US" sz="2400" dirty="0">
              <a:solidFill>
                <a:srgbClr val="FFFFFF"/>
              </a:solidFill>
              <a:latin typeface="Montserrat" panose="00000500000000000000" pitchFamily="2" charset="0"/>
            </a:endParaRPr>
          </a:p>
          <a:p>
            <a:pPr marL="0" indent="0">
              <a:buNone/>
            </a:pPr>
            <a:endParaRPr lang="en-US" sz="2400" b="0" i="0" dirty="0">
              <a:solidFill>
                <a:srgbClr val="FFFFFF"/>
              </a:solidFill>
              <a:effectLst/>
              <a:latin typeface="Montserrat" panose="00000500000000000000" pitchFamily="2" charset="0"/>
            </a:endParaRPr>
          </a:p>
        </p:txBody>
      </p:sp>
      <p:pic>
        <p:nvPicPr>
          <p:cNvPr id="5" name="Picture 4" descr="A picture containing building, outdoor, stone&#10;&#10;Description automatically generated">
            <a:extLst>
              <a:ext uri="{FF2B5EF4-FFF2-40B4-BE49-F238E27FC236}">
                <a16:creationId xmlns:a16="http://schemas.microsoft.com/office/drawing/2014/main" id="{3979B902-37E7-45CD-A826-5692BA23C86F}"/>
              </a:ext>
            </a:extLst>
          </p:cNvPr>
          <p:cNvPicPr>
            <a:picLocks noChangeAspect="1"/>
          </p:cNvPicPr>
          <p:nvPr/>
        </p:nvPicPr>
        <p:blipFill rotWithShape="1">
          <a:blip r:embed="rId2"/>
          <a:srcRect l="32371" r="17732"/>
          <a:stretch/>
        </p:blipFill>
        <p:spPr>
          <a:xfrm>
            <a:off x="3056282" y="10"/>
            <a:ext cx="6083454" cy="6857990"/>
          </a:xfrm>
          <a:prstGeom prst="rect">
            <a:avLst/>
          </a:prstGeom>
        </p:spPr>
      </p:pic>
      <p:sp>
        <p:nvSpPr>
          <p:cNvPr id="14" name="Rectangle 13">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37598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2"/>
          <p:cNvSpPr txBox="1">
            <a:spLocks noGrp="1"/>
          </p:cNvSpPr>
          <p:nvPr>
            <p:ph type="title"/>
          </p:nvPr>
        </p:nvSpPr>
        <p:spPr>
          <a:xfrm>
            <a:off x="311700" y="185106"/>
            <a:ext cx="8520600" cy="1017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t>Agenda</a:t>
            </a:r>
            <a:endParaRPr b="1" dirty="0"/>
          </a:p>
        </p:txBody>
      </p:sp>
      <p:sp>
        <p:nvSpPr>
          <p:cNvPr id="194" name="Google Shape;194;p32"/>
          <p:cNvSpPr txBox="1">
            <a:spLocks noGrp="1"/>
          </p:cNvSpPr>
          <p:nvPr>
            <p:ph type="body" idx="1"/>
          </p:nvPr>
        </p:nvSpPr>
        <p:spPr>
          <a:xfrm>
            <a:off x="311700" y="2048850"/>
            <a:ext cx="3999900" cy="4809000"/>
          </a:xfrm>
          <a:prstGeom prst="rect">
            <a:avLst/>
          </a:prstGeom>
        </p:spPr>
        <p:txBody>
          <a:bodyPr spcFirstLastPara="1" wrap="square" lIns="91425" tIns="45700" rIns="91425" bIns="45700" anchor="t" anchorCtr="0">
            <a:noAutofit/>
          </a:bodyPr>
          <a:lstStyle/>
          <a:p>
            <a:pPr marL="501650" indent="-457200">
              <a:buSzPts val="2900"/>
            </a:pPr>
            <a:r>
              <a:rPr lang="en-US" sz="2900" dirty="0"/>
              <a:t>Warm-Up </a:t>
            </a:r>
            <a:br>
              <a:rPr lang="en-US" sz="2900" dirty="0"/>
            </a:br>
            <a:r>
              <a:rPr lang="en-US" sz="2900" dirty="0"/>
              <a:t>Conversations</a:t>
            </a:r>
          </a:p>
          <a:p>
            <a:pPr marL="501650" indent="-457200">
              <a:buSzPts val="2900"/>
            </a:pPr>
            <a:r>
              <a:rPr lang="en-US" sz="2900" dirty="0"/>
              <a:t>Old Town—Then </a:t>
            </a:r>
            <a:br>
              <a:rPr lang="en-US" sz="2900" dirty="0"/>
            </a:br>
            <a:r>
              <a:rPr lang="en-US" sz="2900" dirty="0"/>
              <a:t>and Now</a:t>
            </a:r>
          </a:p>
          <a:p>
            <a:pPr marL="501650" indent="-457200">
              <a:buSzPts val="2900"/>
            </a:pPr>
            <a:r>
              <a:rPr lang="en-US" sz="2900" dirty="0"/>
              <a:t>Group Discussion </a:t>
            </a:r>
            <a:br>
              <a:rPr lang="en-US" sz="2900" dirty="0"/>
            </a:br>
            <a:r>
              <a:rPr lang="en-US" sz="2900" dirty="0"/>
              <a:t>(and Activity)</a:t>
            </a:r>
            <a:endParaRPr sz="2900" dirty="0"/>
          </a:p>
        </p:txBody>
      </p:sp>
      <p:sp>
        <p:nvSpPr>
          <p:cNvPr id="195" name="Google Shape;195;p32"/>
          <p:cNvSpPr txBox="1">
            <a:spLocks noGrp="1"/>
          </p:cNvSpPr>
          <p:nvPr>
            <p:ph type="body" idx="2"/>
          </p:nvPr>
        </p:nvSpPr>
        <p:spPr>
          <a:xfrm>
            <a:off x="4311600" y="2124326"/>
            <a:ext cx="4520700" cy="3967500"/>
          </a:xfrm>
          <a:prstGeom prst="rect">
            <a:avLst/>
          </a:prstGeom>
        </p:spPr>
        <p:txBody>
          <a:bodyPr spcFirstLastPara="1" wrap="square" lIns="91425" tIns="45700" rIns="91425" bIns="45700" anchor="t" anchorCtr="0">
            <a:noAutofit/>
          </a:bodyPr>
          <a:lstStyle/>
          <a:p>
            <a:pPr marL="0" lvl="0" indent="0" algn="l" rtl="0">
              <a:lnSpc>
                <a:spcPct val="105000"/>
              </a:lnSpc>
              <a:spcBef>
                <a:spcPts val="700"/>
              </a:spcBef>
              <a:spcAft>
                <a:spcPts val="0"/>
              </a:spcAft>
              <a:buClr>
                <a:schemeClr val="dk1"/>
              </a:buClr>
              <a:buSzPts val="1100"/>
              <a:buFont typeface="Arial"/>
              <a:buNone/>
            </a:pPr>
            <a:endParaRPr sz="2600" b="1" dirty="0"/>
          </a:p>
        </p:txBody>
      </p:sp>
      <p:pic>
        <p:nvPicPr>
          <p:cNvPr id="3" name="Picture 2" descr="A sign in front of a store&#10;&#10;Description automatically generated with low confidence">
            <a:extLst>
              <a:ext uri="{FF2B5EF4-FFF2-40B4-BE49-F238E27FC236}">
                <a16:creationId xmlns:a16="http://schemas.microsoft.com/office/drawing/2014/main" id="{7F93683C-231B-4DF8-B9E1-59B2BB7DAE15}"/>
              </a:ext>
            </a:extLst>
          </p:cNvPr>
          <p:cNvPicPr>
            <a:picLocks noChangeAspect="1"/>
          </p:cNvPicPr>
          <p:nvPr/>
        </p:nvPicPr>
        <p:blipFill>
          <a:blip r:embed="rId3"/>
          <a:stretch>
            <a:fillRect/>
          </a:stretch>
        </p:blipFill>
        <p:spPr>
          <a:xfrm>
            <a:off x="3855904" y="1707614"/>
            <a:ext cx="5288096" cy="429313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C1486-C65C-4B96-8E47-D6BD8A39CCFC}"/>
              </a:ext>
            </a:extLst>
          </p:cNvPr>
          <p:cNvSpPr>
            <a:spLocks noGrp="1"/>
          </p:cNvSpPr>
          <p:nvPr>
            <p:ph type="title"/>
          </p:nvPr>
        </p:nvSpPr>
        <p:spPr/>
        <p:txBody>
          <a:bodyPr/>
          <a:lstStyle/>
          <a:p>
            <a:r>
              <a:rPr lang="es-ES" dirty="0"/>
              <a:t>La Casa de Machado y Stewart</a:t>
            </a:r>
            <a:endParaRPr lang="en-US" dirty="0"/>
          </a:p>
        </p:txBody>
      </p:sp>
      <p:pic>
        <p:nvPicPr>
          <p:cNvPr id="5" name="Content Placeholder 4">
            <a:extLst>
              <a:ext uri="{FF2B5EF4-FFF2-40B4-BE49-F238E27FC236}">
                <a16:creationId xmlns:a16="http://schemas.microsoft.com/office/drawing/2014/main" id="{3F99FCE8-5C59-441C-8F03-986F0741C68A}"/>
              </a:ext>
            </a:extLst>
          </p:cNvPr>
          <p:cNvPicPr>
            <a:picLocks noGrp="1" noChangeAspect="1"/>
          </p:cNvPicPr>
          <p:nvPr>
            <p:ph idx="1"/>
          </p:nvPr>
        </p:nvPicPr>
        <p:blipFill>
          <a:blip r:embed="rId2"/>
          <a:stretch>
            <a:fillRect/>
          </a:stretch>
        </p:blipFill>
        <p:spPr>
          <a:xfrm>
            <a:off x="5747385" y="4211196"/>
            <a:ext cx="2581275" cy="1771650"/>
          </a:xfrm>
        </p:spPr>
      </p:pic>
      <p:pic>
        <p:nvPicPr>
          <p:cNvPr id="7" name="Picture 6">
            <a:extLst>
              <a:ext uri="{FF2B5EF4-FFF2-40B4-BE49-F238E27FC236}">
                <a16:creationId xmlns:a16="http://schemas.microsoft.com/office/drawing/2014/main" id="{EEB2C88D-305F-45C4-B49D-1F5E2358799A}"/>
              </a:ext>
            </a:extLst>
          </p:cNvPr>
          <p:cNvPicPr>
            <a:picLocks noChangeAspect="1"/>
          </p:cNvPicPr>
          <p:nvPr/>
        </p:nvPicPr>
        <p:blipFill>
          <a:blip r:embed="rId3"/>
          <a:stretch>
            <a:fillRect/>
          </a:stretch>
        </p:blipFill>
        <p:spPr>
          <a:xfrm>
            <a:off x="5747385" y="2195441"/>
            <a:ext cx="2619375" cy="1743075"/>
          </a:xfrm>
          <a:prstGeom prst="rect">
            <a:avLst/>
          </a:prstGeom>
        </p:spPr>
      </p:pic>
      <p:pic>
        <p:nvPicPr>
          <p:cNvPr id="17" name="Picture 16">
            <a:extLst>
              <a:ext uri="{FF2B5EF4-FFF2-40B4-BE49-F238E27FC236}">
                <a16:creationId xmlns:a16="http://schemas.microsoft.com/office/drawing/2014/main" id="{42113663-A889-456C-AD59-E502A1728017}"/>
              </a:ext>
            </a:extLst>
          </p:cNvPr>
          <p:cNvPicPr>
            <a:picLocks noChangeAspect="1"/>
          </p:cNvPicPr>
          <p:nvPr/>
        </p:nvPicPr>
        <p:blipFill>
          <a:blip r:embed="rId4"/>
          <a:stretch>
            <a:fillRect/>
          </a:stretch>
        </p:blipFill>
        <p:spPr>
          <a:xfrm>
            <a:off x="936434" y="2774883"/>
            <a:ext cx="4307594" cy="2872627"/>
          </a:xfrm>
          <a:prstGeom prst="rect">
            <a:avLst/>
          </a:prstGeom>
        </p:spPr>
      </p:pic>
      <p:sp>
        <p:nvSpPr>
          <p:cNvPr id="18" name="TextBox 17">
            <a:extLst>
              <a:ext uri="{FF2B5EF4-FFF2-40B4-BE49-F238E27FC236}">
                <a16:creationId xmlns:a16="http://schemas.microsoft.com/office/drawing/2014/main" id="{22F1468E-B702-439E-B5C2-04A161370FE5}"/>
              </a:ext>
            </a:extLst>
          </p:cNvPr>
          <p:cNvSpPr txBox="1"/>
          <p:nvPr/>
        </p:nvSpPr>
        <p:spPr>
          <a:xfrm>
            <a:off x="822959" y="1839817"/>
            <a:ext cx="4619373" cy="461665"/>
          </a:xfrm>
          <a:prstGeom prst="rect">
            <a:avLst/>
          </a:prstGeom>
          <a:noFill/>
        </p:spPr>
        <p:txBody>
          <a:bodyPr wrap="square" rtlCol="0">
            <a:spAutoFit/>
          </a:bodyPr>
          <a:lstStyle/>
          <a:p>
            <a:r>
              <a:rPr lang="en-US" sz="2400" dirty="0">
                <a:solidFill>
                  <a:srgbClr val="484C4E"/>
                </a:solidFill>
                <a:latin typeface="Dosis" panose="020B0604020202020204" pitchFamily="2" charset="0"/>
              </a:rPr>
              <a:t>A</a:t>
            </a:r>
            <a:r>
              <a:rPr lang="en-US" sz="2400" b="0" i="0" dirty="0">
                <a:solidFill>
                  <a:srgbClr val="484C4E"/>
                </a:solidFill>
                <a:effectLst/>
                <a:latin typeface="Dosis" panose="020B0604020202020204" pitchFamily="2" charset="0"/>
              </a:rPr>
              <a:t>n original adobe from the 1830s</a:t>
            </a:r>
            <a:endParaRPr lang="en-US" sz="2400" dirty="0"/>
          </a:p>
        </p:txBody>
      </p:sp>
    </p:spTree>
    <p:extLst>
      <p:ext uri="{BB962C8B-B14F-4D97-AF65-F5344CB8AC3E}">
        <p14:creationId xmlns:p14="http://schemas.microsoft.com/office/powerpoint/2010/main" val="2095377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DC1486-C65C-4B96-8E47-D6BD8A39CCFC}"/>
              </a:ext>
            </a:extLst>
          </p:cNvPr>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The Cosmopolitan Hotel</a:t>
            </a:r>
          </a:p>
        </p:txBody>
      </p:sp>
      <p:pic>
        <p:nvPicPr>
          <p:cNvPr id="7" name="Picture 6">
            <a:extLst>
              <a:ext uri="{FF2B5EF4-FFF2-40B4-BE49-F238E27FC236}">
                <a16:creationId xmlns:a16="http://schemas.microsoft.com/office/drawing/2014/main" id="{EEB2C88D-305F-45C4-B49D-1F5E2358799A}"/>
              </a:ext>
            </a:extLst>
          </p:cNvPr>
          <p:cNvPicPr>
            <a:picLocks noChangeAspect="1"/>
          </p:cNvPicPr>
          <p:nvPr/>
        </p:nvPicPr>
        <p:blipFill rotWithShape="1">
          <a:blip r:embed="rId2"/>
          <a:srcRect l="16463" r="15344" b="-2"/>
          <a:stretch/>
        </p:blipFill>
        <p:spPr>
          <a:xfrm>
            <a:off x="475499" y="581098"/>
            <a:ext cx="3015223" cy="2476136"/>
          </a:xfrm>
          <a:prstGeom prst="rect">
            <a:avLst/>
          </a:prstGeom>
        </p:spPr>
      </p:pic>
      <p:cxnSp>
        <p:nvCxnSpPr>
          <p:cNvPr id="25" name="Straight Connector 24">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42113663-A889-456C-AD59-E502A1728017}"/>
              </a:ext>
            </a:extLst>
          </p:cNvPr>
          <p:cNvPicPr>
            <a:picLocks noChangeAspect="1"/>
          </p:cNvPicPr>
          <p:nvPr/>
        </p:nvPicPr>
        <p:blipFill rotWithShape="1">
          <a:blip r:embed="rId3"/>
          <a:srcRect l="11398" r="20106"/>
          <a:stretch/>
        </p:blipFill>
        <p:spPr>
          <a:xfrm>
            <a:off x="475499" y="3218101"/>
            <a:ext cx="3015222" cy="2476136"/>
          </a:xfrm>
          <a:prstGeom prst="rect">
            <a:avLst/>
          </a:prstGeom>
        </p:spPr>
      </p:pic>
      <p:sp>
        <p:nvSpPr>
          <p:cNvPr id="4" name="Content Placeholder 3">
            <a:extLst>
              <a:ext uri="{FF2B5EF4-FFF2-40B4-BE49-F238E27FC236}">
                <a16:creationId xmlns:a16="http://schemas.microsoft.com/office/drawing/2014/main" id="{B5A9B077-0A8C-46F7-A791-9AF94E6EADC3}"/>
              </a:ext>
            </a:extLst>
          </p:cNvPr>
          <p:cNvSpPr>
            <a:spLocks noGrp="1"/>
          </p:cNvSpPr>
          <p:nvPr>
            <p:ph idx="1"/>
          </p:nvPr>
        </p:nvSpPr>
        <p:spPr>
          <a:xfrm>
            <a:off x="3858509" y="2198914"/>
            <a:ext cx="4803797" cy="3670180"/>
          </a:xfrm>
        </p:spPr>
        <p:txBody>
          <a:bodyPr vert="horz" lIns="0" tIns="45720" rIns="0" bIns="45720" rtlCol="0">
            <a:normAutofit/>
          </a:bodyPr>
          <a:lstStyle/>
          <a:p>
            <a:endParaRPr lang="en-US" sz="2400" dirty="0">
              <a:solidFill>
                <a:srgbClr val="000000"/>
              </a:solidFill>
              <a:latin typeface="Montserrat" panose="00000500000000000000" pitchFamily="2" charset="0"/>
            </a:endParaRPr>
          </a:p>
          <a:p>
            <a:pPr marL="0" indent="0">
              <a:buNone/>
            </a:pPr>
            <a:r>
              <a:rPr lang="en-US" sz="2400" dirty="0">
                <a:solidFill>
                  <a:srgbClr val="000000"/>
                </a:solidFill>
                <a:latin typeface="Montserrat" panose="00000500000000000000" pitchFamily="2" charset="0"/>
              </a:rPr>
              <a:t>R</a:t>
            </a:r>
            <a:r>
              <a:rPr lang="en-US" sz="2400" b="0" i="0" dirty="0">
                <a:solidFill>
                  <a:srgbClr val="000000"/>
                </a:solidFill>
                <a:effectLst/>
                <a:latin typeface="Montserrat" panose="00000500000000000000" pitchFamily="2" charset="0"/>
              </a:rPr>
              <a:t>estored original adobe mansion from 1869.</a:t>
            </a:r>
          </a:p>
          <a:p>
            <a:endParaRPr lang="en-US" sz="2400" dirty="0">
              <a:solidFill>
                <a:srgbClr val="000000"/>
              </a:solidFill>
              <a:latin typeface="Montserrat" panose="00000500000000000000" pitchFamily="2" charset="0"/>
            </a:endParaRPr>
          </a:p>
          <a:p>
            <a:r>
              <a:rPr lang="en-US" sz="2400" dirty="0">
                <a:solidFill>
                  <a:srgbClr val="000000"/>
                </a:solidFill>
                <a:latin typeface="Montserrat" panose="00000500000000000000" pitchFamily="2" charset="0"/>
              </a:rPr>
              <a:t>Still operating as a hotel.</a:t>
            </a:r>
            <a:endParaRPr lang="en-US" sz="2400" dirty="0"/>
          </a:p>
        </p:txBody>
      </p:sp>
      <p:sp>
        <p:nvSpPr>
          <p:cNvPr id="27" name="Rectangle 26">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1946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5"/>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Google Shape;326;p51"/>
          <p:cNvSpPr txBox="1">
            <a:spLocks noGrp="1"/>
          </p:cNvSpPr>
          <p:nvPr>
            <p:ph type="title"/>
          </p:nvPr>
        </p:nvSpPr>
        <p:spPr>
          <a:xfrm>
            <a:off x="5894613" y="374574"/>
            <a:ext cx="2767693" cy="1824339"/>
          </a:xfrm>
          <a:prstGeom prst="rect">
            <a:avLst/>
          </a:prstGeom>
        </p:spPr>
        <p:txBody>
          <a:bodyPr spcFirstLastPara="1" lIns="91425" tIns="45700" rIns="91425" bIns="45700" anchorCtr="0">
            <a:noAutofit/>
          </a:bodyPr>
          <a:lstStyle/>
          <a:p>
            <a:pPr marL="0" lvl="0" indent="0" rtl="0">
              <a:spcBef>
                <a:spcPts val="0"/>
              </a:spcBef>
              <a:spcAft>
                <a:spcPts val="0"/>
              </a:spcAft>
              <a:buNone/>
            </a:pPr>
            <a:r>
              <a:rPr lang="en-US" sz="3600" b="1" dirty="0"/>
              <a:t>Bank Stagecoach</a:t>
            </a:r>
            <a:br>
              <a:rPr lang="en-US" sz="3600" b="1" dirty="0"/>
            </a:br>
            <a:r>
              <a:rPr lang="en-US" sz="3600" b="1" dirty="0"/>
              <a:t>Wells Fargo Museum</a:t>
            </a:r>
          </a:p>
        </p:txBody>
      </p:sp>
      <p:pic>
        <p:nvPicPr>
          <p:cNvPr id="328" name="Google Shape;328;p51"/>
          <p:cNvPicPr preferRelativeResize="0"/>
          <p:nvPr/>
        </p:nvPicPr>
        <p:blipFill rotWithShape="1">
          <a:blip r:embed="rId3"/>
          <a:srcRect l="13066" r="13799" b="2"/>
          <a:stretch/>
        </p:blipFill>
        <p:spPr>
          <a:xfrm>
            <a:off x="475499" y="640081"/>
            <a:ext cx="5182351" cy="5314406"/>
          </a:xfrm>
          <a:prstGeom prst="rect">
            <a:avLst/>
          </a:prstGeom>
          <a:noFill/>
        </p:spPr>
      </p:pic>
      <p:cxnSp>
        <p:nvCxnSpPr>
          <p:cNvPr id="79" name="Straight Connector 78">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27" name="Google Shape;327;p51"/>
          <p:cNvSpPr txBox="1">
            <a:spLocks noGrp="1"/>
          </p:cNvSpPr>
          <p:nvPr>
            <p:ph idx="1"/>
          </p:nvPr>
        </p:nvSpPr>
        <p:spPr>
          <a:xfrm>
            <a:off x="5894613" y="2198913"/>
            <a:ext cx="2767693" cy="3755565"/>
          </a:xfrm>
          <a:prstGeom prst="rect">
            <a:avLst/>
          </a:prstGeom>
        </p:spPr>
        <p:txBody>
          <a:bodyPr spcFirstLastPara="1" lIns="91425" tIns="45700" rIns="91425" bIns="45700" anchorCtr="0">
            <a:noAutofit/>
          </a:bodyPr>
          <a:lstStyle/>
          <a:p>
            <a:pPr marL="0" lvl="0" indent="0" rtl="0">
              <a:spcBef>
                <a:spcPts val="700"/>
              </a:spcBef>
              <a:spcAft>
                <a:spcPts val="0"/>
              </a:spcAft>
              <a:buNone/>
            </a:pPr>
            <a:r>
              <a:rPr lang="en-US" sz="2400" dirty="0"/>
              <a:t>In early California, people had to transport everything by horse or by a horse-drawn vehicle like this one.</a:t>
            </a:r>
          </a:p>
          <a:p>
            <a:pPr marL="0" lvl="0" indent="0" rtl="0">
              <a:spcBef>
                <a:spcPts val="700"/>
              </a:spcBef>
              <a:spcAft>
                <a:spcPts val="0"/>
              </a:spcAft>
              <a:buNone/>
            </a:pPr>
            <a:endParaRPr lang="en-US" sz="2400" dirty="0"/>
          </a:p>
          <a:p>
            <a:pPr marL="0" lvl="0" indent="0" rtl="0">
              <a:spcBef>
                <a:spcPts val="700"/>
              </a:spcBef>
              <a:spcAft>
                <a:spcPts val="0"/>
              </a:spcAft>
              <a:buNone/>
            </a:pPr>
            <a:r>
              <a:rPr lang="en-US" sz="2400" dirty="0"/>
              <a:t>There was no faster land transportation, and they traveled on dirt roads.</a:t>
            </a:r>
          </a:p>
        </p:txBody>
      </p:sp>
      <p:sp>
        <p:nvSpPr>
          <p:cNvPr id="81" name="Rectangle 80">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41668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215F8-6359-4795-AEB5-6CB8918BDD65}"/>
              </a:ext>
            </a:extLst>
          </p:cNvPr>
          <p:cNvSpPr>
            <a:spLocks noGrp="1"/>
          </p:cNvSpPr>
          <p:nvPr>
            <p:ph type="title"/>
          </p:nvPr>
        </p:nvSpPr>
        <p:spPr/>
        <p:txBody>
          <a:bodyPr/>
          <a:lstStyle/>
          <a:p>
            <a:r>
              <a:rPr lang="en-US" dirty="0"/>
              <a:t>Old Town Tour</a:t>
            </a:r>
          </a:p>
        </p:txBody>
      </p:sp>
      <p:pic>
        <p:nvPicPr>
          <p:cNvPr id="4" name="Online Media 3" title="Old Town San Diego State Historic Park 4K">
            <a:hlinkClick r:id="" action="ppaction://media"/>
            <a:extLst>
              <a:ext uri="{FF2B5EF4-FFF2-40B4-BE49-F238E27FC236}">
                <a16:creationId xmlns:a16="http://schemas.microsoft.com/office/drawing/2014/main" id="{EAC35B1E-A5F9-43A1-AA3B-B4E06B256407}"/>
              </a:ext>
            </a:extLst>
          </p:cNvPr>
          <p:cNvPicPr>
            <a:picLocks noGrp="1" noRot="1" noChangeAspect="1"/>
          </p:cNvPicPr>
          <p:nvPr>
            <p:ph idx="1"/>
            <a:videoFile r:link="rId1"/>
          </p:nvPr>
        </p:nvPicPr>
        <p:blipFill>
          <a:blip r:embed="rId3"/>
          <a:stretch>
            <a:fillRect/>
          </a:stretch>
        </p:blipFill>
        <p:spPr>
          <a:xfrm>
            <a:off x="1035050" y="1846263"/>
            <a:ext cx="7119938" cy="4022725"/>
          </a:xfrm>
          <a:prstGeom prst="rect">
            <a:avLst/>
          </a:prstGeom>
        </p:spPr>
      </p:pic>
    </p:spTree>
    <p:extLst>
      <p:ext uri="{BB962C8B-B14F-4D97-AF65-F5344CB8AC3E}">
        <p14:creationId xmlns:p14="http://schemas.microsoft.com/office/powerpoint/2010/main" val="241981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9"/>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0" name="Google Shape;310;p49"/>
          <p:cNvSpPr txBox="1">
            <a:spLocks noGrp="1"/>
          </p:cNvSpPr>
          <p:nvPr>
            <p:ph type="title"/>
          </p:nvPr>
        </p:nvSpPr>
        <p:spPr>
          <a:xfrm>
            <a:off x="369278" y="516836"/>
            <a:ext cx="2313632" cy="926374"/>
          </a:xfrm>
          <a:prstGeom prst="rect">
            <a:avLst/>
          </a:prstGeom>
        </p:spPr>
        <p:txBody>
          <a:bodyPr spcFirstLastPara="1" lIns="91425" tIns="45700" rIns="91425" bIns="45700" anchorCtr="0">
            <a:noAutofit/>
          </a:bodyPr>
          <a:lstStyle/>
          <a:p>
            <a:pPr marL="0" lvl="0" indent="0" rtl="0">
              <a:spcBef>
                <a:spcPts val="0"/>
              </a:spcBef>
              <a:spcAft>
                <a:spcPts val="0"/>
              </a:spcAft>
              <a:buNone/>
            </a:pPr>
            <a:r>
              <a:rPr lang="en-US" sz="4000" b="1" dirty="0">
                <a:solidFill>
                  <a:srgbClr val="FFFFFF"/>
                </a:solidFill>
              </a:rPr>
              <a:t>Old Town Employees</a:t>
            </a:r>
          </a:p>
        </p:txBody>
      </p:sp>
      <p:sp>
        <p:nvSpPr>
          <p:cNvPr id="311" name="Google Shape;311;p49"/>
          <p:cNvSpPr txBox="1">
            <a:spLocks noGrp="1"/>
          </p:cNvSpPr>
          <p:nvPr>
            <p:ph idx="1"/>
          </p:nvPr>
        </p:nvSpPr>
        <p:spPr>
          <a:xfrm>
            <a:off x="369278" y="2060154"/>
            <a:ext cx="2313633" cy="3929166"/>
          </a:xfrm>
          <a:prstGeom prst="rect">
            <a:avLst/>
          </a:prstGeom>
        </p:spPr>
        <p:txBody>
          <a:bodyPr spcFirstLastPara="1" lIns="91425" tIns="45700" rIns="91425" bIns="45700" anchorCtr="0">
            <a:noAutofit/>
          </a:bodyPr>
          <a:lstStyle/>
          <a:p>
            <a:pPr marL="0" lvl="0" indent="0" rtl="0">
              <a:spcBef>
                <a:spcPts val="700"/>
              </a:spcBef>
              <a:spcAft>
                <a:spcPts val="0"/>
              </a:spcAft>
              <a:buNone/>
            </a:pPr>
            <a:endParaRPr lang="en-US" sz="3200" dirty="0">
              <a:solidFill>
                <a:srgbClr val="FFFFFF"/>
              </a:solidFill>
            </a:endParaRPr>
          </a:p>
          <a:p>
            <a:pPr marL="0" lvl="0" indent="0" rtl="0">
              <a:spcBef>
                <a:spcPts val="700"/>
              </a:spcBef>
              <a:spcAft>
                <a:spcPts val="0"/>
              </a:spcAft>
              <a:buNone/>
            </a:pPr>
            <a:r>
              <a:rPr lang="en-US" sz="3200" dirty="0">
                <a:solidFill>
                  <a:srgbClr val="FFFFFF"/>
                </a:solidFill>
              </a:rPr>
              <a:t>People who work here often dress in costumes like people from the 1800s.</a:t>
            </a:r>
            <a:r>
              <a:rPr lang="en-US" sz="2800" b="0" i="0" dirty="0">
                <a:solidFill>
                  <a:srgbClr val="000000"/>
                </a:solidFill>
                <a:effectLst/>
                <a:latin typeface="Montserrat" panose="00000500000000000000" pitchFamily="2" charset="0"/>
              </a:rPr>
              <a:t> </a:t>
            </a:r>
            <a:endParaRPr lang="en-US" sz="2400" dirty="0">
              <a:solidFill>
                <a:srgbClr val="FFFFFF"/>
              </a:solidFill>
            </a:endParaRPr>
          </a:p>
        </p:txBody>
      </p:sp>
      <p:sp>
        <p:nvSpPr>
          <p:cNvPr id="143" name="Rectangle 142">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13" name="Google Shape;313;p49"/>
          <p:cNvPicPr preferRelativeResize="0"/>
          <p:nvPr/>
        </p:nvPicPr>
        <p:blipFill>
          <a:blip r:embed="rId3"/>
          <a:stretch>
            <a:fillRect/>
          </a:stretch>
        </p:blipFill>
        <p:spPr>
          <a:xfrm>
            <a:off x="3194892" y="1013553"/>
            <a:ext cx="5772838" cy="4439796"/>
          </a:xfrm>
          <a:prstGeom prst="rect">
            <a:avLst/>
          </a:prstGeom>
          <a:noFill/>
        </p:spPr>
      </p:pic>
    </p:spTree>
    <p:extLst>
      <p:ext uri="{BB962C8B-B14F-4D97-AF65-F5344CB8AC3E}">
        <p14:creationId xmlns:p14="http://schemas.microsoft.com/office/powerpoint/2010/main" val="1185540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9"/>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0" name="Google Shape;310;p49"/>
          <p:cNvSpPr txBox="1">
            <a:spLocks noGrp="1"/>
          </p:cNvSpPr>
          <p:nvPr>
            <p:ph type="title"/>
          </p:nvPr>
        </p:nvSpPr>
        <p:spPr>
          <a:xfrm>
            <a:off x="369277" y="516835"/>
            <a:ext cx="2313633" cy="1190779"/>
          </a:xfrm>
          <a:prstGeom prst="rect">
            <a:avLst/>
          </a:prstGeom>
        </p:spPr>
        <p:txBody>
          <a:bodyPr spcFirstLastPara="1" lIns="91425" tIns="45700" rIns="91425" bIns="45700" anchorCtr="0">
            <a:normAutofit/>
          </a:bodyPr>
          <a:lstStyle/>
          <a:p>
            <a:pPr marL="0" lvl="0" indent="0" rtl="0">
              <a:spcBef>
                <a:spcPts val="0"/>
              </a:spcBef>
              <a:spcAft>
                <a:spcPts val="0"/>
              </a:spcAft>
              <a:buNone/>
            </a:pPr>
            <a:r>
              <a:rPr lang="en-US" sz="4000" b="1" dirty="0">
                <a:solidFill>
                  <a:srgbClr val="FFFFFF"/>
                </a:solidFill>
              </a:rPr>
              <a:t>Old Town Employees</a:t>
            </a:r>
          </a:p>
        </p:txBody>
      </p:sp>
      <p:sp>
        <p:nvSpPr>
          <p:cNvPr id="311" name="Google Shape;311;p49"/>
          <p:cNvSpPr txBox="1">
            <a:spLocks noGrp="1"/>
          </p:cNvSpPr>
          <p:nvPr>
            <p:ph idx="1"/>
          </p:nvPr>
        </p:nvSpPr>
        <p:spPr>
          <a:xfrm>
            <a:off x="275422" y="2005071"/>
            <a:ext cx="2622014" cy="4560982"/>
          </a:xfrm>
          <a:prstGeom prst="rect">
            <a:avLst/>
          </a:prstGeom>
        </p:spPr>
        <p:txBody>
          <a:bodyPr spcFirstLastPara="1" lIns="91425" tIns="45700" rIns="91425" bIns="45700" anchorCtr="0">
            <a:normAutofit/>
          </a:bodyPr>
          <a:lstStyle/>
          <a:p>
            <a:pPr marL="0" lvl="0" indent="0" rtl="0">
              <a:spcBef>
                <a:spcPts val="700"/>
              </a:spcBef>
              <a:spcAft>
                <a:spcPts val="0"/>
              </a:spcAft>
              <a:buNone/>
            </a:pPr>
            <a:endParaRPr lang="en-US" sz="1300" dirty="0">
              <a:solidFill>
                <a:srgbClr val="FFFFFF"/>
              </a:solidFill>
            </a:endParaRPr>
          </a:p>
          <a:p>
            <a:pPr marL="0" lvl="0" indent="0" rtl="0">
              <a:spcBef>
                <a:spcPts val="700"/>
              </a:spcBef>
              <a:spcAft>
                <a:spcPts val="0"/>
              </a:spcAft>
              <a:buNone/>
            </a:pPr>
            <a:r>
              <a:rPr lang="en-US" sz="2600" dirty="0">
                <a:solidFill>
                  <a:srgbClr val="FFFFFF"/>
                </a:solidFill>
              </a:rPr>
              <a:t>S</a:t>
            </a:r>
            <a:r>
              <a:rPr lang="en-US" sz="2600" b="0" i="0" dirty="0">
                <a:solidFill>
                  <a:srgbClr val="FFFFFF"/>
                </a:solidFill>
                <a:effectLst/>
              </a:rPr>
              <a:t>taff demonstrate activities that would have taken place in the 1800s. </a:t>
            </a:r>
          </a:p>
          <a:p>
            <a:pPr marL="0" lvl="0" indent="0" rtl="0">
              <a:spcBef>
                <a:spcPts val="700"/>
              </a:spcBef>
              <a:spcAft>
                <a:spcPts val="0"/>
              </a:spcAft>
              <a:buNone/>
            </a:pPr>
            <a:endParaRPr lang="en-US" sz="2600" b="0" i="0" dirty="0">
              <a:solidFill>
                <a:srgbClr val="FFFFFF"/>
              </a:solidFill>
              <a:effectLst/>
            </a:endParaRPr>
          </a:p>
          <a:p>
            <a:pPr marL="0" lvl="0" indent="0" rtl="0">
              <a:spcBef>
                <a:spcPts val="700"/>
              </a:spcBef>
              <a:spcAft>
                <a:spcPts val="0"/>
              </a:spcAft>
              <a:buNone/>
            </a:pPr>
            <a:r>
              <a:rPr lang="en-US" sz="2600" dirty="0">
                <a:solidFill>
                  <a:srgbClr val="FFFFFF"/>
                </a:solidFill>
              </a:rPr>
              <a:t>These women are “quilting.”</a:t>
            </a:r>
          </a:p>
        </p:txBody>
      </p:sp>
      <p:pic>
        <p:nvPicPr>
          <p:cNvPr id="313" name="Google Shape;313;p49"/>
          <p:cNvPicPr preferRelativeResize="0"/>
          <p:nvPr/>
        </p:nvPicPr>
        <p:blipFill>
          <a:blip r:embed="rId3"/>
          <a:srcRect l="16735" r="16735"/>
          <a:stretch/>
        </p:blipFill>
        <p:spPr>
          <a:xfrm>
            <a:off x="3056282" y="10"/>
            <a:ext cx="6083454" cy="6857990"/>
          </a:xfrm>
          <a:prstGeom prst="rect">
            <a:avLst/>
          </a:prstGeom>
          <a:noFill/>
        </p:spPr>
      </p:pic>
      <p:sp>
        <p:nvSpPr>
          <p:cNvPr id="194" name="Rectangle 193">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3313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9"/>
        <p:cNvGrpSpPr/>
        <p:nvPr/>
      </p:nvGrpSpPr>
      <p:grpSpPr>
        <a:xfrm>
          <a:off x="0" y="0"/>
          <a:ext cx="0" cy="0"/>
          <a:chOff x="0" y="0"/>
          <a:chExt cx="0" cy="0"/>
        </a:xfrm>
      </p:grpSpPr>
      <p:sp useBgFill="1">
        <p:nvSpPr>
          <p:cNvPr id="190" name="Rectangle 189">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0" name="Google Shape;310;p49"/>
          <p:cNvSpPr txBox="1">
            <a:spLocks noGrp="1"/>
          </p:cNvSpPr>
          <p:nvPr>
            <p:ph type="title"/>
          </p:nvPr>
        </p:nvSpPr>
        <p:spPr>
          <a:xfrm>
            <a:off x="369277" y="516835"/>
            <a:ext cx="2313633" cy="2103875"/>
          </a:xfrm>
          <a:prstGeom prst="rect">
            <a:avLst/>
          </a:prstGeom>
        </p:spPr>
        <p:txBody>
          <a:bodyPr spcFirstLastPara="1" lIns="91425" tIns="45700" rIns="91425" bIns="45700" anchorCtr="0">
            <a:normAutofit/>
          </a:bodyPr>
          <a:lstStyle/>
          <a:p>
            <a:pPr marL="0" lvl="0" indent="0" rtl="0">
              <a:spcBef>
                <a:spcPts val="0"/>
              </a:spcBef>
              <a:spcAft>
                <a:spcPts val="0"/>
              </a:spcAft>
              <a:buNone/>
            </a:pPr>
            <a:r>
              <a:rPr lang="en-US" sz="4000" b="1" dirty="0">
                <a:solidFill>
                  <a:srgbClr val="FFFFFF"/>
                </a:solidFill>
              </a:rPr>
              <a:t>Traditional American Quilt</a:t>
            </a:r>
          </a:p>
        </p:txBody>
      </p:sp>
      <p:sp>
        <p:nvSpPr>
          <p:cNvPr id="311" name="Google Shape;311;p49"/>
          <p:cNvSpPr txBox="1">
            <a:spLocks noGrp="1"/>
          </p:cNvSpPr>
          <p:nvPr>
            <p:ph idx="1"/>
          </p:nvPr>
        </p:nvSpPr>
        <p:spPr>
          <a:xfrm>
            <a:off x="369278" y="2653800"/>
            <a:ext cx="2313633" cy="3335519"/>
          </a:xfrm>
          <a:prstGeom prst="rect">
            <a:avLst/>
          </a:prstGeom>
        </p:spPr>
        <p:txBody>
          <a:bodyPr spcFirstLastPara="1" lIns="91425" tIns="45700" rIns="91425" bIns="45700" anchorCtr="0">
            <a:normAutofit/>
          </a:bodyPr>
          <a:lstStyle/>
          <a:p>
            <a:pPr marL="0" lvl="0" indent="0" rtl="0">
              <a:spcBef>
                <a:spcPts val="700"/>
              </a:spcBef>
              <a:spcAft>
                <a:spcPts val="0"/>
              </a:spcAft>
              <a:buNone/>
            </a:pPr>
            <a:endParaRPr lang="en-US" sz="1300" dirty="0">
              <a:solidFill>
                <a:srgbClr val="FFFFFF"/>
              </a:solidFill>
            </a:endParaRPr>
          </a:p>
        </p:txBody>
      </p:sp>
      <p:sp>
        <p:nvSpPr>
          <p:cNvPr id="321" name="Rectangle 320">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13" name="Google Shape;313;p49"/>
          <p:cNvPicPr preferRelativeResize="0"/>
          <p:nvPr/>
        </p:nvPicPr>
        <p:blipFill rotWithShape="1">
          <a:blip r:embed="rId3"/>
          <a:srcRect l="4296" r="4295" b="-2"/>
          <a:stretch/>
        </p:blipFill>
        <p:spPr>
          <a:xfrm>
            <a:off x="3556512" y="640080"/>
            <a:ext cx="5098562" cy="5577840"/>
          </a:xfrm>
          <a:prstGeom prst="rect">
            <a:avLst/>
          </a:prstGeom>
          <a:noFill/>
        </p:spPr>
      </p:pic>
    </p:spTree>
    <p:extLst>
      <p:ext uri="{BB962C8B-B14F-4D97-AF65-F5344CB8AC3E}">
        <p14:creationId xmlns:p14="http://schemas.microsoft.com/office/powerpoint/2010/main" val="1159060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8AEFE4-56AE-43C9-9F6C-C5D7D626E4A7}"/>
              </a:ext>
            </a:extLst>
          </p:cNvPr>
          <p:cNvSpPr>
            <a:spLocks noGrp="1"/>
          </p:cNvSpPr>
          <p:nvPr>
            <p:ph type="title"/>
          </p:nvPr>
        </p:nvSpPr>
        <p:spPr>
          <a:xfrm>
            <a:off x="5894613" y="634947"/>
            <a:ext cx="2767693" cy="709112"/>
          </a:xfrm>
        </p:spPr>
        <p:txBody>
          <a:bodyPr>
            <a:normAutofit fontScale="90000"/>
          </a:bodyPr>
          <a:lstStyle/>
          <a:p>
            <a:r>
              <a:rPr lang="en-US" sz="3400" b="1" dirty="0"/>
              <a:t>Shopping and Dining</a:t>
            </a:r>
          </a:p>
        </p:txBody>
      </p:sp>
      <p:pic>
        <p:nvPicPr>
          <p:cNvPr id="4" name="Google Shape;237;p38">
            <a:extLst>
              <a:ext uri="{FF2B5EF4-FFF2-40B4-BE49-F238E27FC236}">
                <a16:creationId xmlns:a16="http://schemas.microsoft.com/office/drawing/2014/main" id="{B161320B-F835-4E5C-B569-DAF3E46B1895}"/>
              </a:ext>
            </a:extLst>
          </p:cNvPr>
          <p:cNvPicPr preferRelativeResize="0">
            <a:picLocks/>
          </p:cNvPicPr>
          <p:nvPr/>
        </p:nvPicPr>
        <p:blipFill>
          <a:blip r:embed="rId2"/>
          <a:srcRect l="17495" r="17495"/>
          <a:stretch/>
        </p:blipFill>
        <p:spPr>
          <a:xfrm>
            <a:off x="475499" y="640081"/>
            <a:ext cx="5182351" cy="5314406"/>
          </a:xfrm>
          <a:prstGeom prst="rect">
            <a:avLst/>
          </a:prstGeom>
          <a:noFill/>
        </p:spPr>
      </p:pic>
      <p:cxnSp>
        <p:nvCxnSpPr>
          <p:cNvPr id="17" name="Straight Connector 1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02C5171-C9DC-4125-A3F6-2FBD774B6002}"/>
              </a:ext>
            </a:extLst>
          </p:cNvPr>
          <p:cNvSpPr>
            <a:spLocks noGrp="1"/>
          </p:cNvSpPr>
          <p:nvPr>
            <p:ph idx="1"/>
          </p:nvPr>
        </p:nvSpPr>
        <p:spPr>
          <a:xfrm>
            <a:off x="5816907" y="2152189"/>
            <a:ext cx="3051671" cy="3802290"/>
          </a:xfrm>
        </p:spPr>
        <p:txBody>
          <a:bodyPr>
            <a:normAutofit/>
          </a:bodyPr>
          <a:lstStyle/>
          <a:p>
            <a:pPr marL="0" indent="0">
              <a:buNone/>
            </a:pPr>
            <a:r>
              <a:rPr lang="en-US" sz="2400" b="0" i="0" dirty="0">
                <a:solidFill>
                  <a:srgbClr val="58575C"/>
                </a:solidFill>
                <a:effectLst/>
              </a:rPr>
              <a:t>More than 100 </a:t>
            </a:r>
            <a:r>
              <a:rPr lang="en-US" sz="2400" dirty="0">
                <a:solidFill>
                  <a:srgbClr val="58575C"/>
                </a:solidFill>
              </a:rPr>
              <a:t>shops and restaurants can be found in the park and its surrounding streets.</a:t>
            </a:r>
          </a:p>
          <a:p>
            <a:pPr marL="0" indent="0">
              <a:buNone/>
            </a:pPr>
            <a:r>
              <a:rPr lang="en-US" sz="2400" dirty="0">
                <a:solidFill>
                  <a:srgbClr val="58575C"/>
                </a:solidFill>
              </a:rPr>
              <a:t>Souvenir shops, art galleries, crafts, pottery, silver jewelry—and much more!</a:t>
            </a:r>
          </a:p>
        </p:txBody>
      </p:sp>
      <p:sp>
        <p:nvSpPr>
          <p:cNvPr id="18" name="Rectangle 12">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20783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EAB57-AD53-40E0-989C-EE6943AA6346}"/>
              </a:ext>
            </a:extLst>
          </p:cNvPr>
          <p:cNvSpPr>
            <a:spLocks noGrp="1"/>
          </p:cNvSpPr>
          <p:nvPr>
            <p:ph type="title"/>
          </p:nvPr>
        </p:nvSpPr>
        <p:spPr/>
        <p:txBody>
          <a:bodyPr>
            <a:normAutofit fontScale="90000"/>
          </a:bodyPr>
          <a:lstStyle/>
          <a:p>
            <a:r>
              <a:rPr lang="en-US" dirty="0"/>
              <a:t>Old town is full of shops, restaurants, and entertainment.</a:t>
            </a:r>
          </a:p>
        </p:txBody>
      </p:sp>
      <p:pic>
        <p:nvPicPr>
          <p:cNvPr id="4" name="Online Media 3" title="Great Food &amp; Fun at Old Town San Diego! | San Diego, CA 2020">
            <a:hlinkClick r:id="" action="ppaction://media"/>
            <a:extLst>
              <a:ext uri="{FF2B5EF4-FFF2-40B4-BE49-F238E27FC236}">
                <a16:creationId xmlns:a16="http://schemas.microsoft.com/office/drawing/2014/main" id="{B88381B8-CF2D-4030-9742-1131D2C1338C}"/>
              </a:ext>
            </a:extLst>
          </p:cNvPr>
          <p:cNvPicPr>
            <a:picLocks noGrp="1" noRot="1" noChangeAspect="1"/>
          </p:cNvPicPr>
          <p:nvPr>
            <p:ph idx="1"/>
            <a:videoFile r:link="rId1"/>
          </p:nvPr>
        </p:nvPicPr>
        <p:blipFill>
          <a:blip r:embed="rId3"/>
          <a:stretch>
            <a:fillRect/>
          </a:stretch>
        </p:blipFill>
        <p:spPr>
          <a:xfrm>
            <a:off x="1035050" y="1846263"/>
            <a:ext cx="7119938" cy="4022725"/>
          </a:xfrm>
          <a:prstGeom prst="rect">
            <a:avLst/>
          </a:prstGeom>
        </p:spPr>
      </p:pic>
    </p:spTree>
    <p:extLst>
      <p:ext uri="{BB962C8B-B14F-4D97-AF65-F5344CB8AC3E}">
        <p14:creationId xmlns:p14="http://schemas.microsoft.com/office/powerpoint/2010/main" val="293025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262D630-9769-41B6-9491-CF5AE62C7041}"/>
              </a:ext>
            </a:extLst>
          </p:cNvPr>
          <p:cNvSpPr>
            <a:spLocks noGrp="1"/>
          </p:cNvSpPr>
          <p:nvPr>
            <p:ph type="title"/>
          </p:nvPr>
        </p:nvSpPr>
        <p:spPr>
          <a:xfrm>
            <a:off x="369277" y="516836"/>
            <a:ext cx="2313633" cy="970442"/>
          </a:xfrm>
        </p:spPr>
        <p:txBody>
          <a:bodyPr>
            <a:normAutofit/>
          </a:bodyPr>
          <a:lstStyle/>
          <a:p>
            <a:r>
              <a:rPr lang="en-US" sz="4000" dirty="0">
                <a:solidFill>
                  <a:srgbClr val="FFFFFF"/>
                </a:solidFill>
              </a:rPr>
              <a:t>Food!</a:t>
            </a:r>
          </a:p>
        </p:txBody>
      </p:sp>
      <p:sp>
        <p:nvSpPr>
          <p:cNvPr id="9" name="Content Placeholder 8">
            <a:extLst>
              <a:ext uri="{FF2B5EF4-FFF2-40B4-BE49-F238E27FC236}">
                <a16:creationId xmlns:a16="http://schemas.microsoft.com/office/drawing/2014/main" id="{ABD744FE-6D37-09E1-C50E-A6618F08F52A}"/>
              </a:ext>
            </a:extLst>
          </p:cNvPr>
          <p:cNvSpPr>
            <a:spLocks noGrp="1"/>
          </p:cNvSpPr>
          <p:nvPr>
            <p:ph idx="1"/>
          </p:nvPr>
        </p:nvSpPr>
        <p:spPr>
          <a:xfrm>
            <a:off x="369278" y="2653800"/>
            <a:ext cx="2313633" cy="3335519"/>
          </a:xfrm>
        </p:spPr>
        <p:txBody>
          <a:bodyPr>
            <a:normAutofit/>
          </a:bodyPr>
          <a:lstStyle/>
          <a:p>
            <a:r>
              <a:rPr lang="en-US" sz="2800" dirty="0">
                <a:solidFill>
                  <a:srgbClr val="FFFFFF"/>
                </a:solidFill>
              </a:rPr>
              <a:t>A Mexican- style restaurant</a:t>
            </a:r>
          </a:p>
        </p:txBody>
      </p:sp>
      <p:sp>
        <p:nvSpPr>
          <p:cNvPr id="16" name="Rectangle 15">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picture containing text, scene, cluttered, store&#10;&#10;Description automatically generated">
            <a:extLst>
              <a:ext uri="{FF2B5EF4-FFF2-40B4-BE49-F238E27FC236}">
                <a16:creationId xmlns:a16="http://schemas.microsoft.com/office/drawing/2014/main" id="{B0140F9B-DFE3-4938-87FF-B9E542B7F5E0}"/>
              </a:ext>
            </a:extLst>
          </p:cNvPr>
          <p:cNvPicPr>
            <a:picLocks noChangeAspect="1"/>
          </p:cNvPicPr>
          <p:nvPr/>
        </p:nvPicPr>
        <p:blipFill>
          <a:blip r:embed="rId2"/>
          <a:stretch>
            <a:fillRect/>
          </a:stretch>
        </p:blipFill>
        <p:spPr>
          <a:xfrm>
            <a:off x="3556512" y="879719"/>
            <a:ext cx="5098562" cy="5098562"/>
          </a:xfrm>
          <a:prstGeom prst="rect">
            <a:avLst/>
          </a:prstGeom>
        </p:spPr>
      </p:pic>
    </p:spTree>
    <p:extLst>
      <p:ext uri="{BB962C8B-B14F-4D97-AF65-F5344CB8AC3E}">
        <p14:creationId xmlns:p14="http://schemas.microsoft.com/office/powerpoint/2010/main" val="3255903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5">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27">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2" name="Straight Connector 29">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3" name="Rectangle 31">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4" name="Rectangle 33">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8EAD9B2-8A7B-416D-A962-ADD97D404D88}"/>
              </a:ext>
            </a:extLst>
          </p:cNvPr>
          <p:cNvSpPr>
            <a:spLocks noGrp="1"/>
          </p:cNvSpPr>
          <p:nvPr>
            <p:ph type="title"/>
          </p:nvPr>
        </p:nvSpPr>
        <p:spPr>
          <a:xfrm>
            <a:off x="198479" y="516835"/>
            <a:ext cx="2484431" cy="1378273"/>
          </a:xfrm>
        </p:spPr>
        <p:txBody>
          <a:bodyPr vert="horz" lIns="91440" tIns="45720" rIns="91440" bIns="45720" rtlCol="0" anchor="b">
            <a:normAutofit fontScale="90000"/>
          </a:bodyPr>
          <a:lstStyle/>
          <a:p>
            <a:pPr>
              <a:spcBef>
                <a:spcPct val="0"/>
              </a:spcBef>
            </a:pPr>
            <a:r>
              <a:rPr lang="en-US" sz="4000" b="1" kern="1200" spc="-50" baseline="0" dirty="0">
                <a:solidFill>
                  <a:srgbClr val="FFFFFF"/>
                </a:solidFill>
                <a:latin typeface="+mj-lt"/>
                <a:ea typeface="+mj-ea"/>
                <a:cs typeface="+mj-cs"/>
              </a:rPr>
              <a:t>Lesson Goals:</a:t>
            </a:r>
            <a:br>
              <a:rPr lang="en-US" sz="3100" b="1" kern="1200" spc="-50" baseline="0" dirty="0">
                <a:solidFill>
                  <a:srgbClr val="FFFFFF"/>
                </a:solidFill>
                <a:latin typeface="+mj-lt"/>
                <a:ea typeface="+mj-ea"/>
                <a:cs typeface="+mj-cs"/>
              </a:rPr>
            </a:br>
            <a:endParaRPr lang="en-US" sz="3100" kern="1200" spc="-50" baseline="0" dirty="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998FF69F-C8F7-4AAC-9B96-C82ED13C5F78}"/>
              </a:ext>
            </a:extLst>
          </p:cNvPr>
          <p:cNvSpPr>
            <a:spLocks noGrp="1"/>
          </p:cNvSpPr>
          <p:nvPr>
            <p:ph type="body" idx="1"/>
          </p:nvPr>
        </p:nvSpPr>
        <p:spPr>
          <a:xfrm>
            <a:off x="173788" y="1737360"/>
            <a:ext cx="2720299" cy="4251960"/>
          </a:xfrm>
        </p:spPr>
        <p:txBody>
          <a:bodyPr vert="horz" lIns="0" tIns="45720" rIns="0" bIns="45720" rtlCol="0">
            <a:normAutofit fontScale="92500" lnSpcReduction="20000"/>
          </a:bodyPr>
          <a:lstStyle/>
          <a:p>
            <a:pPr marL="0" lvl="0" indent="0">
              <a:spcBef>
                <a:spcPts val="700"/>
              </a:spcBef>
              <a:spcAft>
                <a:spcPts val="0"/>
              </a:spcAft>
              <a:buSzPts val="1100"/>
              <a:buFont typeface="Calibri" panose="020F0502020204030204" pitchFamily="34" charset="0"/>
              <a:buNone/>
            </a:pPr>
            <a:endParaRPr lang="en-US" sz="2600" b="1" dirty="0">
              <a:solidFill>
                <a:srgbClr val="FFFFFF"/>
              </a:solidFill>
            </a:endParaRPr>
          </a:p>
          <a:p>
            <a:pPr marL="0" lvl="0" indent="0">
              <a:spcBef>
                <a:spcPts val="700"/>
              </a:spcBef>
              <a:spcAft>
                <a:spcPts val="0"/>
              </a:spcAft>
              <a:buSzPts val="1100"/>
              <a:buFont typeface="Calibri" panose="020F0502020204030204" pitchFamily="34" charset="0"/>
              <a:buNone/>
            </a:pPr>
            <a:r>
              <a:rPr lang="en-US" sz="2600" b="1" dirty="0">
                <a:solidFill>
                  <a:srgbClr val="FFFFFF"/>
                </a:solidFill>
              </a:rPr>
              <a:t>After this lesson you will better know:</a:t>
            </a:r>
          </a:p>
          <a:p>
            <a:pPr marL="0" lvl="0" indent="0">
              <a:spcBef>
                <a:spcPts val="700"/>
              </a:spcBef>
              <a:spcAft>
                <a:spcPts val="0"/>
              </a:spcAft>
              <a:buSzPts val="1100"/>
              <a:buFont typeface="Calibri" panose="020F0502020204030204" pitchFamily="34" charset="0"/>
              <a:buNone/>
            </a:pPr>
            <a:endParaRPr lang="en-US" sz="2400" b="1" dirty="0">
              <a:solidFill>
                <a:srgbClr val="FFFFFF"/>
              </a:solidFill>
            </a:endParaRPr>
          </a:p>
          <a:p>
            <a:pPr marL="342900" indent="-342900">
              <a:buSzPts val="1100"/>
            </a:pPr>
            <a:r>
              <a:rPr lang="en-US" sz="2600" b="1" dirty="0">
                <a:solidFill>
                  <a:srgbClr val="FFFFFF"/>
                </a:solidFill>
              </a:rPr>
              <a:t>Where Old Town is</a:t>
            </a:r>
          </a:p>
          <a:p>
            <a:pPr marL="342900" indent="-342900">
              <a:buSzPts val="1100"/>
            </a:pPr>
            <a:r>
              <a:rPr lang="en-US" sz="2600" b="1" dirty="0">
                <a:solidFill>
                  <a:srgbClr val="FFFFFF"/>
                </a:solidFill>
              </a:rPr>
              <a:t>Some of Old Town’s past</a:t>
            </a:r>
          </a:p>
          <a:p>
            <a:pPr marL="342900" indent="-342900">
              <a:buSzPts val="1100"/>
            </a:pPr>
            <a:r>
              <a:rPr lang="en-US" sz="2600" b="1" dirty="0">
                <a:solidFill>
                  <a:srgbClr val="FFFFFF"/>
                </a:solidFill>
              </a:rPr>
              <a:t>What visitors can see and do in Old Town</a:t>
            </a:r>
          </a:p>
          <a:p>
            <a:pPr marL="342900" indent="-342900">
              <a:buSzPts val="1100"/>
            </a:pPr>
            <a:r>
              <a:rPr lang="en-US" sz="2600" b="1" dirty="0">
                <a:solidFill>
                  <a:srgbClr val="FFFFFF"/>
                </a:solidFill>
              </a:rPr>
              <a:t>Describing an historic Tourist Spot </a:t>
            </a:r>
          </a:p>
        </p:txBody>
      </p:sp>
      <p:pic>
        <p:nvPicPr>
          <p:cNvPr id="6" name="Picture 5" descr="A picture containing text, sky, outdoor, several&#10;&#10;Description automatically generated">
            <a:extLst>
              <a:ext uri="{FF2B5EF4-FFF2-40B4-BE49-F238E27FC236}">
                <a16:creationId xmlns:a16="http://schemas.microsoft.com/office/drawing/2014/main" id="{683BEF88-5A3E-43F7-B8A2-367894260769}"/>
              </a:ext>
            </a:extLst>
          </p:cNvPr>
          <p:cNvPicPr>
            <a:picLocks noChangeAspect="1"/>
          </p:cNvPicPr>
          <p:nvPr/>
        </p:nvPicPr>
        <p:blipFill rotWithShape="1">
          <a:blip r:embed="rId2"/>
          <a:srcRect l="8646" r="25045" b="-2"/>
          <a:stretch/>
        </p:blipFill>
        <p:spPr>
          <a:xfrm>
            <a:off x="3052175" y="10"/>
            <a:ext cx="6240061" cy="6857990"/>
          </a:xfrm>
          <a:prstGeom prst="rect">
            <a:avLst/>
          </a:prstGeom>
        </p:spPr>
      </p:pic>
      <p:sp>
        <p:nvSpPr>
          <p:cNvPr id="45" name="Rectangle 35">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55835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0"/>
        <p:cNvGrpSpPr/>
        <p:nvPr/>
      </p:nvGrpSpPr>
      <p:grpSpPr>
        <a:xfrm>
          <a:off x="0" y="0"/>
          <a:ext cx="0" cy="0"/>
          <a:chOff x="0" y="0"/>
          <a:chExt cx="0" cy="0"/>
        </a:xfrm>
      </p:grpSpPr>
      <p:sp useBgFill="1">
        <p:nvSpPr>
          <p:cNvPr id="347" name="Rectangle 157">
            <a:extLst>
              <a:ext uri="{FF2B5EF4-FFF2-40B4-BE49-F238E27FC236}">
                <a16:creationId xmlns:a16="http://schemas.microsoft.com/office/drawing/2014/main" id="{20E9A622-9996-4927-BBCD-AEE2687B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48" name="Rectangle 159">
            <a:extLst>
              <a:ext uri="{FF2B5EF4-FFF2-40B4-BE49-F238E27FC236}">
                <a16:creationId xmlns:a16="http://schemas.microsoft.com/office/drawing/2014/main" id="{51DE3FC3-BAC1-4105-9620-4FB64EDCE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44270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1" name="Google Shape;341;p53"/>
          <p:cNvSpPr txBox="1">
            <a:spLocks noGrp="1"/>
          </p:cNvSpPr>
          <p:nvPr>
            <p:ph type="title"/>
          </p:nvPr>
        </p:nvSpPr>
        <p:spPr>
          <a:xfrm>
            <a:off x="369278" y="369066"/>
            <a:ext cx="2801625" cy="1041094"/>
          </a:xfrm>
          <a:prstGeom prst="rect">
            <a:avLst/>
          </a:prstGeom>
        </p:spPr>
        <p:txBody>
          <a:bodyPr spcFirstLastPara="1" lIns="91425" tIns="45700" rIns="91425" bIns="45700" anchorCtr="0">
            <a:normAutofit/>
          </a:bodyPr>
          <a:lstStyle/>
          <a:p>
            <a:pPr marL="0" lvl="0" indent="0" rtl="0">
              <a:spcBef>
                <a:spcPts val="0"/>
              </a:spcBef>
              <a:spcAft>
                <a:spcPts val="0"/>
              </a:spcAft>
              <a:buNone/>
            </a:pPr>
            <a:endParaRPr lang="en-US" b="1" dirty="0">
              <a:solidFill>
                <a:srgbClr val="FFFFFF"/>
              </a:solidFill>
            </a:endParaRPr>
          </a:p>
        </p:txBody>
      </p:sp>
      <p:sp>
        <p:nvSpPr>
          <p:cNvPr id="342" name="Google Shape;342;p53"/>
          <p:cNvSpPr txBox="1">
            <a:spLocks noGrp="1"/>
          </p:cNvSpPr>
          <p:nvPr>
            <p:ph idx="1"/>
          </p:nvPr>
        </p:nvSpPr>
        <p:spPr>
          <a:xfrm>
            <a:off x="242370" y="2710149"/>
            <a:ext cx="2928533" cy="3778786"/>
          </a:xfrm>
          <a:prstGeom prst="rect">
            <a:avLst/>
          </a:prstGeom>
        </p:spPr>
        <p:txBody>
          <a:bodyPr spcFirstLastPara="1" lIns="91425" tIns="45700" rIns="91425" bIns="45700" anchorCtr="0">
            <a:normAutofit/>
          </a:bodyPr>
          <a:lstStyle/>
          <a:p>
            <a:pPr marL="0" lvl="0" indent="0" rtl="0">
              <a:spcBef>
                <a:spcPts val="700"/>
              </a:spcBef>
              <a:spcAft>
                <a:spcPts val="0"/>
              </a:spcAft>
              <a:buNone/>
            </a:pPr>
            <a:r>
              <a:rPr lang="en-US" sz="2400" dirty="0">
                <a:solidFill>
                  <a:srgbClr val="FFFFFF"/>
                </a:solidFill>
              </a:rPr>
              <a:t>Many restaurants and shops have traditional Western American and Mexican foods. </a:t>
            </a:r>
          </a:p>
          <a:p>
            <a:pPr marL="0" lvl="0" indent="0" rtl="0">
              <a:spcBef>
                <a:spcPts val="700"/>
              </a:spcBef>
              <a:spcAft>
                <a:spcPts val="0"/>
              </a:spcAft>
              <a:buNone/>
            </a:pPr>
            <a:endParaRPr lang="en-US" sz="2400" dirty="0">
              <a:solidFill>
                <a:srgbClr val="FFFFFF"/>
              </a:solidFill>
            </a:endParaRPr>
          </a:p>
          <a:p>
            <a:pPr marL="0" lvl="0" indent="0" rtl="0">
              <a:spcBef>
                <a:spcPts val="700"/>
              </a:spcBef>
              <a:spcAft>
                <a:spcPts val="0"/>
              </a:spcAft>
              <a:buNone/>
            </a:pPr>
            <a:endParaRPr lang="en-US" sz="1300" dirty="0">
              <a:solidFill>
                <a:srgbClr val="FFFFFF"/>
              </a:solidFill>
            </a:endParaRPr>
          </a:p>
          <a:p>
            <a:pPr marL="0" lvl="0" indent="0" rtl="0">
              <a:spcBef>
                <a:spcPts val="700"/>
              </a:spcBef>
              <a:spcAft>
                <a:spcPts val="0"/>
              </a:spcAft>
              <a:buNone/>
            </a:pPr>
            <a:endParaRPr lang="en-US" sz="1300" dirty="0">
              <a:solidFill>
                <a:srgbClr val="FFFFFF"/>
              </a:solidFill>
            </a:endParaRPr>
          </a:p>
        </p:txBody>
      </p:sp>
      <p:sp>
        <p:nvSpPr>
          <p:cNvPr id="349" name="Rectangle 161">
            <a:extLst>
              <a:ext uri="{FF2B5EF4-FFF2-40B4-BE49-F238E27FC236}">
                <a16:creationId xmlns:a16="http://schemas.microsoft.com/office/drawing/2014/main" id="{CEF02B21-6D04-4A6A-B03E-CF7642D59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3009"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43" name="Google Shape;343;p53"/>
          <p:cNvPicPr preferRelativeResize="0"/>
          <p:nvPr/>
        </p:nvPicPr>
        <p:blipFill rotWithShape="1">
          <a:blip r:embed="rId3"/>
          <a:srcRect l="1121" r="15630" b="-6"/>
          <a:stretch/>
        </p:blipFill>
        <p:spPr>
          <a:xfrm>
            <a:off x="3609120" y="-2655"/>
            <a:ext cx="2704983" cy="3358597"/>
          </a:xfrm>
          <a:prstGeom prst="rect">
            <a:avLst/>
          </a:prstGeom>
          <a:noFill/>
        </p:spPr>
      </p:pic>
      <p:sp>
        <p:nvSpPr>
          <p:cNvPr id="350" name="Rectangle 163">
            <a:extLst>
              <a:ext uri="{FF2B5EF4-FFF2-40B4-BE49-F238E27FC236}">
                <a16:creationId xmlns:a16="http://schemas.microsoft.com/office/drawing/2014/main" id="{97E39010-823C-439A-B438-FEEDF54908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209" y="0"/>
            <a:ext cx="2707526" cy="33559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4" name="Google Shape;344;p53"/>
          <p:cNvPicPr preferRelativeResize="0"/>
          <p:nvPr/>
        </p:nvPicPr>
        <p:blipFill rotWithShape="1">
          <a:blip r:embed="rId4"/>
          <a:srcRect l="12738" r="26750" b="-4"/>
          <a:stretch/>
        </p:blipFill>
        <p:spPr>
          <a:xfrm>
            <a:off x="6432209" y="10"/>
            <a:ext cx="2707526" cy="3355932"/>
          </a:xfrm>
          <a:prstGeom prst="rect">
            <a:avLst/>
          </a:prstGeom>
          <a:noFill/>
        </p:spPr>
      </p:pic>
      <p:pic>
        <p:nvPicPr>
          <p:cNvPr id="345" name="Google Shape;345;p53" descr="Cafe Coyote in San Diego, California.&#10;&#10;You can’t miss this place if you are in downtown San Diego.  It’s a huge open air restaurant with seating outside and you really feel like you are taking in the city.  It’s always bustling with customers and passerby’s watching them make their tortillas from the street.  You can never go wrong with homemade tortillas, and these even have flavors too such as cinnamon, strawberry and chocolate!" title="Mexican Food in San Diego, California">
            <a:hlinkClick r:id="rId5"/>
          </p:cNvPr>
          <p:cNvPicPr preferRelativeResize="0"/>
          <p:nvPr/>
        </p:nvPicPr>
        <p:blipFill rotWithShape="1">
          <a:blip r:embed="rId6"/>
          <a:srcRect t="12443" r="3" b="6723"/>
          <a:stretch/>
        </p:blipFill>
        <p:spPr>
          <a:xfrm>
            <a:off x="3609120" y="3504904"/>
            <a:ext cx="5530616" cy="33530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10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2C0CF-4C4B-4A89-9AF0-75E2E5A2BDC7}"/>
              </a:ext>
            </a:extLst>
          </p:cNvPr>
          <p:cNvSpPr>
            <a:spLocks noGrp="1"/>
          </p:cNvSpPr>
          <p:nvPr>
            <p:ph type="title"/>
          </p:nvPr>
        </p:nvSpPr>
        <p:spPr/>
        <p:txBody>
          <a:bodyPr/>
          <a:lstStyle/>
          <a:p>
            <a:r>
              <a:rPr lang="en-US" dirty="0"/>
              <a:t>Making Hand-made Tortillas</a:t>
            </a:r>
          </a:p>
        </p:txBody>
      </p:sp>
      <p:pic>
        <p:nvPicPr>
          <p:cNvPr id="4" name="Online Media 3" title="Old town mexican café hand-made tortillas">
            <a:hlinkClick r:id="" action="ppaction://media"/>
            <a:extLst>
              <a:ext uri="{FF2B5EF4-FFF2-40B4-BE49-F238E27FC236}">
                <a16:creationId xmlns:a16="http://schemas.microsoft.com/office/drawing/2014/main" id="{F2E2BC4D-5B78-43C8-B283-6A2244057FB0}"/>
              </a:ext>
            </a:extLst>
          </p:cNvPr>
          <p:cNvPicPr>
            <a:picLocks noGrp="1" noRot="1" noChangeAspect="1"/>
          </p:cNvPicPr>
          <p:nvPr>
            <p:ph idx="1"/>
            <a:videoFile r:link="rId1"/>
          </p:nvPr>
        </p:nvPicPr>
        <p:blipFill>
          <a:blip r:embed="rId3"/>
          <a:stretch>
            <a:fillRect/>
          </a:stretch>
        </p:blipFill>
        <p:spPr>
          <a:xfrm>
            <a:off x="1035050" y="1846263"/>
            <a:ext cx="7119938" cy="4022725"/>
          </a:xfrm>
          <a:prstGeom prst="rect">
            <a:avLst/>
          </a:prstGeom>
        </p:spPr>
      </p:pic>
    </p:spTree>
    <p:extLst>
      <p:ext uri="{BB962C8B-B14F-4D97-AF65-F5344CB8AC3E}">
        <p14:creationId xmlns:p14="http://schemas.microsoft.com/office/powerpoint/2010/main" val="316050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2"/>
        <p:cNvGrpSpPr/>
        <p:nvPr/>
      </p:nvGrpSpPr>
      <p:grpSpPr>
        <a:xfrm>
          <a:off x="0" y="0"/>
          <a:ext cx="0" cy="0"/>
          <a:chOff x="0" y="0"/>
          <a:chExt cx="0" cy="0"/>
        </a:xfrm>
      </p:grpSpPr>
      <p:sp>
        <p:nvSpPr>
          <p:cNvPr id="118" name="Rectangle 117">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0" name="Rectangle 119">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2" name="Straight Connector 121">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05" name="Google Shape;305;p48"/>
          <p:cNvPicPr preferRelativeResize="0">
            <a:picLocks noGrp="1"/>
          </p:cNvPicPr>
          <p:nvPr>
            <p:ph idx="1"/>
          </p:nvPr>
        </p:nvPicPr>
        <p:blipFill rotWithShape="1">
          <a:blip r:embed="rId3"/>
          <a:srcRect t="10587" b="8583"/>
          <a:stretch/>
        </p:blipFill>
        <p:spPr>
          <a:xfrm>
            <a:off x="-24" y="10"/>
            <a:ext cx="9144023" cy="4915066"/>
          </a:xfrm>
          <a:prstGeom prst="rect">
            <a:avLst/>
          </a:prstGeom>
          <a:noFill/>
        </p:spPr>
      </p:pic>
      <p:sp>
        <p:nvSpPr>
          <p:cNvPr id="124" name="Rectangle 123">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3" name="Google Shape;303;p48"/>
          <p:cNvSpPr txBox="1">
            <a:spLocks noGrp="1"/>
          </p:cNvSpPr>
          <p:nvPr>
            <p:ph type="title"/>
          </p:nvPr>
        </p:nvSpPr>
        <p:spPr>
          <a:xfrm>
            <a:off x="798897" y="4950524"/>
            <a:ext cx="7543800" cy="1328684"/>
          </a:xfrm>
          <a:prstGeom prst="rect">
            <a:avLst/>
          </a:prstGeom>
        </p:spPr>
        <p:txBody>
          <a:bodyPr spcFirstLastPara="1" vert="horz" lIns="91440" tIns="45720" rIns="91440" bIns="45720" rtlCol="0" anchor="b" anchorCtr="0">
            <a:normAutofit/>
          </a:bodyPr>
          <a:lstStyle/>
          <a:p>
            <a:pPr marL="0" lvl="0" indent="0">
              <a:spcAft>
                <a:spcPts val="0"/>
              </a:spcAft>
            </a:pPr>
            <a:r>
              <a:rPr lang="en-US" sz="4400" b="1" dirty="0">
                <a:solidFill>
                  <a:srgbClr val="FFFFFF"/>
                </a:solidFill>
              </a:rPr>
              <a:t>Traditional Mexican Dancers</a:t>
            </a:r>
            <a:br>
              <a:rPr lang="en-US" sz="3100" b="1" dirty="0">
                <a:solidFill>
                  <a:srgbClr val="FFFFFF"/>
                </a:solidFill>
              </a:rPr>
            </a:br>
            <a:endParaRPr lang="en-US" sz="3100" b="1" dirty="0">
              <a:solidFill>
                <a:srgbClr val="FFFFFF"/>
              </a:solidFill>
            </a:endParaRPr>
          </a:p>
        </p:txBody>
      </p:sp>
      <p:sp>
        <p:nvSpPr>
          <p:cNvPr id="126" name="Rectangle 125">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51863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group of people playing instruments&#10;&#10;Description automatically generated with medium confidence">
            <a:extLst>
              <a:ext uri="{FF2B5EF4-FFF2-40B4-BE49-F238E27FC236}">
                <a16:creationId xmlns:a16="http://schemas.microsoft.com/office/drawing/2014/main" id="{D782B2EF-363B-419C-8F93-9F4FB16CD1D2}"/>
              </a:ext>
            </a:extLst>
          </p:cNvPr>
          <p:cNvPicPr>
            <a:picLocks noGrp="1" noChangeAspect="1"/>
          </p:cNvPicPr>
          <p:nvPr>
            <p:ph idx="1"/>
          </p:nvPr>
        </p:nvPicPr>
        <p:blipFill rotWithShape="1">
          <a:blip r:embed="rId2"/>
          <a:srcRect t="503" b="20739"/>
          <a:stretch/>
        </p:blipFill>
        <p:spPr>
          <a:xfrm>
            <a:off x="-24" y="10"/>
            <a:ext cx="9144023" cy="4915066"/>
          </a:xfrm>
          <a:prstGeom prst="rect">
            <a:avLst/>
          </a:prstGeom>
        </p:spPr>
      </p:pic>
      <p:sp>
        <p:nvSpPr>
          <p:cNvPr id="16" name="Rectangle 15">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70FFE36-218A-4EA6-8181-BF4F4113C2D6}"/>
              </a:ext>
            </a:extLst>
          </p:cNvPr>
          <p:cNvSpPr>
            <a:spLocks noGrp="1"/>
          </p:cNvSpPr>
          <p:nvPr>
            <p:ph type="title"/>
          </p:nvPr>
        </p:nvSpPr>
        <p:spPr>
          <a:xfrm>
            <a:off x="798897" y="5120640"/>
            <a:ext cx="7543800" cy="822960"/>
          </a:xfrm>
        </p:spPr>
        <p:txBody>
          <a:bodyPr vert="horz" lIns="91440" tIns="45720" rIns="91440" bIns="45720" rtlCol="0" anchor="b">
            <a:normAutofit/>
          </a:bodyPr>
          <a:lstStyle/>
          <a:p>
            <a:r>
              <a:rPr lang="en-US" sz="4000" b="1" dirty="0">
                <a:solidFill>
                  <a:srgbClr val="FFFFFF"/>
                </a:solidFill>
              </a:rPr>
              <a:t>Traditional Mariachi Musicians</a:t>
            </a:r>
          </a:p>
        </p:txBody>
      </p:sp>
      <p:sp>
        <p:nvSpPr>
          <p:cNvPr id="18" name="Rectangle 17">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85518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94BFC-F234-41AA-A8AF-54558A32AAC7}"/>
              </a:ext>
            </a:extLst>
          </p:cNvPr>
          <p:cNvSpPr>
            <a:spLocks noGrp="1"/>
          </p:cNvSpPr>
          <p:nvPr>
            <p:ph type="title"/>
          </p:nvPr>
        </p:nvSpPr>
        <p:spPr/>
        <p:txBody>
          <a:bodyPr/>
          <a:lstStyle/>
          <a:p>
            <a:r>
              <a:rPr lang="en-US" sz="4800" b="1" dirty="0" err="1">
                <a:solidFill>
                  <a:schemeClr val="tx1"/>
                </a:solidFill>
              </a:rPr>
              <a:t>Baile</a:t>
            </a:r>
            <a:r>
              <a:rPr lang="en-US" sz="4800" b="1" dirty="0">
                <a:solidFill>
                  <a:schemeClr val="tx1"/>
                </a:solidFill>
              </a:rPr>
              <a:t> </a:t>
            </a:r>
            <a:r>
              <a:rPr lang="en-US" sz="4800" b="1" dirty="0" err="1">
                <a:solidFill>
                  <a:schemeClr val="tx1"/>
                </a:solidFill>
              </a:rPr>
              <a:t>Folklorico</a:t>
            </a:r>
            <a:endParaRPr lang="en-US" dirty="0">
              <a:solidFill>
                <a:schemeClr val="tx1"/>
              </a:solidFill>
            </a:endParaRPr>
          </a:p>
        </p:txBody>
      </p:sp>
      <p:pic>
        <p:nvPicPr>
          <p:cNvPr id="7" name="Online Media 6" title="Fiesta De Reyes Folklorico Competition">
            <a:hlinkClick r:id="" action="ppaction://media"/>
            <a:extLst>
              <a:ext uri="{FF2B5EF4-FFF2-40B4-BE49-F238E27FC236}">
                <a16:creationId xmlns:a16="http://schemas.microsoft.com/office/drawing/2014/main" id="{91E75DC9-7D3B-4C3F-828E-A7509A3AE5E8}"/>
              </a:ext>
            </a:extLst>
          </p:cNvPr>
          <p:cNvPicPr>
            <a:picLocks noGrp="1" noRot="1" noChangeAspect="1"/>
          </p:cNvPicPr>
          <p:nvPr>
            <p:ph idx="1"/>
            <a:videoFile r:link="rId1"/>
          </p:nvPr>
        </p:nvPicPr>
        <p:blipFill>
          <a:blip r:embed="rId3"/>
          <a:stretch>
            <a:fillRect/>
          </a:stretch>
        </p:blipFill>
        <p:spPr>
          <a:xfrm>
            <a:off x="1035050" y="1846263"/>
            <a:ext cx="7119938" cy="4022725"/>
          </a:xfrm>
          <a:prstGeom prst="rect">
            <a:avLst/>
          </a:prstGeom>
        </p:spPr>
      </p:pic>
    </p:spTree>
    <p:extLst>
      <p:ext uri="{BB962C8B-B14F-4D97-AF65-F5344CB8AC3E}">
        <p14:creationId xmlns:p14="http://schemas.microsoft.com/office/powerpoint/2010/main" val="85829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4"/>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t>The “Haunted” Whaley House</a:t>
            </a:r>
            <a:endParaRPr b="1" dirty="0"/>
          </a:p>
        </p:txBody>
      </p:sp>
      <p:sp>
        <p:nvSpPr>
          <p:cNvPr id="351" name="Google Shape;351;p54"/>
          <p:cNvSpPr txBox="1">
            <a:spLocks noGrp="1"/>
          </p:cNvSpPr>
          <p:nvPr>
            <p:ph idx="1"/>
          </p:nvPr>
        </p:nvSpPr>
        <p:spPr>
          <a:xfrm>
            <a:off x="178600" y="1918500"/>
            <a:ext cx="3756900" cy="46791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r>
              <a:rPr lang="en-US" sz="2400" dirty="0"/>
              <a:t>The Whaley house is said to be one of America’s most </a:t>
            </a:r>
            <a:r>
              <a:rPr lang="en-US" sz="2400" b="1" dirty="0">
                <a:solidFill>
                  <a:srgbClr val="FF0000"/>
                </a:solidFill>
              </a:rPr>
              <a:t>haunted </a:t>
            </a:r>
            <a:r>
              <a:rPr lang="en-US" sz="2400" dirty="0"/>
              <a:t>homes. </a:t>
            </a:r>
            <a:endParaRPr sz="2400" dirty="0"/>
          </a:p>
          <a:p>
            <a:pPr marL="0" lvl="0" indent="0" algn="l" rtl="0">
              <a:spcBef>
                <a:spcPts val="700"/>
              </a:spcBef>
              <a:spcAft>
                <a:spcPts val="0"/>
              </a:spcAft>
              <a:buNone/>
            </a:pPr>
            <a:endParaRPr sz="2400" dirty="0"/>
          </a:p>
          <a:p>
            <a:pPr marL="0" lvl="0" indent="0" algn="l" rtl="0">
              <a:spcBef>
                <a:spcPts val="700"/>
              </a:spcBef>
              <a:spcAft>
                <a:spcPts val="0"/>
              </a:spcAft>
              <a:buNone/>
            </a:pPr>
            <a:r>
              <a:rPr lang="en-US" sz="2400" dirty="0"/>
              <a:t>Criminals were executed here before the house was built. That is why people believe it is haunted. </a:t>
            </a:r>
          </a:p>
          <a:p>
            <a:pPr marL="0" lvl="0" indent="0" algn="l" rtl="0">
              <a:spcBef>
                <a:spcPts val="700"/>
              </a:spcBef>
              <a:spcAft>
                <a:spcPts val="0"/>
              </a:spcAft>
              <a:buNone/>
            </a:pPr>
            <a:endParaRPr lang="en-US" sz="2400" dirty="0"/>
          </a:p>
          <a:p>
            <a:pPr marL="0" lvl="0" indent="0" algn="l" rtl="0">
              <a:spcBef>
                <a:spcPts val="700"/>
              </a:spcBef>
              <a:spcAft>
                <a:spcPts val="0"/>
              </a:spcAft>
              <a:buNone/>
            </a:pPr>
            <a:r>
              <a:rPr lang="en-US" sz="2400" dirty="0"/>
              <a:t>California State Registered Landmark</a:t>
            </a:r>
            <a:endParaRPr sz="2400" dirty="0"/>
          </a:p>
        </p:txBody>
      </p:sp>
      <p:pic>
        <p:nvPicPr>
          <p:cNvPr id="352" name="Google Shape;352;p54">
            <a:hlinkClick r:id="rId3"/>
          </p:cNvPr>
          <p:cNvPicPr preferRelativeResize="0"/>
          <p:nvPr/>
        </p:nvPicPr>
        <p:blipFill>
          <a:blip r:embed="rId4"/>
          <a:srcRect/>
          <a:stretch/>
        </p:blipFill>
        <p:spPr>
          <a:xfrm>
            <a:off x="4317921" y="2326500"/>
            <a:ext cx="4324256"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10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9"/>
        <p:cNvGrpSpPr/>
        <p:nvPr/>
      </p:nvGrpSpPr>
      <p:grpSpPr>
        <a:xfrm>
          <a:off x="0" y="0"/>
          <a:ext cx="0" cy="0"/>
          <a:chOff x="0" y="0"/>
          <a:chExt cx="0" cy="0"/>
        </a:xfrm>
      </p:grpSpPr>
      <p:sp>
        <p:nvSpPr>
          <p:cNvPr id="101" name="Rectangle 100">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 name="Rectangle 102">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5" name="Straight Connector 104">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7" name="Rectangle 106">
            <a:extLst>
              <a:ext uri="{FF2B5EF4-FFF2-40B4-BE49-F238E27FC236}">
                <a16:creationId xmlns:a16="http://schemas.microsoft.com/office/drawing/2014/main" id="{BE268116-E2A7-4F98-8812-192B4975E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Google Shape;350;p54"/>
          <p:cNvSpPr txBox="1">
            <a:spLocks noGrp="1"/>
          </p:cNvSpPr>
          <p:nvPr>
            <p:ph type="title"/>
          </p:nvPr>
        </p:nvSpPr>
        <p:spPr>
          <a:xfrm>
            <a:off x="475499" y="4836961"/>
            <a:ext cx="8181805" cy="1178249"/>
          </a:xfrm>
          <a:prstGeom prst="rect">
            <a:avLst/>
          </a:prstGeom>
        </p:spPr>
        <p:txBody>
          <a:bodyPr spcFirstLastPara="1" vert="horz" lIns="91440" tIns="45720" rIns="91440" bIns="45720" rtlCol="0" anchor="b" anchorCtr="0">
            <a:normAutofit fontScale="90000"/>
          </a:bodyPr>
          <a:lstStyle/>
          <a:p>
            <a:pPr marL="0" lvl="0" indent="0">
              <a:spcAft>
                <a:spcPts val="0"/>
              </a:spcAft>
            </a:pPr>
            <a:r>
              <a:rPr lang="en-US" sz="5200" b="1" dirty="0">
                <a:solidFill>
                  <a:schemeClr val="tx1">
                    <a:lumMod val="85000"/>
                    <a:lumOff val="15000"/>
                  </a:schemeClr>
                </a:solidFill>
              </a:rPr>
              <a:t>Whaley House (my pictures)</a:t>
            </a:r>
            <a:br>
              <a:rPr lang="en-US" sz="5200" dirty="0">
                <a:solidFill>
                  <a:schemeClr val="tx1">
                    <a:lumMod val="85000"/>
                    <a:lumOff val="15000"/>
                  </a:schemeClr>
                </a:solidFill>
              </a:rPr>
            </a:br>
            <a:r>
              <a:rPr lang="en-US" sz="5200" dirty="0">
                <a:solidFill>
                  <a:schemeClr val="tx1">
                    <a:lumMod val="85000"/>
                    <a:lumOff val="15000"/>
                  </a:schemeClr>
                </a:solidFill>
              </a:rPr>
              <a:t>San Diego’s 1</a:t>
            </a:r>
            <a:r>
              <a:rPr lang="en-US" sz="5200" baseline="30000" dirty="0">
                <a:solidFill>
                  <a:schemeClr val="tx1">
                    <a:lumMod val="85000"/>
                    <a:lumOff val="15000"/>
                  </a:schemeClr>
                </a:solidFill>
              </a:rPr>
              <a:t>st</a:t>
            </a:r>
            <a:r>
              <a:rPr lang="en-US" sz="5200" dirty="0">
                <a:solidFill>
                  <a:schemeClr val="tx1">
                    <a:lumMod val="85000"/>
                    <a:lumOff val="15000"/>
                  </a:schemeClr>
                </a:solidFill>
              </a:rPr>
              <a:t> Courthouse</a:t>
            </a:r>
          </a:p>
        </p:txBody>
      </p:sp>
      <p:pic>
        <p:nvPicPr>
          <p:cNvPr id="352" name="Google Shape;352;p54">
            <a:hlinkClick r:id="rId3"/>
          </p:cNvPr>
          <p:cNvPicPr preferRelativeResize="0"/>
          <p:nvPr/>
        </p:nvPicPr>
        <p:blipFill rotWithShape="1">
          <a:blip r:embed="rId4"/>
          <a:srcRect t="22377" r="-2" b="18950"/>
          <a:stretch/>
        </p:blipFill>
        <p:spPr>
          <a:xfrm rot="10800000">
            <a:off x="476592" y="640080"/>
            <a:ext cx="8187348" cy="3602736"/>
          </a:xfrm>
          <a:prstGeom prst="rect">
            <a:avLst/>
          </a:prstGeom>
          <a:noFill/>
        </p:spPr>
      </p:pic>
      <p:cxnSp>
        <p:nvCxnSpPr>
          <p:cNvPr id="109" name="Straight Connector 108">
            <a:extLst>
              <a:ext uri="{FF2B5EF4-FFF2-40B4-BE49-F238E27FC236}">
                <a16:creationId xmlns:a16="http://schemas.microsoft.com/office/drawing/2014/main" id="{73D8893D-DEBE-4F67-901F-166F75E9C6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11" name="Rectangle 110">
            <a:extLst>
              <a:ext uri="{FF2B5EF4-FFF2-40B4-BE49-F238E27FC236}">
                <a16:creationId xmlns:a16="http://schemas.microsoft.com/office/drawing/2014/main" id="{FBEFFA83-BC6D-4CD2-A2BA-98AD67423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3" name="Rectangle 112">
            <a:extLst>
              <a:ext uri="{FF2B5EF4-FFF2-40B4-BE49-F238E27FC236}">
                <a16:creationId xmlns:a16="http://schemas.microsoft.com/office/drawing/2014/main" id="{AB5696BF-D495-4CAC-AA8A-4EBFF2C32A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5043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10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9"/>
        <p:cNvGrpSpPr/>
        <p:nvPr/>
      </p:nvGrpSpPr>
      <p:grpSpPr>
        <a:xfrm>
          <a:off x="0" y="0"/>
          <a:ext cx="0" cy="0"/>
          <a:chOff x="0" y="0"/>
          <a:chExt cx="0" cy="0"/>
        </a:xfrm>
      </p:grpSpPr>
      <p:sp>
        <p:nvSpPr>
          <p:cNvPr id="99" name="Rectangle 98">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3" name="Rectangle 100">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4" name="Straight Connector 102">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55" name="Rectangle 104">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 y="0"/>
            <a:ext cx="3438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0" name="Google Shape;350;p54"/>
          <p:cNvSpPr txBox="1">
            <a:spLocks noGrp="1"/>
          </p:cNvSpPr>
          <p:nvPr>
            <p:ph type="title"/>
          </p:nvPr>
        </p:nvSpPr>
        <p:spPr>
          <a:xfrm>
            <a:off x="342900" y="640080"/>
            <a:ext cx="2744434" cy="2926080"/>
          </a:xfrm>
        </p:spPr>
        <p:txBody>
          <a:bodyPr spcFirstLastPara="1" vert="horz" lIns="91440" tIns="45720" rIns="91440" bIns="45720" rtlCol="0" anchor="b" anchorCtr="0">
            <a:normAutofit/>
          </a:bodyPr>
          <a:lstStyle/>
          <a:p>
            <a:pPr lvl="0"/>
            <a:r>
              <a:rPr lang="en-US" sz="4000" b="1" dirty="0">
                <a:solidFill>
                  <a:srgbClr val="FFFFFF"/>
                </a:solidFill>
              </a:rPr>
              <a:t>Whaley House (my pictures)</a:t>
            </a:r>
            <a:br>
              <a:rPr lang="en-US" sz="4000" dirty="0">
                <a:solidFill>
                  <a:srgbClr val="FFFFFF"/>
                </a:solidFill>
              </a:rPr>
            </a:br>
            <a:br>
              <a:rPr lang="en-US" sz="4000" dirty="0">
                <a:solidFill>
                  <a:srgbClr val="FFFFFF"/>
                </a:solidFill>
              </a:rPr>
            </a:br>
            <a:r>
              <a:rPr lang="en-US" sz="4000" dirty="0">
                <a:solidFill>
                  <a:srgbClr val="FFFFFF"/>
                </a:solidFill>
              </a:rPr>
              <a:t>Dining room</a:t>
            </a:r>
          </a:p>
        </p:txBody>
      </p:sp>
      <p:pic>
        <p:nvPicPr>
          <p:cNvPr id="5" name="Content Placeholder 4" descr="A picture containing wall, indoor, floor, red&#10;&#10;Description automatically generated">
            <a:extLst>
              <a:ext uri="{FF2B5EF4-FFF2-40B4-BE49-F238E27FC236}">
                <a16:creationId xmlns:a16="http://schemas.microsoft.com/office/drawing/2014/main" id="{06DD077B-560C-4AEF-969B-8E87D8F415D1}"/>
              </a:ext>
            </a:extLst>
          </p:cNvPr>
          <p:cNvPicPr>
            <a:picLocks noGrp="1" noChangeAspect="1"/>
          </p:cNvPicPr>
          <p:nvPr>
            <p:ph idx="1"/>
          </p:nvPr>
        </p:nvPicPr>
        <p:blipFill rotWithShape="1">
          <a:blip r:embed="rId3"/>
          <a:srcRect t="9193" r="2" b="2"/>
          <a:stretch/>
        </p:blipFill>
        <p:spPr>
          <a:xfrm>
            <a:off x="3479799" y="10"/>
            <a:ext cx="5664200" cy="6857990"/>
          </a:xfrm>
          <a:prstGeom prst="rect">
            <a:avLst/>
          </a:prstGeom>
        </p:spPr>
      </p:pic>
      <p:sp>
        <p:nvSpPr>
          <p:cNvPr id="356" name="Rectangle 106">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6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33576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9"/>
        <p:cNvGrpSpPr/>
        <p:nvPr/>
      </p:nvGrpSpPr>
      <p:grpSpPr>
        <a:xfrm>
          <a:off x="0" y="0"/>
          <a:ext cx="0" cy="0"/>
          <a:chOff x="0" y="0"/>
          <a:chExt cx="0" cy="0"/>
        </a:xfrm>
      </p:grpSpPr>
      <p:sp>
        <p:nvSpPr>
          <p:cNvPr id="99" name="Rectangle 98">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3" name="Rectangle 100">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4" name="Straight Connector 102">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55" name="Rectangle 104">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 y="0"/>
            <a:ext cx="3438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0" name="Google Shape;350;p54"/>
          <p:cNvSpPr txBox="1">
            <a:spLocks noGrp="1"/>
          </p:cNvSpPr>
          <p:nvPr>
            <p:ph type="title"/>
          </p:nvPr>
        </p:nvSpPr>
        <p:spPr>
          <a:xfrm>
            <a:off x="264405" y="3493008"/>
            <a:ext cx="2822929" cy="73152"/>
          </a:xfrm>
        </p:spPr>
        <p:txBody>
          <a:bodyPr spcFirstLastPara="1" vert="horz" lIns="91440" tIns="45720" rIns="91440" bIns="45720" rtlCol="0" anchor="b" anchorCtr="0">
            <a:normAutofit fontScale="90000"/>
          </a:bodyPr>
          <a:lstStyle/>
          <a:p>
            <a:pPr lvl="0"/>
            <a:br>
              <a:rPr lang="en-US" sz="4400" b="1" dirty="0">
                <a:solidFill>
                  <a:srgbClr val="FFFFFF"/>
                </a:solidFill>
              </a:rPr>
            </a:br>
            <a:br>
              <a:rPr lang="en-US" sz="4400" b="1" dirty="0">
                <a:solidFill>
                  <a:srgbClr val="FFFFFF"/>
                </a:solidFill>
              </a:rPr>
            </a:br>
            <a:r>
              <a:rPr lang="en-US" sz="4400" b="1" dirty="0">
                <a:solidFill>
                  <a:srgbClr val="FFFFFF"/>
                </a:solidFill>
              </a:rPr>
              <a:t>Whaley House </a:t>
            </a:r>
            <a:br>
              <a:rPr lang="en-US" sz="4400" b="1" dirty="0">
                <a:solidFill>
                  <a:srgbClr val="FFFFFF"/>
                </a:solidFill>
              </a:rPr>
            </a:br>
            <a:r>
              <a:rPr lang="en-US" sz="4400" b="1" dirty="0">
                <a:solidFill>
                  <a:srgbClr val="FFFFFF"/>
                </a:solidFill>
              </a:rPr>
              <a:t>(my pictures)</a:t>
            </a:r>
            <a:br>
              <a:rPr lang="en-US" sz="3800" dirty="0">
                <a:solidFill>
                  <a:srgbClr val="FFFFFF"/>
                </a:solidFill>
              </a:rPr>
            </a:br>
            <a:br>
              <a:rPr lang="en-US" sz="3800" dirty="0">
                <a:solidFill>
                  <a:srgbClr val="FFFFFF"/>
                </a:solidFill>
              </a:rPr>
            </a:br>
            <a:r>
              <a:rPr lang="en-US" sz="3800" dirty="0">
                <a:solidFill>
                  <a:srgbClr val="FFFFFF"/>
                </a:solidFill>
              </a:rPr>
              <a:t>San Diego’s first theater</a:t>
            </a:r>
          </a:p>
        </p:txBody>
      </p:sp>
      <p:pic>
        <p:nvPicPr>
          <p:cNvPr id="5" name="Content Placeholder 4">
            <a:extLst>
              <a:ext uri="{FF2B5EF4-FFF2-40B4-BE49-F238E27FC236}">
                <a16:creationId xmlns:a16="http://schemas.microsoft.com/office/drawing/2014/main" id="{06DD077B-560C-4AEF-969B-8E87D8F415D1}"/>
              </a:ext>
            </a:extLst>
          </p:cNvPr>
          <p:cNvPicPr>
            <a:picLocks noGrp="1" noChangeAspect="1"/>
          </p:cNvPicPr>
          <p:nvPr>
            <p:ph idx="1"/>
          </p:nvPr>
        </p:nvPicPr>
        <p:blipFill>
          <a:blip r:embed="rId3"/>
          <a:srcRect l="19028" r="19028"/>
          <a:stretch/>
        </p:blipFill>
        <p:spPr>
          <a:xfrm rot="10800000">
            <a:off x="3479799" y="10"/>
            <a:ext cx="5664200" cy="6857990"/>
          </a:xfrm>
          <a:prstGeom prst="rect">
            <a:avLst/>
          </a:prstGeom>
        </p:spPr>
      </p:pic>
      <p:sp>
        <p:nvSpPr>
          <p:cNvPr id="356" name="Rectangle 106">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6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31137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5"/>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Group Discussion</a:t>
            </a:r>
            <a:endParaRPr/>
          </a:p>
        </p:txBody>
      </p:sp>
      <p:sp>
        <p:nvSpPr>
          <p:cNvPr id="358" name="Google Shape;358;p55"/>
          <p:cNvSpPr txBox="1">
            <a:spLocks noGrp="1"/>
          </p:cNvSpPr>
          <p:nvPr>
            <p:ph idx="1"/>
          </p:nvPr>
        </p:nvSpPr>
        <p:spPr>
          <a:xfrm>
            <a:off x="231354" y="1737360"/>
            <a:ext cx="8767446" cy="4630389"/>
          </a:xfrm>
          <a:prstGeom prst="rect">
            <a:avLst/>
          </a:prstGeom>
        </p:spPr>
        <p:txBody>
          <a:bodyPr spcFirstLastPara="1" wrap="square" lIns="91425" tIns="45700" rIns="91425" bIns="45700" anchor="t" anchorCtr="0">
            <a:noAutofit/>
          </a:bodyPr>
          <a:lstStyle/>
          <a:p>
            <a:pPr marL="0" lvl="0" indent="0" algn="l" rtl="0">
              <a:lnSpc>
                <a:spcPct val="105000"/>
              </a:lnSpc>
              <a:spcBef>
                <a:spcPts val="700"/>
              </a:spcBef>
              <a:spcAft>
                <a:spcPts val="0"/>
              </a:spcAft>
              <a:buSzPts val="523"/>
              <a:buNone/>
            </a:pPr>
            <a:r>
              <a:rPr lang="en-US" b="1" i="1" dirty="0"/>
              <a:t>Think about these questions and talk with your group:</a:t>
            </a:r>
            <a:br>
              <a:rPr lang="en-US" b="1" i="1" dirty="0"/>
            </a:br>
            <a:endParaRPr b="1" i="1" dirty="0"/>
          </a:p>
          <a:p>
            <a:pPr marL="514350" lvl="0" indent="-514350" algn="l" rtl="0">
              <a:spcBef>
                <a:spcPts val="0"/>
              </a:spcBef>
              <a:spcAft>
                <a:spcPts val="0"/>
              </a:spcAft>
              <a:buClr>
                <a:schemeClr val="dk1"/>
              </a:buClr>
              <a:buSzPts val="2180"/>
              <a:buFont typeface="+mj-lt"/>
              <a:buAutoNum type="arabicPeriod"/>
            </a:pPr>
            <a:r>
              <a:rPr lang="en-US" sz="2700" dirty="0">
                <a:latin typeface="Calibri"/>
                <a:ea typeface="Calibri"/>
                <a:cs typeface="Calibri"/>
                <a:sym typeface="Calibri"/>
              </a:rPr>
              <a:t>If you visited Old Town, what would you like to see and do most?</a:t>
            </a:r>
          </a:p>
          <a:p>
            <a:pPr marL="514350" lvl="0" indent="-514350" algn="l" rtl="0">
              <a:spcBef>
                <a:spcPts val="0"/>
              </a:spcBef>
              <a:spcAft>
                <a:spcPts val="0"/>
              </a:spcAft>
              <a:buClr>
                <a:schemeClr val="dk1"/>
              </a:buClr>
              <a:buSzPts val="2180"/>
              <a:buFont typeface="+mj-lt"/>
              <a:buAutoNum type="arabicPeriod"/>
            </a:pPr>
            <a:r>
              <a:rPr lang="en-US" sz="2700" dirty="0">
                <a:latin typeface="Calibri"/>
                <a:ea typeface="Calibri"/>
                <a:cs typeface="Calibri"/>
                <a:sym typeface="Calibri"/>
              </a:rPr>
              <a:t>What is one thing you learned about San Diego and/or Old Town today?</a:t>
            </a:r>
          </a:p>
          <a:p>
            <a:pPr marL="514350" lvl="0" indent="-514350" algn="l" rtl="0">
              <a:spcBef>
                <a:spcPts val="0"/>
              </a:spcBef>
              <a:spcAft>
                <a:spcPts val="0"/>
              </a:spcAft>
              <a:buClr>
                <a:schemeClr val="dk1"/>
              </a:buClr>
              <a:buSzPts val="2180"/>
              <a:buFont typeface="+mj-lt"/>
              <a:buAutoNum type="arabicPeriod"/>
            </a:pPr>
            <a:r>
              <a:rPr lang="en-US" sz="2700" dirty="0">
                <a:latin typeface="Calibri"/>
                <a:ea typeface="Calibri"/>
                <a:cs typeface="Calibri"/>
                <a:sym typeface="Calibri"/>
              </a:rPr>
              <a:t>What other historic places can you find in California? </a:t>
            </a:r>
            <a:br>
              <a:rPr lang="en-US" sz="2700" dirty="0">
                <a:latin typeface="Calibri"/>
                <a:ea typeface="Calibri"/>
                <a:cs typeface="Calibri"/>
                <a:sym typeface="Calibri"/>
              </a:rPr>
            </a:br>
            <a:r>
              <a:rPr lang="en-US" sz="2700" dirty="0">
                <a:latin typeface="Calibri"/>
                <a:ea typeface="Calibri"/>
                <a:cs typeface="Calibri"/>
                <a:sym typeface="Calibri"/>
              </a:rPr>
              <a:t>(Google it.)</a:t>
            </a:r>
          </a:p>
          <a:p>
            <a:pPr marL="514350" lvl="0" indent="-514350" algn="l" rtl="0">
              <a:spcBef>
                <a:spcPts val="0"/>
              </a:spcBef>
              <a:spcAft>
                <a:spcPts val="0"/>
              </a:spcAft>
              <a:buClr>
                <a:schemeClr val="dk1"/>
              </a:buClr>
              <a:buSzPts val="2180"/>
              <a:buFont typeface="+mj-lt"/>
              <a:buAutoNum type="arabicPeriod"/>
            </a:pPr>
            <a:r>
              <a:rPr lang="en-US" sz="2700" dirty="0">
                <a:latin typeface="Calibri"/>
                <a:ea typeface="Calibri"/>
                <a:cs typeface="Calibri"/>
                <a:sym typeface="Calibri"/>
              </a:rPr>
              <a:t>San Diego allegedly has other “haunted” places - can you find out what some of them are? Do you have similar stories in Japan?</a:t>
            </a:r>
            <a:endParaRPr b="1" dirty="0"/>
          </a:p>
          <a:p>
            <a:pPr marL="0" lvl="0" indent="0" algn="l" rtl="0">
              <a:lnSpc>
                <a:spcPct val="105000"/>
              </a:lnSpc>
              <a:spcBef>
                <a:spcPts val="700"/>
              </a:spcBef>
              <a:spcAft>
                <a:spcPts val="0"/>
              </a:spcAft>
              <a:buNone/>
            </a:pPr>
            <a:endParaRPr b="1" dirty="0"/>
          </a:p>
          <a:p>
            <a:pPr marL="0" lvl="0" indent="0" algn="l" rtl="0">
              <a:lnSpc>
                <a:spcPct val="105000"/>
              </a:lnSpc>
              <a:spcBef>
                <a:spcPts val="700"/>
              </a:spcBef>
              <a:spcAft>
                <a:spcPts val="0"/>
              </a:spcAft>
              <a:buNone/>
            </a:pPr>
            <a:endParaRPr b="1" dirty="0"/>
          </a:p>
          <a:p>
            <a:pPr marL="0" lvl="0" indent="0" algn="l" rtl="0">
              <a:lnSpc>
                <a:spcPct val="105000"/>
              </a:lnSpc>
              <a:spcBef>
                <a:spcPts val="700"/>
              </a:spcBef>
              <a:spcAft>
                <a:spcPts val="0"/>
              </a:spcAft>
              <a:buNone/>
            </a:pPr>
            <a:endParaRPr b="1" dirty="0"/>
          </a:p>
          <a:p>
            <a:pPr marL="0" lvl="0" indent="0" algn="l" rtl="0">
              <a:spcBef>
                <a:spcPts val="700"/>
              </a:spcBef>
              <a:spcAft>
                <a:spcPts val="0"/>
              </a:spcAft>
              <a:buClr>
                <a:schemeClr val="dk1"/>
              </a:buClr>
              <a:buSzPts val="1100"/>
              <a:buFont typeface="Arial"/>
              <a:buNone/>
            </a:pPr>
            <a:endParaRPr b="1" dirty="0">
              <a:solidFill>
                <a:srgbClr val="FF0000"/>
              </a:solidFill>
              <a:highlight>
                <a:schemeClr val="lt1"/>
              </a:highlight>
              <a:latin typeface="Georgia"/>
              <a:ea typeface="Georgia"/>
              <a:cs typeface="Georgia"/>
              <a:sym typeface="Georgia"/>
            </a:endParaRPr>
          </a:p>
          <a:p>
            <a:pPr marL="0" lvl="0" indent="0" algn="l" rtl="0">
              <a:lnSpc>
                <a:spcPct val="105000"/>
              </a:lnSpc>
              <a:spcBef>
                <a:spcPts val="700"/>
              </a:spcBef>
              <a:spcAft>
                <a:spcPts val="0"/>
              </a:spcAft>
              <a:buSzPts val="523"/>
              <a:buNone/>
            </a:pPr>
            <a:endParaRPr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3"/>
          <p:cNvSpPr txBox="1">
            <a:spLocks noGrp="1"/>
          </p:cNvSpPr>
          <p:nvPr>
            <p:ph type="title"/>
          </p:nvPr>
        </p:nvSpPr>
        <p:spPr>
          <a:xfrm>
            <a:off x="311700" y="138500"/>
            <a:ext cx="8520600" cy="1218367"/>
          </a:xfrm>
          <a:prstGeom prst="rect">
            <a:avLst/>
          </a:prstGeom>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200" b="1" dirty="0">
                <a:highlight>
                  <a:srgbClr val="FFFFFF"/>
                </a:highlight>
                <a:latin typeface="Georgia"/>
                <a:ea typeface="Georgia"/>
                <a:cs typeface="Georgia"/>
                <a:sym typeface="Georgia"/>
              </a:rPr>
              <a:t>Warm-Up Questions</a:t>
            </a:r>
            <a:endParaRPr sz="3200" b="1" dirty="0">
              <a:highlight>
                <a:srgbClr val="FFFFFF"/>
              </a:highlight>
              <a:latin typeface="Georgia"/>
              <a:ea typeface="Georgia"/>
              <a:cs typeface="Georgia"/>
              <a:sym typeface="Georgia"/>
            </a:endParaRPr>
          </a:p>
          <a:p>
            <a:pPr marL="0" lvl="0" indent="0" algn="l" rtl="0">
              <a:spcBef>
                <a:spcPts val="1200"/>
              </a:spcBef>
              <a:spcAft>
                <a:spcPts val="0"/>
              </a:spcAft>
              <a:buNone/>
            </a:pPr>
            <a:endParaRPr sz="2000" b="1" dirty="0">
              <a:solidFill>
                <a:srgbClr val="000000"/>
              </a:solidFill>
              <a:highlight>
                <a:srgbClr val="FFFFFF"/>
              </a:highlight>
              <a:latin typeface="Georgia"/>
              <a:ea typeface="Georgia"/>
              <a:cs typeface="Georgia"/>
              <a:sym typeface="Georgia"/>
            </a:endParaRPr>
          </a:p>
        </p:txBody>
      </p:sp>
      <p:sp>
        <p:nvSpPr>
          <p:cNvPr id="201" name="Google Shape;201;p33"/>
          <p:cNvSpPr txBox="1">
            <a:spLocks noGrp="1"/>
          </p:cNvSpPr>
          <p:nvPr>
            <p:ph type="body" idx="1"/>
          </p:nvPr>
        </p:nvSpPr>
        <p:spPr>
          <a:xfrm>
            <a:off x="311700" y="1536633"/>
            <a:ext cx="8832300" cy="45552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Clr>
                <a:schemeClr val="dk1"/>
              </a:buClr>
              <a:buSzPts val="1100"/>
              <a:buFont typeface="Arial"/>
              <a:buNone/>
            </a:pPr>
            <a:r>
              <a:rPr lang="en-US" sz="2200" i="1" dirty="0">
                <a:solidFill>
                  <a:srgbClr val="000000"/>
                </a:solidFill>
                <a:highlight>
                  <a:srgbClr val="FFFFFF"/>
                </a:highlight>
                <a:latin typeface="Georgia"/>
                <a:ea typeface="Georgia"/>
                <a:cs typeface="Georgia"/>
                <a:sym typeface="Georgia"/>
              </a:rPr>
              <a:t>Take a screenshot, think about these questions, then discuss with your group:</a:t>
            </a:r>
          </a:p>
          <a:p>
            <a:pPr marL="0" lvl="0" indent="0" algn="l" rtl="0">
              <a:spcBef>
                <a:spcPts val="700"/>
              </a:spcBef>
              <a:spcAft>
                <a:spcPts val="0"/>
              </a:spcAft>
              <a:buClr>
                <a:schemeClr val="dk1"/>
              </a:buClr>
              <a:buSzPts val="1100"/>
              <a:buFont typeface="Arial"/>
              <a:buNone/>
            </a:pPr>
            <a:endParaRPr sz="2200" i="1" dirty="0">
              <a:solidFill>
                <a:srgbClr val="000000"/>
              </a:solidFill>
              <a:highlight>
                <a:srgbClr val="FFFFFF"/>
              </a:highlight>
              <a:latin typeface="Georgia"/>
              <a:ea typeface="Georgia"/>
              <a:cs typeface="Georgia"/>
              <a:sym typeface="Georgia"/>
            </a:endParaRPr>
          </a:p>
          <a:p>
            <a:pPr marL="457200" lvl="0" indent="-368300" algn="l" rtl="0">
              <a:spcBef>
                <a:spcPts val="1000"/>
              </a:spcBef>
              <a:spcAft>
                <a:spcPts val="0"/>
              </a:spcAft>
              <a:buClr>
                <a:srgbClr val="000000"/>
              </a:buClr>
              <a:buSzPts val="2200"/>
              <a:buFont typeface="Georgia"/>
              <a:buAutoNum type="arabicPeriod"/>
            </a:pPr>
            <a:r>
              <a:rPr lang="en-US" sz="2200" dirty="0">
                <a:solidFill>
                  <a:srgbClr val="000000"/>
                </a:solidFill>
                <a:highlight>
                  <a:srgbClr val="FFFFFF"/>
                </a:highlight>
                <a:latin typeface="Georgia"/>
                <a:ea typeface="Georgia"/>
                <a:cs typeface="Georgia"/>
                <a:sym typeface="Georgia"/>
              </a:rPr>
              <a:t>What are some of the historic places in Japan? Have you been to any of those places? Are they popular?</a:t>
            </a:r>
            <a:endParaRPr sz="2200" dirty="0">
              <a:solidFill>
                <a:srgbClr val="000000"/>
              </a:solidFill>
              <a:highlight>
                <a:srgbClr val="FFFFFF"/>
              </a:highlight>
              <a:latin typeface="Georgia"/>
              <a:ea typeface="Georgia"/>
              <a:cs typeface="Georgia"/>
              <a:sym typeface="Georgia"/>
            </a:endParaRPr>
          </a:p>
          <a:p>
            <a:pPr marL="457200" lvl="0" indent="-368300" algn="l" rtl="0">
              <a:spcBef>
                <a:spcPts val="1000"/>
              </a:spcBef>
              <a:spcAft>
                <a:spcPts val="0"/>
              </a:spcAft>
              <a:buClr>
                <a:srgbClr val="000000"/>
              </a:buClr>
              <a:buSzPts val="2200"/>
              <a:buFont typeface="Georgia"/>
              <a:buAutoNum type="arabicPeriod"/>
            </a:pPr>
            <a:r>
              <a:rPr lang="en-US" sz="2200" dirty="0">
                <a:solidFill>
                  <a:srgbClr val="000000"/>
                </a:solidFill>
                <a:highlight>
                  <a:srgbClr val="FFFFFF"/>
                </a:highlight>
                <a:latin typeface="Georgia"/>
                <a:ea typeface="Georgia"/>
                <a:cs typeface="Georgia"/>
                <a:sym typeface="Georgia"/>
              </a:rPr>
              <a:t>What time period are those sites from? Why is that time period important to the history of the area?</a:t>
            </a:r>
          </a:p>
          <a:p>
            <a:pPr indent="-368300">
              <a:spcBef>
                <a:spcPts val="1000"/>
              </a:spcBef>
              <a:buClr>
                <a:srgbClr val="000000"/>
              </a:buClr>
              <a:buSzPts val="2200"/>
              <a:buFont typeface="Georgia"/>
              <a:buAutoNum type="arabicPeriod"/>
            </a:pPr>
            <a:r>
              <a:rPr lang="en-US" sz="2200" dirty="0">
                <a:highlight>
                  <a:schemeClr val="lt1"/>
                </a:highlight>
                <a:latin typeface="Georgia"/>
                <a:ea typeface="Georgia"/>
                <a:cs typeface="Georgia"/>
                <a:sym typeface="Georgia"/>
              </a:rPr>
              <a:t>What do you know about California history?</a:t>
            </a:r>
            <a:endParaRPr lang="en-US" sz="2200" dirty="0">
              <a:solidFill>
                <a:srgbClr val="000000"/>
              </a:solidFill>
              <a:highlight>
                <a:srgbClr val="FFFFFF"/>
              </a:highlight>
              <a:latin typeface="Georgia"/>
              <a:ea typeface="Georgia"/>
              <a:cs typeface="Georgia"/>
              <a:sym typeface="Georgia"/>
            </a:endParaRPr>
          </a:p>
          <a:p>
            <a:pPr marL="457200" lvl="0" indent="-368300" algn="l" rtl="0">
              <a:spcBef>
                <a:spcPts val="1000"/>
              </a:spcBef>
              <a:spcAft>
                <a:spcPts val="0"/>
              </a:spcAft>
              <a:buClr>
                <a:srgbClr val="000000"/>
              </a:buClr>
              <a:buSzPts val="2200"/>
              <a:buFont typeface="Georgia"/>
              <a:buAutoNum type="arabicPeriod"/>
            </a:pPr>
            <a:r>
              <a:rPr lang="en-US" sz="2200" dirty="0">
                <a:solidFill>
                  <a:srgbClr val="000000"/>
                </a:solidFill>
                <a:highlight>
                  <a:srgbClr val="FFFFFF"/>
                </a:highlight>
                <a:latin typeface="Georgia"/>
                <a:ea typeface="Georgia"/>
                <a:cs typeface="Georgia"/>
                <a:sym typeface="Georgia"/>
              </a:rPr>
              <a:t>Do you enjoy visiting historic places when you travel? Can you tell us about any places like that which you have been to in other countries?</a:t>
            </a:r>
            <a:endParaRPr sz="2200" dirty="0">
              <a:solidFill>
                <a:srgbClr val="000000"/>
              </a:solidFill>
              <a:highlight>
                <a:srgbClr val="FFFFFF"/>
              </a:highlight>
              <a:latin typeface="Georgia"/>
              <a:ea typeface="Georgia"/>
              <a:cs typeface="Georgia"/>
              <a:sym typeface="Georgia"/>
            </a:endParaRPr>
          </a:p>
        </p:txBody>
      </p:sp>
      <p:pic>
        <p:nvPicPr>
          <p:cNvPr id="202" name="Google Shape;202;p33"/>
          <p:cNvPicPr preferRelativeResize="0"/>
          <p:nvPr/>
        </p:nvPicPr>
        <p:blipFill>
          <a:blip r:embed="rId3">
            <a:alphaModFix/>
          </a:blip>
          <a:stretch>
            <a:fillRect/>
          </a:stretch>
        </p:blipFill>
        <p:spPr>
          <a:xfrm>
            <a:off x="5771150" y="138500"/>
            <a:ext cx="3061150" cy="1048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7"/>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Extra Questions:</a:t>
            </a:r>
            <a:endParaRPr dirty="0"/>
          </a:p>
        </p:txBody>
      </p:sp>
      <p:sp>
        <p:nvSpPr>
          <p:cNvPr id="371" name="Google Shape;371;p57"/>
          <p:cNvSpPr txBox="1">
            <a:spLocks noGrp="1"/>
          </p:cNvSpPr>
          <p:nvPr>
            <p:ph idx="1"/>
          </p:nvPr>
        </p:nvSpPr>
        <p:spPr>
          <a:xfrm>
            <a:off x="319650" y="1600200"/>
            <a:ext cx="8824500" cy="5257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endParaRPr lang="en-US" dirty="0"/>
          </a:p>
          <a:p>
            <a:pPr marL="457200" indent="-457200">
              <a:spcBef>
                <a:spcPts val="700"/>
              </a:spcBef>
              <a:spcAft>
                <a:spcPts val="0"/>
              </a:spcAft>
              <a:buFont typeface="+mj-lt"/>
              <a:buAutoNum type="arabicPeriod"/>
            </a:pPr>
            <a:r>
              <a:rPr lang="en-US" dirty="0"/>
              <a:t>How many people live in San Diego Today?</a:t>
            </a:r>
          </a:p>
          <a:p>
            <a:pPr marL="457200" indent="-457200">
              <a:spcBef>
                <a:spcPts val="700"/>
              </a:spcBef>
              <a:spcAft>
                <a:spcPts val="0"/>
              </a:spcAft>
              <a:buFont typeface="+mj-lt"/>
              <a:buAutoNum type="arabicPeriod"/>
            </a:pPr>
            <a:r>
              <a:rPr lang="en-US" dirty="0"/>
              <a:t>How many people lived in San Diego in 1850?</a:t>
            </a:r>
          </a:p>
          <a:p>
            <a:pPr marL="457200" indent="-457200">
              <a:spcBef>
                <a:spcPts val="700"/>
              </a:spcBef>
              <a:spcAft>
                <a:spcPts val="0"/>
              </a:spcAft>
              <a:buFont typeface="+mj-lt"/>
              <a:buAutoNum type="arabicPeriod"/>
            </a:pPr>
            <a:r>
              <a:rPr lang="en-US" dirty="0"/>
              <a:t>What is one famous landmark in San Diego?</a:t>
            </a:r>
          </a:p>
          <a:p>
            <a:pPr marL="457200" indent="-457200">
              <a:spcBef>
                <a:spcPts val="700"/>
              </a:spcBef>
              <a:spcAft>
                <a:spcPts val="0"/>
              </a:spcAft>
              <a:buFont typeface="+mj-lt"/>
              <a:buAutoNum type="arabicPeriod"/>
            </a:pPr>
            <a:r>
              <a:rPr lang="en-US" dirty="0"/>
              <a:t>Why does exist (who lived there, etc.)?</a:t>
            </a:r>
          </a:p>
          <a:p>
            <a:pPr marL="457200" indent="-457200">
              <a:spcBef>
                <a:spcPts val="700"/>
              </a:spcBef>
              <a:spcAft>
                <a:spcPts val="0"/>
              </a:spcAft>
              <a:buFont typeface="+mj-lt"/>
              <a:buAutoNum type="arabicPeriod"/>
            </a:pPr>
            <a:r>
              <a:rPr lang="en-US" dirty="0"/>
              <a:t>Aside from English, what is the main language of this area?</a:t>
            </a:r>
          </a:p>
          <a:p>
            <a:pPr marL="457200" indent="-457200">
              <a:spcBef>
                <a:spcPts val="700"/>
              </a:spcBef>
              <a:spcAft>
                <a:spcPts val="0"/>
              </a:spcAft>
              <a:buFont typeface="+mj-lt"/>
              <a:buAutoNum type="arabicPeriod"/>
            </a:pPr>
            <a:r>
              <a:rPr lang="en-US" dirty="0"/>
              <a:t>In early California, people transported things by _____.</a:t>
            </a:r>
          </a:p>
          <a:p>
            <a:pPr marL="457200" indent="-457200">
              <a:spcBef>
                <a:spcPts val="700"/>
              </a:spcBef>
              <a:spcAft>
                <a:spcPts val="0"/>
              </a:spcAft>
              <a:buFont typeface="+mj-lt"/>
              <a:buAutoNum type="arabicPeriod"/>
            </a:pPr>
            <a:r>
              <a:rPr lang="en-US" dirty="0"/>
              <a:t>What types of food can be found in Old Town?</a:t>
            </a:r>
          </a:p>
          <a:p>
            <a:pPr marL="457200" indent="-457200">
              <a:spcBef>
                <a:spcPts val="700"/>
              </a:spcBef>
              <a:spcAft>
                <a:spcPts val="0"/>
              </a:spcAft>
              <a:buFont typeface="+mj-lt"/>
              <a:buAutoNum type="arabicPeriod"/>
            </a:pPr>
            <a:r>
              <a:rPr lang="en-US" dirty="0"/>
              <a:t>What types of buildings can you see in Japan’s historic places?</a:t>
            </a:r>
          </a:p>
          <a:p>
            <a:pPr marL="457200" indent="-457200">
              <a:spcBef>
                <a:spcPts val="700"/>
              </a:spcBef>
              <a:spcAft>
                <a:spcPts val="0"/>
              </a:spcAft>
              <a:buFont typeface="+mj-lt"/>
              <a:buAutoNum type="arabicPeriod"/>
            </a:pPr>
            <a:r>
              <a:rPr lang="en-US" dirty="0"/>
              <a:t>Are there special shops and restaurants in Japan’s historic places? If yes, what kinds of things can be found?</a:t>
            </a:r>
          </a:p>
          <a:p>
            <a:pPr marL="457200" indent="-457200">
              <a:spcBef>
                <a:spcPts val="700"/>
              </a:spcBef>
              <a:spcAft>
                <a:spcPts val="0"/>
              </a:spcAft>
              <a:buFont typeface="+mj-lt"/>
              <a:buAutoNum type="arabicPeriod"/>
            </a:pPr>
            <a:r>
              <a:rPr lang="en-US" dirty="0"/>
              <a:t>Is there special entertainment in Japan’s historic places (Example: traditional dancers)?</a:t>
            </a:r>
          </a:p>
          <a:p>
            <a:pPr marL="457200" indent="-457200">
              <a:spcBef>
                <a:spcPts val="700"/>
              </a:spcBef>
              <a:spcAft>
                <a:spcPts val="0"/>
              </a:spcAft>
              <a:buFont typeface="+mj-lt"/>
              <a:buAutoNum type="arabicPeriod"/>
            </a:pPr>
            <a:endParaRPr lang="en-US" dirty="0"/>
          </a:p>
          <a:p>
            <a:pPr marL="457200" indent="-457200">
              <a:spcBef>
                <a:spcPts val="700"/>
              </a:spcBef>
              <a:spcAft>
                <a:spcPts val="0"/>
              </a:spcAft>
              <a:buFont typeface="+mj-lt"/>
              <a:buAutoNum type="arabicPeriod"/>
            </a:pPr>
            <a:endParaRPr lang="en-US" dirty="0"/>
          </a:p>
          <a:p>
            <a:pPr marL="457200" indent="-457200">
              <a:spcBef>
                <a:spcPts val="700"/>
              </a:spcBef>
              <a:spcAft>
                <a:spcPts val="0"/>
              </a:spcAft>
              <a:buFont typeface="+mj-lt"/>
              <a:buAutoNum type="arabicPeriod"/>
            </a:pPr>
            <a:endParaRPr dirty="0"/>
          </a:p>
          <a:p>
            <a:pPr marL="0" lvl="0" indent="0" algn="l" rtl="0">
              <a:spcBef>
                <a:spcPts val="700"/>
              </a:spcBef>
              <a:spcAft>
                <a:spcPts val="0"/>
              </a:spcAft>
              <a:buNone/>
            </a:pPr>
            <a:endParaRPr dirty="0"/>
          </a:p>
          <a:p>
            <a:pPr marL="0" lvl="0" indent="0" algn="l" rtl="0">
              <a:spcBef>
                <a:spcPts val="700"/>
              </a:spcBef>
              <a:spcAft>
                <a:spcPts val="0"/>
              </a:spcAft>
              <a:buNone/>
            </a:pP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8"/>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400" dirty="0">
                <a:latin typeface="+mj-lt"/>
              </a:rPr>
              <a:t>ACTIVITY:  A GREAT PLACE TO VISIT HISTORY</a:t>
            </a:r>
            <a:endParaRPr sz="4400" dirty="0">
              <a:latin typeface="+mj-lt"/>
            </a:endParaRPr>
          </a:p>
        </p:txBody>
      </p:sp>
      <p:sp>
        <p:nvSpPr>
          <p:cNvPr id="377" name="Google Shape;377;p58"/>
          <p:cNvSpPr txBox="1">
            <a:spLocks noGrp="1"/>
          </p:cNvSpPr>
          <p:nvPr>
            <p:ph type="body" idx="1"/>
          </p:nvPr>
        </p:nvSpPr>
        <p:spPr>
          <a:xfrm>
            <a:off x="0" y="2181339"/>
            <a:ext cx="9144000" cy="39103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dirty="0"/>
          </a:p>
          <a:p>
            <a:pPr marL="0" lvl="0" indent="0" algn="l" rtl="0">
              <a:spcBef>
                <a:spcPts val="1600"/>
              </a:spcBef>
              <a:spcAft>
                <a:spcPts val="0"/>
              </a:spcAft>
              <a:buNone/>
            </a:pPr>
            <a:r>
              <a:rPr lang="en-US" sz="2400" dirty="0"/>
              <a:t>Create a post about an historic place your in your hometown (or another part of Japan).</a:t>
            </a:r>
            <a:endParaRPr sz="2400" dirty="0"/>
          </a:p>
          <a:p>
            <a:pPr marL="457200" lvl="0" indent="-381000" algn="l" rtl="0">
              <a:spcBef>
                <a:spcPts val="1600"/>
              </a:spcBef>
              <a:spcAft>
                <a:spcPts val="0"/>
              </a:spcAft>
              <a:buSzPts val="2400"/>
              <a:buChar char="●"/>
            </a:pPr>
            <a:r>
              <a:rPr lang="en-US" sz="2400" dirty="0"/>
              <a:t>What is it famous for?</a:t>
            </a:r>
            <a:endParaRPr sz="2400" dirty="0"/>
          </a:p>
          <a:p>
            <a:pPr marL="457200" lvl="0" indent="-381000" algn="l" rtl="0">
              <a:spcBef>
                <a:spcPts val="0"/>
              </a:spcBef>
              <a:spcAft>
                <a:spcPts val="0"/>
              </a:spcAft>
              <a:buSzPts val="2400"/>
              <a:buChar char="●"/>
            </a:pPr>
            <a:r>
              <a:rPr lang="en-US" sz="2400" dirty="0"/>
              <a:t>If we visit, what should we see and do?</a:t>
            </a:r>
            <a:endParaRPr sz="2400" dirty="0"/>
          </a:p>
          <a:p>
            <a:pPr marL="457200" lvl="0" indent="-381000" algn="l" rtl="0">
              <a:spcBef>
                <a:spcPts val="0"/>
              </a:spcBef>
              <a:spcAft>
                <a:spcPts val="0"/>
              </a:spcAft>
              <a:buSzPts val="2400"/>
              <a:buChar char="●"/>
            </a:pPr>
            <a:r>
              <a:rPr lang="en-US" sz="2400" dirty="0"/>
              <a:t>Any other important information?</a:t>
            </a:r>
          </a:p>
          <a:p>
            <a:pPr marL="457200" lvl="0" indent="-381000" algn="l" rtl="0">
              <a:spcBef>
                <a:spcPts val="0"/>
              </a:spcBef>
              <a:spcAft>
                <a:spcPts val="0"/>
              </a:spcAft>
              <a:buSzPts val="2400"/>
              <a:buChar char="●"/>
            </a:pPr>
            <a:r>
              <a:rPr lang="en-US" sz="2400" b="1" dirty="0"/>
              <a:t>Post to Forum on the Cougar Course.</a:t>
            </a:r>
            <a:endParaRPr sz="2400" b="1" dirty="0"/>
          </a:p>
          <a:p>
            <a:pPr marL="457200" lvl="0" indent="-381000" algn="l" rtl="0">
              <a:spcBef>
                <a:spcPts val="0"/>
              </a:spcBef>
              <a:spcAft>
                <a:spcPts val="0"/>
              </a:spcAft>
              <a:buSzPts val="2400"/>
              <a:buChar char="●"/>
            </a:pPr>
            <a:r>
              <a:rPr lang="en-US" sz="2400" dirty="0"/>
              <a:t>Include illustrations if possible</a:t>
            </a:r>
          </a:p>
          <a:p>
            <a:pPr marL="457200" lvl="0" indent="-381000" algn="l" rtl="0">
              <a:spcBef>
                <a:spcPts val="0"/>
              </a:spcBef>
              <a:spcAft>
                <a:spcPts val="0"/>
              </a:spcAft>
              <a:buSzPts val="2400"/>
              <a:buChar char="●"/>
            </a:pPr>
            <a:endParaRPr sz="2400" dirty="0"/>
          </a:p>
        </p:txBody>
      </p:sp>
      <p:pic>
        <p:nvPicPr>
          <p:cNvPr id="378" name="Google Shape;378;p58"/>
          <p:cNvPicPr preferRelativeResize="0"/>
          <p:nvPr/>
        </p:nvPicPr>
        <p:blipFill>
          <a:blip r:embed="rId3">
            <a:alphaModFix/>
          </a:blip>
          <a:stretch>
            <a:fillRect/>
          </a:stretch>
        </p:blipFill>
        <p:spPr>
          <a:xfrm>
            <a:off x="6867525" y="1314381"/>
            <a:ext cx="2276475" cy="2009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6"/>
        <p:cNvGrpSpPr/>
        <p:nvPr/>
      </p:nvGrpSpPr>
      <p:grpSpPr>
        <a:xfrm>
          <a:off x="0" y="0"/>
          <a:ext cx="0" cy="0"/>
          <a:chOff x="0" y="0"/>
          <a:chExt cx="0" cy="0"/>
        </a:xfrm>
      </p:grpSpPr>
      <p:sp>
        <p:nvSpPr>
          <p:cNvPr id="157" name="Rectangle 156">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 name="Rectangle 158">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1" name="Straight Connector 160">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3" name="Rectangle 162">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Google Shape;207;p34"/>
          <p:cNvSpPr txBox="1">
            <a:spLocks noGrp="1"/>
          </p:cNvSpPr>
          <p:nvPr>
            <p:ph type="title"/>
          </p:nvPr>
        </p:nvSpPr>
        <p:spPr>
          <a:xfrm>
            <a:off x="482395" y="634946"/>
            <a:ext cx="8171748" cy="1036901"/>
          </a:xfrm>
          <a:prstGeom prst="rect">
            <a:avLst/>
          </a:prstGeom>
        </p:spPr>
        <p:txBody>
          <a:bodyPr spcFirstLastPara="1" vert="horz" lIns="91440" tIns="45720" rIns="91440" bIns="45720" rtlCol="0" anchor="b" anchorCtr="0">
            <a:normAutofit/>
          </a:bodyPr>
          <a:lstStyle/>
          <a:p>
            <a:pPr lvl="0" indent="0">
              <a:spcBef>
                <a:spcPct val="0"/>
              </a:spcBef>
              <a:spcAft>
                <a:spcPts val="0"/>
              </a:spcAft>
            </a:pPr>
            <a:r>
              <a:rPr lang="en-US" b="1" dirty="0"/>
              <a:t>Share with the class</a:t>
            </a:r>
          </a:p>
        </p:txBody>
      </p:sp>
      <p:pic>
        <p:nvPicPr>
          <p:cNvPr id="209" name="Google Shape;209;p34"/>
          <p:cNvPicPr preferRelativeResize="0"/>
          <p:nvPr/>
        </p:nvPicPr>
        <p:blipFill>
          <a:blip r:embed="rId3"/>
          <a:stretch>
            <a:fillRect/>
          </a:stretch>
        </p:blipFill>
        <p:spPr>
          <a:xfrm>
            <a:off x="482394" y="2205912"/>
            <a:ext cx="4088720" cy="2126134"/>
          </a:xfrm>
          <a:prstGeom prst="rect">
            <a:avLst/>
          </a:prstGeom>
          <a:noFill/>
        </p:spPr>
      </p:pic>
      <p:cxnSp>
        <p:nvCxnSpPr>
          <p:cNvPr id="165" name="Straight Connector 164">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08" name="Google Shape;208;p34"/>
          <p:cNvSpPr txBox="1">
            <a:spLocks noGrp="1"/>
          </p:cNvSpPr>
          <p:nvPr>
            <p:ph type="body" idx="1"/>
          </p:nvPr>
        </p:nvSpPr>
        <p:spPr>
          <a:xfrm>
            <a:off x="4808763" y="2085705"/>
            <a:ext cx="3845379" cy="3783389"/>
          </a:xfrm>
          <a:prstGeom prst="rect">
            <a:avLst/>
          </a:prstGeom>
        </p:spPr>
        <p:txBody>
          <a:bodyPr spcFirstLastPara="1" vert="horz" lIns="0" tIns="45720" rIns="0" bIns="45720" rtlCol="0" anchorCtr="0">
            <a:noAutofit/>
          </a:bodyPr>
          <a:lstStyle/>
          <a:p>
            <a:pPr marL="0" lvl="0" indent="0">
              <a:spcBef>
                <a:spcPts val="700"/>
              </a:spcBef>
              <a:spcAft>
                <a:spcPts val="0"/>
              </a:spcAft>
              <a:buFont typeface="Calibri" panose="020F0502020204030204" pitchFamily="34" charset="0"/>
              <a:buNone/>
            </a:pPr>
            <a:r>
              <a:rPr lang="en-US" sz="2200" b="1" i="1" dirty="0"/>
              <a:t>Now, it’s your turn! Please tell us about…</a:t>
            </a:r>
          </a:p>
          <a:p>
            <a:pPr marL="869950" lvl="1" indent="-342900">
              <a:buSzPts val="2500"/>
              <a:buFont typeface="Wingdings" panose="05000000000000000000" pitchFamily="2" charset="2"/>
              <a:buChar char="§"/>
            </a:pPr>
            <a:r>
              <a:rPr lang="en-US" sz="2200" b="1" dirty="0"/>
              <a:t>What your group knows about California history </a:t>
            </a:r>
          </a:p>
          <a:p>
            <a:pPr marL="320040" lvl="0" indent="0">
              <a:spcBef>
                <a:spcPts val="700"/>
              </a:spcBef>
              <a:spcAft>
                <a:spcPts val="0"/>
              </a:spcAft>
              <a:buFont typeface="Calibri" panose="020F0502020204030204" pitchFamily="34" charset="0"/>
              <a:buNone/>
            </a:pPr>
            <a:r>
              <a:rPr lang="en-US" sz="2200" b="1" dirty="0"/>
              <a:t>OR</a:t>
            </a:r>
          </a:p>
          <a:p>
            <a:pPr marL="869950" lvl="1" indent="-342900">
              <a:spcBef>
                <a:spcPts val="700"/>
              </a:spcBef>
              <a:buSzPts val="2500"/>
              <a:buFont typeface="Wingdings" panose="05000000000000000000" pitchFamily="2" charset="2"/>
              <a:buChar char="§"/>
            </a:pPr>
            <a:r>
              <a:rPr lang="en-US" sz="2200" b="1" dirty="0"/>
              <a:t>An interesting place you talked about. Where is it? Is it popular?  Why is it interesting to your group?</a:t>
            </a:r>
          </a:p>
        </p:txBody>
      </p:sp>
      <p:sp>
        <p:nvSpPr>
          <p:cNvPr id="167" name="Rectangle 166">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 name="Rectangle 168">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7"/>
        <p:cNvGrpSpPr/>
        <p:nvPr/>
      </p:nvGrpSpPr>
      <p:grpSpPr>
        <a:xfrm>
          <a:off x="0" y="0"/>
          <a:ext cx="0" cy="0"/>
          <a:chOff x="0" y="0"/>
          <a:chExt cx="0" cy="0"/>
        </a:xfrm>
      </p:grpSpPr>
      <p:sp useBgFill="1">
        <p:nvSpPr>
          <p:cNvPr id="232" name="Rectangle 106">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33" name="Rectangle 108">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8" name="Google Shape;228;p37"/>
          <p:cNvSpPr txBox="1">
            <a:spLocks noGrp="1"/>
          </p:cNvSpPr>
          <p:nvPr>
            <p:ph type="title"/>
          </p:nvPr>
        </p:nvSpPr>
        <p:spPr>
          <a:xfrm>
            <a:off x="202243" y="516836"/>
            <a:ext cx="2662143" cy="1000204"/>
          </a:xfrm>
          <a:prstGeom prst="rect">
            <a:avLst/>
          </a:prstGeom>
        </p:spPr>
        <p:txBody>
          <a:bodyPr spcFirstLastPara="1" lIns="91425" tIns="45700" rIns="91425" bIns="45700" anchorCtr="0">
            <a:noAutofit/>
          </a:bodyPr>
          <a:lstStyle/>
          <a:p>
            <a:pPr marL="0" lvl="0" indent="0" rtl="0">
              <a:spcBef>
                <a:spcPts val="0"/>
              </a:spcBef>
              <a:spcAft>
                <a:spcPts val="0"/>
              </a:spcAft>
              <a:buNone/>
            </a:pPr>
            <a:r>
              <a:rPr lang="en-US" sz="4000" b="1" dirty="0">
                <a:solidFill>
                  <a:srgbClr val="FFFFFF"/>
                </a:solidFill>
              </a:rPr>
              <a:t>Modern </a:t>
            </a:r>
            <a:br>
              <a:rPr lang="en-US" sz="4000" b="1" dirty="0">
                <a:solidFill>
                  <a:srgbClr val="FFFFFF"/>
                </a:solidFill>
              </a:rPr>
            </a:br>
            <a:r>
              <a:rPr lang="en-US" sz="4000" b="1" dirty="0">
                <a:solidFill>
                  <a:srgbClr val="FFFFFF"/>
                </a:solidFill>
              </a:rPr>
              <a:t>San Diego</a:t>
            </a:r>
          </a:p>
        </p:txBody>
      </p:sp>
      <p:sp>
        <p:nvSpPr>
          <p:cNvPr id="229" name="Google Shape;229;p37"/>
          <p:cNvSpPr txBox="1">
            <a:spLocks noGrp="1"/>
          </p:cNvSpPr>
          <p:nvPr>
            <p:ph idx="1"/>
          </p:nvPr>
        </p:nvSpPr>
        <p:spPr>
          <a:xfrm>
            <a:off x="231758" y="1872869"/>
            <a:ext cx="2758341" cy="4171536"/>
          </a:xfrm>
          <a:prstGeom prst="rect">
            <a:avLst/>
          </a:prstGeom>
        </p:spPr>
        <p:txBody>
          <a:bodyPr spcFirstLastPara="1" lIns="91425" tIns="45700" rIns="91425" bIns="45700" anchorCtr="0">
            <a:normAutofit/>
          </a:bodyPr>
          <a:lstStyle/>
          <a:p>
            <a:pPr marL="0" lvl="0" indent="0" rtl="0">
              <a:spcBef>
                <a:spcPts val="700"/>
              </a:spcBef>
              <a:spcAft>
                <a:spcPts val="0"/>
              </a:spcAft>
              <a:buNone/>
            </a:pPr>
            <a:r>
              <a:rPr lang="en-US" sz="2800" dirty="0">
                <a:solidFill>
                  <a:srgbClr val="FFFFFF"/>
                </a:solidFill>
                <a:latin typeface="Calibri"/>
                <a:ea typeface="Calibri"/>
                <a:cs typeface="Calibri"/>
                <a:sym typeface="Calibri"/>
              </a:rPr>
              <a:t>Today, San Diego is California’s 2nd largest city. </a:t>
            </a:r>
          </a:p>
          <a:p>
            <a:pPr marL="0" lvl="0" indent="0" rtl="0">
              <a:spcBef>
                <a:spcPts val="700"/>
              </a:spcBef>
              <a:spcAft>
                <a:spcPts val="0"/>
              </a:spcAft>
              <a:buNone/>
            </a:pPr>
            <a:endParaRPr lang="en-US" sz="2800" dirty="0">
              <a:solidFill>
                <a:srgbClr val="FFFFFF"/>
              </a:solidFill>
              <a:latin typeface="Calibri"/>
              <a:ea typeface="Calibri"/>
              <a:cs typeface="Calibri"/>
              <a:sym typeface="Calibri"/>
            </a:endParaRPr>
          </a:p>
          <a:p>
            <a:pPr marL="0" lvl="0" indent="0" rtl="0">
              <a:spcBef>
                <a:spcPts val="700"/>
              </a:spcBef>
              <a:spcAft>
                <a:spcPts val="0"/>
              </a:spcAft>
              <a:buNone/>
            </a:pPr>
            <a:r>
              <a:rPr lang="en-US" sz="2800" dirty="0">
                <a:solidFill>
                  <a:srgbClr val="FFFFFF"/>
                </a:solidFill>
                <a:latin typeface="Calibri"/>
                <a:ea typeface="Calibri"/>
                <a:cs typeface="Calibri"/>
                <a:sym typeface="Calibri"/>
              </a:rPr>
              <a:t>Can you guess its current  population? (say or write in chat)</a:t>
            </a:r>
          </a:p>
        </p:txBody>
      </p:sp>
      <p:sp>
        <p:nvSpPr>
          <p:cNvPr id="234" name="Rectangle 110">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30" name="Google Shape;230;p37" descr="Looking for local video/photo work. Contact me at ryanj730@gmail.com :)&#10;&#10;Follow on Instagram for more! https://www.instagram.com/ryanjohnson.mov/ .  A tour of America's Finest City, following Kyle Jetter skating around town showcasing some of San Diego's nicest locations. Link to his channel below. Shot on Sony Fs5 and DJI Inspire Pro&#10;https://www.instagram.com/kylejetter/" title="America's Finest City: San Diego, CA 4K">
            <a:hlinkClick r:id="rId3"/>
          </p:cNvPr>
          <p:cNvPicPr preferRelativeResize="0"/>
          <p:nvPr/>
        </p:nvPicPr>
        <p:blipFill>
          <a:blip r:embed="rId4"/>
          <a:stretch>
            <a:fillRect/>
          </a:stretch>
        </p:blipFill>
        <p:spPr>
          <a:xfrm>
            <a:off x="3556512" y="1517039"/>
            <a:ext cx="5098562" cy="382392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7"/>
        <p:cNvGrpSpPr/>
        <p:nvPr/>
      </p:nvGrpSpPr>
      <p:grpSpPr>
        <a:xfrm>
          <a:off x="0" y="0"/>
          <a:ext cx="0" cy="0"/>
          <a:chOff x="0" y="0"/>
          <a:chExt cx="0" cy="0"/>
        </a:xfrm>
      </p:grpSpPr>
      <p:sp useBgFill="1">
        <p:nvSpPr>
          <p:cNvPr id="107" name="Rectangle 106">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8" name="Google Shape;228;p37"/>
          <p:cNvSpPr txBox="1">
            <a:spLocks noGrp="1"/>
          </p:cNvSpPr>
          <p:nvPr>
            <p:ph type="title"/>
          </p:nvPr>
        </p:nvSpPr>
        <p:spPr>
          <a:xfrm>
            <a:off x="369277" y="516836"/>
            <a:ext cx="2313633" cy="1000204"/>
          </a:xfrm>
          <a:prstGeom prst="rect">
            <a:avLst/>
          </a:prstGeom>
        </p:spPr>
        <p:txBody>
          <a:bodyPr spcFirstLastPara="1" lIns="91425" tIns="45700" rIns="91425" bIns="45700" anchorCtr="0">
            <a:noAutofit/>
          </a:bodyPr>
          <a:lstStyle/>
          <a:p>
            <a:pPr marL="0" lvl="0" indent="0" rtl="0">
              <a:spcBef>
                <a:spcPts val="0"/>
              </a:spcBef>
              <a:spcAft>
                <a:spcPts val="0"/>
              </a:spcAft>
              <a:buNone/>
            </a:pPr>
            <a:r>
              <a:rPr lang="en-US" sz="4000" b="1">
                <a:solidFill>
                  <a:srgbClr val="FFFFFF"/>
                </a:solidFill>
              </a:rPr>
              <a:t>Modern San Diego</a:t>
            </a:r>
            <a:endParaRPr lang="en-US" sz="4000" b="1" dirty="0">
              <a:solidFill>
                <a:srgbClr val="FFFFFF"/>
              </a:solidFill>
            </a:endParaRPr>
          </a:p>
        </p:txBody>
      </p:sp>
      <p:sp>
        <p:nvSpPr>
          <p:cNvPr id="229" name="Google Shape;229;p37"/>
          <p:cNvSpPr txBox="1">
            <a:spLocks noGrp="1"/>
          </p:cNvSpPr>
          <p:nvPr>
            <p:ph idx="1"/>
          </p:nvPr>
        </p:nvSpPr>
        <p:spPr>
          <a:xfrm>
            <a:off x="369278" y="2653800"/>
            <a:ext cx="2313633" cy="3335519"/>
          </a:xfrm>
          <a:prstGeom prst="rect">
            <a:avLst/>
          </a:prstGeom>
        </p:spPr>
        <p:txBody>
          <a:bodyPr spcFirstLastPara="1" lIns="91425" tIns="45700" rIns="91425" bIns="45700" anchorCtr="0">
            <a:normAutofit/>
          </a:bodyPr>
          <a:lstStyle/>
          <a:p>
            <a:pPr marL="0" lvl="0" indent="0" rtl="0">
              <a:spcBef>
                <a:spcPts val="0"/>
              </a:spcBef>
              <a:spcAft>
                <a:spcPts val="600"/>
              </a:spcAft>
              <a:buNone/>
            </a:pPr>
            <a:r>
              <a:rPr lang="en-US" sz="3200" dirty="0">
                <a:solidFill>
                  <a:srgbClr val="FFFFFF"/>
                </a:solidFill>
              </a:rPr>
              <a:t>1.4 million people currently live in </a:t>
            </a:r>
            <a:br>
              <a:rPr lang="en-US" sz="3200" dirty="0">
                <a:solidFill>
                  <a:srgbClr val="FFFFFF"/>
                </a:solidFill>
              </a:rPr>
            </a:br>
            <a:r>
              <a:rPr lang="en-US" sz="3200" dirty="0">
                <a:solidFill>
                  <a:srgbClr val="FFFFFF"/>
                </a:solidFill>
              </a:rPr>
              <a:t>San Diego!</a:t>
            </a:r>
          </a:p>
        </p:txBody>
      </p:sp>
      <p:sp>
        <p:nvSpPr>
          <p:cNvPr id="111" name="Rectangle 110">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30" name="Google Shape;230;p37">
            <a:hlinkClick r:id="rId3"/>
          </p:cNvPr>
          <p:cNvPicPr preferRelativeResize="0"/>
          <p:nvPr/>
        </p:nvPicPr>
        <p:blipFill>
          <a:blip r:embed="rId4"/>
          <a:srcRect/>
          <a:stretch/>
        </p:blipFill>
        <p:spPr>
          <a:xfrm>
            <a:off x="3135706" y="1101687"/>
            <a:ext cx="5966789" cy="3834646"/>
          </a:xfrm>
          <a:prstGeom prst="rect">
            <a:avLst/>
          </a:prstGeom>
          <a:noFill/>
        </p:spPr>
      </p:pic>
    </p:spTree>
    <p:extLst>
      <p:ext uri="{BB962C8B-B14F-4D97-AF65-F5344CB8AC3E}">
        <p14:creationId xmlns:p14="http://schemas.microsoft.com/office/powerpoint/2010/main" val="336598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8AEFE4-56AE-43C9-9F6C-C5D7D626E4A7}"/>
              </a:ext>
            </a:extLst>
          </p:cNvPr>
          <p:cNvSpPr>
            <a:spLocks noGrp="1"/>
          </p:cNvSpPr>
          <p:nvPr>
            <p:ph type="title"/>
          </p:nvPr>
        </p:nvSpPr>
        <p:spPr>
          <a:xfrm>
            <a:off x="5894613" y="634946"/>
            <a:ext cx="2767693" cy="1450757"/>
          </a:xfrm>
        </p:spPr>
        <p:txBody>
          <a:bodyPr>
            <a:noAutofit/>
          </a:bodyPr>
          <a:lstStyle/>
          <a:p>
            <a:r>
              <a:rPr lang="en-US" sz="4000" b="1" dirty="0"/>
              <a:t>Old Town, San Diego, California</a:t>
            </a:r>
          </a:p>
        </p:txBody>
      </p:sp>
      <p:pic>
        <p:nvPicPr>
          <p:cNvPr id="4" name="Google Shape;237;p38">
            <a:extLst>
              <a:ext uri="{FF2B5EF4-FFF2-40B4-BE49-F238E27FC236}">
                <a16:creationId xmlns:a16="http://schemas.microsoft.com/office/drawing/2014/main" id="{B161320B-F835-4E5C-B569-DAF3E46B1895}"/>
              </a:ext>
            </a:extLst>
          </p:cNvPr>
          <p:cNvPicPr preferRelativeResize="0">
            <a:picLocks/>
          </p:cNvPicPr>
          <p:nvPr/>
        </p:nvPicPr>
        <p:blipFill>
          <a:blip r:embed="rId2"/>
          <a:srcRect t="2963" b="2963"/>
          <a:stretch/>
        </p:blipFill>
        <p:spPr>
          <a:xfrm>
            <a:off x="475499" y="640081"/>
            <a:ext cx="5182351" cy="5314406"/>
          </a:xfrm>
          <a:prstGeom prst="rect">
            <a:avLst/>
          </a:prstGeom>
          <a:noFill/>
        </p:spPr>
      </p:pic>
      <p:cxnSp>
        <p:nvCxnSpPr>
          <p:cNvPr id="25" name="Straight Connector 24">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02C5171-C9DC-4125-A3F6-2FBD774B6002}"/>
              </a:ext>
            </a:extLst>
          </p:cNvPr>
          <p:cNvSpPr>
            <a:spLocks noGrp="1"/>
          </p:cNvSpPr>
          <p:nvPr>
            <p:ph idx="1"/>
          </p:nvPr>
        </p:nvSpPr>
        <p:spPr>
          <a:xfrm>
            <a:off x="5894613" y="2198913"/>
            <a:ext cx="2767693" cy="3755565"/>
          </a:xfrm>
        </p:spPr>
        <p:txBody>
          <a:bodyPr>
            <a:normAutofit fontScale="92500" lnSpcReduction="20000"/>
          </a:bodyPr>
          <a:lstStyle/>
          <a:p>
            <a:r>
              <a:rPr lang="en-US" sz="2800" dirty="0"/>
              <a:t>San Diego is California’s 1st European settlement. </a:t>
            </a:r>
          </a:p>
          <a:p>
            <a:br>
              <a:rPr lang="en-US" sz="2800" dirty="0"/>
            </a:br>
            <a:r>
              <a:rPr lang="en-US" sz="2800" dirty="0"/>
              <a:t>In the 1820s, Old Town was the only neighborhood! </a:t>
            </a:r>
          </a:p>
          <a:p>
            <a:r>
              <a:rPr lang="en-US" sz="2800" dirty="0">
                <a:solidFill>
                  <a:schemeClr val="dk1"/>
                </a:solidFill>
              </a:rPr>
              <a:t>In 1850, the population was only 650!</a:t>
            </a:r>
          </a:p>
          <a:p>
            <a:endParaRPr lang="en-US" sz="2800" dirty="0"/>
          </a:p>
          <a:p>
            <a:endParaRPr lang="en-US" sz="1700" dirty="0"/>
          </a:p>
          <a:p>
            <a:endParaRPr lang="en-US" sz="1700" dirty="0"/>
          </a:p>
        </p:txBody>
      </p:sp>
      <p:sp>
        <p:nvSpPr>
          <p:cNvPr id="27" name="Rectangle 26">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47351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7"/>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Map of Old Town</a:t>
            </a:r>
            <a:endParaRPr/>
          </a:p>
        </p:txBody>
      </p:sp>
      <p:sp>
        <p:nvSpPr>
          <p:cNvPr id="297" name="Google Shape;297;p47"/>
          <p:cNvSpPr txBox="1">
            <a:spLocks noGrp="1"/>
          </p:cNvSpPr>
          <p:nvPr>
            <p:ph idx="1"/>
          </p:nvPr>
        </p:nvSpPr>
        <p:spPr>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endParaRPr/>
          </a:p>
        </p:txBody>
      </p:sp>
      <p:pic>
        <p:nvPicPr>
          <p:cNvPr id="298" name="Google Shape;298;p47"/>
          <p:cNvPicPr preferRelativeResize="0"/>
          <p:nvPr/>
        </p:nvPicPr>
        <p:blipFill rotWithShape="1">
          <a:blip r:embed="rId3">
            <a:alphaModFix/>
          </a:blip>
          <a:srcRect t="8062" b="9923"/>
          <a:stretch/>
        </p:blipFill>
        <p:spPr>
          <a:xfrm>
            <a:off x="0" y="1219200"/>
            <a:ext cx="9144000" cy="4874975"/>
          </a:xfrm>
          <a:prstGeom prst="rect">
            <a:avLst/>
          </a:prstGeom>
          <a:noFill/>
          <a:ln>
            <a:noFill/>
          </a:ln>
        </p:spPr>
      </p:pic>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7943</TotalTime>
  <Words>1760</Words>
  <Application>Microsoft Office PowerPoint</Application>
  <PresentationFormat>On-screen Show (4:3)</PresentationFormat>
  <Paragraphs>220</Paragraphs>
  <Slides>41</Slides>
  <Notes>27</Notes>
  <HiddenSlides>0</HiddenSlides>
  <MMClips>4</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41</vt:i4>
      </vt:variant>
    </vt:vector>
  </HeadingPairs>
  <TitlesOfParts>
    <vt:vector size="54" baseType="lpstr">
      <vt:lpstr>Georgia</vt:lpstr>
      <vt:lpstr>Dosis</vt:lpstr>
      <vt:lpstr>Calibri</vt:lpstr>
      <vt:lpstr>Arial</vt:lpstr>
      <vt:lpstr>Montserrat</vt:lpstr>
      <vt:lpstr>Wingdings</vt:lpstr>
      <vt:lpstr>Source Code Pro</vt:lpstr>
      <vt:lpstr>Amatic SC</vt:lpstr>
      <vt:lpstr>Calibri Light</vt:lpstr>
      <vt:lpstr>Twentieth Century</vt:lpstr>
      <vt:lpstr>Roboto</vt:lpstr>
      <vt:lpstr>Beach Day</vt:lpstr>
      <vt:lpstr>Retrospect</vt:lpstr>
      <vt:lpstr>Area Studies: History of Old Town         American Language &amp; Culture Institute CSU San Marcos March 2022</vt:lpstr>
      <vt:lpstr>Agenda</vt:lpstr>
      <vt:lpstr>Lesson Goals: </vt:lpstr>
      <vt:lpstr>Warm-Up Questions </vt:lpstr>
      <vt:lpstr>Share with the class</vt:lpstr>
      <vt:lpstr>Modern  San Diego</vt:lpstr>
      <vt:lpstr>Modern San Diego</vt:lpstr>
      <vt:lpstr>Old Town, San Diego, California</vt:lpstr>
      <vt:lpstr>Map of Old Town</vt:lpstr>
      <vt:lpstr>The First San Diegans</vt:lpstr>
      <vt:lpstr>European Contact</vt:lpstr>
      <vt:lpstr>Colonization</vt:lpstr>
      <vt:lpstr>PowerPoint Presentation</vt:lpstr>
      <vt:lpstr>What Do You Notice?</vt:lpstr>
      <vt:lpstr>Old Town, San Diego, California</vt:lpstr>
      <vt:lpstr>Old Town San Diego State Historic Park</vt:lpstr>
      <vt:lpstr>PowerPoint Presentation</vt:lpstr>
      <vt:lpstr>San Diego’s 1st Public School</vt:lpstr>
      <vt:lpstr>La Casa de Estudillo</vt:lpstr>
      <vt:lpstr>La Casa de Machado y Stewart</vt:lpstr>
      <vt:lpstr>The Cosmopolitan Hotel</vt:lpstr>
      <vt:lpstr>Bank Stagecoach Wells Fargo Museum</vt:lpstr>
      <vt:lpstr>Old Town Tour</vt:lpstr>
      <vt:lpstr>Old Town Employees</vt:lpstr>
      <vt:lpstr>Old Town Employees</vt:lpstr>
      <vt:lpstr>Traditional American Quilt</vt:lpstr>
      <vt:lpstr>Shopping and Dining</vt:lpstr>
      <vt:lpstr>Old town is full of shops, restaurants, and entertainment.</vt:lpstr>
      <vt:lpstr>Food!</vt:lpstr>
      <vt:lpstr>PowerPoint Presentation</vt:lpstr>
      <vt:lpstr>Making Hand-made Tortillas</vt:lpstr>
      <vt:lpstr>Traditional Mexican Dancers </vt:lpstr>
      <vt:lpstr>Traditional Mariachi Musicians</vt:lpstr>
      <vt:lpstr>Baile Folklorico</vt:lpstr>
      <vt:lpstr>The “Haunted” Whaley House</vt:lpstr>
      <vt:lpstr>Whaley House (my pictures) San Diego’s 1st Courthouse</vt:lpstr>
      <vt:lpstr>Whaley House (my pictures)  Dining room</vt:lpstr>
      <vt:lpstr>  Whaley House  (my pictures)  San Diego’s first theater</vt:lpstr>
      <vt:lpstr>Group Discussion</vt:lpstr>
      <vt:lpstr>Extra Questions:</vt:lpstr>
      <vt:lpstr>ACTIVITY:  A GREAT PLACE TO VISIT HISTORY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Area Studies: History of Old Town</dc:title>
  <dc:creator>Catherine Tapia</dc:creator>
  <cp:lastModifiedBy>Catherine Tapia</cp:lastModifiedBy>
  <cp:revision>87</cp:revision>
  <dcterms:modified xsi:type="dcterms:W3CDTF">2022-03-17T22:17:07Z</dcterms:modified>
</cp:coreProperties>
</file>