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2" r:id="rId13"/>
    <p:sldId id="274" r:id="rId14"/>
    <p:sldId id="275" r:id="rId15"/>
    <p:sldId id="273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701A4B-2611-4B49-9FB0-05ED6AF4DCEE}">
          <p14:sldIdLst>
            <p14:sldId id="257"/>
            <p14:sldId id="258"/>
            <p14:sldId id="259"/>
            <p14:sldId id="260"/>
            <p14:sldId id="262"/>
            <p14:sldId id="264"/>
            <p14:sldId id="266"/>
            <p14:sldId id="267"/>
            <p14:sldId id="268"/>
            <p14:sldId id="269"/>
            <p14:sldId id="270"/>
            <p14:sldId id="272"/>
            <p14:sldId id="274"/>
            <p14:sldId id="275"/>
            <p14:sldId id="273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DF1C-3116-832C-BEB1-5BD732261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6CBAB-1793-D181-57E3-5678F3B44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E3737-CF91-2A2E-1F44-4EA3553C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F8C5-E925-4020-8E12-758A64FEDD9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48531-0102-8ADD-1A1E-1D410F47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1929E-F7FD-CF17-048C-76D37048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E1F17-375F-EAA0-E042-ED308537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6A4D9-ECCC-3BDC-D6AE-80F9E28A3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2B71F-42E6-5A33-ECBE-D5EFD8D53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0F8C5-E925-4020-8E12-758A64FEDD9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FE743-DECF-7CE5-67BB-A7E731B28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4626A-369E-FB85-F134-EA380E91A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1627-F9CC-716A-21BF-5DAE7C9BF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12F11-4CA5-3154-F8F3-BF4948B1B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583163E0-D7B2-2F2B-541B-EFFE9E08D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29032-9509-3816-D7B3-B791B1BF0AFF}"/>
              </a:ext>
            </a:extLst>
          </p:cNvPr>
          <p:cNvSpPr txBox="1"/>
          <p:nvPr/>
        </p:nvSpPr>
        <p:spPr>
          <a:xfrm>
            <a:off x="2478505" y="1500555"/>
            <a:ext cx="72349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+mj-lt"/>
                <a:ea typeface="Cambria" panose="02040503050406030204" pitchFamily="18" charset="0"/>
              </a:rPr>
              <a:t>Quantitative Reasoning</a:t>
            </a:r>
          </a:p>
          <a:p>
            <a:pPr algn="ctr"/>
            <a:r>
              <a:rPr lang="en-US" sz="5000" b="1" dirty="0">
                <a:latin typeface="+mj-lt"/>
                <a:ea typeface="Cambria" panose="02040503050406030204" pitchFamily="18" charset="0"/>
              </a:rPr>
              <a:t>&amp; Math Review</a:t>
            </a:r>
          </a:p>
          <a:p>
            <a:pPr algn="ctr"/>
            <a:r>
              <a:rPr lang="en-US" b="1" dirty="0">
                <a:latin typeface="+mj-lt"/>
                <a:ea typeface="Cambria" panose="02040503050406030204" pitchFamily="18" charset="0"/>
              </a:rPr>
              <a:t>Algebra 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89128-1998-E702-EA0D-D8DB8D6C2D5D}"/>
              </a:ext>
            </a:extLst>
          </p:cNvPr>
          <p:cNvSpPr txBox="1"/>
          <p:nvPr/>
        </p:nvSpPr>
        <p:spPr>
          <a:xfrm>
            <a:off x="4632158" y="5349875"/>
            <a:ext cx="2927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By Enrique Garcia</a:t>
            </a:r>
          </a:p>
        </p:txBody>
      </p:sp>
    </p:spTree>
    <p:extLst>
      <p:ext uri="{BB962C8B-B14F-4D97-AF65-F5344CB8AC3E}">
        <p14:creationId xmlns:p14="http://schemas.microsoft.com/office/powerpoint/2010/main" val="181281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957-142E-4C97-2B6E-F8C269E3A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365" y="465715"/>
            <a:ext cx="10677267" cy="734822"/>
          </a:xfrm>
        </p:spPr>
        <p:txBody>
          <a:bodyPr>
            <a:noAutofit/>
          </a:bodyPr>
          <a:lstStyle/>
          <a:p>
            <a:r>
              <a:rPr lang="en-US" sz="4000" dirty="0"/>
              <a:t>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53CBE-2EB7-119E-C503-9544BF872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64" y="1997839"/>
            <a:ext cx="5338634" cy="439444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Average, Mixture, Rate, and Work Problems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A09BD-B522-0C69-03FA-80CF885096F8}"/>
              </a:ext>
            </a:extLst>
          </p:cNvPr>
          <p:cNvSpPr txBox="1"/>
          <p:nvPr/>
        </p:nvSpPr>
        <p:spPr>
          <a:xfrm>
            <a:off x="6095998" y="1997839"/>
            <a:ext cx="533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317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957-142E-4C97-2B6E-F8C269E3A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365" y="465715"/>
            <a:ext cx="10677267" cy="734822"/>
          </a:xfrm>
        </p:spPr>
        <p:txBody>
          <a:bodyPr>
            <a:noAutofit/>
          </a:bodyPr>
          <a:lstStyle/>
          <a:p>
            <a:r>
              <a:rPr lang="en-US" sz="4000" dirty="0"/>
              <a:t>Coordinate Geometry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2653CBE-2EB7-119E-C503-9544BF872B4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57364" y="1997839"/>
                <a:ext cx="5338634" cy="4394446"/>
              </a:xfrm>
            </p:spPr>
            <p:txBody>
              <a:bodyPr>
                <a:norm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Calculating the Distance Between Two Points</a:t>
                </a:r>
                <a:endParaRPr lang="en-US" sz="1600" dirty="0"/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Pythagorean Theorem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Graphing Linear Equations and Inequalities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Slope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1600" dirty="0"/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X-intercepts and Y-intercepts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Parallel and Perpendicular</a:t>
                </a:r>
              </a:p>
              <a:p>
                <a:pPr algn="l">
                  <a:lnSpc>
                    <a:spcPct val="100000"/>
                  </a:lnSpc>
                </a:pPr>
                <a:endParaRPr lang="en-US" sz="2000" dirty="0"/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2653CBE-2EB7-119E-C503-9544BF872B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57364" y="1997839"/>
                <a:ext cx="5338634" cy="4394446"/>
              </a:xfrm>
              <a:blipFill>
                <a:blip r:embed="rId2"/>
                <a:stretch>
                  <a:fillRect l="-1027" t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9A09BD-B522-0C69-03FA-80CF885096F8}"/>
                  </a:ext>
                </a:extLst>
              </p:cNvPr>
              <p:cNvSpPr txBox="1"/>
              <p:nvPr/>
            </p:nvSpPr>
            <p:spPr>
              <a:xfrm>
                <a:off x="6095998" y="1997839"/>
                <a:ext cx="5338634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Graphing Quadratic Equations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Parabola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Vertex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Graphing Circles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9A09BD-B522-0C69-03FA-80CF88509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1997839"/>
                <a:ext cx="5338634" cy="3908762"/>
              </a:xfrm>
              <a:prstGeom prst="rect">
                <a:avLst/>
              </a:prstGeom>
              <a:blipFill>
                <a:blip r:embed="rId3"/>
                <a:stretch>
                  <a:fillRect l="-1027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96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957-142E-4C97-2B6E-F8C269E3A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365" y="465715"/>
            <a:ext cx="10677267" cy="734822"/>
          </a:xfrm>
        </p:spPr>
        <p:txBody>
          <a:bodyPr>
            <a:noAutofit/>
          </a:bodyPr>
          <a:lstStyle/>
          <a:p>
            <a:r>
              <a:rPr lang="en-US" sz="4000" dirty="0"/>
              <a:t>Graphs of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2653CBE-2EB7-119E-C503-9544BF872B4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57364" y="1997839"/>
                <a:ext cx="5338634" cy="4394446"/>
              </a:xfrm>
            </p:spPr>
            <p:txBody>
              <a:bodyPr>
                <a:norm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Piecewise-Defined</a:t>
                </a:r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2653CBE-2EB7-119E-C503-9544BF872B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57364" y="1997839"/>
                <a:ext cx="5338634" cy="4394446"/>
              </a:xfrm>
              <a:blipFill>
                <a:blip r:embed="rId2"/>
                <a:stretch>
                  <a:fillRect l="-1027" t="-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9A09BD-B522-0C69-03FA-80CF885096F8}"/>
              </a:ext>
            </a:extLst>
          </p:cNvPr>
          <p:cNvSpPr txBox="1"/>
          <p:nvPr/>
        </p:nvSpPr>
        <p:spPr>
          <a:xfrm>
            <a:off x="6095998" y="1997839"/>
            <a:ext cx="53386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Shifting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Stretching and Shrinking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682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85B22E-6841-5E66-2B9F-7E268E2B251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918118"/>
                <a:ext cx="4572000" cy="13641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600" b="1" dirty="0"/>
                  <a:t>Quantity A</a:t>
                </a:r>
                <a:br>
                  <a:rPr lang="en-US" sz="36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85B22E-6841-5E66-2B9F-7E268E2B2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918118"/>
                <a:ext cx="4572000" cy="13641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9093D43A-BE72-39FF-D472-671A49FE4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66737"/>
            <a:ext cx="9144000" cy="3914274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en-US" sz="3000" dirty="0"/>
              <a:t>Quantity A is Greater</a:t>
            </a:r>
          </a:p>
          <a:p>
            <a:pPr marL="514350" indent="-514350" algn="l">
              <a:buFont typeface="+mj-lt"/>
              <a:buAutoNum type="alphaLcParenR"/>
            </a:pPr>
            <a:endParaRPr lang="en-US" sz="3000" dirty="0"/>
          </a:p>
          <a:p>
            <a:pPr marL="514350" indent="-514350" algn="l">
              <a:buFont typeface="+mj-lt"/>
              <a:buAutoNum type="alphaLcParenR"/>
            </a:pPr>
            <a:r>
              <a:rPr lang="en-US" sz="3000" dirty="0"/>
              <a:t>Quantity B is Greater</a:t>
            </a:r>
          </a:p>
          <a:p>
            <a:pPr marL="514350" indent="-514350" algn="l">
              <a:buFont typeface="+mj-lt"/>
              <a:buAutoNum type="alphaLcParenR"/>
            </a:pPr>
            <a:endParaRPr lang="en-US" sz="3000" dirty="0"/>
          </a:p>
          <a:p>
            <a:pPr marL="514350" indent="-514350" algn="l">
              <a:buFont typeface="+mj-lt"/>
              <a:buAutoNum type="alphaLcParenR"/>
            </a:pPr>
            <a:r>
              <a:rPr lang="en-US" sz="3000" dirty="0"/>
              <a:t>The two quantities are equal</a:t>
            </a:r>
          </a:p>
          <a:p>
            <a:pPr marL="514350" indent="-514350" algn="l">
              <a:buFont typeface="+mj-lt"/>
              <a:buAutoNum type="alphaLcParenR"/>
            </a:pPr>
            <a:endParaRPr lang="en-US" sz="3000" dirty="0"/>
          </a:p>
          <a:p>
            <a:pPr marL="514350" indent="-514350" algn="l">
              <a:buFont typeface="+mj-lt"/>
              <a:buAutoNum type="alphaLcParenR"/>
            </a:pPr>
            <a:r>
              <a:rPr lang="en-US" sz="3000" dirty="0"/>
              <a:t>The relationship cannot be determined from the information given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46D34823-3E52-5167-87DF-55B9BAA859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895915"/>
                <a:ext cx="4572000" cy="13641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600" b="1" dirty="0"/>
                  <a:t>Quantity B</a:t>
                </a:r>
                <a:br>
                  <a:rPr lang="en-US" sz="36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46D34823-3E52-5167-87DF-55B9BAA8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95915"/>
                <a:ext cx="4572000" cy="1364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8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85B22E-6841-5E66-2B9F-7E268E2B251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459248"/>
                <a:ext cx="4572000" cy="13641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600" b="1" dirty="0"/>
                  <a:t>Quantity A</a:t>
                </a:r>
                <a:br>
                  <a:rPr lang="en-US" sz="36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85B22E-6841-5E66-2B9F-7E268E2B2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459248"/>
                <a:ext cx="4572000" cy="13641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9093D43A-BE72-39FF-D472-671A49FE4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1538"/>
            <a:ext cx="9144000" cy="365760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en-US" sz="3000" dirty="0"/>
              <a:t>Quantity A is Greater</a:t>
            </a:r>
          </a:p>
          <a:p>
            <a:pPr marL="514350" indent="-514350" algn="l">
              <a:buFont typeface="+mj-lt"/>
              <a:buAutoNum type="alphaLcParenR"/>
            </a:pPr>
            <a:endParaRPr lang="en-US" sz="3000" dirty="0"/>
          </a:p>
          <a:p>
            <a:pPr marL="514350" indent="-514350" algn="l">
              <a:buFont typeface="+mj-lt"/>
              <a:buAutoNum type="alphaLcParenR"/>
            </a:pPr>
            <a:r>
              <a:rPr lang="en-US" sz="3000" dirty="0"/>
              <a:t>Quantity B is Greater</a:t>
            </a:r>
          </a:p>
          <a:p>
            <a:pPr marL="514350" indent="-514350" algn="l">
              <a:buFont typeface="+mj-lt"/>
              <a:buAutoNum type="alphaLcParenR"/>
            </a:pPr>
            <a:endParaRPr lang="en-US" sz="3000" dirty="0"/>
          </a:p>
          <a:p>
            <a:pPr marL="514350" indent="-514350" algn="l">
              <a:buFont typeface="+mj-lt"/>
              <a:buAutoNum type="alphaLcParenR"/>
            </a:pPr>
            <a:r>
              <a:rPr lang="en-US" sz="3000" dirty="0"/>
              <a:t>The two quantities are equal</a:t>
            </a:r>
          </a:p>
          <a:p>
            <a:pPr marL="514350" indent="-514350" algn="l">
              <a:buFont typeface="+mj-lt"/>
              <a:buAutoNum type="alphaLcParenR"/>
            </a:pPr>
            <a:endParaRPr lang="en-US" sz="3000" dirty="0"/>
          </a:p>
          <a:p>
            <a:pPr marL="514350" indent="-514350" algn="l">
              <a:buFont typeface="+mj-lt"/>
              <a:buAutoNum type="alphaLcParenR"/>
            </a:pPr>
            <a:r>
              <a:rPr lang="en-US" sz="3000" dirty="0"/>
              <a:t>The relationship cannot be determined from the information given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46D34823-3E52-5167-87DF-55B9BAA859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459248"/>
                <a:ext cx="4572000" cy="13641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600" b="1" dirty="0"/>
                  <a:t>Quantity B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46D34823-3E52-5167-87DF-55B9BAA8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59248"/>
                <a:ext cx="4572000" cy="1364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688AED-7AB6-F39C-F487-EA61C678A90A}"/>
                  </a:ext>
                </a:extLst>
              </p:cNvPr>
              <p:cNvSpPr txBox="1"/>
              <p:nvPr/>
            </p:nvSpPr>
            <p:spPr>
              <a:xfrm>
                <a:off x="3160294" y="857123"/>
                <a:ext cx="587141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688AED-7AB6-F39C-F487-EA61C678A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294" y="857123"/>
                <a:ext cx="587141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06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6A5016-227D-82D5-2020-FDAB315A8D45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705270"/>
                <a:ext cx="9144000" cy="121978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600" dirty="0">
                    <a:latin typeface="Cambria Math" panose="02040503050406030204" pitchFamily="18" charset="0"/>
                  </a:rPr>
                  <a:t>What is the value of t if</a:t>
                </a:r>
                <a:br>
                  <a:rPr lang="en-US" sz="3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−21=(3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−3)(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+7)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6A5016-227D-82D5-2020-FDAB315A8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705270"/>
                <a:ext cx="9144000" cy="1219783"/>
              </a:xfrm>
              <a:blipFill>
                <a:blip r:embed="rId2"/>
                <a:stretch>
                  <a:fillRect t="-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D228F66E-9FB6-D6C2-559C-39E8ABA68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2576"/>
            <a:ext cx="9144000" cy="387015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24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-3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-18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18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21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9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5016-227D-82D5-2020-FDAB315A8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401"/>
            <a:ext cx="9144000" cy="15560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Cambria Math" panose="02040503050406030204" pitchFamily="18" charset="0"/>
              </a:rPr>
              <a:t>Satoshi and Reginald are bottlecap collectors, and Satoshi has 46 more bottlecaps than Reginald. If they were both to receive 6 bottle caps each, Satoshi would have three times as many bottle caps as Reginald. </a:t>
            </a:r>
            <a:br>
              <a:rPr lang="en-US" sz="2200" dirty="0">
                <a:latin typeface="Cambria Math" panose="02040503050406030204" pitchFamily="18" charset="0"/>
              </a:rPr>
            </a:br>
            <a:r>
              <a:rPr lang="en-US" sz="2200" dirty="0">
                <a:latin typeface="Cambria Math" panose="02040503050406030204" pitchFamily="18" charset="0"/>
              </a:rPr>
              <a:t>How many bottlecaps does Satoshi have?</a:t>
            </a: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8F66E-9FB6-D6C2-559C-39E8ABA68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2779"/>
            <a:ext cx="9144000" cy="3874751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63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21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52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143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86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8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6A5016-227D-82D5-2020-FDAB315A8D45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914401"/>
                <a:ext cx="9144000" cy="112294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>
                    <a:latin typeface="Cambria Math" panose="02040503050406030204" pitchFamily="18" charset="0"/>
                  </a:rPr>
                  <a:t>For all values of x and 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 which of the following must be negative. Indicate all possible options:</a:t>
                </a:r>
                <a:endParaRPr lang="en-US" sz="28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6A5016-227D-82D5-2020-FDAB315A8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914401"/>
                <a:ext cx="9144000" cy="1122946"/>
              </a:xfrm>
              <a:blipFill>
                <a:blip r:embed="rId2"/>
                <a:stretch>
                  <a:fillRect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D228F66E-9FB6-D6C2-559C-39E8ABA68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1727"/>
            <a:ext cx="9144000" cy="412282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-2x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y-x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x-y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2(x + y)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-y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6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6A5016-227D-82D5-2020-FDAB315A8D45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914400"/>
                <a:ext cx="9144000" cy="154004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>
                    <a:latin typeface="Cambria Math" panose="02040503050406030204" pitchFamily="18" charset="0"/>
                  </a:rPr>
                  <a:t>Find the excluded values of the following algebraic fraction</a:t>
                </a:r>
                <a:br>
                  <a:rPr lang="en-US" sz="2800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+28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6A5016-227D-82D5-2020-FDAB315A8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914400"/>
                <a:ext cx="9144000" cy="1540041"/>
              </a:xfrm>
              <a:blipFill>
                <a:blip r:embed="rId2"/>
                <a:stretch>
                  <a:fillRect l="-933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D228F66E-9FB6-D6C2-559C-39E8ABA68BA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2454442"/>
                <a:ext cx="9144000" cy="4122820"/>
              </a:xfrm>
            </p:spPr>
            <p:txBody>
              <a:bodyPr>
                <a:norm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≠7</m:t>
                    </m:r>
                  </m:oMath>
                </a14:m>
                <a:endParaRPr lang="en-US" dirty="0"/>
              </a:p>
              <a:p>
                <a:pPr marL="457200" indent="-457200" algn="l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marL="457200" indent="-457200" algn="l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≠−11</m:t>
                    </m:r>
                  </m:oMath>
                </a14:m>
                <a:endParaRPr lang="en-US" dirty="0"/>
              </a:p>
              <a:p>
                <a:pPr marL="457200" indent="-457200" algn="l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marL="457200" indent="-457200" algn="l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≠4</m:t>
                    </m:r>
                  </m:oMath>
                </a14:m>
                <a:endParaRPr lang="en-US" dirty="0"/>
              </a:p>
              <a:p>
                <a:pPr marL="457200" indent="-457200" algn="l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marL="457200" indent="-457200" algn="l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≠−4</m:t>
                    </m:r>
                  </m:oMath>
                </a14:m>
                <a:endParaRPr lang="en-US" dirty="0"/>
              </a:p>
              <a:p>
                <a:pPr algn="l"/>
                <a:endParaRPr lang="en-US" dirty="0"/>
              </a:p>
              <a:p>
                <a:pPr marL="457200" indent="-457200" algn="l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D228F66E-9FB6-D6C2-559C-39E8ABA68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2454442"/>
                <a:ext cx="9144000" cy="4122820"/>
              </a:xfrm>
              <a:blipFill>
                <a:blip r:embed="rId3"/>
                <a:stretch>
                  <a:fillRect l="-867" t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27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94F5B-B12F-B856-7BA5-67C36914C11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122363"/>
                <a:ext cx="9144000" cy="107540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 the equation of the line through (-7,2) and is perpendicular to the line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−14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94F5B-B12F-B856-7BA5-67C36914C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122363"/>
                <a:ext cx="9144000" cy="1075405"/>
              </a:xfrm>
              <a:blipFill>
                <a:blip r:embed="rId2"/>
                <a:stretch>
                  <a:fillRect l="-1400" t="-14124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65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FBFF-607B-49A8-A445-E123280E6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010"/>
            <a:ext cx="9144000" cy="705853"/>
          </a:xfrm>
        </p:spPr>
        <p:txBody>
          <a:bodyPr>
            <a:normAutofit/>
          </a:bodyPr>
          <a:lstStyle/>
          <a:p>
            <a:r>
              <a:rPr lang="en-US" sz="4000" dirty="0"/>
              <a:t>Important Notes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A145A-B4AC-F94D-94F0-26C738A66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297" y="1782115"/>
            <a:ext cx="10493406" cy="449922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assume,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numbers are real numbers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figures are assumed to lie in a plane unless otherwise stated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Geometric figures such as lines, circles, triangles, and quadrilaterals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not necessarily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drawn to scale. 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Lines clearly drawn straight are actually straight.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Points on a line are in the order as shown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Geometric objects are relatively in the positions they are shown.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 Systems are drawn to scale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Graphical data presentations, such as bar graphs, circle graphs, and line graphs are drawn to scale.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00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94F5B-B12F-B856-7BA5-67C36914C11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235242" y="994026"/>
                <a:ext cx="9721516" cy="168500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Determine the radius and center of the following circle and sketch the graph of the circle.</a:t>
                </a:r>
                <a:br>
                  <a:rPr lang="en-US" sz="4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94F5B-B12F-B856-7BA5-67C36914C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35242" y="994026"/>
                <a:ext cx="9721516" cy="1685005"/>
              </a:xfrm>
              <a:blipFill>
                <a:blip r:embed="rId2"/>
                <a:stretch>
                  <a:fillRect l="-1506" t="-2174" r="-2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62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957-142E-4C97-2B6E-F8C269E3A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92" y="1207364"/>
            <a:ext cx="10028808" cy="692458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000" dirty="0"/>
              <a:t>Algebra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53CBE-2EB7-119E-C503-9544BF872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92" y="1899822"/>
            <a:ext cx="8433787" cy="4394446"/>
          </a:xfrm>
        </p:spPr>
        <p:txBody>
          <a:bodyPr>
            <a:normAutofit fontScale="92500" lnSpcReduction="20000"/>
          </a:bodyPr>
          <a:lstStyle/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Operations with Exponents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Factoring and Simplifying Algebraic Expressions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Relations, Functions, Equations, and Inequalities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Solving Linear and Quadratic Equations / Inequalities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Solving Equations and Inequalities Simultaneously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Setting Up Equations to Word Problems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Coordinate Geometry</a:t>
            </a:r>
          </a:p>
          <a:p>
            <a:pPr marL="1257300" lvl="2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Graphs of Functions</a:t>
            </a:r>
          </a:p>
          <a:p>
            <a:pPr marL="1257300" lvl="2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Equations</a:t>
            </a:r>
          </a:p>
          <a:p>
            <a:pPr marL="1257300" lvl="2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Inequalities</a:t>
            </a:r>
          </a:p>
          <a:p>
            <a:pPr marL="1257300" lvl="2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Intercepts</a:t>
            </a:r>
          </a:p>
          <a:p>
            <a:pPr marL="1257300" lvl="2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Slopes of Lines</a:t>
            </a:r>
          </a:p>
        </p:txBody>
      </p:sp>
    </p:spTree>
    <p:extLst>
      <p:ext uri="{BB962C8B-B14F-4D97-AF65-F5344CB8AC3E}">
        <p14:creationId xmlns:p14="http://schemas.microsoft.com/office/powerpoint/2010/main" val="152472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5671873-FA8C-6C34-6643-06FD56836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19969"/>
              </p:ext>
            </p:extLst>
          </p:nvPr>
        </p:nvGraphicFramePr>
        <p:xfrm>
          <a:off x="636336" y="703624"/>
          <a:ext cx="10962106" cy="272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053">
                  <a:extLst>
                    <a:ext uri="{9D8B030D-6E8A-4147-A177-3AD203B41FA5}">
                      <a16:colId xmlns:a16="http://schemas.microsoft.com/office/drawing/2014/main" val="723601809"/>
                    </a:ext>
                  </a:extLst>
                </a:gridCol>
                <a:gridCol w="5481053">
                  <a:extLst>
                    <a:ext uri="{9D8B030D-6E8A-4147-A177-3AD203B41FA5}">
                      <a16:colId xmlns:a16="http://schemas.microsoft.com/office/drawing/2014/main" val="4110749952"/>
                    </a:ext>
                  </a:extLst>
                </a:gridCol>
              </a:tblGrid>
              <a:tr h="4860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Comparison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Multiple Choice (Select 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25304"/>
                  </a:ext>
                </a:extLst>
              </a:tr>
              <a:tr h="2239309">
                <a:tc>
                  <a:txBody>
                    <a:bodyPr/>
                    <a:lstStyle/>
                    <a:p>
                      <a:pPr algn="l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296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FE69805-117F-68D6-D695-036FB7141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56" t="47767" r="4869" b="23884"/>
          <a:stretch/>
        </p:blipFill>
        <p:spPr>
          <a:xfrm>
            <a:off x="6418554" y="1180729"/>
            <a:ext cx="4891598" cy="1894447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73F10FE-7685-E695-0967-0BE976F17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614382"/>
              </p:ext>
            </p:extLst>
          </p:nvPr>
        </p:nvGraphicFramePr>
        <p:xfrm>
          <a:off x="636335" y="3440096"/>
          <a:ext cx="10962106" cy="272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053">
                  <a:extLst>
                    <a:ext uri="{9D8B030D-6E8A-4147-A177-3AD203B41FA5}">
                      <a16:colId xmlns:a16="http://schemas.microsoft.com/office/drawing/2014/main" val="3425946841"/>
                    </a:ext>
                  </a:extLst>
                </a:gridCol>
                <a:gridCol w="5481053">
                  <a:extLst>
                    <a:ext uri="{9D8B030D-6E8A-4147-A177-3AD203B41FA5}">
                      <a16:colId xmlns:a16="http://schemas.microsoft.com/office/drawing/2014/main" val="1703198362"/>
                    </a:ext>
                  </a:extLst>
                </a:gridCol>
              </a:tblGrid>
              <a:tr h="3961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Multiple Choice (Select all that apply)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Numeric 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188931"/>
                  </a:ext>
                </a:extLst>
              </a:tr>
              <a:tr h="23292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42903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4469B0D-E5B7-DAA8-DD16-3E25F93CA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79" t="36375" r="7233" b="36001"/>
          <a:stretch/>
        </p:blipFill>
        <p:spPr>
          <a:xfrm>
            <a:off x="883590" y="3855623"/>
            <a:ext cx="4891598" cy="18944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D9F96D-D6AC-0D88-20F5-A07B4EDCF9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32" t="23819" r="7233" b="56893"/>
          <a:stretch/>
        </p:blipFill>
        <p:spPr>
          <a:xfrm>
            <a:off x="6418554" y="3855622"/>
            <a:ext cx="4891598" cy="18944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CE534C-774E-62E0-DA79-FE87AED9D7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151" t="27444" r="1044" b="52104"/>
          <a:stretch/>
        </p:blipFill>
        <p:spPr>
          <a:xfrm>
            <a:off x="885331" y="1180729"/>
            <a:ext cx="4888116" cy="189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3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957-142E-4C97-2B6E-F8C269E3A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366" y="563732"/>
            <a:ext cx="10677267" cy="734822"/>
          </a:xfrm>
        </p:spPr>
        <p:txBody>
          <a:bodyPr>
            <a:noAutofit/>
          </a:bodyPr>
          <a:lstStyle/>
          <a:p>
            <a:r>
              <a:rPr lang="en-US" sz="4400" dirty="0"/>
              <a:t>Algebraic Expressions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53CBE-2EB7-119E-C503-9544BF872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65" y="1691275"/>
            <a:ext cx="5338634" cy="439444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Algebraic Expressions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Constant and Coefficients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Polynomials and Degree of Polynomials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A09BD-B522-0C69-03FA-80CF885096F8}"/>
              </a:ext>
            </a:extLst>
          </p:cNvPr>
          <p:cNvSpPr txBox="1"/>
          <p:nvPr/>
        </p:nvSpPr>
        <p:spPr>
          <a:xfrm>
            <a:off x="6095999" y="1691275"/>
            <a:ext cx="53386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Operations with Algebraic Expressions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Rules that govern operations with numbers also apply to operations with algebraic expressions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456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957-142E-4C97-2B6E-F8C269E3A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366" y="563732"/>
            <a:ext cx="10677267" cy="734822"/>
          </a:xfrm>
        </p:spPr>
        <p:txBody>
          <a:bodyPr>
            <a:noAutofit/>
          </a:bodyPr>
          <a:lstStyle/>
          <a:p>
            <a:r>
              <a:rPr lang="en-US" sz="4400" dirty="0"/>
              <a:t>Rules of Exponents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53CBE-2EB7-119E-C503-9544BF872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65" y="1691275"/>
            <a:ext cx="5338634" cy="439444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Rule 1: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Rule 2: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Rule 3: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Rule 4: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A09BD-B522-0C69-03FA-80CF885096F8}"/>
              </a:ext>
            </a:extLst>
          </p:cNvPr>
          <p:cNvSpPr txBox="1"/>
          <p:nvPr/>
        </p:nvSpPr>
        <p:spPr>
          <a:xfrm>
            <a:off x="6095999" y="1691275"/>
            <a:ext cx="53386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Rule 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Rule 6: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Rule 7: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427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957-142E-4C97-2B6E-F8C269E3A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366" y="563732"/>
            <a:ext cx="10677267" cy="734822"/>
          </a:xfrm>
        </p:spPr>
        <p:txBody>
          <a:bodyPr>
            <a:noAutofit/>
          </a:bodyPr>
          <a:lstStyle/>
          <a:p>
            <a:r>
              <a:rPr lang="en-US" sz="4400" dirty="0"/>
              <a:t>Solving Linear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53CBE-2EB7-119E-C503-9544BF872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65" y="1691275"/>
            <a:ext cx="5338634" cy="439444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Solve an equation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Find the values for the variables that make it true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Equivalent equations </a:t>
            </a:r>
          </a:p>
          <a:p>
            <a:pPr algn="l">
              <a:lnSpc>
                <a:spcPct val="110000"/>
              </a:lnSpc>
            </a:pPr>
            <a:endParaRPr lang="en-US" sz="200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Linear Equations in One Variable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A09BD-B522-0C69-03FA-80CF885096F8}"/>
              </a:ext>
            </a:extLst>
          </p:cNvPr>
          <p:cNvSpPr txBox="1"/>
          <p:nvPr/>
        </p:nvSpPr>
        <p:spPr>
          <a:xfrm>
            <a:off x="6095999" y="1841784"/>
            <a:ext cx="53386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Linear Equations in two variables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Ordered Pair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System of equations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Substitution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Elimination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074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957-142E-4C97-2B6E-F8C269E3A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365" y="881199"/>
            <a:ext cx="10677267" cy="734822"/>
          </a:xfrm>
        </p:spPr>
        <p:txBody>
          <a:bodyPr>
            <a:noAutofit/>
          </a:bodyPr>
          <a:lstStyle/>
          <a:p>
            <a:r>
              <a:rPr lang="en-US" sz="4000" dirty="0"/>
              <a:t>Solving Quadratic Equations &amp;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2653CBE-2EB7-119E-C503-9544BF872B4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57364" y="1997839"/>
                <a:ext cx="5338634" cy="4394446"/>
              </a:xfrm>
            </p:spPr>
            <p:txBody>
              <a:bodyPr>
                <a:normAutofit/>
              </a:bodyPr>
              <a:lstStyle/>
              <a:p>
                <a:pPr marL="342900" indent="-342900" algn="l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Quadratic Form</a:t>
                </a:r>
              </a:p>
              <a:p>
                <a:pPr marL="800100" lvl="1" indent="-342900" algn="l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b="0" dirty="0"/>
              </a:p>
              <a:p>
                <a:pPr marL="800100" lvl="1" indent="-342900" algn="l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342900" indent="-342900" algn="l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l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l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Quadratic Formula</a:t>
                </a:r>
              </a:p>
              <a:p>
                <a:pPr marL="800100" lvl="1" indent="-342900" algn="l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342900" indent="-342900" algn="l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2653CBE-2EB7-119E-C503-9544BF872B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57364" y="1997839"/>
                <a:ext cx="5338634" cy="4394446"/>
              </a:xfrm>
              <a:blipFill>
                <a:blip r:embed="rId2"/>
                <a:stretch>
                  <a:fillRect l="-1027" t="-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9A09BD-B522-0C69-03FA-80CF885096F8}"/>
              </a:ext>
            </a:extLst>
          </p:cNvPr>
          <p:cNvSpPr txBox="1"/>
          <p:nvPr/>
        </p:nvSpPr>
        <p:spPr>
          <a:xfrm>
            <a:off x="6095998" y="1997839"/>
            <a:ext cx="53386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Solving Quadratic Equations by Factoring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Solving Linear Inequalities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693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957-142E-4C97-2B6E-F8C269E3A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366" y="563732"/>
            <a:ext cx="10677267" cy="734822"/>
          </a:xfrm>
        </p:spPr>
        <p:txBody>
          <a:bodyPr>
            <a:noAutofit/>
          </a:bodyPr>
          <a:lstStyle/>
          <a:p>
            <a:r>
              <a:rPr lang="en-US" sz="4400" dirty="0"/>
              <a:t>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53CBE-2EB7-119E-C503-9544BF872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65" y="1691275"/>
            <a:ext cx="5338634" cy="4394446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426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620</Words>
  <Application>Microsoft Office PowerPoint</Application>
  <PresentationFormat>Widescreen</PresentationFormat>
  <Paragraphs>206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Important Notes</vt:lpstr>
      <vt:lpstr>Algebra</vt:lpstr>
      <vt:lpstr>PowerPoint Presentation</vt:lpstr>
      <vt:lpstr>Algebraic Expressions</vt:lpstr>
      <vt:lpstr>Rules of Exponents</vt:lpstr>
      <vt:lpstr>Solving Linear Equations</vt:lpstr>
      <vt:lpstr>Solving Quadratic Equations &amp; Linear Inequalities</vt:lpstr>
      <vt:lpstr>Functions</vt:lpstr>
      <vt:lpstr>Applications</vt:lpstr>
      <vt:lpstr>Coordinate Geometry</vt:lpstr>
      <vt:lpstr>Graphs of Functions</vt:lpstr>
      <vt:lpstr>Quantity A 2^2+3^2</vt:lpstr>
      <vt:lpstr>Quantity A (x+y)^2</vt:lpstr>
      <vt:lpstr>What is the value of t if 3x^2+tx-21=(3x-3)(x+7)</vt:lpstr>
      <vt:lpstr>Satoshi and Reginald are bottlecap collectors, and Satoshi has 46 more bottlecaps than Reginald. If they were both to receive 6 bottle caps each, Satoshi would have three times as many bottle caps as Reginald.  How many bottlecaps does Satoshi have?</vt:lpstr>
      <vt:lpstr>For all values of x and y if x&lt;y&lt;x+y which of the following must be negative. Indicate all possible options:</vt:lpstr>
      <vt:lpstr>Find the excluded values of the following algebraic fraction (2x^2-5x-12)/(x^2-11x+28)</vt:lpstr>
      <vt:lpstr>Find the equation of the line through (-7,2) and is perpendicular to the line 3x-14y=4</vt:lpstr>
      <vt:lpstr>Determine the radius and center of the following circle and sketch the graph of the circle. (x-9)^2+(y+4)^2=25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Enrique Garcia</dc:creator>
  <cp:lastModifiedBy>Enrique Garcia</cp:lastModifiedBy>
  <cp:revision>4</cp:revision>
  <dcterms:created xsi:type="dcterms:W3CDTF">2022-06-08T23:49:02Z</dcterms:created>
  <dcterms:modified xsi:type="dcterms:W3CDTF">2022-06-10T19:08:38Z</dcterms:modified>
</cp:coreProperties>
</file>