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80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2C96E-06EC-9545-80B3-819922783C05}" type="datetimeFigureOut">
              <a:rPr lang="en-US" smtClean="0"/>
              <a:t>4/25/12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1253E-3F8F-F649-9DFA-C5B7B4FE3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Thesis &amp; Project </a:t>
            </a:r>
            <a:br>
              <a:rPr lang="en-US" sz="6000" b="1" dirty="0" smtClean="0"/>
            </a:br>
            <a:r>
              <a:rPr lang="en-US" sz="6000" b="1" dirty="0" smtClean="0"/>
              <a:t>Chapter Overview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Anne Ren</a:t>
            </a:r>
            <a:r>
              <a:rPr lang="en-US" dirty="0" smtClean="0"/>
              <a:t>é Elsbree,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7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95885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Chapter 1 Components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idx="1"/>
          </p:nvPr>
        </p:nvSpPr>
        <p:spPr>
          <a:xfrm>
            <a:off x="372920" y="996236"/>
            <a:ext cx="8618680" cy="57912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70000"/>
              </a:lnSpc>
              <a:buAutoNum type="arabicPeriod"/>
            </a:pPr>
            <a:r>
              <a:rPr lang="en-US" sz="2000" b="1" dirty="0" smtClean="0">
                <a:latin typeface="News Gothic MT" charset="0"/>
              </a:rPr>
              <a:t>Introduction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Paragraph </a:t>
            </a:r>
            <a:r>
              <a:rPr lang="en-US" sz="2000" dirty="0">
                <a:latin typeface="News Gothic MT" charset="0"/>
              </a:rPr>
              <a:t>including a narrative "hook</a:t>
            </a:r>
            <a:r>
              <a:rPr lang="ja-JP" altLang="en-US" sz="2000" dirty="0">
                <a:latin typeface="News Gothic MT" charset="0"/>
              </a:rPr>
              <a:t>”</a:t>
            </a:r>
            <a:endParaRPr lang="en-US" sz="2000" dirty="0">
              <a:latin typeface="News Gothic MT" charset="0"/>
            </a:endParaRPr>
          </a:p>
          <a:p>
            <a:pPr>
              <a:lnSpc>
                <a:spcPct val="70000"/>
              </a:lnSpc>
            </a:pPr>
            <a:r>
              <a:rPr lang="en-US" sz="2000" dirty="0">
                <a:latin typeface="News Gothic MT" charset="0"/>
              </a:rPr>
              <a:t>Background</a:t>
            </a:r>
          </a:p>
          <a:p>
            <a:pPr>
              <a:lnSpc>
                <a:spcPct val="70000"/>
              </a:lnSpc>
            </a:pPr>
            <a:r>
              <a:rPr lang="en-US" sz="2000" dirty="0">
                <a:latin typeface="News Gothic MT" charset="0"/>
              </a:rPr>
              <a:t>Statement of the </a:t>
            </a:r>
            <a:r>
              <a:rPr lang="en-US" sz="2000" dirty="0" smtClean="0">
                <a:latin typeface="News Gothic MT" charset="0"/>
              </a:rPr>
              <a:t>Problem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Preview all sections of the chapter by heading name</a:t>
            </a:r>
            <a:endParaRPr lang="en-US" sz="2000" dirty="0">
              <a:latin typeface="News Gothic MT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 smtClean="0">
                <a:latin typeface="News Gothic MT" charset="0"/>
              </a:rPr>
              <a:t>2. Purpose </a:t>
            </a:r>
            <a:r>
              <a:rPr lang="en-US" sz="2000" b="1" dirty="0">
                <a:latin typeface="News Gothic MT" charset="0"/>
              </a:rPr>
              <a:t>of the Study</a:t>
            </a:r>
          </a:p>
          <a:p>
            <a:pPr>
              <a:lnSpc>
                <a:spcPct val="70000"/>
              </a:lnSpc>
            </a:pPr>
            <a:r>
              <a:rPr lang="en-US" sz="2000" dirty="0">
                <a:latin typeface="News Gothic MT" charset="0"/>
              </a:rPr>
              <a:t>Rationale</a:t>
            </a:r>
          </a:p>
          <a:p>
            <a:pPr>
              <a:lnSpc>
                <a:spcPct val="70000"/>
              </a:lnSpc>
            </a:pPr>
            <a:r>
              <a:rPr lang="en-US" sz="2000" dirty="0">
                <a:latin typeface="News Gothic MT" charset="0"/>
              </a:rPr>
              <a:t>Research Question(s</a:t>
            </a:r>
            <a:r>
              <a:rPr lang="en-US" sz="2000" dirty="0" smtClean="0">
                <a:latin typeface="News Gothic MT" charset="0"/>
              </a:rPr>
              <a:t>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 smtClean="0">
                <a:latin typeface="News Gothic MT" charset="0"/>
              </a:rPr>
              <a:t>3. Preview of Literature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Name the themes &amp; authors included in the literature review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Themes provide solutions to the problem, not explain problem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 smtClean="0">
                <a:latin typeface="News Gothic MT" charset="0"/>
              </a:rPr>
              <a:t>4. Preview Methodology</a:t>
            </a:r>
            <a:endParaRPr lang="en-US" sz="2000" b="1" dirty="0">
              <a:latin typeface="News Gothic MT" charset="0"/>
            </a:endParaRP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List the steps you will take t complete the thesis or project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000" dirty="0" smtClean="0">
                <a:latin typeface="News Gothic MT" charset="0"/>
              </a:rPr>
              <a:t>5. Significance </a:t>
            </a:r>
            <a:r>
              <a:rPr lang="en-US" sz="2000" dirty="0">
                <a:latin typeface="News Gothic MT" charset="0"/>
              </a:rPr>
              <a:t>of Study </a:t>
            </a:r>
            <a:endParaRPr lang="en-US" sz="2000" dirty="0" smtClean="0">
              <a:latin typeface="News Gothic MT" charset="0"/>
            </a:endParaRPr>
          </a:p>
          <a:p>
            <a:pPr>
              <a:lnSpc>
                <a:spcPct val="70000"/>
              </a:lnSpc>
            </a:pPr>
            <a:r>
              <a:rPr lang="en-US" sz="2000" dirty="0">
                <a:latin typeface="News Gothic MT" charset="0"/>
              </a:rPr>
              <a:t>W</a:t>
            </a:r>
            <a:r>
              <a:rPr lang="en-US" sz="2000" dirty="0" smtClean="0">
                <a:latin typeface="News Gothic MT" charset="0"/>
              </a:rPr>
              <a:t>ho </a:t>
            </a:r>
            <a:r>
              <a:rPr lang="en-US" sz="2000" dirty="0">
                <a:latin typeface="News Gothic MT" charset="0"/>
              </a:rPr>
              <a:t>will </a:t>
            </a:r>
            <a:r>
              <a:rPr lang="en-US" sz="2000" dirty="0" smtClean="0">
                <a:latin typeface="News Gothic MT" charset="0"/>
              </a:rPr>
              <a:t>benefit, how and why</a:t>
            </a:r>
            <a:endParaRPr lang="en-US" sz="2000" dirty="0">
              <a:latin typeface="News Gothic MT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 smtClean="0">
                <a:latin typeface="News Gothic MT" charset="0"/>
              </a:rPr>
              <a:t>5. Summary or Conclusion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Summary </a:t>
            </a:r>
            <a:r>
              <a:rPr lang="en-US" sz="2000" dirty="0">
                <a:latin typeface="News Gothic MT" charset="0"/>
              </a:rPr>
              <a:t>Paragraph &amp;</a:t>
            </a:r>
            <a:r>
              <a:rPr lang="en-US" sz="2000" dirty="0" smtClean="0">
                <a:latin typeface="News Gothic MT" charset="0"/>
              </a:rPr>
              <a:t> </a:t>
            </a:r>
            <a:r>
              <a:rPr lang="en-US" sz="2000" dirty="0">
                <a:latin typeface="News Gothic MT" charset="0"/>
              </a:rPr>
              <a:t>transition </a:t>
            </a:r>
            <a:r>
              <a:rPr lang="en-US" sz="2000" dirty="0" smtClean="0">
                <a:latin typeface="News Gothic MT" charset="0"/>
              </a:rPr>
              <a:t>to </a:t>
            </a:r>
            <a:r>
              <a:rPr lang="en-US" sz="2000" dirty="0">
                <a:latin typeface="News Gothic MT" charset="0"/>
              </a:rPr>
              <a:t>Chapter II-Review of Literature</a:t>
            </a:r>
            <a:endParaRPr lang="en-US" sz="2000" dirty="0">
              <a:latin typeface="Helvetica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>
                <a:latin typeface="News Gothic MT" charset="0"/>
              </a:rPr>
              <a:t>6</a:t>
            </a:r>
            <a:r>
              <a:rPr lang="en-US" sz="2000" b="1" dirty="0" smtClean="0">
                <a:latin typeface="News Gothic MT" charset="0"/>
              </a:rPr>
              <a:t>. Definitions of Terms</a:t>
            </a:r>
          </a:p>
          <a:p>
            <a:pPr>
              <a:lnSpc>
                <a:spcPct val="70000"/>
              </a:lnSpc>
            </a:pPr>
            <a:r>
              <a:rPr lang="en-US" sz="2000" dirty="0" smtClean="0">
                <a:latin typeface="News Gothic MT" charset="0"/>
              </a:rPr>
              <a:t>Add a paragraph to define each word</a:t>
            </a:r>
            <a:endParaRPr lang="en-US" sz="2000" dirty="0">
              <a:latin typeface="News Gothic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400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2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2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22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22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22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utoUpdateAnimBg="0"/>
      <p:bldP spid="922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Chapter 2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20" y="1417638"/>
            <a:ext cx="852424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Arial"/>
              <a:buAutoNum type="arabicPeriod"/>
            </a:pPr>
            <a:r>
              <a:rPr lang="en-US" b="1" dirty="0" smtClean="0"/>
              <a:t>Introduction</a:t>
            </a:r>
            <a:r>
              <a:rPr lang="en-US" dirty="0" smtClean="0"/>
              <a:t>/Overview of the Context of Literature</a:t>
            </a:r>
            <a:r>
              <a:rPr lang="en-US" dirty="0" smtClean="0"/>
              <a:t>: Recap the thesis/project purpose and preview all the sections in this chapter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/>
              <a:t>Theme 1: </a:t>
            </a:r>
            <a:r>
              <a:rPr lang="en-US" dirty="0" smtClean="0"/>
              <a:t>What is the 1st solution that could solve the problem you are addressing in the thesis/project</a:t>
            </a:r>
          </a:p>
          <a:p>
            <a:pPr marL="514350" indent="-514350">
              <a:buFont typeface="Arial"/>
              <a:buAutoNum type="arabicPeriod"/>
            </a:pPr>
            <a:r>
              <a:rPr lang="en-US" b="1" dirty="0" smtClean="0"/>
              <a:t>Theme 2</a:t>
            </a:r>
            <a:r>
              <a:rPr lang="en-US" dirty="0" smtClean="0"/>
              <a:t>: </a:t>
            </a:r>
            <a:r>
              <a:rPr lang="en-US" dirty="0" smtClean="0"/>
              <a:t>What is the 2nd solution that could solve the problem you are addressing in the thesis/project</a:t>
            </a:r>
            <a:endParaRPr lang="en-US" dirty="0" smtClean="0"/>
          </a:p>
          <a:p>
            <a:pPr marL="514350" indent="-514350">
              <a:buFont typeface="Arial"/>
              <a:buAutoNum type="arabicPeriod"/>
            </a:pPr>
            <a:r>
              <a:rPr lang="en-US" b="1" dirty="0" smtClean="0"/>
              <a:t>Theme 3</a:t>
            </a:r>
            <a:r>
              <a:rPr lang="en-US" dirty="0" smtClean="0"/>
              <a:t>: </a:t>
            </a:r>
            <a:r>
              <a:rPr lang="en-US" dirty="0" smtClean="0"/>
              <a:t>What is the 3rd solution that could solve the problem you are addressing in the thesis/project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/>
              <a:t>Chapter Conclusion: </a:t>
            </a:r>
            <a:r>
              <a:rPr lang="en-US" dirty="0" smtClean="0"/>
              <a:t>Summary of Chapter &amp; Transition to Chapter 3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297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Chapter 3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Introduction: Recap the thesis or project purpose and preview all the sections in this chapter</a:t>
            </a:r>
          </a:p>
          <a:p>
            <a:pPr marL="514350" indent="-514350">
              <a:buAutoNum type="arabicPeriod"/>
            </a:pPr>
            <a:r>
              <a:rPr lang="en-US" dirty="0" smtClean="0"/>
              <a:t>Design: Describe the type of research or project </a:t>
            </a:r>
          </a:p>
          <a:p>
            <a:pPr marL="514350" indent="-514350">
              <a:buAutoNum type="arabicPeriod"/>
            </a:pPr>
            <a:r>
              <a:rPr lang="en-US" dirty="0" smtClean="0"/>
              <a:t>Participants: Criteria for who is in the study &amp; why</a:t>
            </a:r>
          </a:p>
          <a:p>
            <a:pPr marL="514350" indent="-514350">
              <a:buAutoNum type="arabicPeriod"/>
            </a:pPr>
            <a:r>
              <a:rPr lang="en-US" dirty="0" smtClean="0"/>
              <a:t>Settings: Location of thesis or project</a:t>
            </a:r>
          </a:p>
          <a:p>
            <a:pPr marL="514350" indent="-514350">
              <a:buAutoNum type="arabicPeriod"/>
            </a:pPr>
            <a:r>
              <a:rPr lang="en-US" dirty="0" smtClean="0"/>
              <a:t>Instruments: Materials used in thesis or project</a:t>
            </a:r>
          </a:p>
          <a:p>
            <a:pPr marL="514350" indent="-514350">
              <a:buAutoNum type="arabicPeriod"/>
            </a:pPr>
            <a:r>
              <a:rPr lang="en-US" dirty="0" smtClean="0"/>
              <a:t>Procedures: </a:t>
            </a:r>
            <a:r>
              <a:rPr lang="en-US" dirty="0"/>
              <a:t>S</a:t>
            </a:r>
            <a:r>
              <a:rPr lang="en-US" dirty="0" smtClean="0"/>
              <a:t>teps to complete thesis/project</a:t>
            </a:r>
          </a:p>
          <a:p>
            <a:pPr marL="514350" indent="-514350">
              <a:buAutoNum type="arabicPeriod"/>
            </a:pPr>
            <a:r>
              <a:rPr lang="en-US" dirty="0" smtClean="0"/>
              <a:t>Analysis: How did you analyze the thesis data</a:t>
            </a:r>
          </a:p>
          <a:p>
            <a:pPr marL="514350" indent="-514350">
              <a:buAutoNum type="arabicPeriod"/>
            </a:pPr>
            <a:r>
              <a:rPr lang="en-US" dirty="0" smtClean="0"/>
              <a:t>Chapter Conclusion: Summary of Chapter &amp; Transition to Chapter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1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Chapter 4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47085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THESIS CHAPTER 4</a:t>
            </a:r>
          </a:p>
          <a:p>
            <a:pPr marL="514350" indent="-514350">
              <a:buAutoNum type="arabicPeriod"/>
            </a:pPr>
            <a:r>
              <a:rPr lang="en-US" dirty="0"/>
              <a:t>Introduction: Recap the thesis or project purpose and preview all the sections in this </a:t>
            </a:r>
            <a:r>
              <a:rPr lang="en-US" dirty="0" smtClean="0"/>
              <a:t>chapter</a:t>
            </a:r>
          </a:p>
          <a:p>
            <a:pPr marL="514350" indent="-514350">
              <a:buAutoNum type="arabicPeriod"/>
            </a:pPr>
            <a:r>
              <a:rPr lang="en-US" dirty="0" smtClean="0"/>
              <a:t>Data Presentation: Describe data/what was found</a:t>
            </a:r>
          </a:p>
          <a:p>
            <a:pPr marL="514350" indent="-514350">
              <a:buAutoNum type="arabicPeriod"/>
            </a:pPr>
            <a:r>
              <a:rPr lang="en-US" dirty="0" smtClean="0"/>
              <a:t>Data Analysis: How does data answers research questions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Interpretation: How does the analysis inform education. What does this mean for education?</a:t>
            </a:r>
            <a:endParaRPr lang="en-US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Chapter </a:t>
            </a:r>
            <a:r>
              <a:rPr lang="en-US" dirty="0"/>
              <a:t>Conclusion: Summary of Chapter &amp; Transition to Chapter </a:t>
            </a:r>
            <a:r>
              <a:rPr lang="en-US" dirty="0" smtClean="0"/>
              <a:t>5</a:t>
            </a: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PROJECT CHAPTER 4: Complete Curriculum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216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Chapter 5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044115"/>
              </p:ext>
            </p:extLst>
          </p:nvPr>
        </p:nvGraphicFramePr>
        <p:xfrm>
          <a:off x="111760" y="1402080"/>
          <a:ext cx="8839200" cy="2926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600"/>
                <a:gridCol w="4419600"/>
              </a:tblGrid>
              <a:tr h="36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THESIS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Introduction: Recap the thesis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project purpose and preview all the sections in this chapter</a:t>
                      </a:r>
                    </a:p>
                    <a:p>
                      <a:r>
                        <a:rPr lang="en-US" dirty="0" smtClean="0"/>
                        <a:t>2. Summary of Findings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PROJECT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Introduction: Recap the thesis or project purpose and preview all the sections in this chapter</a:t>
                      </a:r>
                    </a:p>
                    <a:p>
                      <a:r>
                        <a:rPr lang="en-US" dirty="0" smtClean="0"/>
                        <a:t>2. Summary of Project Product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Summary of Interpretations</a:t>
                      </a:r>
                      <a:r>
                        <a:rPr lang="en-US" baseline="0" dirty="0" smtClean="0"/>
                        <a:t> in</a:t>
                      </a:r>
                      <a:r>
                        <a:rPr lang="en-US" dirty="0" smtClean="0"/>
                        <a:t> Context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4.</a:t>
                      </a:r>
                      <a:r>
                        <a:rPr lang="en-US" baseline="0" dirty="0" smtClean="0"/>
                        <a:t> Educational Recommendations</a:t>
                      </a:r>
                      <a:endParaRPr lang="en-US" dirty="0" smtClean="0"/>
                    </a:p>
                    <a:p>
                      <a:r>
                        <a:rPr lang="en-US" baseline="0" dirty="0" smtClean="0"/>
                        <a:t>5. Limitations</a:t>
                      </a:r>
                    </a:p>
                    <a:p>
                      <a:r>
                        <a:rPr lang="en-US" baseline="0" dirty="0" smtClean="0"/>
                        <a:t>6. Future Directions of Research/Curriculum</a:t>
                      </a:r>
                    </a:p>
                    <a:p>
                      <a:r>
                        <a:rPr lang="en-US" baseline="0" dirty="0" smtClean="0"/>
                        <a:t>7. Conclusion: Summarize Thesis Chapters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 Lessons Learned (Can be combined w/4)</a:t>
                      </a:r>
                    </a:p>
                    <a:p>
                      <a:r>
                        <a:rPr lang="en-US" dirty="0" smtClean="0"/>
                        <a:t>4.</a:t>
                      </a:r>
                      <a:r>
                        <a:rPr lang="en-US" baseline="0" dirty="0" smtClean="0"/>
                        <a:t> Educational Recommendations</a:t>
                      </a:r>
                    </a:p>
                    <a:p>
                      <a:r>
                        <a:rPr lang="en-US" baseline="0" dirty="0" smtClean="0"/>
                        <a:t>5. Limitations</a:t>
                      </a:r>
                    </a:p>
                    <a:p>
                      <a:r>
                        <a:rPr lang="en-US" baseline="0" dirty="0" smtClean="0"/>
                        <a:t>6. Future Directions of Research/Curriculum</a:t>
                      </a:r>
                    </a:p>
                    <a:p>
                      <a:r>
                        <a:rPr lang="en-US" baseline="0" dirty="0" smtClean="0"/>
                        <a:t>7. Conclusion: Summarize Project Chapters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218520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50</TotalTime>
  <Words>500</Words>
  <Application>Microsoft Macintosh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</vt:lpstr>
      <vt:lpstr>Thesis &amp; Project  Chapter Overview</vt:lpstr>
      <vt:lpstr>Chapter 1 Components</vt:lpstr>
      <vt:lpstr>Chapter 2 Components</vt:lpstr>
      <vt:lpstr>Chapter 3 Components</vt:lpstr>
      <vt:lpstr>Chapter 4 Components</vt:lpstr>
      <vt:lpstr>Chapter 5 Components</vt:lpstr>
    </vt:vector>
  </TitlesOfParts>
  <Company>CSU San Marcos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Thesis &amp; Project  Chapter Overview</dc:title>
  <dc:creator>Anne Elsbree</dc:creator>
  <cp:lastModifiedBy>Anne Elsbree</cp:lastModifiedBy>
  <cp:revision>5</cp:revision>
  <dcterms:created xsi:type="dcterms:W3CDTF">2012-04-25T18:25:20Z</dcterms:created>
  <dcterms:modified xsi:type="dcterms:W3CDTF">2012-04-25T19:15:41Z</dcterms:modified>
</cp:coreProperties>
</file>