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2.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1"/>
  </p:notesMasterIdLst>
  <p:sldIdLst>
    <p:sldId id="256" r:id="rId3"/>
    <p:sldId id="263" r:id="rId4"/>
    <p:sldId id="264" r:id="rId5"/>
    <p:sldId id="257" r:id="rId6"/>
    <p:sldId id="258" r:id="rId7"/>
    <p:sldId id="259" r:id="rId8"/>
    <p:sldId id="265" r:id="rId9"/>
    <p:sldId id="260" r:id="rId10"/>
    <p:sldId id="261" r:id="rId11"/>
    <p:sldId id="262"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6555B-4119-42D2-ACC5-766E897F15C5}" type="datetimeFigureOut">
              <a:rPr lang="en-US" smtClean="0"/>
              <a:t>6/19/2022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39C6E-5CA9-4680-A13F-CB9AF9C1C24B}" type="slidenum">
              <a:rPr lang="en-US" smtClean="0"/>
              <a:t>‹#›</a:t>
            </a:fld>
            <a:endParaRPr lang="en-US"/>
          </a:p>
        </p:txBody>
      </p:sp>
    </p:spTree>
    <p:extLst>
      <p:ext uri="{BB962C8B-B14F-4D97-AF65-F5344CB8AC3E}">
        <p14:creationId xmlns:p14="http://schemas.microsoft.com/office/powerpoint/2010/main" val="45088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Lato" panose="020F0502020204030203" pitchFamily="34" charset="0"/>
              </a:rPr>
              <a:t>Now, we know that the circumference of a circle is:</a:t>
            </a:r>
          </a:p>
          <a:p>
            <a:pPr algn="l"/>
            <a:r>
              <a:rPr lang="en-US" b="0" i="0" u="none" strike="noStrike" dirty="0">
                <a:solidFill>
                  <a:srgbClr val="000000"/>
                </a:solidFill>
                <a:effectLst/>
                <a:latin typeface="MathJax_Math-italic"/>
              </a:rPr>
              <a:t>C</a:t>
            </a:r>
            <a:r>
              <a:rPr lang="en-US" b="0" i="0" u="none" strike="noStrike" dirty="0">
                <a:solidFill>
                  <a:srgbClr val="000000"/>
                </a:solidFill>
                <a:effectLst/>
                <a:latin typeface="MathJax_Main"/>
              </a:rPr>
              <a:t>=2</a:t>
            </a:r>
            <a:r>
              <a:rPr lang="en-US" b="0" i="0" u="none" strike="noStrike" dirty="0">
                <a:solidFill>
                  <a:srgbClr val="000000"/>
                </a:solidFill>
                <a:effectLst/>
                <a:latin typeface="MathJax_Math-italic"/>
              </a:rPr>
              <a:t>πr</a:t>
            </a:r>
            <a:r>
              <a:rPr lang="en-US" b="0" i="0" dirty="0">
                <a:solidFill>
                  <a:srgbClr val="000000"/>
                </a:solidFill>
                <a:effectLst/>
                <a:latin typeface="Lato" panose="020F0502020204030203" pitchFamily="34" charset="0"/>
              </a:rPr>
              <a:t> or </a:t>
            </a:r>
            <a:r>
              <a:rPr lang="en-US" b="0" i="0" u="none" strike="noStrike" dirty="0">
                <a:solidFill>
                  <a:srgbClr val="000000"/>
                </a:solidFill>
                <a:effectLst/>
                <a:latin typeface="MathJax_Math-italic"/>
              </a:rPr>
              <a:t>C</a:t>
            </a:r>
            <a:r>
              <a:rPr lang="en-US" b="0" i="0" u="none" strike="noStrike" dirty="0">
                <a:solidFill>
                  <a:srgbClr val="000000"/>
                </a:solidFill>
                <a:effectLst/>
                <a:latin typeface="MathJax_Main"/>
              </a:rPr>
              <a:t>=</a:t>
            </a:r>
            <a:r>
              <a:rPr lang="en-US" b="0" i="0" u="none" strike="noStrike" dirty="0">
                <a:solidFill>
                  <a:srgbClr val="000000"/>
                </a:solidFill>
                <a:effectLst/>
                <a:latin typeface="MathJax_Math-italic"/>
              </a:rPr>
              <a:t>πd</a:t>
            </a:r>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This means that the diameter of our circle is must be </a:t>
            </a:r>
            <a:r>
              <a:rPr lang="en-US" b="0" i="0" u="none" strike="noStrike" dirty="0">
                <a:solidFill>
                  <a:srgbClr val="000000"/>
                </a:solidFill>
                <a:effectLst/>
                <a:latin typeface="MathJax_Main"/>
              </a:rPr>
              <a:t>30</a:t>
            </a:r>
            <a:r>
              <a:rPr lang="en-US" b="0" i="0" dirty="0">
                <a:solidFill>
                  <a:srgbClr val="000000"/>
                </a:solidFill>
                <a:effectLst/>
                <a:latin typeface="Lato" panose="020F0502020204030203" pitchFamily="34" charset="0"/>
              </a:rPr>
              <a:t>. Given this, we know that the </a:t>
            </a:r>
            <a:r>
              <a:rPr lang="en-US" b="0" i="0" u="none" strike="noStrike" dirty="0">
                <a:solidFill>
                  <a:srgbClr val="000000"/>
                </a:solidFill>
                <a:effectLst/>
                <a:latin typeface="MathJax_Math-italic"/>
              </a:rPr>
              <a:t>AB</a:t>
            </a:r>
            <a:r>
              <a:rPr lang="en-US" b="0" i="0" dirty="0">
                <a:solidFill>
                  <a:srgbClr val="000000"/>
                </a:solidFill>
                <a:effectLst/>
                <a:latin typeface="Lato" panose="020F0502020204030203" pitchFamily="34" charset="0"/>
              </a:rPr>
              <a:t> must be shorter than </a:t>
            </a:r>
            <a:r>
              <a:rPr lang="en-US" b="0" i="0" u="none" strike="noStrike" dirty="0">
                <a:solidFill>
                  <a:srgbClr val="000000"/>
                </a:solidFill>
                <a:effectLst/>
                <a:latin typeface="MathJax_Main"/>
              </a:rPr>
              <a:t>30</a:t>
            </a:r>
            <a:r>
              <a:rPr lang="en-US" b="0" i="0" dirty="0">
                <a:solidFill>
                  <a:srgbClr val="000000"/>
                </a:solidFill>
                <a:effectLst/>
                <a:latin typeface="Lato" panose="020F0502020204030203" pitchFamily="34" charset="0"/>
              </a:rPr>
              <a:t>, for the diameter is the longer than any chord that does not pass through the center of the circle. Quantity B is larger than quantity A.</a:t>
            </a:r>
          </a:p>
          <a:p>
            <a:endParaRPr lang="en-US" dirty="0"/>
          </a:p>
        </p:txBody>
      </p:sp>
      <p:sp>
        <p:nvSpPr>
          <p:cNvPr id="4" name="Slide Number Placeholder 3"/>
          <p:cNvSpPr>
            <a:spLocks noGrp="1"/>
          </p:cNvSpPr>
          <p:nvPr>
            <p:ph type="sldNum" sz="quarter" idx="5"/>
          </p:nvPr>
        </p:nvSpPr>
        <p:spPr/>
        <p:txBody>
          <a:bodyPr/>
          <a:lstStyle/>
          <a:p>
            <a:fld id="{64A39C6E-5CA9-4680-A13F-CB9AF9C1C24B}" type="slidenum">
              <a:rPr lang="en-US" smtClean="0"/>
              <a:t>11</a:t>
            </a:fld>
            <a:endParaRPr lang="en-US"/>
          </a:p>
        </p:txBody>
      </p:sp>
    </p:spTree>
    <p:extLst>
      <p:ext uri="{BB962C8B-B14F-4D97-AF65-F5344CB8AC3E}">
        <p14:creationId xmlns:p14="http://schemas.microsoft.com/office/powerpoint/2010/main" val="396183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Lato" panose="020F0502020204030203" pitchFamily="34" charset="0"/>
              </a:rPr>
              <a:t>Try different values for the radius to see if a pattern emerges.  The formulas needed are Area = </a:t>
            </a:r>
            <a:r>
              <a:rPr lang="en-US" b="0" i="1" dirty="0">
                <a:solidFill>
                  <a:srgbClr val="000000"/>
                </a:solidFill>
                <a:effectLst/>
                <a:latin typeface="Lato" panose="020F0502020204030203" pitchFamily="34" charset="0"/>
              </a:rPr>
              <a:t>πr</a:t>
            </a:r>
            <a:r>
              <a:rPr lang="en-US" b="0" i="0" baseline="30000" dirty="0">
                <a:solidFill>
                  <a:srgbClr val="000000"/>
                </a:solidFill>
                <a:effectLst/>
                <a:latin typeface="Lato" panose="020F0502020204030203" pitchFamily="34" charset="0"/>
              </a:rPr>
              <a:t>2</a:t>
            </a:r>
            <a:r>
              <a:rPr lang="en-US" b="0" i="0" dirty="0">
                <a:solidFill>
                  <a:srgbClr val="000000"/>
                </a:solidFill>
                <a:effectLst/>
                <a:latin typeface="Lato" panose="020F0502020204030203" pitchFamily="34" charset="0"/>
              </a:rPr>
              <a:t> and Perimeter = 2</a:t>
            </a:r>
            <a:r>
              <a:rPr lang="en-US" b="0" i="1" dirty="0">
                <a:solidFill>
                  <a:srgbClr val="000000"/>
                </a:solidFill>
                <a:effectLst/>
                <a:latin typeface="Lato" panose="020F0502020204030203" pitchFamily="34" charset="0"/>
              </a:rPr>
              <a:t>πr</a:t>
            </a:r>
            <a:r>
              <a:rPr lang="en-US" b="0" i="0" dirty="0">
                <a:solidFill>
                  <a:srgbClr val="000000"/>
                </a:solidFill>
                <a:effectLst/>
                <a:latin typeface="Lato" panose="020F0502020204030203" pitchFamily="34" charset="0"/>
              </a:rPr>
              <a:t>.</a:t>
            </a:r>
          </a:p>
          <a:p>
            <a:pPr algn="l"/>
            <a:r>
              <a:rPr lang="en-US" b="0" i="0" dirty="0">
                <a:solidFill>
                  <a:srgbClr val="000000"/>
                </a:solidFill>
                <a:effectLst/>
                <a:latin typeface="Lato" panose="020F0502020204030203" pitchFamily="34" charset="0"/>
              </a:rPr>
              <a:t>If </a:t>
            </a:r>
            <a:r>
              <a:rPr lang="en-US" b="0" i="1" dirty="0">
                <a:solidFill>
                  <a:srgbClr val="000000"/>
                </a:solidFill>
                <a:effectLst/>
                <a:latin typeface="Lato" panose="020F0502020204030203" pitchFamily="34" charset="0"/>
              </a:rPr>
              <a:t>r</a:t>
            </a:r>
            <a:r>
              <a:rPr lang="en-US" b="0" i="0" dirty="0">
                <a:solidFill>
                  <a:srgbClr val="000000"/>
                </a:solidFill>
                <a:effectLst/>
                <a:latin typeface="Lato" panose="020F0502020204030203" pitchFamily="34" charset="0"/>
              </a:rPr>
              <a:t> = 1, then the Area = </a:t>
            </a:r>
            <a:r>
              <a:rPr lang="en-US" b="0" i="1" dirty="0">
                <a:solidFill>
                  <a:srgbClr val="000000"/>
                </a:solidFill>
                <a:effectLst/>
                <a:latin typeface="Lato" panose="020F0502020204030203" pitchFamily="34" charset="0"/>
              </a:rPr>
              <a:t>π</a:t>
            </a:r>
            <a:r>
              <a:rPr lang="en-US" b="0" i="0" dirty="0">
                <a:solidFill>
                  <a:srgbClr val="000000"/>
                </a:solidFill>
                <a:effectLst/>
                <a:latin typeface="Lato" panose="020F0502020204030203" pitchFamily="34" charset="0"/>
              </a:rPr>
              <a:t> and the Perimeter = 2</a:t>
            </a:r>
            <a:r>
              <a:rPr lang="en-US" b="0" i="1" dirty="0">
                <a:solidFill>
                  <a:srgbClr val="000000"/>
                </a:solidFill>
                <a:effectLst/>
                <a:latin typeface="Lato" panose="020F0502020204030203" pitchFamily="34" charset="0"/>
              </a:rPr>
              <a:t>π</a:t>
            </a:r>
            <a:r>
              <a:rPr lang="en-US" b="0" i="0" dirty="0">
                <a:solidFill>
                  <a:srgbClr val="000000"/>
                </a:solidFill>
                <a:effectLst/>
                <a:latin typeface="Lato" panose="020F0502020204030203" pitchFamily="34" charset="0"/>
              </a:rPr>
              <a:t>, so the perimeter is larger.</a:t>
            </a:r>
          </a:p>
          <a:p>
            <a:pPr algn="l"/>
            <a:r>
              <a:rPr lang="en-US" b="0" i="0" dirty="0">
                <a:solidFill>
                  <a:srgbClr val="000000"/>
                </a:solidFill>
                <a:effectLst/>
                <a:latin typeface="Lato" panose="020F0502020204030203" pitchFamily="34" charset="0"/>
              </a:rPr>
              <a:t>If r = 4, then the area = 16</a:t>
            </a:r>
            <a:r>
              <a:rPr lang="en-US" b="0" i="1" dirty="0">
                <a:solidFill>
                  <a:srgbClr val="000000"/>
                </a:solidFill>
                <a:effectLst/>
                <a:latin typeface="Lato" panose="020F0502020204030203" pitchFamily="34" charset="0"/>
              </a:rPr>
              <a:t>π</a:t>
            </a:r>
            <a:r>
              <a:rPr lang="en-US" b="0" i="0" dirty="0">
                <a:solidFill>
                  <a:srgbClr val="000000"/>
                </a:solidFill>
                <a:effectLst/>
                <a:latin typeface="Lato" panose="020F0502020204030203" pitchFamily="34" charset="0"/>
              </a:rPr>
              <a:t> and the perimeter = 8</a:t>
            </a:r>
            <a:r>
              <a:rPr lang="en-US" b="0" i="1" dirty="0">
                <a:solidFill>
                  <a:srgbClr val="000000"/>
                </a:solidFill>
                <a:effectLst/>
                <a:latin typeface="Lato" panose="020F0502020204030203" pitchFamily="34" charset="0"/>
              </a:rPr>
              <a:t>π</a:t>
            </a:r>
            <a:r>
              <a:rPr lang="en-US" b="0" i="0" dirty="0">
                <a:solidFill>
                  <a:srgbClr val="000000"/>
                </a:solidFill>
                <a:effectLst/>
                <a:latin typeface="Lato" panose="020F0502020204030203" pitchFamily="34" charset="0"/>
              </a:rPr>
              <a:t>, so the area is larger. </a:t>
            </a:r>
          </a:p>
          <a:p>
            <a:pPr algn="l"/>
            <a:r>
              <a:rPr lang="en-US" b="0" i="0" dirty="0">
                <a:solidFill>
                  <a:srgbClr val="000000"/>
                </a:solidFill>
                <a:effectLst/>
                <a:latin typeface="Lato" panose="020F0502020204030203" pitchFamily="34" charset="0"/>
              </a:rPr>
              <a:t>Therefore the relationship cannot be determined from the information given.</a:t>
            </a:r>
          </a:p>
          <a:p>
            <a:endParaRPr lang="en-US" dirty="0"/>
          </a:p>
        </p:txBody>
      </p:sp>
      <p:sp>
        <p:nvSpPr>
          <p:cNvPr id="4" name="Slide Number Placeholder 3"/>
          <p:cNvSpPr>
            <a:spLocks noGrp="1"/>
          </p:cNvSpPr>
          <p:nvPr>
            <p:ph type="sldNum" sz="quarter" idx="5"/>
          </p:nvPr>
        </p:nvSpPr>
        <p:spPr/>
        <p:txBody>
          <a:bodyPr/>
          <a:lstStyle/>
          <a:p>
            <a:fld id="{64A39C6E-5CA9-4680-A13F-CB9AF9C1C24B}" type="slidenum">
              <a:rPr lang="en-US" smtClean="0"/>
              <a:t>12</a:t>
            </a:fld>
            <a:endParaRPr lang="en-US"/>
          </a:p>
        </p:txBody>
      </p:sp>
    </p:spTree>
    <p:extLst>
      <p:ext uri="{BB962C8B-B14F-4D97-AF65-F5344CB8AC3E}">
        <p14:creationId xmlns:p14="http://schemas.microsoft.com/office/powerpoint/2010/main" val="1709591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Lato" panose="020F0502020204030203" pitchFamily="34" charset="0"/>
              </a:rPr>
              <a:t>To find the area of the garden, you need to find the entire area and subtract that by the area of the inner circle, or the monument. The radius of the larger circle is 50, which makes its area </a:t>
            </a:r>
            <a:r>
              <a:rPr lang="en-US" b="0" i="0" u="none" strike="noStrike" dirty="0">
                <a:solidFill>
                  <a:srgbClr val="000000"/>
                </a:solidFill>
                <a:effectLst/>
                <a:latin typeface="MathJax_Main"/>
              </a:rPr>
              <a:t>2500</a:t>
            </a:r>
            <a:r>
              <a:rPr lang="en-US" b="0" i="0" u="none" strike="noStrike" dirty="0">
                <a:solidFill>
                  <a:srgbClr val="000000"/>
                </a:solidFill>
                <a:effectLst/>
                <a:latin typeface="MathJax_Math-italic"/>
              </a:rPr>
              <a:t>π</a:t>
            </a:r>
            <a:r>
              <a:rPr lang="en-US" b="0" i="0" dirty="0">
                <a:solidFill>
                  <a:srgbClr val="000000"/>
                </a:solidFill>
                <a:effectLst/>
                <a:latin typeface="Lato" panose="020F0502020204030203" pitchFamily="34" charset="0"/>
              </a:rPr>
              <a:t>. The radius of the inner circle is 30, which makes its area </a:t>
            </a:r>
            <a:r>
              <a:rPr lang="en-US" b="0" i="0" u="none" strike="noStrike" dirty="0">
                <a:solidFill>
                  <a:srgbClr val="000000"/>
                </a:solidFill>
                <a:effectLst/>
                <a:latin typeface="MathJax_Main"/>
              </a:rPr>
              <a:t>900</a:t>
            </a:r>
            <a:r>
              <a:rPr lang="en-US" b="0" i="0" u="none" strike="noStrike" dirty="0">
                <a:solidFill>
                  <a:srgbClr val="000000"/>
                </a:solidFill>
                <a:effectLst/>
                <a:latin typeface="MathJax_Math-italic"/>
              </a:rPr>
              <a:t>π</a:t>
            </a:r>
            <a:r>
              <a:rPr lang="en-US" b="0" i="0" dirty="0">
                <a:solidFill>
                  <a:srgbClr val="000000"/>
                </a:solidFill>
                <a:effectLst/>
                <a:latin typeface="Lato" panose="020F0502020204030203" pitchFamily="34" charset="0"/>
              </a:rPr>
              <a:t>. The difference is </a:t>
            </a:r>
            <a:r>
              <a:rPr lang="en-US" b="0" i="0" u="none" strike="noStrike" dirty="0">
                <a:solidFill>
                  <a:srgbClr val="000000"/>
                </a:solidFill>
                <a:effectLst/>
                <a:latin typeface="MathJax_Main"/>
              </a:rPr>
              <a:t>1600</a:t>
            </a:r>
            <a:r>
              <a:rPr lang="en-US" b="0" i="0" u="none" strike="noStrike" dirty="0">
                <a:solidFill>
                  <a:srgbClr val="000000"/>
                </a:solidFill>
                <a:effectLst/>
                <a:latin typeface="MathJax_Math-italic"/>
              </a:rPr>
              <a:t>π</a:t>
            </a:r>
            <a:r>
              <a:rPr lang="en-US" b="0" i="0" dirty="0">
                <a:solidFill>
                  <a:srgbClr val="000000"/>
                </a:solidFill>
                <a:effectLst/>
                <a:latin typeface="Lato" panose="020F0502020204030203" pitchFamily="34" charset="0"/>
              </a:rPr>
              <a:t>.</a:t>
            </a:r>
            <a:endParaRPr lang="en-US" dirty="0"/>
          </a:p>
        </p:txBody>
      </p:sp>
      <p:sp>
        <p:nvSpPr>
          <p:cNvPr id="4" name="Slide Number Placeholder 3"/>
          <p:cNvSpPr>
            <a:spLocks noGrp="1"/>
          </p:cNvSpPr>
          <p:nvPr>
            <p:ph type="sldNum" sz="quarter" idx="5"/>
          </p:nvPr>
        </p:nvSpPr>
        <p:spPr/>
        <p:txBody>
          <a:bodyPr/>
          <a:lstStyle/>
          <a:p>
            <a:fld id="{64A39C6E-5CA9-4680-A13F-CB9AF9C1C24B}" type="slidenum">
              <a:rPr lang="en-US" smtClean="0"/>
              <a:t>13</a:t>
            </a:fld>
            <a:endParaRPr lang="en-US"/>
          </a:p>
        </p:txBody>
      </p:sp>
    </p:spTree>
    <p:extLst>
      <p:ext uri="{BB962C8B-B14F-4D97-AF65-F5344CB8AC3E}">
        <p14:creationId xmlns:p14="http://schemas.microsoft.com/office/powerpoint/2010/main" val="354336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Lato" panose="020F0502020204030203" pitchFamily="34" charset="0"/>
              </a:rPr>
              <a:t>The formula for an arc length, </a:t>
            </a:r>
            <a:r>
              <a:rPr lang="en-US" b="0" i="0" u="none" strike="noStrike" dirty="0">
                <a:solidFill>
                  <a:srgbClr val="000000"/>
                </a:solidFill>
                <a:effectLst/>
                <a:latin typeface="MathJax_Math-italic"/>
              </a:rPr>
              <a:t>l</a:t>
            </a:r>
            <a:r>
              <a:rPr lang="en-US" b="0" i="0" dirty="0">
                <a:solidFill>
                  <a:srgbClr val="000000"/>
                </a:solidFill>
                <a:effectLst/>
                <a:latin typeface="Lato" panose="020F0502020204030203" pitchFamily="34" charset="0"/>
              </a:rPr>
              <a:t>, of a circle of a given radius, </a:t>
            </a:r>
            <a:r>
              <a:rPr lang="en-US" b="0" i="0" u="none" strike="noStrike" dirty="0">
                <a:solidFill>
                  <a:srgbClr val="000000"/>
                </a:solidFill>
                <a:effectLst/>
                <a:latin typeface="MathJax_Math-italic"/>
              </a:rPr>
              <a:t>r</a:t>
            </a:r>
            <a:r>
              <a:rPr lang="en-US" b="0" i="0" dirty="0">
                <a:solidFill>
                  <a:srgbClr val="000000"/>
                </a:solidFill>
                <a:effectLst/>
                <a:latin typeface="Lato" panose="020F0502020204030203" pitchFamily="34" charset="0"/>
              </a:rPr>
              <a:t>, and a given angle, </a:t>
            </a:r>
            <a:r>
              <a:rPr lang="en-US" b="0" i="0" u="none" strike="noStrike" dirty="0">
                <a:solidFill>
                  <a:srgbClr val="000000"/>
                </a:solidFill>
                <a:effectLst/>
                <a:latin typeface="MathJax_Math-italic"/>
              </a:rPr>
              <a:t>x</a:t>
            </a:r>
            <a:r>
              <a:rPr lang="en-US" b="0" i="0" dirty="0">
                <a:solidFill>
                  <a:srgbClr val="000000"/>
                </a:solidFill>
                <a:effectLst/>
                <a:latin typeface="Lato" panose="020F0502020204030203" pitchFamily="34" charset="0"/>
              </a:rPr>
              <a:t> is:</a:t>
            </a:r>
          </a:p>
          <a:p>
            <a:pPr algn="l"/>
            <a:r>
              <a:rPr lang="en-US" b="0" i="0" u="none" strike="noStrike" dirty="0">
                <a:solidFill>
                  <a:srgbClr val="000000"/>
                </a:solidFill>
                <a:effectLst/>
                <a:latin typeface="MathJax_Math-italic"/>
              </a:rPr>
              <a:t>l</a:t>
            </a:r>
            <a:r>
              <a:rPr lang="en-US" b="0" i="0" u="none" strike="noStrike" dirty="0">
                <a:solidFill>
                  <a:srgbClr val="000000"/>
                </a:solidFill>
                <a:effectLst/>
                <a:latin typeface="MathJax_Main"/>
              </a:rPr>
              <a:t>=2</a:t>
            </a:r>
            <a:r>
              <a:rPr lang="en-US" b="0" i="0" u="none" strike="noStrike" dirty="0">
                <a:solidFill>
                  <a:srgbClr val="000000"/>
                </a:solidFill>
                <a:effectLst/>
                <a:latin typeface="MathJax_Math-italic"/>
              </a:rPr>
              <a:t>πr</a:t>
            </a:r>
            <a:r>
              <a:rPr lang="en-US" b="0" i="0" u="none" strike="noStrike" dirty="0">
                <a:solidFill>
                  <a:srgbClr val="000000"/>
                </a:solidFill>
                <a:effectLst/>
                <a:latin typeface="MathJax_Main"/>
              </a:rPr>
              <a:t>(</a:t>
            </a:r>
            <a:r>
              <a:rPr lang="en-US" b="0" i="0" u="none" strike="noStrike" dirty="0">
                <a:solidFill>
                  <a:srgbClr val="000000"/>
                </a:solidFill>
                <a:effectLst/>
                <a:latin typeface="MathJax_Math-italic"/>
              </a:rPr>
              <a:t>x/</a:t>
            </a:r>
            <a:r>
              <a:rPr lang="en-US" b="0" i="0" u="none" strike="noStrike" dirty="0">
                <a:solidFill>
                  <a:srgbClr val="000000"/>
                </a:solidFill>
                <a:effectLst/>
                <a:latin typeface="MathJax_Main"/>
              </a:rPr>
              <a:t>360)</a:t>
            </a:r>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Note that </a:t>
            </a:r>
            <a:r>
              <a:rPr lang="en-US" b="0" i="0" u="none" strike="noStrike" dirty="0">
                <a:solidFill>
                  <a:srgbClr val="000000"/>
                </a:solidFill>
                <a:effectLst/>
                <a:latin typeface="MathJax_Main"/>
              </a:rPr>
              <a:t>2</a:t>
            </a:r>
            <a:r>
              <a:rPr lang="en-US" b="0" i="0" u="none" strike="noStrike" dirty="0">
                <a:solidFill>
                  <a:srgbClr val="000000"/>
                </a:solidFill>
                <a:effectLst/>
                <a:latin typeface="MathJax_Math-italic"/>
              </a:rPr>
              <a:t>πr</a:t>
            </a:r>
            <a:r>
              <a:rPr lang="en-US" b="0" i="0" dirty="0">
                <a:solidFill>
                  <a:srgbClr val="000000"/>
                </a:solidFill>
                <a:effectLst/>
                <a:latin typeface="Lato" panose="020F0502020204030203" pitchFamily="34" charset="0"/>
              </a:rPr>
              <a:t> is the circumference of the circle.</a:t>
            </a:r>
          </a:p>
          <a:p>
            <a:pPr algn="l"/>
            <a:r>
              <a:rPr lang="en-US" b="0" i="0" dirty="0">
                <a:solidFill>
                  <a:srgbClr val="000000"/>
                </a:solidFill>
                <a:effectLst/>
                <a:latin typeface="Lato" panose="020F0502020204030203" pitchFamily="34" charset="0"/>
              </a:rPr>
              <a:t>Conversely, for a known arc length and unknown angle, this equation can be rewritten as follows:</a:t>
            </a:r>
          </a:p>
          <a:p>
            <a:pPr algn="l"/>
            <a:r>
              <a:rPr lang="en-US" b="0" i="0" u="none" strike="noStrike" dirty="0">
                <a:solidFill>
                  <a:srgbClr val="000000"/>
                </a:solidFill>
                <a:effectLst/>
                <a:latin typeface="MathJax_Math-italic"/>
              </a:rPr>
              <a:t>x</a:t>
            </a:r>
            <a:r>
              <a:rPr lang="en-US" b="0" i="0" u="none" strike="noStrike" dirty="0">
                <a:solidFill>
                  <a:srgbClr val="000000"/>
                </a:solidFill>
                <a:effectLst/>
                <a:latin typeface="MathJax_Main"/>
              </a:rPr>
              <a:t>=360(</a:t>
            </a:r>
            <a:r>
              <a:rPr lang="en-US" b="0" i="0" u="none" strike="noStrike" dirty="0">
                <a:solidFill>
                  <a:srgbClr val="000000"/>
                </a:solidFill>
                <a:effectLst/>
                <a:latin typeface="MathJax_Math-italic"/>
              </a:rPr>
              <a:t>l/</a:t>
            </a:r>
            <a:r>
              <a:rPr lang="en-US" b="0" i="0" u="none" strike="noStrike" dirty="0">
                <a:solidFill>
                  <a:srgbClr val="000000"/>
                </a:solidFill>
                <a:effectLst/>
                <a:latin typeface="MathJax_Main"/>
              </a:rPr>
              <a:t>2</a:t>
            </a:r>
            <a:r>
              <a:rPr lang="en-US" b="0" i="0" u="none" strike="noStrike" dirty="0">
                <a:solidFill>
                  <a:srgbClr val="000000"/>
                </a:solidFill>
                <a:effectLst/>
                <a:latin typeface="MathJax_Math-italic"/>
              </a:rPr>
              <a:t>πr</a:t>
            </a:r>
            <a:r>
              <a:rPr lang="en-US" b="0" i="0" u="none" strike="noStrike" dirty="0">
                <a:solidFill>
                  <a:srgbClr val="000000"/>
                </a:solidFill>
                <a:effectLst/>
                <a:latin typeface="MathJax_Main"/>
              </a:rPr>
              <a:t>)</a:t>
            </a:r>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Plugging in the given values, it is therefore possible to find the missing angle:</a:t>
            </a:r>
          </a:p>
          <a:p>
            <a:pPr algn="l"/>
            <a:r>
              <a:rPr lang="en-US" b="0" i="0" u="none" strike="noStrike" dirty="0">
                <a:solidFill>
                  <a:srgbClr val="000000"/>
                </a:solidFill>
                <a:effectLst/>
                <a:latin typeface="MathJax_Math-italic"/>
              </a:rPr>
              <a:t>x</a:t>
            </a:r>
            <a:r>
              <a:rPr lang="en-US" b="0" i="0" u="none" strike="noStrike" dirty="0">
                <a:solidFill>
                  <a:srgbClr val="000000"/>
                </a:solidFill>
                <a:effectLst/>
                <a:latin typeface="MathJax_Main"/>
              </a:rPr>
              <a:t>=360(3</a:t>
            </a:r>
            <a:r>
              <a:rPr lang="en-US" b="0" i="0" u="none" strike="noStrike" dirty="0">
                <a:solidFill>
                  <a:srgbClr val="000000"/>
                </a:solidFill>
                <a:effectLst/>
                <a:latin typeface="MathJax_Math-italic"/>
              </a:rPr>
              <a:t>π/</a:t>
            </a:r>
            <a:r>
              <a:rPr lang="en-US" b="0" i="0" u="none" strike="noStrike" dirty="0">
                <a:solidFill>
                  <a:srgbClr val="000000"/>
                </a:solidFill>
                <a:effectLst/>
                <a:latin typeface="MathJax_Main"/>
              </a:rPr>
              <a:t>2</a:t>
            </a:r>
            <a:r>
              <a:rPr lang="en-US" b="0" i="0" u="none" strike="noStrike" dirty="0">
                <a:solidFill>
                  <a:srgbClr val="000000"/>
                </a:solidFill>
                <a:effectLst/>
                <a:latin typeface="MathJax_Math-italic"/>
              </a:rPr>
              <a:t>π</a:t>
            </a:r>
            <a:r>
              <a:rPr lang="en-US" b="0" i="0" u="none" strike="noStrike" dirty="0">
                <a:solidFill>
                  <a:srgbClr val="000000"/>
                </a:solidFill>
                <a:effectLst/>
                <a:latin typeface="MathJax_Main"/>
              </a:rPr>
              <a:t>(5))=108∘</a:t>
            </a:r>
            <a:endParaRPr lang="en-US" b="0" i="0" dirty="0">
              <a:solidFill>
                <a:srgbClr val="000000"/>
              </a:solidFill>
              <a:effectLst/>
              <a:latin typeface="Lato" panose="020F0502020204030203" pitchFamily="34" charset="0"/>
            </a:endParaRPr>
          </a:p>
          <a:p>
            <a:br>
              <a:rPr lang="en-US" dirty="0"/>
            </a:br>
            <a:endParaRPr lang="en-US" dirty="0"/>
          </a:p>
        </p:txBody>
      </p:sp>
      <p:sp>
        <p:nvSpPr>
          <p:cNvPr id="4" name="Slide Number Placeholder 3"/>
          <p:cNvSpPr>
            <a:spLocks noGrp="1"/>
          </p:cNvSpPr>
          <p:nvPr>
            <p:ph type="sldNum" sz="quarter" idx="5"/>
          </p:nvPr>
        </p:nvSpPr>
        <p:spPr/>
        <p:txBody>
          <a:bodyPr/>
          <a:lstStyle/>
          <a:p>
            <a:fld id="{64A39C6E-5CA9-4680-A13F-CB9AF9C1C24B}" type="slidenum">
              <a:rPr lang="en-US" smtClean="0"/>
              <a:t>14</a:t>
            </a:fld>
            <a:endParaRPr lang="en-US"/>
          </a:p>
        </p:txBody>
      </p:sp>
    </p:spTree>
    <p:extLst>
      <p:ext uri="{BB962C8B-B14F-4D97-AF65-F5344CB8AC3E}">
        <p14:creationId xmlns:p14="http://schemas.microsoft.com/office/powerpoint/2010/main" val="21264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 Sans" panose="020B0604020202020204" pitchFamily="34" charset="0"/>
              </a:rPr>
              <a:t>You can try to figure out the problem just by looking at it, but </a:t>
            </a:r>
            <a:r>
              <a:rPr lang="en-US" b="1" i="0" dirty="0">
                <a:solidFill>
                  <a:srgbClr val="333333"/>
                </a:solidFill>
                <a:effectLst/>
                <a:latin typeface="Open Sans" panose="020B0604020202020204" pitchFamily="34" charset="0"/>
              </a:rPr>
              <a:t>it’s better to take a few seconds to draw a triangle</a:t>
            </a:r>
            <a:r>
              <a:rPr lang="en-US" b="0" i="0" dirty="0">
                <a:solidFill>
                  <a:srgbClr val="333333"/>
                </a:solidFill>
                <a:effectLst/>
                <a:latin typeface="Open Sans" panose="020B0604020202020204" pitchFamily="34" charset="0"/>
              </a:rPr>
              <a:t>. </a:t>
            </a:r>
          </a:p>
          <a:p>
            <a:r>
              <a:rPr lang="en-US" b="0" i="0" dirty="0">
                <a:solidFill>
                  <a:srgbClr val="333333"/>
                </a:solidFill>
                <a:effectLst/>
                <a:latin typeface="Open Sans" panose="020B0606030504020204" pitchFamily="34" charset="0"/>
              </a:rPr>
              <a:t>This triangle should stand out to you right away because it’s a right triangle with a leg of 4. </a:t>
            </a:r>
            <a:r>
              <a:rPr lang="en-US" b="1" i="0" dirty="0">
                <a:solidFill>
                  <a:srgbClr val="333333"/>
                </a:solidFill>
                <a:effectLst/>
                <a:latin typeface="Open Sans" panose="020B0606030504020204" pitchFamily="34" charset="0"/>
              </a:rPr>
              <a:t>Remember our Pythagorean triples? One of those is 3:4:5.</a:t>
            </a:r>
            <a:r>
              <a:rPr lang="en-US" b="0" i="0" dirty="0">
                <a:solidFill>
                  <a:srgbClr val="333333"/>
                </a:solidFill>
                <a:effectLst/>
                <a:latin typeface="Open Sans" panose="020B0606030504020204" pitchFamily="34" charset="0"/>
              </a:rPr>
              <a:t> If </a:t>
            </a:r>
            <a:r>
              <a:rPr lang="en-US" b="0" i="1" dirty="0">
                <a:solidFill>
                  <a:srgbClr val="333333"/>
                </a:solidFill>
                <a:effectLst/>
                <a:latin typeface="Open Sans" panose="020B0606030504020204" pitchFamily="34" charset="0"/>
              </a:rPr>
              <a:t>x</a:t>
            </a:r>
            <a:r>
              <a:rPr lang="en-US" b="0" i="0" dirty="0">
                <a:solidFill>
                  <a:srgbClr val="333333"/>
                </a:solidFill>
                <a:effectLst/>
                <a:latin typeface="Open Sans" panose="020B0606030504020204" pitchFamily="34" charset="0"/>
              </a:rPr>
              <a:t> equals 3 (answer choice C), then the hypotenuse must be 5 — which is more than 4 and less than 8. </a:t>
            </a:r>
            <a:r>
              <a:rPr lang="en-US" b="1" i="0" dirty="0">
                <a:solidFill>
                  <a:srgbClr val="333333"/>
                </a:solidFill>
                <a:effectLst/>
                <a:latin typeface="Open Sans" panose="020B0606030504020204" pitchFamily="34" charset="0"/>
              </a:rPr>
              <a:t>Immediately, we know C is a correct answer choice.</a:t>
            </a:r>
            <a:endParaRPr lang="en-US" b="0" i="0" dirty="0">
              <a:solidFill>
                <a:srgbClr val="333333"/>
              </a:solidFill>
              <a:effectLst/>
              <a:latin typeface="Open Sans" panose="020B0604020202020204" pitchFamily="34" charset="0"/>
            </a:endParaRPr>
          </a:p>
          <a:p>
            <a:r>
              <a:rPr lang="en-US" b="0" i="0" dirty="0">
                <a:solidFill>
                  <a:srgbClr val="333333"/>
                </a:solidFill>
                <a:effectLst/>
                <a:latin typeface="Open Sans" panose="020B0606030504020204" pitchFamily="34" charset="0"/>
              </a:rPr>
              <a:t>For the other answer choices, however, we’ll have to plug in each of the possible values of </a:t>
            </a:r>
            <a:r>
              <a:rPr lang="en-US" b="0" i="1" dirty="0">
                <a:solidFill>
                  <a:srgbClr val="333333"/>
                </a:solidFill>
                <a:effectLst/>
                <a:latin typeface="Open Sans" panose="020B0606030504020204" pitchFamily="34" charset="0"/>
              </a:rPr>
              <a:t>x</a:t>
            </a:r>
            <a:r>
              <a:rPr lang="en-US" b="0" i="0" dirty="0">
                <a:solidFill>
                  <a:srgbClr val="333333"/>
                </a:solidFill>
                <a:effectLst/>
                <a:latin typeface="Open Sans" panose="020B0606030504020204" pitchFamily="34" charset="0"/>
              </a:rPr>
              <a:t> and solve for the hypotenuse using the Pythagorean theorem (</a:t>
            </a:r>
            <a:r>
              <a:rPr lang="en-US" dirty="0"/>
              <a:t>a</a:t>
            </a:r>
            <a:r>
              <a:rPr lang="en-US" dirty="0">
                <a:effectLst/>
              </a:rPr>
              <a:t>2</a:t>
            </a:r>
            <a:r>
              <a:rPr lang="en-US" dirty="0"/>
              <a:t>+b</a:t>
            </a:r>
            <a:r>
              <a:rPr lang="en-US" dirty="0">
                <a:effectLst/>
              </a:rPr>
              <a:t>2</a:t>
            </a:r>
            <a:r>
              <a:rPr lang="en-US" dirty="0"/>
              <a:t>=c</a:t>
            </a:r>
            <a:r>
              <a:rPr lang="en-US" dirty="0">
                <a:effectLst/>
              </a:rPr>
              <a:t>2</a:t>
            </a:r>
            <a:r>
              <a:rPr lang="en-US" b="0" i="0" dirty="0">
                <a:solidFill>
                  <a:srgbClr val="333333"/>
                </a:solidFill>
                <a:effectLst/>
                <a:latin typeface="Open Sans" panose="020B0606030504020204" pitchFamily="34" charset="0"/>
              </a:rPr>
              <a:t>). To avoid confusion (our angles are also called </a:t>
            </a:r>
            <a:r>
              <a:rPr lang="en-US" b="0" i="1" dirty="0">
                <a:solidFill>
                  <a:srgbClr val="333333"/>
                </a:solidFill>
                <a:effectLst/>
                <a:latin typeface="Open Sans" panose="020B0606030504020204" pitchFamily="34" charset="0"/>
              </a:rPr>
              <a:t>A</a:t>
            </a:r>
            <a:r>
              <a:rPr lang="en-US" b="0" i="0" dirty="0">
                <a:solidFill>
                  <a:srgbClr val="333333"/>
                </a:solidFill>
                <a:effectLst/>
                <a:latin typeface="Open Sans" panose="020B0606030504020204" pitchFamily="34" charset="0"/>
              </a:rPr>
              <a:t>, </a:t>
            </a:r>
            <a:r>
              <a:rPr lang="en-US" b="0" i="1" dirty="0">
                <a:solidFill>
                  <a:srgbClr val="333333"/>
                </a:solidFill>
                <a:effectLst/>
                <a:latin typeface="Open Sans" panose="020B0606030504020204" pitchFamily="34" charset="0"/>
              </a:rPr>
              <a:t>B</a:t>
            </a:r>
            <a:r>
              <a:rPr lang="en-US" b="0" i="0" dirty="0">
                <a:solidFill>
                  <a:srgbClr val="333333"/>
                </a:solidFill>
                <a:effectLst/>
                <a:latin typeface="Open Sans" panose="020B0606030504020204" pitchFamily="34" charset="0"/>
              </a:rPr>
              <a:t>, and </a:t>
            </a:r>
            <a:r>
              <a:rPr lang="en-US" b="0" i="1" dirty="0">
                <a:solidFill>
                  <a:srgbClr val="333333"/>
                </a:solidFill>
                <a:effectLst/>
                <a:latin typeface="Open Sans" panose="020B0606030504020204" pitchFamily="34" charset="0"/>
              </a:rPr>
              <a:t>C</a:t>
            </a:r>
            <a:r>
              <a:rPr lang="en-US" b="0" i="0" dirty="0">
                <a:solidFill>
                  <a:srgbClr val="333333"/>
                </a:solidFill>
                <a:effectLst/>
                <a:latin typeface="Open Sans" panose="020B0606030504020204" pitchFamily="34" charset="0"/>
              </a:rPr>
              <a:t>), let’s call the hypotenuse </a:t>
            </a:r>
            <a:r>
              <a:rPr lang="en-US" b="0" i="1" dirty="0">
                <a:solidFill>
                  <a:srgbClr val="333333"/>
                </a:solidFill>
                <a:effectLst/>
                <a:latin typeface="Open Sans" panose="020B0606030504020204" pitchFamily="34" charset="0"/>
              </a:rPr>
              <a:t>h</a:t>
            </a:r>
            <a:r>
              <a:rPr lang="en-US" b="0" i="0" dirty="0">
                <a:solidFill>
                  <a:srgbClr val="333333"/>
                </a:solidFill>
                <a:effectLst/>
                <a:latin typeface="Open Sans" panose="020B0606030504020204" pitchFamily="34" charset="0"/>
              </a:rPr>
              <a:t>. As long as the hypotenuse comes out to any number between 4 and 8, that answer choice is correct.</a:t>
            </a:r>
            <a:endParaRPr lang="en-US" b="0" i="0" dirty="0">
              <a:solidFill>
                <a:srgbClr val="333333"/>
              </a:solidFill>
              <a:effectLst/>
              <a:latin typeface="Open Sans"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4A39C6E-5CA9-4680-A13F-CB9AF9C1C24B}" type="slidenum">
              <a:rPr lang="en-US" smtClean="0"/>
              <a:t>15</a:t>
            </a:fld>
            <a:endParaRPr lang="en-US"/>
          </a:p>
        </p:txBody>
      </p:sp>
    </p:spTree>
    <p:extLst>
      <p:ext uri="{BB962C8B-B14F-4D97-AF65-F5344CB8AC3E}">
        <p14:creationId xmlns:p14="http://schemas.microsoft.com/office/powerpoint/2010/main" val="1981390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Cannot since, we have ASS and it’s not a right triangle</a:t>
            </a:r>
          </a:p>
          <a:p>
            <a:r>
              <a:rPr lang="en-US" dirty="0"/>
              <a:t>B. ASA</a:t>
            </a:r>
          </a:p>
          <a:p>
            <a:r>
              <a:rPr lang="en-US" dirty="0"/>
              <a:t>C. AAS</a:t>
            </a:r>
          </a:p>
          <a:p>
            <a:r>
              <a:rPr lang="en-US" dirty="0"/>
              <a:t>D. Hypotenuse Leg, other leg must be congruent as well.</a:t>
            </a:r>
          </a:p>
        </p:txBody>
      </p:sp>
      <p:sp>
        <p:nvSpPr>
          <p:cNvPr id="4" name="Slide Number Placeholder 3"/>
          <p:cNvSpPr>
            <a:spLocks noGrp="1"/>
          </p:cNvSpPr>
          <p:nvPr>
            <p:ph type="sldNum" sz="quarter" idx="5"/>
          </p:nvPr>
        </p:nvSpPr>
        <p:spPr/>
        <p:txBody>
          <a:bodyPr/>
          <a:lstStyle/>
          <a:p>
            <a:fld id="{64A39C6E-5CA9-4680-A13F-CB9AF9C1C24B}" type="slidenum">
              <a:rPr lang="en-US" smtClean="0"/>
              <a:t>16</a:t>
            </a:fld>
            <a:endParaRPr lang="en-US"/>
          </a:p>
        </p:txBody>
      </p:sp>
    </p:spTree>
    <p:extLst>
      <p:ext uri="{BB962C8B-B14F-4D97-AF65-F5344CB8AC3E}">
        <p14:creationId xmlns:p14="http://schemas.microsoft.com/office/powerpoint/2010/main" val="3611181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i="0" dirty="0">
                    <a:solidFill>
                      <a:srgbClr val="000000"/>
                    </a:solidFill>
                    <a:effectLst/>
                    <a:latin typeface="Lato" panose="020F0502020204030203" pitchFamily="34" charset="0"/>
                  </a:rPr>
                  <a:t>The maximum cylindrical base can have a diameter of 6 and therefore a radius of 3. The formula for the volume of a cylinder is </a:t>
                </a:r>
                <a14:m>
                  <m:oMath xmlns:m="http://schemas.openxmlformats.org/officeDocument/2006/math">
                    <m:r>
                      <a:rPr lang="en-US" b="0" i="1" smtClean="0">
                        <a:solidFill>
                          <a:srgbClr val="000000"/>
                        </a:solidFill>
                        <a:effectLst/>
                        <a:latin typeface="Cambria Math" panose="02040503050406030204" pitchFamily="18" charset="0"/>
                        <a:ea typeface="Cambria Math" panose="02040503050406030204" pitchFamily="18" charset="0"/>
                      </a:rPr>
                      <m:t>𝜋</m:t>
                    </m:r>
                    <m:sSup>
                      <m:sSupPr>
                        <m:ctrlPr>
                          <a:rPr lang="en-US" b="0" i="1" smtClean="0">
                            <a:solidFill>
                              <a:srgbClr val="000000"/>
                            </a:solidFill>
                            <a:effectLst/>
                            <a:latin typeface="Cambria Math" panose="02040503050406030204" pitchFamily="18" charset="0"/>
                            <a:ea typeface="Cambria Math" panose="02040503050406030204" pitchFamily="18" charset="0"/>
                          </a:rPr>
                        </m:ctrlPr>
                      </m:sSupPr>
                      <m:e>
                        <m:r>
                          <a:rPr lang="en-US" b="0" i="1" smtClean="0">
                            <a:solidFill>
                              <a:srgbClr val="000000"/>
                            </a:solidFill>
                            <a:effectLst/>
                            <a:latin typeface="Cambria Math" panose="02040503050406030204" pitchFamily="18" charset="0"/>
                            <a:ea typeface="Cambria Math" panose="02040503050406030204" pitchFamily="18" charset="0"/>
                          </a:rPr>
                          <m:t>𝑟</m:t>
                        </m:r>
                      </m:e>
                      <m:sup>
                        <m:r>
                          <a:rPr lang="en-US" b="0" i="1" smtClean="0">
                            <a:solidFill>
                              <a:srgbClr val="000000"/>
                            </a:solidFill>
                            <a:effectLst/>
                            <a:latin typeface="Cambria Math" panose="02040503050406030204" pitchFamily="18" charset="0"/>
                            <a:ea typeface="Cambria Math" panose="02040503050406030204" pitchFamily="18" charset="0"/>
                          </a:rPr>
                          <m:t>2</m:t>
                        </m:r>
                      </m:sup>
                    </m:sSup>
                    <m:r>
                      <a:rPr lang="en-US" b="0" i="1" smtClean="0">
                        <a:solidFill>
                          <a:srgbClr val="000000"/>
                        </a:solidFill>
                        <a:effectLst/>
                        <a:latin typeface="Cambria Math" panose="02040503050406030204" pitchFamily="18" charset="0"/>
                        <a:ea typeface="Cambria Math" panose="02040503050406030204" pitchFamily="18" charset="0"/>
                      </a:rPr>
                      <m:t>h</m:t>
                    </m:r>
                  </m:oMath>
                </a14:m>
                <a:r>
                  <a:rPr lang="en-US" b="0" i="0" dirty="0">
                    <a:solidFill>
                      <a:srgbClr val="000000"/>
                    </a:solidFill>
                    <a:effectLst/>
                    <a:latin typeface="Lato" panose="020F0502020204030203" pitchFamily="34" charset="0"/>
                  </a:rPr>
                  <a:t>, which in this case is </a:t>
                </a:r>
                <a14:m>
                  <m:oMath xmlns:m="http://schemas.openxmlformats.org/officeDocument/2006/math">
                    <m:r>
                      <a:rPr lang="en-US" b="0" i="1" smtClean="0">
                        <a:solidFill>
                          <a:srgbClr val="000000"/>
                        </a:solidFill>
                        <a:effectLst/>
                        <a:latin typeface="Cambria Math" panose="02040503050406030204" pitchFamily="18" charset="0"/>
                      </a:rPr>
                      <m:t>3∗3∗12∗</m:t>
                    </m:r>
                    <m:r>
                      <a:rPr lang="en-US" b="0" i="1" smtClean="0">
                        <a:solidFill>
                          <a:srgbClr val="000000"/>
                        </a:solidFill>
                        <a:effectLst/>
                        <a:latin typeface="Cambria Math" panose="02040503050406030204" pitchFamily="18" charset="0"/>
                        <a:ea typeface="Cambria Math" panose="02040503050406030204" pitchFamily="18" charset="0"/>
                      </a:rPr>
                      <m:t>𝜋</m:t>
                    </m:r>
                  </m:oMath>
                </a14:m>
                <a:r>
                  <a:rPr lang="en-US" b="0" i="0" dirty="0">
                    <a:solidFill>
                      <a:srgbClr val="000000"/>
                    </a:solidFill>
                    <a:effectLst/>
                    <a:latin typeface="Lato" panose="020F0502020204030203" pitchFamily="34" charset="0"/>
                  </a:rPr>
                  <a:t> . </a:t>
                </a:r>
                <a:endParaRPr lang="en-US" dirty="0"/>
              </a:p>
            </p:txBody>
          </p:sp>
        </mc:Choice>
        <mc:Fallback xmlns="">
          <p:sp>
            <p:nvSpPr>
              <p:cNvPr id="3" name="Notes Placeholder 2"/>
              <p:cNvSpPr>
                <a:spLocks noGrp="1"/>
              </p:cNvSpPr>
              <p:nvPr>
                <p:ph type="body" idx="1"/>
              </p:nvPr>
            </p:nvSpPr>
            <p:spPr/>
            <p:txBody>
              <a:bodyPr/>
              <a:lstStyle/>
              <a:p>
                <a:r>
                  <a:rPr lang="en-US" b="0" i="0" dirty="0">
                    <a:solidFill>
                      <a:srgbClr val="000000"/>
                    </a:solidFill>
                    <a:effectLst/>
                    <a:latin typeface="Lato" panose="020F0502020204030203" pitchFamily="34" charset="0"/>
                  </a:rPr>
                  <a:t>The maximum cylindrical base can have a diameter of 6 and therefore a radius of 3. The formula for the volume of a cylinder is </a:t>
                </a:r>
                <a:r>
                  <a:rPr lang="en-US" b="0" i="0">
                    <a:solidFill>
                      <a:srgbClr val="000000"/>
                    </a:solidFill>
                    <a:effectLst/>
                    <a:latin typeface="Cambria Math" panose="02040503050406030204" pitchFamily="18" charset="0"/>
                    <a:ea typeface="Cambria Math" panose="02040503050406030204" pitchFamily="18" charset="0"/>
                  </a:rPr>
                  <a:t>𝜋𝑟^2 ℎ</a:t>
                </a:r>
                <a:r>
                  <a:rPr lang="en-US" b="0" i="0" dirty="0">
                    <a:solidFill>
                      <a:srgbClr val="000000"/>
                    </a:solidFill>
                    <a:effectLst/>
                    <a:latin typeface="Lato" panose="020F0502020204030203" pitchFamily="34" charset="0"/>
                  </a:rPr>
                  <a:t>, which in this case is </a:t>
                </a:r>
                <a:r>
                  <a:rPr lang="en-US" b="0" i="0">
                    <a:solidFill>
                      <a:srgbClr val="000000"/>
                    </a:solidFill>
                    <a:effectLst/>
                    <a:latin typeface="Cambria Math" panose="02040503050406030204" pitchFamily="18" charset="0"/>
                  </a:rPr>
                  <a:t>3∗3∗12∗</a:t>
                </a:r>
                <a:r>
                  <a:rPr lang="en-US" b="0" i="0">
                    <a:solidFill>
                      <a:srgbClr val="000000"/>
                    </a:solidFill>
                    <a:effectLst/>
                    <a:latin typeface="Cambria Math" panose="02040503050406030204" pitchFamily="18" charset="0"/>
                    <a:ea typeface="Cambria Math" panose="02040503050406030204" pitchFamily="18" charset="0"/>
                  </a:rPr>
                  <a:t>𝜋</a:t>
                </a:r>
                <a:r>
                  <a:rPr lang="en-US" b="0" i="0" dirty="0">
                    <a:solidFill>
                      <a:srgbClr val="000000"/>
                    </a:solidFill>
                    <a:effectLst/>
                    <a:latin typeface="Lato" panose="020F0502020204030203" pitchFamily="34" charset="0"/>
                  </a:rPr>
                  <a:t> . </a:t>
                </a:r>
                <a:endParaRPr lang="en-US" dirty="0"/>
              </a:p>
            </p:txBody>
          </p:sp>
        </mc:Fallback>
      </mc:AlternateContent>
      <p:sp>
        <p:nvSpPr>
          <p:cNvPr id="4" name="Slide Number Placeholder 3"/>
          <p:cNvSpPr>
            <a:spLocks noGrp="1"/>
          </p:cNvSpPr>
          <p:nvPr>
            <p:ph type="sldNum" sz="quarter" idx="5"/>
          </p:nvPr>
        </p:nvSpPr>
        <p:spPr/>
        <p:txBody>
          <a:bodyPr/>
          <a:lstStyle/>
          <a:p>
            <a:fld id="{64A39C6E-5CA9-4680-A13F-CB9AF9C1C24B}" type="slidenum">
              <a:rPr lang="en-US" smtClean="0"/>
              <a:t>17</a:t>
            </a:fld>
            <a:endParaRPr lang="en-US"/>
          </a:p>
        </p:txBody>
      </p:sp>
    </p:spTree>
    <p:extLst>
      <p:ext uri="{BB962C8B-B14F-4D97-AF65-F5344CB8AC3E}">
        <p14:creationId xmlns:p14="http://schemas.microsoft.com/office/powerpoint/2010/main" val="2274383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algn="l"/>
                <a:r>
                  <a:rPr lang="en-US" b="0" i="0" dirty="0">
                    <a:solidFill>
                      <a:srgbClr val="000000"/>
                    </a:solidFill>
                    <a:effectLst/>
                    <a:latin typeface="Lato" panose="020F0502020204030203" pitchFamily="34" charset="0"/>
                  </a:rPr>
                  <a:t>The volume of a cube is equal to </a:t>
                </a:r>
                <a:r>
                  <a:rPr lang="en-US" b="0" i="0" u="none" strike="noStrike" dirty="0">
                    <a:solidFill>
                      <a:srgbClr val="000000"/>
                    </a:solidFill>
                    <a:effectLst/>
                    <a:latin typeface="Cambria Math" panose="02040503050406030204" pitchFamily="18" charset="0"/>
                  </a:rPr>
                  <a:t>𝑣=4/3 𝜋𝑟^3</a:t>
                </a:r>
                <a:r>
                  <a:rPr lang="en-US" b="0" i="0" dirty="0">
                    <a:solidFill>
                      <a:srgbClr val="000000"/>
                    </a:solidFill>
                    <a:effectLst/>
                    <a:latin typeface="Cambria Math" panose="02040503050406030204" pitchFamily="18" charset="0"/>
                  </a:rPr>
                  <a:t>.</a:t>
                </a:r>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So, we multiply our volume by </a:t>
                </a:r>
                <a:r>
                  <a:rPr lang="en-US" b="0" i="0" u="none" strike="noStrike" dirty="0">
                    <a:solidFill>
                      <a:srgbClr val="000000"/>
                    </a:solidFill>
                    <a:effectLst/>
                    <a:latin typeface="MathJax_Main"/>
                  </a:rPr>
                  <a:t>3/4</a:t>
                </a:r>
                <a:r>
                  <a:rPr lang="en-US" b="0" i="0" dirty="0">
                    <a:solidFill>
                      <a:srgbClr val="000000"/>
                    </a:solidFill>
                    <a:effectLst/>
                    <a:latin typeface="Lato" panose="020F0502020204030203" pitchFamily="34" charset="0"/>
                  </a:rPr>
                  <a:t> and divide by </a:t>
                </a:r>
                <a:r>
                  <a:rPr lang="en-US" b="0" i="0" u="none" strike="noStrike" dirty="0">
                    <a:solidFill>
                      <a:srgbClr val="000000"/>
                    </a:solidFill>
                    <a:effectLst/>
                    <a:latin typeface="MathJax_Math-italic"/>
                  </a:rPr>
                  <a:t>π</a:t>
                </a:r>
                <a:r>
                  <a:rPr lang="en-US" b="0" i="0" dirty="0">
                    <a:solidFill>
                      <a:srgbClr val="000000"/>
                    </a:solidFill>
                    <a:effectLst/>
                    <a:latin typeface="Lato" panose="020F0502020204030203" pitchFamily="34" charset="0"/>
                  </a:rPr>
                  <a:t>, giving us </a:t>
                </a:r>
                <a:r>
                  <a:rPr lang="en-US" b="0" i="0" u="none" strike="noStrike" dirty="0">
                    <a:solidFill>
                      <a:srgbClr val="000000"/>
                    </a:solidFill>
                    <a:effectLst/>
                    <a:latin typeface="MathJax_Math-italic"/>
                  </a:rPr>
                  <a:t>r</a:t>
                </a:r>
                <a:r>
                  <a:rPr lang="en-US" b="0" i="0" u="none" strike="noStrike" dirty="0">
                    <a:solidFill>
                      <a:srgbClr val="000000"/>
                    </a:solidFill>
                    <a:effectLst/>
                    <a:latin typeface="MathJax_Main"/>
                  </a:rPr>
                  <a:t>=3</a:t>
                </a:r>
                <a:r>
                  <a:rPr lang="en-US" b="0" i="0" dirty="0">
                    <a:solidFill>
                      <a:srgbClr val="000000"/>
                    </a:solidFill>
                    <a:effectLst/>
                    <a:latin typeface="Lato" panose="020F0502020204030203" pitchFamily="34" charset="0"/>
                  </a:rPr>
                  <a:t>.</a:t>
                </a:r>
              </a:p>
              <a:p>
                <a:pPr algn="l"/>
                <a:r>
                  <a:rPr lang="en-US" b="0" i="0" dirty="0">
                    <a:solidFill>
                      <a:srgbClr val="000000"/>
                    </a:solidFill>
                    <a:effectLst/>
                    <a:latin typeface="Lato" panose="020F0502020204030203" pitchFamily="34" charset="0"/>
                  </a:rPr>
                  <a:t>The surface area of a sphere is equal to </a:t>
                </a:r>
                <a:r>
                  <a:rPr lang="en-US" b="0" i="0" u="none" strike="noStrike" dirty="0">
                    <a:solidFill>
                      <a:srgbClr val="000000"/>
                    </a:solidFill>
                    <a:effectLst/>
                    <a:latin typeface="MathJax_Main"/>
                  </a:rPr>
                  <a:t>4</a:t>
                </a:r>
                <a:r>
                  <a:rPr lang="en-US" b="0" i="0" u="none" strike="noStrike" dirty="0">
                    <a:solidFill>
                      <a:srgbClr val="000000"/>
                    </a:solidFill>
                    <a:effectLst/>
                    <a:latin typeface="MathJax_Math-italic"/>
                  </a:rPr>
                  <a:t>πr^</a:t>
                </a:r>
                <a:r>
                  <a:rPr lang="en-US" b="0" i="0" u="none" strike="noStrike" dirty="0">
                    <a:solidFill>
                      <a:srgbClr val="000000"/>
                    </a:solidFill>
                    <a:effectLst/>
                    <a:latin typeface="MathJax_Main"/>
                  </a:rPr>
                  <a:t>2</a:t>
                </a:r>
                <a:r>
                  <a:rPr lang="en-US" b="0" i="0" dirty="0">
                    <a:solidFill>
                      <a:srgbClr val="000000"/>
                    </a:solidFill>
                    <a:effectLst/>
                    <a:latin typeface="Lato" panose="020F0502020204030203" pitchFamily="34" charset="0"/>
                  </a:rPr>
                  <a:t>, giving us </a:t>
                </a:r>
                <a:r>
                  <a:rPr lang="en-US" b="0" i="0" u="none" strike="noStrike" dirty="0">
                    <a:solidFill>
                      <a:srgbClr val="000000"/>
                    </a:solidFill>
                    <a:effectLst/>
                    <a:latin typeface="MathJax_Main"/>
                  </a:rPr>
                  <a:t>36</a:t>
                </a:r>
                <a:r>
                  <a:rPr lang="en-US" b="0" i="0" u="none" strike="noStrike" dirty="0">
                    <a:solidFill>
                      <a:srgbClr val="000000"/>
                    </a:solidFill>
                    <a:effectLst/>
                    <a:latin typeface="MathJax_Math-italic"/>
                  </a:rPr>
                  <a:t>π</a:t>
                </a:r>
                <a:r>
                  <a:rPr lang="en-US" b="0" i="0" dirty="0">
                    <a:solidFill>
                      <a:srgbClr val="000000"/>
                    </a:solidFill>
                    <a:effectLst/>
                    <a:latin typeface="Lato" panose="020F0502020204030203" pitchFamily="34" charset="0"/>
                  </a:rPr>
                  <a:t>.</a:t>
                </a:r>
              </a:p>
              <a:p>
                <a:endParaRPr lang="en-US" dirty="0"/>
              </a:p>
            </p:txBody>
          </p:sp>
        </mc:Fallback>
      </mc:AlternateContent>
      <p:sp>
        <p:nvSpPr>
          <p:cNvPr id="4" name="Slide Number Placeholder 3"/>
          <p:cNvSpPr>
            <a:spLocks noGrp="1"/>
          </p:cNvSpPr>
          <p:nvPr>
            <p:ph type="sldNum" sz="quarter" idx="5"/>
          </p:nvPr>
        </p:nvSpPr>
        <p:spPr/>
        <p:txBody>
          <a:bodyPr/>
          <a:lstStyle/>
          <a:p>
            <a:fld id="{64A39C6E-5CA9-4680-A13F-CB9AF9C1C24B}" type="slidenum">
              <a:rPr lang="en-US" smtClean="0"/>
              <a:t>18</a:t>
            </a:fld>
            <a:endParaRPr lang="en-US"/>
          </a:p>
        </p:txBody>
      </p:sp>
    </p:spTree>
    <p:extLst>
      <p:ext uri="{BB962C8B-B14F-4D97-AF65-F5344CB8AC3E}">
        <p14:creationId xmlns:p14="http://schemas.microsoft.com/office/powerpoint/2010/main" val="149502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F7BD-0211-FC84-A4CB-A845FBA0C0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A1052D-26E7-A679-4112-150AC30CAC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A8F744-522C-C6FF-8492-19804DFB8BEA}"/>
              </a:ext>
            </a:extLst>
          </p:cNvPr>
          <p:cNvSpPr>
            <a:spLocks noGrp="1"/>
          </p:cNvSpPr>
          <p:nvPr>
            <p:ph type="dt" sz="half" idx="10"/>
          </p:nvPr>
        </p:nvSpPr>
        <p:spPr/>
        <p:txBody>
          <a:bodyPr/>
          <a:lstStyle/>
          <a:p>
            <a:fld id="{29EE1397-DF3A-4314-8E47-9369CB8B33C5}" type="datetimeFigureOut">
              <a:rPr lang="en-US" smtClean="0"/>
              <a:t>6/19/2022</a:t>
            </a:fld>
            <a:endParaRPr lang="en-US"/>
          </a:p>
        </p:txBody>
      </p:sp>
      <p:sp>
        <p:nvSpPr>
          <p:cNvPr id="5" name="Footer Placeholder 4">
            <a:extLst>
              <a:ext uri="{FF2B5EF4-FFF2-40B4-BE49-F238E27FC236}">
                <a16:creationId xmlns:a16="http://schemas.microsoft.com/office/drawing/2014/main" id="{270F2807-768B-EC2D-0623-CE1907F514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B9C00A-152C-EE27-0C95-39C0C7673582}"/>
              </a:ext>
            </a:extLst>
          </p:cNvPr>
          <p:cNvSpPr>
            <a:spLocks noGrp="1"/>
          </p:cNvSpPr>
          <p:nvPr>
            <p:ph type="sldNum" sz="quarter" idx="12"/>
          </p:nvPr>
        </p:nvSpPr>
        <p:spPr/>
        <p:txBody>
          <a:bodyPr/>
          <a:lstStyle/>
          <a:p>
            <a:fld id="{D8BC5879-3FB1-4F6C-9A1E-823D9EF8985D}" type="slidenum">
              <a:rPr lang="en-US" smtClean="0"/>
              <a:t>‹#›</a:t>
            </a:fld>
            <a:endParaRPr lang="en-US"/>
          </a:p>
        </p:txBody>
      </p:sp>
    </p:spTree>
    <p:extLst>
      <p:ext uri="{BB962C8B-B14F-4D97-AF65-F5344CB8AC3E}">
        <p14:creationId xmlns:p14="http://schemas.microsoft.com/office/powerpoint/2010/main" val="1878708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1F36F-2596-DFC3-0193-2900814700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455318-6941-3328-9822-B3B307B98A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D2A23E-A2F1-9FFF-DD2F-80B8361A2D62}"/>
              </a:ext>
            </a:extLst>
          </p:cNvPr>
          <p:cNvSpPr>
            <a:spLocks noGrp="1"/>
          </p:cNvSpPr>
          <p:nvPr>
            <p:ph type="dt" sz="half" idx="10"/>
          </p:nvPr>
        </p:nvSpPr>
        <p:spPr/>
        <p:txBody>
          <a:bodyPr/>
          <a:lstStyle/>
          <a:p>
            <a:fld id="{29EE1397-DF3A-4314-8E47-9369CB8B33C5}" type="datetimeFigureOut">
              <a:rPr lang="en-US" smtClean="0"/>
              <a:t>6/19/2022</a:t>
            </a:fld>
            <a:endParaRPr lang="en-US"/>
          </a:p>
        </p:txBody>
      </p:sp>
      <p:sp>
        <p:nvSpPr>
          <p:cNvPr id="5" name="Footer Placeholder 4">
            <a:extLst>
              <a:ext uri="{FF2B5EF4-FFF2-40B4-BE49-F238E27FC236}">
                <a16:creationId xmlns:a16="http://schemas.microsoft.com/office/drawing/2014/main" id="{E52D3827-AD8B-CA52-FA45-CC154C499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900530-870A-3A90-61BD-26CAA61D0008}"/>
              </a:ext>
            </a:extLst>
          </p:cNvPr>
          <p:cNvSpPr>
            <a:spLocks noGrp="1"/>
          </p:cNvSpPr>
          <p:nvPr>
            <p:ph type="sldNum" sz="quarter" idx="12"/>
          </p:nvPr>
        </p:nvSpPr>
        <p:spPr/>
        <p:txBody>
          <a:bodyPr/>
          <a:lstStyle/>
          <a:p>
            <a:fld id="{D8BC5879-3FB1-4F6C-9A1E-823D9EF8985D}" type="slidenum">
              <a:rPr lang="en-US" smtClean="0"/>
              <a:t>‹#›</a:t>
            </a:fld>
            <a:endParaRPr lang="en-US"/>
          </a:p>
        </p:txBody>
      </p:sp>
    </p:spTree>
    <p:extLst>
      <p:ext uri="{BB962C8B-B14F-4D97-AF65-F5344CB8AC3E}">
        <p14:creationId xmlns:p14="http://schemas.microsoft.com/office/powerpoint/2010/main" val="18624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4790C7-1247-54CC-9FDF-A22A9B3BEB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F5E972-246F-70FA-731D-E38F94D8A3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5C23C1-E6DB-92D9-9E1E-91D21545A3FE}"/>
              </a:ext>
            </a:extLst>
          </p:cNvPr>
          <p:cNvSpPr>
            <a:spLocks noGrp="1"/>
          </p:cNvSpPr>
          <p:nvPr>
            <p:ph type="dt" sz="half" idx="10"/>
          </p:nvPr>
        </p:nvSpPr>
        <p:spPr/>
        <p:txBody>
          <a:bodyPr/>
          <a:lstStyle/>
          <a:p>
            <a:fld id="{29EE1397-DF3A-4314-8E47-9369CB8B33C5}" type="datetimeFigureOut">
              <a:rPr lang="en-US" smtClean="0"/>
              <a:t>6/19/2022</a:t>
            </a:fld>
            <a:endParaRPr lang="en-US"/>
          </a:p>
        </p:txBody>
      </p:sp>
      <p:sp>
        <p:nvSpPr>
          <p:cNvPr id="5" name="Footer Placeholder 4">
            <a:extLst>
              <a:ext uri="{FF2B5EF4-FFF2-40B4-BE49-F238E27FC236}">
                <a16:creationId xmlns:a16="http://schemas.microsoft.com/office/drawing/2014/main" id="{89C171D9-BEA0-5A59-8703-22F839E53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34FE36-DC9E-8D00-9011-D2399657E612}"/>
              </a:ext>
            </a:extLst>
          </p:cNvPr>
          <p:cNvSpPr>
            <a:spLocks noGrp="1"/>
          </p:cNvSpPr>
          <p:nvPr>
            <p:ph type="sldNum" sz="quarter" idx="12"/>
          </p:nvPr>
        </p:nvSpPr>
        <p:spPr/>
        <p:txBody>
          <a:bodyPr/>
          <a:lstStyle/>
          <a:p>
            <a:fld id="{D8BC5879-3FB1-4F6C-9A1E-823D9EF8985D}" type="slidenum">
              <a:rPr lang="en-US" smtClean="0"/>
              <a:t>‹#›</a:t>
            </a:fld>
            <a:endParaRPr lang="en-US"/>
          </a:p>
        </p:txBody>
      </p:sp>
    </p:spTree>
    <p:extLst>
      <p:ext uri="{BB962C8B-B14F-4D97-AF65-F5344CB8AC3E}">
        <p14:creationId xmlns:p14="http://schemas.microsoft.com/office/powerpoint/2010/main" val="4280778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6DF1C-3116-832C-BEB1-5BD732261F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26CBAB-1793-D181-57E3-5678F3B444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6E3737-CF91-2A2E-1F44-4EA3553C8A3D}"/>
              </a:ext>
            </a:extLst>
          </p:cNvPr>
          <p:cNvSpPr>
            <a:spLocks noGrp="1"/>
          </p:cNvSpPr>
          <p:nvPr>
            <p:ph type="dt" sz="half" idx="10"/>
          </p:nvPr>
        </p:nvSpPr>
        <p:spPr/>
        <p:txBody>
          <a:bodyPr/>
          <a:lstStyle/>
          <a:p>
            <a:fld id="{7D20F8C5-E925-4020-8E12-758A64FEDD94}" type="datetimeFigureOut">
              <a:rPr lang="en-US" smtClean="0"/>
              <a:t>6/19/2022</a:t>
            </a:fld>
            <a:endParaRPr lang="en-US"/>
          </a:p>
        </p:txBody>
      </p:sp>
      <p:sp>
        <p:nvSpPr>
          <p:cNvPr id="5" name="Footer Placeholder 4">
            <a:extLst>
              <a:ext uri="{FF2B5EF4-FFF2-40B4-BE49-F238E27FC236}">
                <a16:creationId xmlns:a16="http://schemas.microsoft.com/office/drawing/2014/main" id="{4E848531-0102-8ADD-1A1E-1D410F47CC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91929E-F7FD-CF17-048C-76D370482C97}"/>
              </a:ext>
            </a:extLst>
          </p:cNvPr>
          <p:cNvSpPr>
            <a:spLocks noGrp="1"/>
          </p:cNvSpPr>
          <p:nvPr>
            <p:ph type="sldNum" sz="quarter" idx="12"/>
          </p:nvPr>
        </p:nvSpPr>
        <p:spPr/>
        <p:txBody>
          <a:bodyPr/>
          <a:lstStyle/>
          <a:p>
            <a:fld id="{2AD1ACE3-E5C1-4235-AB22-55713B9BC417}" type="slidenum">
              <a:rPr lang="en-US" smtClean="0"/>
              <a:t>‹#›</a:t>
            </a:fld>
            <a:endParaRPr lang="en-US"/>
          </a:p>
        </p:txBody>
      </p:sp>
    </p:spTree>
    <p:extLst>
      <p:ext uri="{BB962C8B-B14F-4D97-AF65-F5344CB8AC3E}">
        <p14:creationId xmlns:p14="http://schemas.microsoft.com/office/powerpoint/2010/main" val="35413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DE330-AF9C-6135-EC43-F38817F837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6AF77F-8DFC-517A-5950-D075035075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4B2E5-EE82-61FA-E0ED-C1CF2C939E47}"/>
              </a:ext>
            </a:extLst>
          </p:cNvPr>
          <p:cNvSpPr>
            <a:spLocks noGrp="1"/>
          </p:cNvSpPr>
          <p:nvPr>
            <p:ph type="dt" sz="half" idx="10"/>
          </p:nvPr>
        </p:nvSpPr>
        <p:spPr/>
        <p:txBody>
          <a:bodyPr/>
          <a:lstStyle/>
          <a:p>
            <a:fld id="{29EE1397-DF3A-4314-8E47-9369CB8B33C5}" type="datetimeFigureOut">
              <a:rPr lang="en-US" smtClean="0"/>
              <a:t>6/19/2022</a:t>
            </a:fld>
            <a:endParaRPr lang="en-US"/>
          </a:p>
        </p:txBody>
      </p:sp>
      <p:sp>
        <p:nvSpPr>
          <p:cNvPr id="5" name="Footer Placeholder 4">
            <a:extLst>
              <a:ext uri="{FF2B5EF4-FFF2-40B4-BE49-F238E27FC236}">
                <a16:creationId xmlns:a16="http://schemas.microsoft.com/office/drawing/2014/main" id="{7A6CC73A-067B-CBFD-5A20-6C0CC78A8A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867CA-E26A-B7A5-CC36-BDE36812ADEE}"/>
              </a:ext>
            </a:extLst>
          </p:cNvPr>
          <p:cNvSpPr>
            <a:spLocks noGrp="1"/>
          </p:cNvSpPr>
          <p:nvPr>
            <p:ph type="sldNum" sz="quarter" idx="12"/>
          </p:nvPr>
        </p:nvSpPr>
        <p:spPr/>
        <p:txBody>
          <a:bodyPr/>
          <a:lstStyle/>
          <a:p>
            <a:fld id="{D8BC5879-3FB1-4F6C-9A1E-823D9EF8985D}" type="slidenum">
              <a:rPr lang="en-US" smtClean="0"/>
              <a:t>‹#›</a:t>
            </a:fld>
            <a:endParaRPr lang="en-US"/>
          </a:p>
        </p:txBody>
      </p:sp>
    </p:spTree>
    <p:extLst>
      <p:ext uri="{BB962C8B-B14F-4D97-AF65-F5344CB8AC3E}">
        <p14:creationId xmlns:p14="http://schemas.microsoft.com/office/powerpoint/2010/main" val="54365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9A50E-BEE9-5C8C-A454-26FE5699DD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0FECA2-2FBC-E9B2-B200-9668BD8020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FEB549-6747-D0DE-6760-10DE74AD816C}"/>
              </a:ext>
            </a:extLst>
          </p:cNvPr>
          <p:cNvSpPr>
            <a:spLocks noGrp="1"/>
          </p:cNvSpPr>
          <p:nvPr>
            <p:ph type="dt" sz="half" idx="10"/>
          </p:nvPr>
        </p:nvSpPr>
        <p:spPr/>
        <p:txBody>
          <a:bodyPr/>
          <a:lstStyle/>
          <a:p>
            <a:fld id="{29EE1397-DF3A-4314-8E47-9369CB8B33C5}" type="datetimeFigureOut">
              <a:rPr lang="en-US" smtClean="0"/>
              <a:t>6/19/2022</a:t>
            </a:fld>
            <a:endParaRPr lang="en-US"/>
          </a:p>
        </p:txBody>
      </p:sp>
      <p:sp>
        <p:nvSpPr>
          <p:cNvPr id="5" name="Footer Placeholder 4">
            <a:extLst>
              <a:ext uri="{FF2B5EF4-FFF2-40B4-BE49-F238E27FC236}">
                <a16:creationId xmlns:a16="http://schemas.microsoft.com/office/drawing/2014/main" id="{AC1A49F5-BAD6-5B39-F09B-CA479C25F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645D87-9495-F3E4-1812-AF843E6C64B8}"/>
              </a:ext>
            </a:extLst>
          </p:cNvPr>
          <p:cNvSpPr>
            <a:spLocks noGrp="1"/>
          </p:cNvSpPr>
          <p:nvPr>
            <p:ph type="sldNum" sz="quarter" idx="12"/>
          </p:nvPr>
        </p:nvSpPr>
        <p:spPr/>
        <p:txBody>
          <a:bodyPr/>
          <a:lstStyle/>
          <a:p>
            <a:fld id="{D8BC5879-3FB1-4F6C-9A1E-823D9EF8985D}" type="slidenum">
              <a:rPr lang="en-US" smtClean="0"/>
              <a:t>‹#›</a:t>
            </a:fld>
            <a:endParaRPr lang="en-US"/>
          </a:p>
        </p:txBody>
      </p:sp>
    </p:spTree>
    <p:extLst>
      <p:ext uri="{BB962C8B-B14F-4D97-AF65-F5344CB8AC3E}">
        <p14:creationId xmlns:p14="http://schemas.microsoft.com/office/powerpoint/2010/main" val="2495052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056C-099F-FE48-53DE-957F17EBC3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8B61ED-108E-DA0D-2529-7BF7C86490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74C4A7-AE33-EC3E-CD91-F630A59013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FB4AAA-D56F-FE29-777E-F7250CD8790C}"/>
              </a:ext>
            </a:extLst>
          </p:cNvPr>
          <p:cNvSpPr>
            <a:spLocks noGrp="1"/>
          </p:cNvSpPr>
          <p:nvPr>
            <p:ph type="dt" sz="half" idx="10"/>
          </p:nvPr>
        </p:nvSpPr>
        <p:spPr/>
        <p:txBody>
          <a:bodyPr/>
          <a:lstStyle/>
          <a:p>
            <a:fld id="{29EE1397-DF3A-4314-8E47-9369CB8B33C5}" type="datetimeFigureOut">
              <a:rPr lang="en-US" smtClean="0"/>
              <a:t>6/19/2022</a:t>
            </a:fld>
            <a:endParaRPr lang="en-US"/>
          </a:p>
        </p:txBody>
      </p:sp>
      <p:sp>
        <p:nvSpPr>
          <p:cNvPr id="6" name="Footer Placeholder 5">
            <a:extLst>
              <a:ext uri="{FF2B5EF4-FFF2-40B4-BE49-F238E27FC236}">
                <a16:creationId xmlns:a16="http://schemas.microsoft.com/office/drawing/2014/main" id="{206CDCE8-4130-8505-B7E5-E6AAA234D9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F85590-444C-3521-360E-2125A2EE5B5E}"/>
              </a:ext>
            </a:extLst>
          </p:cNvPr>
          <p:cNvSpPr>
            <a:spLocks noGrp="1"/>
          </p:cNvSpPr>
          <p:nvPr>
            <p:ph type="sldNum" sz="quarter" idx="12"/>
          </p:nvPr>
        </p:nvSpPr>
        <p:spPr/>
        <p:txBody>
          <a:bodyPr/>
          <a:lstStyle/>
          <a:p>
            <a:fld id="{D8BC5879-3FB1-4F6C-9A1E-823D9EF8985D}" type="slidenum">
              <a:rPr lang="en-US" smtClean="0"/>
              <a:t>‹#›</a:t>
            </a:fld>
            <a:endParaRPr lang="en-US"/>
          </a:p>
        </p:txBody>
      </p:sp>
    </p:spTree>
    <p:extLst>
      <p:ext uri="{BB962C8B-B14F-4D97-AF65-F5344CB8AC3E}">
        <p14:creationId xmlns:p14="http://schemas.microsoft.com/office/powerpoint/2010/main" val="212610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D7CA9-8B84-991A-0D43-64036B9A5A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E505FF-F735-1097-4863-959101D96A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7E1202-5AF9-98F8-A92D-E10C1FECEE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0E6F91-55A6-F57F-4A45-2D098A9FE6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23AC0E-89DB-C246-DC76-64906922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30BBD1-8FFB-23FB-BDF8-DCAFB673CED7}"/>
              </a:ext>
            </a:extLst>
          </p:cNvPr>
          <p:cNvSpPr>
            <a:spLocks noGrp="1"/>
          </p:cNvSpPr>
          <p:nvPr>
            <p:ph type="dt" sz="half" idx="10"/>
          </p:nvPr>
        </p:nvSpPr>
        <p:spPr/>
        <p:txBody>
          <a:bodyPr/>
          <a:lstStyle/>
          <a:p>
            <a:fld id="{29EE1397-DF3A-4314-8E47-9369CB8B33C5}" type="datetimeFigureOut">
              <a:rPr lang="en-US" smtClean="0"/>
              <a:t>6/19/2022</a:t>
            </a:fld>
            <a:endParaRPr lang="en-US"/>
          </a:p>
        </p:txBody>
      </p:sp>
      <p:sp>
        <p:nvSpPr>
          <p:cNvPr id="8" name="Footer Placeholder 7">
            <a:extLst>
              <a:ext uri="{FF2B5EF4-FFF2-40B4-BE49-F238E27FC236}">
                <a16:creationId xmlns:a16="http://schemas.microsoft.com/office/drawing/2014/main" id="{BF550B56-B0E2-9C5E-3CD4-D52D50210F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728A4B-82EB-ABFA-094F-C963E12C9640}"/>
              </a:ext>
            </a:extLst>
          </p:cNvPr>
          <p:cNvSpPr>
            <a:spLocks noGrp="1"/>
          </p:cNvSpPr>
          <p:nvPr>
            <p:ph type="sldNum" sz="quarter" idx="12"/>
          </p:nvPr>
        </p:nvSpPr>
        <p:spPr/>
        <p:txBody>
          <a:bodyPr/>
          <a:lstStyle/>
          <a:p>
            <a:fld id="{D8BC5879-3FB1-4F6C-9A1E-823D9EF8985D}" type="slidenum">
              <a:rPr lang="en-US" smtClean="0"/>
              <a:t>‹#›</a:t>
            </a:fld>
            <a:endParaRPr lang="en-US"/>
          </a:p>
        </p:txBody>
      </p:sp>
    </p:spTree>
    <p:extLst>
      <p:ext uri="{BB962C8B-B14F-4D97-AF65-F5344CB8AC3E}">
        <p14:creationId xmlns:p14="http://schemas.microsoft.com/office/powerpoint/2010/main" val="1237505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8B54E-7BE8-8CA9-4084-857EF3834F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52C43E-B2E8-EB1A-66BC-1AE543468643}"/>
              </a:ext>
            </a:extLst>
          </p:cNvPr>
          <p:cNvSpPr>
            <a:spLocks noGrp="1"/>
          </p:cNvSpPr>
          <p:nvPr>
            <p:ph type="dt" sz="half" idx="10"/>
          </p:nvPr>
        </p:nvSpPr>
        <p:spPr/>
        <p:txBody>
          <a:bodyPr/>
          <a:lstStyle/>
          <a:p>
            <a:fld id="{29EE1397-DF3A-4314-8E47-9369CB8B33C5}" type="datetimeFigureOut">
              <a:rPr lang="en-US" smtClean="0"/>
              <a:t>6/19/2022</a:t>
            </a:fld>
            <a:endParaRPr lang="en-US"/>
          </a:p>
        </p:txBody>
      </p:sp>
      <p:sp>
        <p:nvSpPr>
          <p:cNvPr id="4" name="Footer Placeholder 3">
            <a:extLst>
              <a:ext uri="{FF2B5EF4-FFF2-40B4-BE49-F238E27FC236}">
                <a16:creationId xmlns:a16="http://schemas.microsoft.com/office/drawing/2014/main" id="{0B9CA3F6-7211-F055-63BF-4B2C13FA47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CFF71A-FF45-A8A3-B6F9-122D65CD2092}"/>
              </a:ext>
            </a:extLst>
          </p:cNvPr>
          <p:cNvSpPr>
            <a:spLocks noGrp="1"/>
          </p:cNvSpPr>
          <p:nvPr>
            <p:ph type="sldNum" sz="quarter" idx="12"/>
          </p:nvPr>
        </p:nvSpPr>
        <p:spPr/>
        <p:txBody>
          <a:bodyPr/>
          <a:lstStyle/>
          <a:p>
            <a:fld id="{D8BC5879-3FB1-4F6C-9A1E-823D9EF8985D}" type="slidenum">
              <a:rPr lang="en-US" smtClean="0"/>
              <a:t>‹#›</a:t>
            </a:fld>
            <a:endParaRPr lang="en-US"/>
          </a:p>
        </p:txBody>
      </p:sp>
    </p:spTree>
    <p:extLst>
      <p:ext uri="{BB962C8B-B14F-4D97-AF65-F5344CB8AC3E}">
        <p14:creationId xmlns:p14="http://schemas.microsoft.com/office/powerpoint/2010/main" val="326756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3E7BD-2DA1-9186-2A8A-9E6B7679747D}"/>
              </a:ext>
            </a:extLst>
          </p:cNvPr>
          <p:cNvSpPr>
            <a:spLocks noGrp="1"/>
          </p:cNvSpPr>
          <p:nvPr>
            <p:ph type="dt" sz="half" idx="10"/>
          </p:nvPr>
        </p:nvSpPr>
        <p:spPr/>
        <p:txBody>
          <a:bodyPr/>
          <a:lstStyle/>
          <a:p>
            <a:fld id="{29EE1397-DF3A-4314-8E47-9369CB8B33C5}" type="datetimeFigureOut">
              <a:rPr lang="en-US" smtClean="0"/>
              <a:t>6/19/2022</a:t>
            </a:fld>
            <a:endParaRPr lang="en-US"/>
          </a:p>
        </p:txBody>
      </p:sp>
      <p:sp>
        <p:nvSpPr>
          <p:cNvPr id="3" name="Footer Placeholder 2">
            <a:extLst>
              <a:ext uri="{FF2B5EF4-FFF2-40B4-BE49-F238E27FC236}">
                <a16:creationId xmlns:a16="http://schemas.microsoft.com/office/drawing/2014/main" id="{14F9E53E-E8E9-FC60-B57E-B385BCDD78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02255B-7C81-C932-4F4C-699103AF3A6F}"/>
              </a:ext>
            </a:extLst>
          </p:cNvPr>
          <p:cNvSpPr>
            <a:spLocks noGrp="1"/>
          </p:cNvSpPr>
          <p:nvPr>
            <p:ph type="sldNum" sz="quarter" idx="12"/>
          </p:nvPr>
        </p:nvSpPr>
        <p:spPr/>
        <p:txBody>
          <a:bodyPr/>
          <a:lstStyle/>
          <a:p>
            <a:fld id="{D8BC5879-3FB1-4F6C-9A1E-823D9EF8985D}" type="slidenum">
              <a:rPr lang="en-US" smtClean="0"/>
              <a:t>‹#›</a:t>
            </a:fld>
            <a:endParaRPr lang="en-US"/>
          </a:p>
        </p:txBody>
      </p:sp>
    </p:spTree>
    <p:extLst>
      <p:ext uri="{BB962C8B-B14F-4D97-AF65-F5344CB8AC3E}">
        <p14:creationId xmlns:p14="http://schemas.microsoft.com/office/powerpoint/2010/main" val="213111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9968-D4CE-6E81-79E7-1D60B6A025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DCFA9F-74D0-45E0-AE8B-7F5379BC44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7081F5-C614-C340-11D2-68B090CA4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25AABC-1E41-2DBC-9904-C7E09AEB27D3}"/>
              </a:ext>
            </a:extLst>
          </p:cNvPr>
          <p:cNvSpPr>
            <a:spLocks noGrp="1"/>
          </p:cNvSpPr>
          <p:nvPr>
            <p:ph type="dt" sz="half" idx="10"/>
          </p:nvPr>
        </p:nvSpPr>
        <p:spPr/>
        <p:txBody>
          <a:bodyPr/>
          <a:lstStyle/>
          <a:p>
            <a:fld id="{29EE1397-DF3A-4314-8E47-9369CB8B33C5}" type="datetimeFigureOut">
              <a:rPr lang="en-US" smtClean="0"/>
              <a:t>6/19/2022</a:t>
            </a:fld>
            <a:endParaRPr lang="en-US"/>
          </a:p>
        </p:txBody>
      </p:sp>
      <p:sp>
        <p:nvSpPr>
          <p:cNvPr id="6" name="Footer Placeholder 5">
            <a:extLst>
              <a:ext uri="{FF2B5EF4-FFF2-40B4-BE49-F238E27FC236}">
                <a16:creationId xmlns:a16="http://schemas.microsoft.com/office/drawing/2014/main" id="{7814964A-9997-34DF-0F72-F05BDA66B2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D1314-D7FF-70B9-1642-2B85226265E3}"/>
              </a:ext>
            </a:extLst>
          </p:cNvPr>
          <p:cNvSpPr>
            <a:spLocks noGrp="1"/>
          </p:cNvSpPr>
          <p:nvPr>
            <p:ph type="sldNum" sz="quarter" idx="12"/>
          </p:nvPr>
        </p:nvSpPr>
        <p:spPr/>
        <p:txBody>
          <a:bodyPr/>
          <a:lstStyle/>
          <a:p>
            <a:fld id="{D8BC5879-3FB1-4F6C-9A1E-823D9EF8985D}" type="slidenum">
              <a:rPr lang="en-US" smtClean="0"/>
              <a:t>‹#›</a:t>
            </a:fld>
            <a:endParaRPr lang="en-US"/>
          </a:p>
        </p:txBody>
      </p:sp>
    </p:spTree>
    <p:extLst>
      <p:ext uri="{BB962C8B-B14F-4D97-AF65-F5344CB8AC3E}">
        <p14:creationId xmlns:p14="http://schemas.microsoft.com/office/powerpoint/2010/main" val="426056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42010-7D1C-144D-AE2D-CCCE30862F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FED5B4-8DAC-7B08-E153-1992C6ECC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813071-DA39-9429-C1D3-9388099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5FC2F1-C727-9CAB-AC22-AD88F0ACA9BB}"/>
              </a:ext>
            </a:extLst>
          </p:cNvPr>
          <p:cNvSpPr>
            <a:spLocks noGrp="1"/>
          </p:cNvSpPr>
          <p:nvPr>
            <p:ph type="dt" sz="half" idx="10"/>
          </p:nvPr>
        </p:nvSpPr>
        <p:spPr/>
        <p:txBody>
          <a:bodyPr/>
          <a:lstStyle/>
          <a:p>
            <a:fld id="{29EE1397-DF3A-4314-8E47-9369CB8B33C5}" type="datetimeFigureOut">
              <a:rPr lang="en-US" smtClean="0"/>
              <a:t>6/19/2022</a:t>
            </a:fld>
            <a:endParaRPr lang="en-US"/>
          </a:p>
        </p:txBody>
      </p:sp>
      <p:sp>
        <p:nvSpPr>
          <p:cNvPr id="6" name="Footer Placeholder 5">
            <a:extLst>
              <a:ext uri="{FF2B5EF4-FFF2-40B4-BE49-F238E27FC236}">
                <a16:creationId xmlns:a16="http://schemas.microsoft.com/office/drawing/2014/main" id="{D44A3670-31D1-45D0-5F35-8B85F3E05E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60A67-75EC-44DD-10FA-3040898AF37A}"/>
              </a:ext>
            </a:extLst>
          </p:cNvPr>
          <p:cNvSpPr>
            <a:spLocks noGrp="1"/>
          </p:cNvSpPr>
          <p:nvPr>
            <p:ph type="sldNum" sz="quarter" idx="12"/>
          </p:nvPr>
        </p:nvSpPr>
        <p:spPr/>
        <p:txBody>
          <a:bodyPr/>
          <a:lstStyle/>
          <a:p>
            <a:fld id="{D8BC5879-3FB1-4F6C-9A1E-823D9EF8985D}" type="slidenum">
              <a:rPr lang="en-US" smtClean="0"/>
              <a:t>‹#›</a:t>
            </a:fld>
            <a:endParaRPr lang="en-US"/>
          </a:p>
        </p:txBody>
      </p:sp>
    </p:spTree>
    <p:extLst>
      <p:ext uri="{BB962C8B-B14F-4D97-AF65-F5344CB8AC3E}">
        <p14:creationId xmlns:p14="http://schemas.microsoft.com/office/powerpoint/2010/main" val="120952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B606A-CEB3-546D-99C1-509563437C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F4BF39-F7B2-3FA5-F48D-541359227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A4C42-DC6C-A50F-23A0-6C55339A7A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E1397-DF3A-4314-8E47-9369CB8B33C5}" type="datetimeFigureOut">
              <a:rPr lang="en-US" smtClean="0"/>
              <a:t>6/19/2022</a:t>
            </a:fld>
            <a:endParaRPr lang="en-US"/>
          </a:p>
        </p:txBody>
      </p:sp>
      <p:sp>
        <p:nvSpPr>
          <p:cNvPr id="5" name="Footer Placeholder 4">
            <a:extLst>
              <a:ext uri="{FF2B5EF4-FFF2-40B4-BE49-F238E27FC236}">
                <a16:creationId xmlns:a16="http://schemas.microsoft.com/office/drawing/2014/main" id="{0DF6CD5F-CF7A-DC25-1BC0-A02E36211F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B71258-B17A-3F18-0860-28991A0FF1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C5879-3FB1-4F6C-9A1E-823D9EF8985D}" type="slidenum">
              <a:rPr lang="en-US" smtClean="0"/>
              <a:t>‹#›</a:t>
            </a:fld>
            <a:endParaRPr lang="en-US"/>
          </a:p>
        </p:txBody>
      </p:sp>
    </p:spTree>
    <p:extLst>
      <p:ext uri="{BB962C8B-B14F-4D97-AF65-F5344CB8AC3E}">
        <p14:creationId xmlns:p14="http://schemas.microsoft.com/office/powerpoint/2010/main" val="279018948"/>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0E1F17-375F-EAA0-E042-ED308537E2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66A4D9-ECCC-3BDC-D6AE-80F9E28A3E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2B71F-42E6-5A33-ECBE-D5EFD8D53B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0F8C5-E925-4020-8E12-758A64FEDD94}" type="datetimeFigureOut">
              <a:rPr lang="en-US" smtClean="0"/>
              <a:t>6/19/2022</a:t>
            </a:fld>
            <a:endParaRPr lang="en-US"/>
          </a:p>
        </p:txBody>
      </p:sp>
      <p:sp>
        <p:nvSpPr>
          <p:cNvPr id="5" name="Footer Placeholder 4">
            <a:extLst>
              <a:ext uri="{FF2B5EF4-FFF2-40B4-BE49-F238E27FC236}">
                <a16:creationId xmlns:a16="http://schemas.microsoft.com/office/drawing/2014/main" id="{829FE743-DECF-7CE5-67BB-A7E731B283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94626A-369E-FB85-F134-EA380E91AC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1ACE3-E5C1-4235-AB22-55713B9BC417}" type="slidenum">
              <a:rPr lang="en-US" smtClean="0"/>
              <a:t>‹#›</a:t>
            </a:fld>
            <a:endParaRPr lang="en-US"/>
          </a:p>
        </p:txBody>
      </p:sp>
    </p:spTree>
    <p:extLst>
      <p:ext uri="{BB962C8B-B14F-4D97-AF65-F5344CB8AC3E}">
        <p14:creationId xmlns:p14="http://schemas.microsoft.com/office/powerpoint/2010/main" val="141091394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A9FF-C3E0-C10E-4B17-08EFF3FED6DF}"/>
              </a:ext>
            </a:extLst>
          </p:cNvPr>
          <p:cNvSpPr>
            <a:spLocks noGrp="1"/>
          </p:cNvSpPr>
          <p:nvPr>
            <p:ph type="ctrTitle"/>
          </p:nvPr>
        </p:nvSpPr>
        <p:spPr>
          <a:xfrm>
            <a:off x="1524000" y="1122363"/>
            <a:ext cx="9144000" cy="2133599"/>
          </a:xfrm>
        </p:spPr>
        <p:txBody>
          <a:bodyPr>
            <a:normAutofit/>
          </a:bodyPr>
          <a:lstStyle/>
          <a:p>
            <a:r>
              <a:rPr lang="en-US" sz="5000" b="1" dirty="0"/>
              <a:t>Quantitative Reasoning </a:t>
            </a:r>
            <a:br>
              <a:rPr lang="en-US" sz="5000" b="1" dirty="0"/>
            </a:br>
            <a:r>
              <a:rPr lang="en-US" sz="5000" b="1" dirty="0"/>
              <a:t>&amp; Math Review</a:t>
            </a:r>
            <a:br>
              <a:rPr lang="en-US" sz="5000" b="1" dirty="0"/>
            </a:br>
            <a:r>
              <a:rPr lang="en-US" sz="1800" b="1" dirty="0"/>
              <a:t>Geometry Focus</a:t>
            </a:r>
            <a:endParaRPr lang="en-US" sz="5000" b="1" dirty="0"/>
          </a:p>
        </p:txBody>
      </p:sp>
      <p:sp>
        <p:nvSpPr>
          <p:cNvPr id="3" name="Subtitle 2">
            <a:extLst>
              <a:ext uri="{FF2B5EF4-FFF2-40B4-BE49-F238E27FC236}">
                <a16:creationId xmlns:a16="http://schemas.microsoft.com/office/drawing/2014/main" id="{29F5C255-3F59-615C-3682-53A04505D77B}"/>
              </a:ext>
            </a:extLst>
          </p:cNvPr>
          <p:cNvSpPr>
            <a:spLocks noGrp="1"/>
          </p:cNvSpPr>
          <p:nvPr>
            <p:ph type="subTitle" idx="1"/>
          </p:nvPr>
        </p:nvSpPr>
        <p:spPr>
          <a:xfrm>
            <a:off x="1524000" y="5229726"/>
            <a:ext cx="9144000" cy="505911"/>
          </a:xfrm>
        </p:spPr>
        <p:txBody>
          <a:bodyPr>
            <a:normAutofit/>
          </a:bodyPr>
          <a:lstStyle/>
          <a:p>
            <a:r>
              <a:rPr lang="en-US" sz="3000" dirty="0"/>
              <a:t>By Enrique Garcia</a:t>
            </a:r>
          </a:p>
        </p:txBody>
      </p:sp>
    </p:spTree>
    <p:extLst>
      <p:ext uri="{BB962C8B-B14F-4D97-AF65-F5344CB8AC3E}">
        <p14:creationId xmlns:p14="http://schemas.microsoft.com/office/powerpoint/2010/main" val="1874999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552E-CA47-C750-4355-9216B3207A47}"/>
              </a:ext>
            </a:extLst>
          </p:cNvPr>
          <p:cNvSpPr>
            <a:spLocks noGrp="1"/>
          </p:cNvSpPr>
          <p:nvPr>
            <p:ph type="title"/>
          </p:nvPr>
        </p:nvSpPr>
        <p:spPr/>
        <p:txBody>
          <a:bodyPr/>
          <a:lstStyle/>
          <a:p>
            <a:r>
              <a:rPr lang="en-US" dirty="0">
                <a:solidFill>
                  <a:schemeClr val="bg1"/>
                </a:solidFill>
              </a:rPr>
              <a:t>Three-Dimensional Figures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8E249C0-8D23-596B-7607-5AF9E6E05EA4}"/>
                  </a:ext>
                </a:extLst>
              </p:cNvPr>
              <p:cNvSpPr>
                <a:spLocks noGrp="1"/>
              </p:cNvSpPr>
              <p:nvPr>
                <p:ph sz="half" idx="1"/>
              </p:nvPr>
            </p:nvSpPr>
            <p:spPr/>
            <p:txBody>
              <a:bodyPr>
                <a:normAutofit/>
              </a:bodyPr>
              <a:lstStyle/>
              <a:p>
                <a:r>
                  <a:rPr lang="en-US" sz="2000" dirty="0">
                    <a:solidFill>
                      <a:schemeClr val="bg1"/>
                    </a:solidFill>
                  </a:rPr>
                  <a:t>Rectangular Solid or Prisms, and Cubes</a:t>
                </a:r>
              </a:p>
              <a:p>
                <a:pPr lvl="1"/>
                <a:r>
                  <a:rPr lang="en-US" sz="1600" dirty="0">
                    <a:solidFill>
                      <a:schemeClr val="bg1"/>
                    </a:solidFill>
                  </a:rPr>
                  <a:t>Faces, Edges, and Vertex</a:t>
                </a:r>
              </a:p>
              <a:p>
                <a:pPr lvl="1"/>
                <a:endParaRPr lang="en-US" sz="1600" dirty="0">
                  <a:solidFill>
                    <a:schemeClr val="bg1"/>
                  </a:solidFill>
                </a:endParaRPr>
              </a:p>
              <a:p>
                <a:pPr lvl="1"/>
                <a:endParaRPr lang="en-US" sz="1600" dirty="0">
                  <a:solidFill>
                    <a:schemeClr val="bg1"/>
                  </a:solidFill>
                </a:endParaRPr>
              </a:p>
              <a:p>
                <a:pPr lvl="1"/>
                <a:endParaRPr lang="en-US" sz="1600" dirty="0">
                  <a:solidFill>
                    <a:schemeClr val="bg1"/>
                  </a:solidFill>
                </a:endParaRPr>
              </a:p>
              <a:p>
                <a:pPr lvl="1"/>
                <a:r>
                  <a:rPr lang="en-US" sz="1600" dirty="0">
                    <a:solidFill>
                      <a:schemeClr val="bg1"/>
                    </a:solidFill>
                  </a:rPr>
                  <a:t>Volume </a:t>
                </a:r>
                <a14:m>
                  <m:oMath xmlns:m="http://schemas.openxmlformats.org/officeDocument/2006/math">
                    <m:r>
                      <a:rPr lang="en-US" sz="1600" b="0" i="1" smtClean="0">
                        <a:solidFill>
                          <a:schemeClr val="bg1"/>
                        </a:solidFill>
                        <a:latin typeface="Cambria Math" panose="02040503050406030204" pitchFamily="18" charset="0"/>
                      </a:rPr>
                      <m:t>𝑉</m:t>
                    </m:r>
                    <m:r>
                      <a:rPr lang="en-US" sz="1600" b="0" i="1" smtClean="0">
                        <a:solidFill>
                          <a:schemeClr val="bg1"/>
                        </a:solidFill>
                        <a:latin typeface="Cambria Math" panose="02040503050406030204" pitchFamily="18" charset="0"/>
                      </a:rPr>
                      <m:t>=</m:t>
                    </m:r>
                    <m:r>
                      <a:rPr lang="en-US" sz="1600" b="0" i="1" smtClean="0">
                        <a:solidFill>
                          <a:schemeClr val="bg1"/>
                        </a:solidFill>
                        <a:latin typeface="Cambria Math" panose="02040503050406030204" pitchFamily="18" charset="0"/>
                      </a:rPr>
                      <m:t>𝑙</m:t>
                    </m:r>
                    <m:r>
                      <a:rPr lang="en-US" sz="1600" b="0" i="1" smtClean="0">
                        <a:solidFill>
                          <a:schemeClr val="bg1"/>
                        </a:solidFill>
                        <a:latin typeface="Cambria Math" panose="02040503050406030204" pitchFamily="18" charset="0"/>
                      </a:rPr>
                      <m:t>∗</m:t>
                    </m:r>
                    <m:r>
                      <a:rPr lang="en-US" sz="1600" b="0" i="1" smtClean="0">
                        <a:solidFill>
                          <a:schemeClr val="bg1"/>
                        </a:solidFill>
                        <a:latin typeface="Cambria Math" panose="02040503050406030204" pitchFamily="18" charset="0"/>
                      </a:rPr>
                      <m:t>𝑤</m:t>
                    </m:r>
                    <m:r>
                      <a:rPr lang="en-US" sz="1600" b="0" i="1" smtClean="0">
                        <a:solidFill>
                          <a:schemeClr val="bg1"/>
                        </a:solidFill>
                        <a:latin typeface="Cambria Math" panose="02040503050406030204" pitchFamily="18" charset="0"/>
                      </a:rPr>
                      <m:t>∗</m:t>
                    </m:r>
                    <m:r>
                      <a:rPr lang="en-US" sz="1600" b="0" i="1" smtClean="0">
                        <a:solidFill>
                          <a:schemeClr val="bg1"/>
                        </a:solidFill>
                        <a:latin typeface="Cambria Math" panose="02040503050406030204" pitchFamily="18" charset="0"/>
                      </a:rPr>
                      <m:t>h</m:t>
                    </m:r>
                  </m:oMath>
                </a14:m>
                <a:endParaRPr lang="en-US" sz="1600" b="0" dirty="0">
                  <a:solidFill>
                    <a:schemeClr val="bg1"/>
                  </a:solidFill>
                </a:endParaRPr>
              </a:p>
              <a:p>
                <a:pPr lvl="1"/>
                <a:endParaRPr lang="en-US" sz="1600" dirty="0">
                  <a:solidFill>
                    <a:schemeClr val="bg1"/>
                  </a:solidFill>
                </a:endParaRPr>
              </a:p>
              <a:p>
                <a:pPr lvl="1"/>
                <a:endParaRPr lang="en-US" sz="1600" dirty="0">
                  <a:solidFill>
                    <a:schemeClr val="bg1"/>
                  </a:solidFill>
                </a:endParaRPr>
              </a:p>
              <a:p>
                <a:pPr lvl="1"/>
                <a:endParaRPr lang="en-US" sz="1600" dirty="0">
                  <a:solidFill>
                    <a:schemeClr val="bg1"/>
                  </a:solidFill>
                </a:endParaRPr>
              </a:p>
              <a:p>
                <a:pPr lvl="1"/>
                <a:r>
                  <a:rPr lang="en-US" sz="1600" dirty="0">
                    <a:solidFill>
                      <a:schemeClr val="bg1"/>
                    </a:solidFill>
                  </a:rPr>
                  <a:t>Surface Area </a:t>
                </a:r>
                <a14:m>
                  <m:oMath xmlns:m="http://schemas.openxmlformats.org/officeDocument/2006/math">
                    <m:r>
                      <a:rPr lang="en-US" sz="1600" b="0" i="1" smtClean="0">
                        <a:solidFill>
                          <a:schemeClr val="bg1"/>
                        </a:solidFill>
                        <a:latin typeface="Cambria Math" panose="02040503050406030204" pitchFamily="18" charset="0"/>
                      </a:rPr>
                      <m:t>𝐴</m:t>
                    </m:r>
                    <m:r>
                      <a:rPr lang="en-US" sz="1600" b="0" i="1" smtClean="0">
                        <a:solidFill>
                          <a:schemeClr val="bg1"/>
                        </a:solidFill>
                        <a:latin typeface="Cambria Math" panose="02040503050406030204" pitchFamily="18" charset="0"/>
                      </a:rPr>
                      <m:t>=2</m:t>
                    </m:r>
                    <m:d>
                      <m:dPr>
                        <m:ctrlPr>
                          <a:rPr lang="en-US" sz="1600" b="0" i="1" smtClean="0">
                            <a:solidFill>
                              <a:schemeClr val="bg1"/>
                            </a:solidFill>
                            <a:latin typeface="Cambria Math" panose="02040503050406030204" pitchFamily="18" charset="0"/>
                          </a:rPr>
                        </m:ctrlPr>
                      </m:dPr>
                      <m:e>
                        <m:r>
                          <a:rPr lang="en-US" sz="1600" b="0" i="1" smtClean="0">
                            <a:solidFill>
                              <a:schemeClr val="bg1"/>
                            </a:solidFill>
                            <a:latin typeface="Cambria Math" panose="02040503050406030204" pitchFamily="18" charset="0"/>
                          </a:rPr>
                          <m:t>𝑙𝑤</m:t>
                        </m:r>
                        <m:r>
                          <a:rPr lang="en-US" sz="1600" b="0" i="1" smtClean="0">
                            <a:solidFill>
                              <a:schemeClr val="bg1"/>
                            </a:solidFill>
                            <a:latin typeface="Cambria Math" panose="02040503050406030204" pitchFamily="18" charset="0"/>
                          </a:rPr>
                          <m:t>+</m:t>
                        </m:r>
                        <m:r>
                          <a:rPr lang="en-US" sz="1600" b="0" i="1" smtClean="0">
                            <a:solidFill>
                              <a:schemeClr val="bg1"/>
                            </a:solidFill>
                            <a:latin typeface="Cambria Math" panose="02040503050406030204" pitchFamily="18" charset="0"/>
                          </a:rPr>
                          <m:t>𝑙h</m:t>
                        </m:r>
                        <m:r>
                          <a:rPr lang="en-US" sz="1600" b="0" i="1" smtClean="0">
                            <a:solidFill>
                              <a:schemeClr val="bg1"/>
                            </a:solidFill>
                            <a:latin typeface="Cambria Math" panose="02040503050406030204" pitchFamily="18" charset="0"/>
                          </a:rPr>
                          <m:t>+</m:t>
                        </m:r>
                        <m:r>
                          <a:rPr lang="en-US" sz="1600" b="0" i="1" smtClean="0">
                            <a:solidFill>
                              <a:schemeClr val="bg1"/>
                            </a:solidFill>
                            <a:latin typeface="Cambria Math" panose="02040503050406030204" pitchFamily="18" charset="0"/>
                          </a:rPr>
                          <m:t>𝑤h</m:t>
                        </m:r>
                      </m:e>
                    </m:d>
                  </m:oMath>
                </a14:m>
                <a:endParaRPr lang="en-US" sz="1600" b="0" dirty="0">
                  <a:solidFill>
                    <a:schemeClr val="bg1"/>
                  </a:solidFill>
                </a:endParaRPr>
              </a:p>
              <a:p>
                <a:pPr lvl="1"/>
                <a:endParaRPr lang="en-US" sz="1600" dirty="0">
                  <a:solidFill>
                    <a:schemeClr val="bg1"/>
                  </a:solidFill>
                </a:endParaRPr>
              </a:p>
              <a:p>
                <a:endParaRPr lang="en-US" sz="2000" dirty="0">
                  <a:solidFill>
                    <a:schemeClr val="bg1"/>
                  </a:solidFill>
                </a:endParaRPr>
              </a:p>
              <a:p>
                <a:endParaRPr lang="en-US" sz="2000" dirty="0">
                  <a:solidFill>
                    <a:schemeClr val="bg1"/>
                  </a:solidFill>
                </a:endParaRPr>
              </a:p>
              <a:p>
                <a:pPr marL="0" indent="0">
                  <a:buNone/>
                </a:pPr>
                <a:endParaRPr lang="en-US" sz="2000" dirty="0">
                  <a:solidFill>
                    <a:schemeClr val="bg1"/>
                  </a:solidFill>
                </a:endParaRPr>
              </a:p>
            </p:txBody>
          </p:sp>
        </mc:Choice>
        <mc:Fallback xmlns="">
          <p:sp>
            <p:nvSpPr>
              <p:cNvPr id="3" name="Content Placeholder 2">
                <a:extLst>
                  <a:ext uri="{FF2B5EF4-FFF2-40B4-BE49-F238E27FC236}">
                    <a16:creationId xmlns:a16="http://schemas.microsoft.com/office/drawing/2014/main" id="{98E249C0-8D23-596B-7607-5AF9E6E05EA4}"/>
                  </a:ext>
                </a:extLst>
              </p:cNvPr>
              <p:cNvSpPr>
                <a:spLocks noGrp="1" noRot="1" noChangeAspect="1" noMove="1" noResize="1" noEditPoints="1" noAdjustHandles="1" noChangeArrowheads="1" noChangeShapeType="1" noTextEdit="1"/>
              </p:cNvSpPr>
              <p:nvPr>
                <p:ph sz="half" idx="1"/>
              </p:nvPr>
            </p:nvSpPr>
            <p:spPr>
              <a:blipFill>
                <a:blip r:embed="rId2"/>
                <a:stretch>
                  <a:fillRect l="-1059" t="-14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DE44E4A-9665-386A-8AD9-48B15D98CBAD}"/>
                  </a:ext>
                </a:extLst>
              </p:cNvPr>
              <p:cNvSpPr>
                <a:spLocks noGrp="1"/>
              </p:cNvSpPr>
              <p:nvPr>
                <p:ph sz="half" idx="2"/>
              </p:nvPr>
            </p:nvSpPr>
            <p:spPr/>
            <p:txBody>
              <a:bodyPr>
                <a:normAutofit/>
              </a:bodyPr>
              <a:lstStyle/>
              <a:p>
                <a:r>
                  <a:rPr lang="en-US" sz="2000" dirty="0">
                    <a:solidFill>
                      <a:schemeClr val="bg1"/>
                    </a:solidFill>
                  </a:rPr>
                  <a:t>Circular Cylinder</a:t>
                </a:r>
              </a:p>
              <a:p>
                <a:pPr lvl="1"/>
                <a:r>
                  <a:rPr lang="en-US" sz="1600" dirty="0">
                    <a:solidFill>
                      <a:schemeClr val="bg1"/>
                    </a:solidFill>
                  </a:rPr>
                  <a:t>Lateral Surface, Axis, and Right Circular Cylinder</a:t>
                </a:r>
              </a:p>
              <a:p>
                <a:pPr lvl="1"/>
                <a:endParaRPr lang="en-US" sz="1600" dirty="0">
                  <a:solidFill>
                    <a:schemeClr val="bg1"/>
                  </a:solidFill>
                </a:endParaRPr>
              </a:p>
              <a:p>
                <a:pPr lvl="1"/>
                <a:endParaRPr lang="en-US" sz="1600" dirty="0">
                  <a:solidFill>
                    <a:schemeClr val="bg1"/>
                  </a:solidFill>
                </a:endParaRPr>
              </a:p>
              <a:p>
                <a:pPr lvl="1"/>
                <a:endParaRPr lang="en-US" sz="1600" dirty="0">
                  <a:solidFill>
                    <a:schemeClr val="bg1"/>
                  </a:solidFill>
                </a:endParaRPr>
              </a:p>
              <a:p>
                <a:pPr lvl="1"/>
                <a:r>
                  <a:rPr lang="en-US" sz="1600" dirty="0">
                    <a:solidFill>
                      <a:schemeClr val="bg1"/>
                    </a:solidFill>
                  </a:rPr>
                  <a:t>Volume </a:t>
                </a:r>
                <a14:m>
                  <m:oMath xmlns:m="http://schemas.openxmlformats.org/officeDocument/2006/math">
                    <m:r>
                      <a:rPr lang="en-US" sz="1600" b="0" i="1" smtClean="0">
                        <a:solidFill>
                          <a:schemeClr val="bg1"/>
                        </a:solidFill>
                        <a:latin typeface="Cambria Math" panose="02040503050406030204" pitchFamily="18" charset="0"/>
                      </a:rPr>
                      <m:t>𝑉</m:t>
                    </m:r>
                    <m:r>
                      <a:rPr lang="en-US" sz="1600" b="0" i="1" smtClean="0">
                        <a:solidFill>
                          <a:schemeClr val="bg1"/>
                        </a:solidFill>
                        <a:latin typeface="Cambria Math" panose="02040503050406030204" pitchFamily="18" charset="0"/>
                      </a:rPr>
                      <m:t>=</m:t>
                    </m:r>
                    <m:r>
                      <a:rPr lang="en-US" sz="1600" b="0" i="1" smtClean="0">
                        <a:solidFill>
                          <a:schemeClr val="bg1"/>
                        </a:solidFill>
                        <a:latin typeface="Cambria Math" panose="02040503050406030204" pitchFamily="18" charset="0"/>
                        <a:ea typeface="Cambria Math" panose="02040503050406030204" pitchFamily="18" charset="0"/>
                      </a:rPr>
                      <m:t>𝜋</m:t>
                    </m:r>
                    <m:sSup>
                      <m:sSupPr>
                        <m:ctrlPr>
                          <a:rPr lang="en-US" sz="1600" b="0" i="1" smtClean="0">
                            <a:solidFill>
                              <a:schemeClr val="bg1"/>
                            </a:solidFill>
                            <a:latin typeface="Cambria Math" panose="02040503050406030204" pitchFamily="18" charset="0"/>
                            <a:ea typeface="Cambria Math" panose="02040503050406030204" pitchFamily="18" charset="0"/>
                          </a:rPr>
                        </m:ctrlPr>
                      </m:sSupPr>
                      <m:e>
                        <m:r>
                          <a:rPr lang="en-US" sz="1600" b="0" i="1" smtClean="0">
                            <a:solidFill>
                              <a:schemeClr val="bg1"/>
                            </a:solidFill>
                            <a:latin typeface="Cambria Math" panose="02040503050406030204" pitchFamily="18" charset="0"/>
                            <a:ea typeface="Cambria Math" panose="02040503050406030204" pitchFamily="18" charset="0"/>
                          </a:rPr>
                          <m:t>𝑟</m:t>
                        </m:r>
                      </m:e>
                      <m:sup>
                        <m:r>
                          <a:rPr lang="en-US" sz="1600" b="0" i="1" smtClean="0">
                            <a:solidFill>
                              <a:schemeClr val="bg1"/>
                            </a:solidFill>
                            <a:latin typeface="Cambria Math" panose="02040503050406030204" pitchFamily="18" charset="0"/>
                            <a:ea typeface="Cambria Math" panose="02040503050406030204" pitchFamily="18" charset="0"/>
                          </a:rPr>
                          <m:t>2</m:t>
                        </m:r>
                      </m:sup>
                    </m:sSup>
                    <m:r>
                      <a:rPr lang="en-US" sz="1600" b="0" i="1" smtClean="0">
                        <a:solidFill>
                          <a:schemeClr val="bg1"/>
                        </a:solidFill>
                        <a:latin typeface="Cambria Math" panose="02040503050406030204" pitchFamily="18" charset="0"/>
                        <a:ea typeface="Cambria Math" panose="02040503050406030204" pitchFamily="18" charset="0"/>
                      </a:rPr>
                      <m:t>h</m:t>
                    </m:r>
                  </m:oMath>
                </a14:m>
                <a:endParaRPr lang="en-US" sz="1600" b="0" dirty="0">
                  <a:solidFill>
                    <a:schemeClr val="bg1"/>
                  </a:solidFill>
                  <a:ea typeface="Cambria Math" panose="02040503050406030204" pitchFamily="18" charset="0"/>
                </a:endParaRPr>
              </a:p>
              <a:p>
                <a:pPr lvl="1"/>
                <a:endParaRPr lang="en-US" sz="1600" dirty="0">
                  <a:solidFill>
                    <a:schemeClr val="bg1"/>
                  </a:solidFill>
                </a:endParaRPr>
              </a:p>
              <a:p>
                <a:pPr lvl="1"/>
                <a:endParaRPr lang="en-US" sz="1600" dirty="0">
                  <a:solidFill>
                    <a:schemeClr val="bg1"/>
                  </a:solidFill>
                </a:endParaRPr>
              </a:p>
              <a:p>
                <a:pPr lvl="1"/>
                <a:endParaRPr lang="en-US" sz="1600" dirty="0">
                  <a:solidFill>
                    <a:schemeClr val="bg1"/>
                  </a:solidFill>
                </a:endParaRPr>
              </a:p>
              <a:p>
                <a:pPr lvl="1"/>
                <a:r>
                  <a:rPr lang="en-US" sz="1600" dirty="0">
                    <a:solidFill>
                      <a:schemeClr val="bg1"/>
                    </a:solidFill>
                  </a:rPr>
                  <a:t>Surface Area </a:t>
                </a:r>
                <a14:m>
                  <m:oMath xmlns:m="http://schemas.openxmlformats.org/officeDocument/2006/math">
                    <m:r>
                      <a:rPr lang="en-US" sz="1600" b="0" i="1" smtClean="0">
                        <a:solidFill>
                          <a:schemeClr val="bg1"/>
                        </a:solidFill>
                        <a:latin typeface="Cambria Math" panose="02040503050406030204" pitchFamily="18" charset="0"/>
                      </a:rPr>
                      <m:t>𝐴</m:t>
                    </m:r>
                    <m:r>
                      <a:rPr lang="en-US" sz="1600" b="0" i="1" smtClean="0">
                        <a:solidFill>
                          <a:schemeClr val="bg1"/>
                        </a:solidFill>
                        <a:latin typeface="Cambria Math" panose="02040503050406030204" pitchFamily="18" charset="0"/>
                      </a:rPr>
                      <m:t>=2</m:t>
                    </m:r>
                    <m:d>
                      <m:dPr>
                        <m:ctrlPr>
                          <a:rPr lang="en-US" sz="1600" b="0" i="1" smtClean="0">
                            <a:solidFill>
                              <a:schemeClr val="bg1"/>
                            </a:solidFill>
                            <a:latin typeface="Cambria Math" panose="02040503050406030204" pitchFamily="18" charset="0"/>
                          </a:rPr>
                        </m:ctrlPr>
                      </m:dPr>
                      <m:e>
                        <m:r>
                          <a:rPr lang="en-US" sz="1600" b="0" i="1" smtClean="0">
                            <a:solidFill>
                              <a:schemeClr val="bg1"/>
                            </a:solidFill>
                            <a:latin typeface="Cambria Math" panose="02040503050406030204" pitchFamily="18" charset="0"/>
                            <a:ea typeface="Cambria Math" panose="02040503050406030204" pitchFamily="18" charset="0"/>
                          </a:rPr>
                          <m:t>𝜋</m:t>
                        </m:r>
                        <m:sSup>
                          <m:sSupPr>
                            <m:ctrlPr>
                              <a:rPr lang="en-US" sz="1600" b="0" i="1" smtClean="0">
                                <a:solidFill>
                                  <a:schemeClr val="bg1"/>
                                </a:solidFill>
                                <a:latin typeface="Cambria Math" panose="02040503050406030204" pitchFamily="18" charset="0"/>
                                <a:ea typeface="Cambria Math" panose="02040503050406030204" pitchFamily="18" charset="0"/>
                              </a:rPr>
                            </m:ctrlPr>
                          </m:sSupPr>
                          <m:e>
                            <m:r>
                              <a:rPr lang="en-US" sz="1600" b="0" i="1" smtClean="0">
                                <a:solidFill>
                                  <a:schemeClr val="bg1"/>
                                </a:solidFill>
                                <a:latin typeface="Cambria Math" panose="02040503050406030204" pitchFamily="18" charset="0"/>
                                <a:ea typeface="Cambria Math" panose="02040503050406030204" pitchFamily="18" charset="0"/>
                              </a:rPr>
                              <m:t>𝑟</m:t>
                            </m:r>
                          </m:e>
                          <m:sup>
                            <m:r>
                              <a:rPr lang="en-US" sz="1600" b="0" i="1" smtClean="0">
                                <a:solidFill>
                                  <a:schemeClr val="bg1"/>
                                </a:solidFill>
                                <a:latin typeface="Cambria Math" panose="02040503050406030204" pitchFamily="18" charset="0"/>
                                <a:ea typeface="Cambria Math" panose="02040503050406030204" pitchFamily="18" charset="0"/>
                              </a:rPr>
                              <m:t>2</m:t>
                            </m:r>
                          </m:sup>
                        </m:sSup>
                      </m:e>
                    </m:d>
                    <m:r>
                      <a:rPr lang="en-US" sz="1600" b="0" i="1" smtClean="0">
                        <a:solidFill>
                          <a:schemeClr val="bg1"/>
                        </a:solidFill>
                        <a:latin typeface="Cambria Math" panose="02040503050406030204" pitchFamily="18" charset="0"/>
                        <a:ea typeface="Cambria Math" panose="02040503050406030204" pitchFamily="18" charset="0"/>
                      </a:rPr>
                      <m:t>+2</m:t>
                    </m:r>
                    <m:r>
                      <a:rPr lang="en-US" sz="1600" b="0" i="1" smtClean="0">
                        <a:solidFill>
                          <a:schemeClr val="bg1"/>
                        </a:solidFill>
                        <a:latin typeface="Cambria Math" panose="02040503050406030204" pitchFamily="18" charset="0"/>
                        <a:ea typeface="Cambria Math" panose="02040503050406030204" pitchFamily="18" charset="0"/>
                      </a:rPr>
                      <m:t>𝜋</m:t>
                    </m:r>
                    <m:r>
                      <a:rPr lang="en-US" sz="1600" b="0" i="1" smtClean="0">
                        <a:solidFill>
                          <a:schemeClr val="bg1"/>
                        </a:solidFill>
                        <a:latin typeface="Cambria Math" panose="02040503050406030204" pitchFamily="18" charset="0"/>
                        <a:ea typeface="Cambria Math" panose="02040503050406030204" pitchFamily="18" charset="0"/>
                      </a:rPr>
                      <m:t>𝑟h</m:t>
                    </m:r>
                  </m:oMath>
                </a14:m>
                <a:endParaRPr lang="en-US" sz="1600" b="0" dirty="0">
                  <a:solidFill>
                    <a:schemeClr val="bg1"/>
                  </a:solidFill>
                  <a:ea typeface="Cambria Math" panose="02040503050406030204" pitchFamily="18" charset="0"/>
                </a:endParaRPr>
              </a:p>
              <a:p>
                <a:pPr lvl="1"/>
                <a:endParaRPr lang="en-US" sz="1600" dirty="0">
                  <a:solidFill>
                    <a:schemeClr val="bg1"/>
                  </a:solidFill>
                </a:endParaRPr>
              </a:p>
            </p:txBody>
          </p:sp>
        </mc:Choice>
        <mc:Fallback xmlns="">
          <p:sp>
            <p:nvSpPr>
              <p:cNvPr id="4" name="Content Placeholder 3">
                <a:extLst>
                  <a:ext uri="{FF2B5EF4-FFF2-40B4-BE49-F238E27FC236}">
                    <a16:creationId xmlns:a16="http://schemas.microsoft.com/office/drawing/2014/main" id="{0DE44E4A-9665-386A-8AD9-48B15D98CBAD}"/>
                  </a:ext>
                </a:extLst>
              </p:cNvPr>
              <p:cNvSpPr>
                <a:spLocks noGrp="1" noRot="1" noChangeAspect="1" noMove="1" noResize="1" noEditPoints="1" noAdjustHandles="1" noChangeArrowheads="1" noChangeShapeType="1" noTextEdit="1"/>
              </p:cNvSpPr>
              <p:nvPr>
                <p:ph sz="half" idx="2"/>
              </p:nvPr>
            </p:nvSpPr>
            <p:spPr>
              <a:blipFill>
                <a:blip r:embed="rId3"/>
                <a:stretch>
                  <a:fillRect l="-1059" t="-1401"/>
                </a:stretch>
              </a:blipFill>
            </p:spPr>
            <p:txBody>
              <a:bodyPr/>
              <a:lstStyle/>
              <a:p>
                <a:r>
                  <a:rPr lang="en-US">
                    <a:noFill/>
                  </a:rPr>
                  <a:t> </a:t>
                </a:r>
              </a:p>
            </p:txBody>
          </p:sp>
        </mc:Fallback>
      </mc:AlternateContent>
    </p:spTree>
    <p:extLst>
      <p:ext uri="{BB962C8B-B14F-4D97-AF65-F5344CB8AC3E}">
        <p14:creationId xmlns:p14="http://schemas.microsoft.com/office/powerpoint/2010/main" val="1421964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BB1CB48-0CA4-F11F-2AE5-EDE2D27BD5F7}"/>
              </a:ext>
            </a:extLst>
          </p:cNvPr>
          <p:cNvPicPr>
            <a:picLocks noChangeAspect="1"/>
          </p:cNvPicPr>
          <p:nvPr/>
        </p:nvPicPr>
        <p:blipFill rotWithShape="1">
          <a:blip r:embed="rId3"/>
          <a:srcRect l="860" t="22085" r="87734" b="61526"/>
          <a:stretch/>
        </p:blipFill>
        <p:spPr>
          <a:xfrm>
            <a:off x="-1" y="0"/>
            <a:ext cx="2524125" cy="2040046"/>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3F32640-BFB9-9026-E23C-3D7BDD518DB6}"/>
                  </a:ext>
                </a:extLst>
              </p:cNvPr>
              <p:cNvSpPr txBox="1"/>
              <p:nvPr/>
            </p:nvSpPr>
            <p:spPr>
              <a:xfrm>
                <a:off x="2524124" y="743024"/>
                <a:ext cx="7636042" cy="1015663"/>
              </a:xfrm>
              <a:prstGeom prst="rect">
                <a:avLst/>
              </a:prstGeom>
              <a:noFill/>
            </p:spPr>
            <p:txBody>
              <a:bodyPr wrap="square" rtlCol="0">
                <a:spAutoFit/>
              </a:bodyPr>
              <a:lstStyle/>
              <a:p>
                <a:pPr algn="ctr"/>
                <a:r>
                  <a:rPr lang="en-US" sz="3000" dirty="0">
                    <a:solidFill>
                      <a:schemeClr val="bg1"/>
                    </a:solidFill>
                  </a:rPr>
                  <a:t>O is the center of the circle in the figure.</a:t>
                </a:r>
              </a:p>
              <a:p>
                <a:pPr algn="ctr"/>
                <a:r>
                  <a:rPr lang="en-US" sz="3000" dirty="0">
                    <a:solidFill>
                      <a:schemeClr val="bg1"/>
                    </a:solidFill>
                  </a:rPr>
                  <a:t>The circumference of the circle above is </a:t>
                </a:r>
                <a14:m>
                  <m:oMath xmlns:m="http://schemas.openxmlformats.org/officeDocument/2006/math">
                    <m:r>
                      <a:rPr lang="en-US" sz="3000" b="0" i="1" smtClean="0">
                        <a:solidFill>
                          <a:schemeClr val="bg1"/>
                        </a:solidFill>
                        <a:latin typeface="Cambria Math" panose="02040503050406030204" pitchFamily="18" charset="0"/>
                      </a:rPr>
                      <m:t>30</m:t>
                    </m:r>
                    <m:r>
                      <a:rPr lang="en-US" sz="3000" b="0" i="1" smtClean="0">
                        <a:solidFill>
                          <a:schemeClr val="bg1"/>
                        </a:solidFill>
                        <a:latin typeface="Cambria Math" panose="02040503050406030204" pitchFamily="18" charset="0"/>
                        <a:ea typeface="Cambria Math" panose="02040503050406030204" pitchFamily="18" charset="0"/>
                      </a:rPr>
                      <m:t>𝜋</m:t>
                    </m:r>
                  </m:oMath>
                </a14:m>
                <a:endParaRPr lang="en-US" sz="3000" dirty="0">
                  <a:solidFill>
                    <a:schemeClr val="bg1"/>
                  </a:solidFill>
                </a:endParaRPr>
              </a:p>
            </p:txBody>
          </p:sp>
        </mc:Choice>
        <mc:Fallback xmlns="">
          <p:sp>
            <p:nvSpPr>
              <p:cNvPr id="17" name="TextBox 16">
                <a:extLst>
                  <a:ext uri="{FF2B5EF4-FFF2-40B4-BE49-F238E27FC236}">
                    <a16:creationId xmlns:a16="http://schemas.microsoft.com/office/drawing/2014/main" id="{E3F32640-BFB9-9026-E23C-3D7BDD518DB6}"/>
                  </a:ext>
                </a:extLst>
              </p:cNvPr>
              <p:cNvSpPr txBox="1">
                <a:spLocks noRot="1" noChangeAspect="1" noMove="1" noResize="1" noEditPoints="1" noAdjustHandles="1" noChangeArrowheads="1" noChangeShapeType="1" noTextEdit="1"/>
              </p:cNvSpPr>
              <p:nvPr/>
            </p:nvSpPr>
            <p:spPr>
              <a:xfrm>
                <a:off x="2524124" y="743024"/>
                <a:ext cx="7636042" cy="1015663"/>
              </a:xfrm>
              <a:prstGeom prst="rect">
                <a:avLst/>
              </a:prstGeom>
              <a:blipFill>
                <a:blip r:embed="rId4"/>
                <a:stretch>
                  <a:fillRect t="-7229" b="-18675"/>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DF92F93E-2302-F322-FEEF-7530655A100B}"/>
              </a:ext>
            </a:extLst>
          </p:cNvPr>
          <p:cNvSpPr txBox="1"/>
          <p:nvPr/>
        </p:nvSpPr>
        <p:spPr>
          <a:xfrm>
            <a:off x="1010653" y="2277979"/>
            <a:ext cx="5085347" cy="1015663"/>
          </a:xfrm>
          <a:prstGeom prst="rect">
            <a:avLst/>
          </a:prstGeom>
          <a:noFill/>
        </p:spPr>
        <p:txBody>
          <a:bodyPr wrap="square" rtlCol="0">
            <a:spAutoFit/>
          </a:bodyPr>
          <a:lstStyle/>
          <a:p>
            <a:pPr algn="ctr"/>
            <a:r>
              <a:rPr lang="en-US" sz="3000" dirty="0">
                <a:solidFill>
                  <a:schemeClr val="bg1"/>
                </a:solidFill>
              </a:rPr>
              <a:t>Quantity A</a:t>
            </a:r>
          </a:p>
          <a:p>
            <a:pPr algn="ctr"/>
            <a:r>
              <a:rPr lang="en-US" sz="3000" dirty="0">
                <a:solidFill>
                  <a:schemeClr val="bg1"/>
                </a:solidFill>
              </a:rPr>
              <a:t>The length of AB</a:t>
            </a:r>
          </a:p>
        </p:txBody>
      </p:sp>
      <p:sp>
        <p:nvSpPr>
          <p:cNvPr id="20" name="TextBox 19">
            <a:extLst>
              <a:ext uri="{FF2B5EF4-FFF2-40B4-BE49-F238E27FC236}">
                <a16:creationId xmlns:a16="http://schemas.microsoft.com/office/drawing/2014/main" id="{34B00572-8EFA-B023-8C5F-3B12C97A3E71}"/>
              </a:ext>
            </a:extLst>
          </p:cNvPr>
          <p:cNvSpPr txBox="1"/>
          <p:nvPr/>
        </p:nvSpPr>
        <p:spPr>
          <a:xfrm>
            <a:off x="5074819" y="2277979"/>
            <a:ext cx="5085347" cy="1015663"/>
          </a:xfrm>
          <a:prstGeom prst="rect">
            <a:avLst/>
          </a:prstGeom>
          <a:noFill/>
        </p:spPr>
        <p:txBody>
          <a:bodyPr wrap="square" rtlCol="0">
            <a:spAutoFit/>
          </a:bodyPr>
          <a:lstStyle/>
          <a:p>
            <a:pPr algn="ctr"/>
            <a:r>
              <a:rPr lang="en-US" sz="3000" dirty="0">
                <a:solidFill>
                  <a:schemeClr val="bg1"/>
                </a:solidFill>
              </a:rPr>
              <a:t>Quantity B</a:t>
            </a:r>
          </a:p>
          <a:p>
            <a:pPr algn="ctr"/>
            <a:r>
              <a:rPr lang="en-US" sz="3000" dirty="0">
                <a:solidFill>
                  <a:schemeClr val="bg1"/>
                </a:solidFill>
              </a:rPr>
              <a:t>30</a:t>
            </a:r>
          </a:p>
        </p:txBody>
      </p:sp>
      <p:sp>
        <p:nvSpPr>
          <p:cNvPr id="21" name="TextBox 20">
            <a:extLst>
              <a:ext uri="{FF2B5EF4-FFF2-40B4-BE49-F238E27FC236}">
                <a16:creationId xmlns:a16="http://schemas.microsoft.com/office/drawing/2014/main" id="{9D45EE95-0609-F2F2-E4CC-311EC9DA7CC1}"/>
              </a:ext>
            </a:extLst>
          </p:cNvPr>
          <p:cNvSpPr txBox="1"/>
          <p:nvPr/>
        </p:nvSpPr>
        <p:spPr>
          <a:xfrm>
            <a:off x="1780674" y="3962399"/>
            <a:ext cx="8379492" cy="2677656"/>
          </a:xfrm>
          <a:prstGeom prst="rect">
            <a:avLst/>
          </a:prstGeom>
          <a:noFill/>
        </p:spPr>
        <p:txBody>
          <a:bodyPr wrap="square" rtlCol="0">
            <a:spAutoFit/>
          </a:bodyPr>
          <a:lstStyle/>
          <a:p>
            <a:pPr marL="457200" indent="-457200">
              <a:buFont typeface="+mj-lt"/>
              <a:buAutoNum type="alphaUcPeriod"/>
            </a:pPr>
            <a:r>
              <a:rPr lang="en-US" sz="2400" dirty="0">
                <a:solidFill>
                  <a:schemeClr val="bg1"/>
                </a:solidFill>
              </a:rPr>
              <a:t>Quantity A is larger</a:t>
            </a:r>
          </a:p>
          <a:p>
            <a:pPr marL="457200" indent="-457200">
              <a:buFont typeface="+mj-lt"/>
              <a:buAutoNum type="alphaUcPeriod"/>
            </a:pPr>
            <a:endParaRPr lang="en-US" sz="2400" dirty="0">
              <a:solidFill>
                <a:schemeClr val="bg1"/>
              </a:solidFill>
            </a:endParaRPr>
          </a:p>
          <a:p>
            <a:pPr marL="457200" indent="-457200">
              <a:buFont typeface="+mj-lt"/>
              <a:buAutoNum type="alphaUcPeriod"/>
            </a:pPr>
            <a:r>
              <a:rPr lang="en-US" sz="2400" dirty="0">
                <a:solidFill>
                  <a:schemeClr val="bg1"/>
                </a:solidFill>
              </a:rPr>
              <a:t>Quantity B is Larger</a:t>
            </a:r>
          </a:p>
          <a:p>
            <a:pPr marL="457200" indent="-457200">
              <a:buFont typeface="+mj-lt"/>
              <a:buAutoNum type="alphaUcPeriod"/>
            </a:pPr>
            <a:endParaRPr lang="en-US" sz="2400" dirty="0">
              <a:solidFill>
                <a:schemeClr val="bg1"/>
              </a:solidFill>
            </a:endParaRPr>
          </a:p>
          <a:p>
            <a:pPr marL="457200" indent="-457200">
              <a:buFont typeface="+mj-lt"/>
              <a:buAutoNum type="alphaUcPeriod"/>
            </a:pPr>
            <a:r>
              <a:rPr lang="en-US" sz="2400" dirty="0">
                <a:solidFill>
                  <a:schemeClr val="bg1"/>
                </a:solidFill>
              </a:rPr>
              <a:t>The Two Quantities are equal</a:t>
            </a:r>
          </a:p>
          <a:p>
            <a:pPr marL="457200" indent="-457200">
              <a:buFont typeface="+mj-lt"/>
              <a:buAutoNum type="alphaUcPeriod"/>
            </a:pPr>
            <a:endParaRPr lang="en-US" sz="2400" dirty="0">
              <a:solidFill>
                <a:schemeClr val="bg1"/>
              </a:solidFill>
            </a:endParaRPr>
          </a:p>
          <a:p>
            <a:pPr marL="457200" indent="-457200">
              <a:buFont typeface="+mj-lt"/>
              <a:buAutoNum type="alphaUcPeriod"/>
            </a:pPr>
            <a:r>
              <a:rPr lang="en-US" sz="2400" dirty="0">
                <a:solidFill>
                  <a:schemeClr val="bg1"/>
                </a:solidFill>
              </a:rPr>
              <a:t>The relationship cannot be determined</a:t>
            </a:r>
          </a:p>
        </p:txBody>
      </p:sp>
    </p:spTree>
    <p:extLst>
      <p:ext uri="{BB962C8B-B14F-4D97-AF65-F5344CB8AC3E}">
        <p14:creationId xmlns:p14="http://schemas.microsoft.com/office/powerpoint/2010/main" val="1515950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1132AC-725C-DF3E-6583-F9BE5F7044C4}"/>
              </a:ext>
            </a:extLst>
          </p:cNvPr>
          <p:cNvSpPr>
            <a:spLocks noGrp="1"/>
          </p:cNvSpPr>
          <p:nvPr>
            <p:ph sz="half" idx="1"/>
          </p:nvPr>
        </p:nvSpPr>
        <p:spPr>
          <a:xfrm>
            <a:off x="838201" y="895183"/>
            <a:ext cx="5181600" cy="930442"/>
          </a:xfrm>
        </p:spPr>
        <p:txBody>
          <a:bodyPr>
            <a:normAutofit lnSpcReduction="10000"/>
          </a:bodyPr>
          <a:lstStyle/>
          <a:p>
            <a:pPr marL="0" indent="0" algn="ctr">
              <a:buNone/>
            </a:pPr>
            <a:r>
              <a:rPr lang="en-US" dirty="0">
                <a:solidFill>
                  <a:schemeClr val="bg1"/>
                </a:solidFill>
              </a:rPr>
              <a:t>Quantity A</a:t>
            </a:r>
          </a:p>
          <a:p>
            <a:pPr marL="0" indent="0" algn="ctr">
              <a:buNone/>
            </a:pPr>
            <a:r>
              <a:rPr lang="en-US" dirty="0">
                <a:solidFill>
                  <a:schemeClr val="bg1"/>
                </a:solidFill>
              </a:rPr>
              <a:t>Area of a circle with radius r</a:t>
            </a:r>
          </a:p>
        </p:txBody>
      </p:sp>
      <p:sp>
        <p:nvSpPr>
          <p:cNvPr id="5" name="Content Placeholder 2">
            <a:extLst>
              <a:ext uri="{FF2B5EF4-FFF2-40B4-BE49-F238E27FC236}">
                <a16:creationId xmlns:a16="http://schemas.microsoft.com/office/drawing/2014/main" id="{22505917-249E-C32C-BE9A-06E112B5A113}"/>
              </a:ext>
            </a:extLst>
          </p:cNvPr>
          <p:cNvSpPr txBox="1">
            <a:spLocks/>
          </p:cNvSpPr>
          <p:nvPr/>
        </p:nvSpPr>
        <p:spPr>
          <a:xfrm>
            <a:off x="6019801" y="895183"/>
            <a:ext cx="5181600" cy="9304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Quantity B</a:t>
            </a:r>
          </a:p>
          <a:p>
            <a:pPr marL="0" indent="0" algn="ctr">
              <a:buFont typeface="Arial" panose="020B0604020202020204" pitchFamily="34" charset="0"/>
              <a:buNone/>
            </a:pPr>
            <a:r>
              <a:rPr lang="en-US" dirty="0">
                <a:solidFill>
                  <a:schemeClr val="bg1"/>
                </a:solidFill>
              </a:rPr>
              <a:t>Perimeter of a circle with radius r</a:t>
            </a:r>
          </a:p>
        </p:txBody>
      </p:sp>
      <p:sp>
        <p:nvSpPr>
          <p:cNvPr id="6" name="TextBox 5">
            <a:extLst>
              <a:ext uri="{FF2B5EF4-FFF2-40B4-BE49-F238E27FC236}">
                <a16:creationId xmlns:a16="http://schemas.microsoft.com/office/drawing/2014/main" id="{193372A2-699E-91E9-F7A5-9362B94B96FF}"/>
              </a:ext>
            </a:extLst>
          </p:cNvPr>
          <p:cNvSpPr txBox="1"/>
          <p:nvPr/>
        </p:nvSpPr>
        <p:spPr>
          <a:xfrm>
            <a:off x="1026695" y="3280316"/>
            <a:ext cx="10174706" cy="2677656"/>
          </a:xfrm>
          <a:prstGeom prst="rect">
            <a:avLst/>
          </a:prstGeom>
          <a:noFill/>
        </p:spPr>
        <p:txBody>
          <a:bodyPr wrap="square" rtlCol="0">
            <a:spAutoFit/>
          </a:bodyPr>
          <a:lstStyle/>
          <a:p>
            <a:pPr marL="457200" indent="-457200">
              <a:buFont typeface="+mj-lt"/>
              <a:buAutoNum type="alphaUcPeriod"/>
            </a:pPr>
            <a:r>
              <a:rPr lang="en-US" sz="2400" dirty="0">
                <a:solidFill>
                  <a:schemeClr val="bg1"/>
                </a:solidFill>
              </a:rPr>
              <a:t>Quantity A is greater</a:t>
            </a:r>
          </a:p>
          <a:p>
            <a:pPr marL="457200" indent="-457200">
              <a:buFont typeface="+mj-lt"/>
              <a:buAutoNum type="alphaUcPeriod"/>
            </a:pPr>
            <a:endParaRPr lang="en-US" sz="2400" dirty="0">
              <a:solidFill>
                <a:schemeClr val="bg1"/>
              </a:solidFill>
            </a:endParaRPr>
          </a:p>
          <a:p>
            <a:pPr marL="457200" indent="-457200">
              <a:buFont typeface="+mj-lt"/>
              <a:buAutoNum type="alphaUcPeriod"/>
            </a:pPr>
            <a:r>
              <a:rPr lang="en-US" sz="2400" dirty="0">
                <a:solidFill>
                  <a:schemeClr val="bg1"/>
                </a:solidFill>
              </a:rPr>
              <a:t>Quantity B is greater</a:t>
            </a:r>
          </a:p>
          <a:p>
            <a:pPr marL="457200" indent="-457200">
              <a:buFont typeface="+mj-lt"/>
              <a:buAutoNum type="alphaUcPeriod"/>
            </a:pPr>
            <a:endParaRPr lang="en-US" sz="2400" dirty="0">
              <a:solidFill>
                <a:schemeClr val="bg1"/>
              </a:solidFill>
            </a:endParaRPr>
          </a:p>
          <a:p>
            <a:pPr marL="457200" indent="-457200">
              <a:buFont typeface="+mj-lt"/>
              <a:buAutoNum type="alphaUcPeriod"/>
            </a:pPr>
            <a:r>
              <a:rPr lang="en-US" sz="2400" dirty="0">
                <a:solidFill>
                  <a:schemeClr val="bg1"/>
                </a:solidFill>
              </a:rPr>
              <a:t>The two quantities are equal</a:t>
            </a:r>
          </a:p>
          <a:p>
            <a:pPr marL="457200" indent="-457200">
              <a:buFont typeface="+mj-lt"/>
              <a:buAutoNum type="alphaUcPeriod"/>
            </a:pPr>
            <a:endParaRPr lang="en-US" sz="2400" dirty="0">
              <a:solidFill>
                <a:schemeClr val="bg1"/>
              </a:solidFill>
            </a:endParaRPr>
          </a:p>
          <a:p>
            <a:pPr marL="457200" indent="-457200">
              <a:buFont typeface="+mj-lt"/>
              <a:buAutoNum type="alphaUcPeriod"/>
            </a:pPr>
            <a:r>
              <a:rPr lang="en-US" sz="2400" dirty="0">
                <a:solidFill>
                  <a:schemeClr val="bg1"/>
                </a:solidFill>
              </a:rPr>
              <a:t>The relationship cannot be determined from the information given</a:t>
            </a:r>
          </a:p>
        </p:txBody>
      </p:sp>
    </p:spTree>
    <p:extLst>
      <p:ext uri="{BB962C8B-B14F-4D97-AF65-F5344CB8AC3E}">
        <p14:creationId xmlns:p14="http://schemas.microsoft.com/office/powerpoint/2010/main" val="616646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44600-BAAB-CD0E-E570-3E57DC66C11E}"/>
              </a:ext>
            </a:extLst>
          </p:cNvPr>
          <p:cNvSpPr>
            <a:spLocks noGrp="1"/>
          </p:cNvSpPr>
          <p:nvPr>
            <p:ph type="title"/>
          </p:nvPr>
        </p:nvSpPr>
        <p:spPr/>
        <p:txBody>
          <a:bodyPr>
            <a:normAutofit/>
          </a:bodyPr>
          <a:lstStyle/>
          <a:p>
            <a:pPr algn="ctr"/>
            <a:r>
              <a:rPr lang="en-US" sz="3000" b="1" dirty="0">
                <a:solidFill>
                  <a:schemeClr val="bg1"/>
                </a:solidFill>
              </a:rPr>
              <a:t>If a circular monument with a radius of 30ft is surrounded by a circular garden that is 20ft wide, what is the area of the garden?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F6E607-0E86-A3BB-8286-4EEC20D13CF3}"/>
                  </a:ext>
                </a:extLst>
              </p:cNvPr>
              <p:cNvSpPr>
                <a:spLocks noGrp="1"/>
              </p:cNvSpPr>
              <p:nvPr>
                <p:ph sz="half" idx="1"/>
              </p:nvPr>
            </p:nvSpPr>
            <p:spPr>
              <a:xfrm>
                <a:off x="838199" y="1825625"/>
                <a:ext cx="10515599" cy="4351338"/>
              </a:xfrm>
            </p:spPr>
            <p:txBody>
              <a:bodyPr>
                <a:normAutofit lnSpcReduction="10000"/>
              </a:bodyPr>
              <a:lstStyle/>
              <a:p>
                <a:pPr marL="514350" indent="-514350">
                  <a:buFont typeface="+mj-lt"/>
                  <a:buAutoNum type="arabicPeriod"/>
                </a:pPr>
                <a14:m>
                  <m:oMath xmlns:m="http://schemas.openxmlformats.org/officeDocument/2006/math">
                    <m:r>
                      <a:rPr lang="en-US" b="0" i="1" smtClean="0">
                        <a:solidFill>
                          <a:schemeClr val="bg1"/>
                        </a:solidFill>
                        <a:latin typeface="Cambria Math" panose="02040503050406030204" pitchFamily="18" charset="0"/>
                      </a:rPr>
                      <m:t>1600</m:t>
                    </m:r>
                    <m:r>
                      <a:rPr lang="en-US" b="0" i="1" smtClean="0">
                        <a:solidFill>
                          <a:schemeClr val="bg1"/>
                        </a:solidFill>
                        <a:latin typeface="Cambria Math" panose="02040503050406030204" pitchFamily="18" charset="0"/>
                        <a:ea typeface="Cambria Math" panose="02040503050406030204" pitchFamily="18" charset="0"/>
                      </a:rPr>
                      <m:t>𝜋</m:t>
                    </m:r>
                  </m:oMath>
                </a14:m>
                <a:endParaRPr lang="en-US" b="0" dirty="0">
                  <a:solidFill>
                    <a:schemeClr val="bg1"/>
                  </a:solidFill>
                  <a:ea typeface="Cambria Math" panose="02040503050406030204" pitchFamily="18" charset="0"/>
                </a:endParaRPr>
              </a:p>
              <a:p>
                <a:pPr marL="514350" indent="-514350">
                  <a:buFont typeface="+mj-lt"/>
                  <a:buAutoNum type="arabicPeriod"/>
                </a:pPr>
                <a:endParaRPr lang="en-US" b="0" dirty="0">
                  <a:solidFill>
                    <a:schemeClr val="bg1"/>
                  </a:solidFill>
                  <a:ea typeface="Cambria Math" panose="02040503050406030204" pitchFamily="18" charset="0"/>
                </a:endParaRPr>
              </a:p>
              <a:p>
                <a:pPr marL="514350" indent="-514350">
                  <a:buFont typeface="+mj-lt"/>
                  <a:buAutoNum type="arabicPeriod"/>
                </a:pPr>
                <a14:m>
                  <m:oMath xmlns:m="http://schemas.openxmlformats.org/officeDocument/2006/math">
                    <m:r>
                      <a:rPr lang="en-US" b="0" i="1" smtClean="0">
                        <a:solidFill>
                          <a:schemeClr val="bg1"/>
                        </a:solidFill>
                        <a:latin typeface="Cambria Math" panose="02040503050406030204" pitchFamily="18" charset="0"/>
                      </a:rPr>
                      <m:t>900</m:t>
                    </m:r>
                    <m:r>
                      <a:rPr lang="en-US" b="0" i="1" smtClean="0">
                        <a:solidFill>
                          <a:schemeClr val="bg1"/>
                        </a:solidFill>
                        <a:latin typeface="Cambria Math" panose="02040503050406030204" pitchFamily="18" charset="0"/>
                        <a:ea typeface="Cambria Math" panose="02040503050406030204" pitchFamily="18" charset="0"/>
                      </a:rPr>
                      <m:t>𝜋</m:t>
                    </m:r>
                  </m:oMath>
                </a14:m>
                <a:endParaRPr lang="en-US" b="0" dirty="0">
                  <a:solidFill>
                    <a:schemeClr val="bg1"/>
                  </a:solidFill>
                  <a:ea typeface="Cambria Math" panose="02040503050406030204" pitchFamily="18" charset="0"/>
                </a:endParaRPr>
              </a:p>
              <a:p>
                <a:pPr marL="514350" indent="-514350">
                  <a:buFont typeface="+mj-lt"/>
                  <a:buAutoNum type="arabicPeriod"/>
                </a:pPr>
                <a:endParaRPr lang="en-US" b="0" dirty="0">
                  <a:solidFill>
                    <a:schemeClr val="bg1"/>
                  </a:solidFill>
                  <a:ea typeface="Cambria Math" panose="02040503050406030204" pitchFamily="18" charset="0"/>
                </a:endParaRPr>
              </a:p>
              <a:p>
                <a:pPr marL="514350" indent="-514350">
                  <a:buFont typeface="+mj-lt"/>
                  <a:buAutoNum type="arabicPeriod"/>
                </a:pPr>
                <a14:m>
                  <m:oMath xmlns:m="http://schemas.openxmlformats.org/officeDocument/2006/math">
                    <m:r>
                      <a:rPr lang="en-US" b="0" i="1" smtClean="0">
                        <a:solidFill>
                          <a:schemeClr val="bg1"/>
                        </a:solidFill>
                        <a:latin typeface="Cambria Math" panose="02040503050406030204" pitchFamily="18" charset="0"/>
                      </a:rPr>
                      <m:t>200</m:t>
                    </m:r>
                    <m:r>
                      <a:rPr lang="en-US" b="0" i="1" smtClean="0">
                        <a:solidFill>
                          <a:schemeClr val="bg1"/>
                        </a:solidFill>
                        <a:latin typeface="Cambria Math" panose="02040503050406030204" pitchFamily="18" charset="0"/>
                        <a:ea typeface="Cambria Math" panose="02040503050406030204" pitchFamily="18" charset="0"/>
                      </a:rPr>
                      <m:t>𝜋</m:t>
                    </m:r>
                  </m:oMath>
                </a14:m>
                <a:endParaRPr lang="en-US" b="0" dirty="0">
                  <a:solidFill>
                    <a:schemeClr val="bg1"/>
                  </a:solidFill>
                  <a:ea typeface="Cambria Math" panose="02040503050406030204" pitchFamily="18" charset="0"/>
                </a:endParaRPr>
              </a:p>
              <a:p>
                <a:pPr marL="514350" indent="-514350">
                  <a:buFont typeface="+mj-lt"/>
                  <a:buAutoNum type="arabicPeriod"/>
                </a:pPr>
                <a:endParaRPr lang="en-US" b="0" dirty="0">
                  <a:solidFill>
                    <a:schemeClr val="bg1"/>
                  </a:solidFill>
                  <a:ea typeface="Cambria Math" panose="02040503050406030204" pitchFamily="18" charset="0"/>
                </a:endParaRPr>
              </a:p>
              <a:p>
                <a:pPr marL="514350" indent="-514350">
                  <a:buFont typeface="+mj-lt"/>
                  <a:buAutoNum type="arabicPeriod"/>
                </a:pPr>
                <a14:m>
                  <m:oMath xmlns:m="http://schemas.openxmlformats.org/officeDocument/2006/math">
                    <m:r>
                      <a:rPr lang="en-US" b="0" i="1" smtClean="0">
                        <a:solidFill>
                          <a:schemeClr val="bg1"/>
                        </a:solidFill>
                        <a:latin typeface="Cambria Math" panose="02040503050406030204" pitchFamily="18" charset="0"/>
                      </a:rPr>
                      <m:t>400</m:t>
                    </m:r>
                    <m:r>
                      <a:rPr lang="en-US" b="0" i="1" smtClean="0">
                        <a:solidFill>
                          <a:schemeClr val="bg1"/>
                        </a:solidFill>
                        <a:latin typeface="Cambria Math" panose="02040503050406030204" pitchFamily="18" charset="0"/>
                        <a:ea typeface="Cambria Math" panose="02040503050406030204" pitchFamily="18" charset="0"/>
                      </a:rPr>
                      <m:t>𝜋</m:t>
                    </m:r>
                  </m:oMath>
                </a14:m>
                <a:endParaRPr lang="en-US" b="0" dirty="0">
                  <a:solidFill>
                    <a:schemeClr val="bg1"/>
                  </a:solidFill>
                  <a:ea typeface="Cambria Math" panose="02040503050406030204" pitchFamily="18" charset="0"/>
                </a:endParaRPr>
              </a:p>
              <a:p>
                <a:pPr marL="514350" indent="-514350">
                  <a:buFont typeface="+mj-lt"/>
                  <a:buAutoNum type="arabicPeriod"/>
                </a:pPr>
                <a:endParaRPr lang="en-US" b="0" dirty="0">
                  <a:solidFill>
                    <a:schemeClr val="bg1"/>
                  </a:solidFill>
                  <a:ea typeface="Cambria Math" panose="02040503050406030204" pitchFamily="18" charset="0"/>
                </a:endParaRPr>
              </a:p>
              <a:p>
                <a:pPr marL="514350" indent="-514350">
                  <a:buFont typeface="+mj-lt"/>
                  <a:buAutoNum type="arabicPeriod"/>
                </a:pPr>
                <a14:m>
                  <m:oMath xmlns:m="http://schemas.openxmlformats.org/officeDocument/2006/math">
                    <m:r>
                      <a:rPr lang="en-US" b="0" i="1" smtClean="0">
                        <a:solidFill>
                          <a:schemeClr val="bg1"/>
                        </a:solidFill>
                        <a:latin typeface="Cambria Math" panose="02040503050406030204" pitchFamily="18" charset="0"/>
                      </a:rPr>
                      <m:t>2500</m:t>
                    </m:r>
                    <m:r>
                      <a:rPr lang="en-US" b="0" i="1" smtClean="0">
                        <a:solidFill>
                          <a:schemeClr val="bg1"/>
                        </a:solidFill>
                        <a:latin typeface="Cambria Math" panose="02040503050406030204" pitchFamily="18" charset="0"/>
                        <a:ea typeface="Cambria Math" panose="02040503050406030204" pitchFamily="18" charset="0"/>
                      </a:rPr>
                      <m:t>𝜋</m:t>
                    </m:r>
                  </m:oMath>
                </a14:m>
                <a:endParaRPr lang="en-US" dirty="0">
                  <a:solidFill>
                    <a:schemeClr val="bg1"/>
                  </a:solidFill>
                </a:endParaRPr>
              </a:p>
            </p:txBody>
          </p:sp>
        </mc:Choice>
        <mc:Fallback xmlns="">
          <p:sp>
            <p:nvSpPr>
              <p:cNvPr id="3" name="Content Placeholder 2">
                <a:extLst>
                  <a:ext uri="{FF2B5EF4-FFF2-40B4-BE49-F238E27FC236}">
                    <a16:creationId xmlns:a16="http://schemas.microsoft.com/office/drawing/2014/main" id="{66F6E607-0E86-A3BB-8286-4EEC20D13CF3}"/>
                  </a:ext>
                </a:extLst>
              </p:cNvPr>
              <p:cNvSpPr>
                <a:spLocks noGrp="1" noRot="1" noChangeAspect="1" noMove="1" noResize="1" noEditPoints="1" noAdjustHandles="1" noChangeArrowheads="1" noChangeShapeType="1" noTextEdit="1"/>
              </p:cNvSpPr>
              <p:nvPr>
                <p:ph sz="half" idx="1"/>
              </p:nvPr>
            </p:nvSpPr>
            <p:spPr>
              <a:xfrm>
                <a:off x="838199" y="1825625"/>
                <a:ext cx="10515599" cy="4351338"/>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27924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6D37F99-E072-3F9E-F9C2-A6896549EABC}"/>
                  </a:ext>
                </a:extLst>
              </p:cNvPr>
              <p:cNvSpPr>
                <a:spLocks noGrp="1"/>
              </p:cNvSpPr>
              <p:nvPr>
                <p:ph type="title"/>
              </p:nvPr>
            </p:nvSpPr>
            <p:spPr>
              <a:xfrm>
                <a:off x="2935703" y="342626"/>
                <a:ext cx="6368717" cy="1482999"/>
              </a:xfrm>
            </p:spPr>
            <p:txBody>
              <a:bodyPr>
                <a:normAutofit/>
              </a:bodyPr>
              <a:lstStyle/>
              <a:p>
                <a:pPr algn="ctr"/>
                <a:r>
                  <a:rPr lang="en-US" sz="3000" dirty="0">
                    <a:solidFill>
                      <a:schemeClr val="bg1"/>
                    </a:solidFill>
                  </a:rPr>
                  <a:t>A circle of radius 5, for an angle x, has an arc length of </a:t>
                </a:r>
                <a14:m>
                  <m:oMath xmlns:m="http://schemas.openxmlformats.org/officeDocument/2006/math">
                    <m:r>
                      <a:rPr lang="en-US" sz="3000" b="0" i="1" smtClean="0">
                        <a:solidFill>
                          <a:schemeClr val="bg1"/>
                        </a:solidFill>
                        <a:latin typeface="Cambria Math" panose="02040503050406030204" pitchFamily="18" charset="0"/>
                      </a:rPr>
                      <m:t>3</m:t>
                    </m:r>
                    <m:r>
                      <a:rPr lang="en-US" sz="3000" b="0" i="1" smtClean="0">
                        <a:solidFill>
                          <a:schemeClr val="bg1"/>
                        </a:solidFill>
                        <a:latin typeface="Cambria Math" panose="02040503050406030204" pitchFamily="18" charset="0"/>
                        <a:ea typeface="Cambria Math" panose="02040503050406030204" pitchFamily="18" charset="0"/>
                      </a:rPr>
                      <m:t>𝜋</m:t>
                    </m:r>
                  </m:oMath>
                </a14:m>
                <a:r>
                  <a:rPr lang="en-US" sz="3000" dirty="0">
                    <a:solidFill>
                      <a:schemeClr val="bg1"/>
                    </a:solidFill>
                  </a:rPr>
                  <a:t>. What is the angle x?</a:t>
                </a:r>
              </a:p>
            </p:txBody>
          </p:sp>
        </mc:Choice>
        <mc:Fallback xmlns="">
          <p:sp>
            <p:nvSpPr>
              <p:cNvPr id="2" name="Title 1">
                <a:extLst>
                  <a:ext uri="{FF2B5EF4-FFF2-40B4-BE49-F238E27FC236}">
                    <a16:creationId xmlns:a16="http://schemas.microsoft.com/office/drawing/2014/main" id="{96D37F99-E072-3F9E-F9C2-A6896549EABC}"/>
                  </a:ext>
                </a:extLst>
              </p:cNvPr>
              <p:cNvSpPr>
                <a:spLocks noGrp="1" noRot="1" noChangeAspect="1" noMove="1" noResize="1" noEditPoints="1" noAdjustHandles="1" noChangeArrowheads="1" noChangeShapeType="1" noTextEdit="1"/>
              </p:cNvSpPr>
              <p:nvPr>
                <p:ph type="title"/>
              </p:nvPr>
            </p:nvSpPr>
            <p:spPr>
              <a:xfrm>
                <a:off x="2935703" y="342626"/>
                <a:ext cx="6368717" cy="1482999"/>
              </a:xfrm>
              <a:blipFill>
                <a:blip r:embed="rId3"/>
                <a:stretch>
                  <a:fillRect l="-2299" r="-22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00B1D4-D492-4113-9B71-D61C11B34E15}"/>
                  </a:ext>
                </a:extLst>
              </p:cNvPr>
              <p:cNvSpPr>
                <a:spLocks noGrp="1"/>
              </p:cNvSpPr>
              <p:nvPr>
                <p:ph sz="half" idx="1"/>
              </p:nvPr>
            </p:nvSpPr>
            <p:spPr>
              <a:xfrm>
                <a:off x="838200" y="2743199"/>
                <a:ext cx="5181600" cy="3433763"/>
              </a:xfrm>
            </p:spPr>
            <p:txBody>
              <a:bodyPr>
                <a:normAutofit fontScale="85000" lnSpcReduction="20000"/>
              </a:bodyPr>
              <a:lstStyle/>
              <a:p>
                <a:pPr marL="514350" indent="-514350">
                  <a:buFont typeface="+mj-lt"/>
                  <a:buAutoNum type="arabicPeriod"/>
                </a:pPr>
                <a14:m>
                  <m:oMath xmlns:m="http://schemas.openxmlformats.org/officeDocument/2006/math">
                    <m:r>
                      <a:rPr lang="en-US" b="0" i="1" smtClean="0">
                        <a:solidFill>
                          <a:schemeClr val="bg1"/>
                        </a:solidFill>
                        <a:latin typeface="Cambria Math" panose="02040503050406030204" pitchFamily="18" charset="0"/>
                      </a:rPr>
                      <m:t>144</m:t>
                    </m:r>
                    <m:r>
                      <a:rPr lang="en-US" b="0" i="1" smtClean="0">
                        <a:solidFill>
                          <a:schemeClr val="bg1"/>
                        </a:solidFill>
                        <a:latin typeface="Cambria Math" panose="02040503050406030204" pitchFamily="18" charset="0"/>
                        <a:ea typeface="Cambria Math" panose="02040503050406030204" pitchFamily="18" charset="0"/>
                      </a:rPr>
                      <m:t>°</m:t>
                    </m:r>
                  </m:oMath>
                </a14:m>
                <a:endParaRPr lang="en-US" b="0" dirty="0">
                  <a:solidFill>
                    <a:schemeClr val="bg1"/>
                  </a:solidFill>
                  <a:ea typeface="Cambria Math" panose="02040503050406030204" pitchFamily="18" charset="0"/>
                </a:endParaRPr>
              </a:p>
              <a:p>
                <a:pPr marL="514350" indent="-514350">
                  <a:buFont typeface="+mj-lt"/>
                  <a:buAutoNum type="arabicPeriod"/>
                </a:pPr>
                <a:endParaRPr lang="en-US" dirty="0">
                  <a:solidFill>
                    <a:schemeClr val="bg1"/>
                  </a:solidFill>
                </a:endParaRPr>
              </a:p>
              <a:p>
                <a:pPr marL="514350" indent="-514350">
                  <a:buFont typeface="+mj-lt"/>
                  <a:buAutoNum type="arabicPeriod"/>
                </a:pPr>
                <a14:m>
                  <m:oMath xmlns:m="http://schemas.openxmlformats.org/officeDocument/2006/math">
                    <m:r>
                      <a:rPr lang="en-US" b="0" i="1" smtClean="0">
                        <a:solidFill>
                          <a:schemeClr val="bg1"/>
                        </a:solidFill>
                        <a:latin typeface="Cambria Math" panose="02040503050406030204" pitchFamily="18" charset="0"/>
                      </a:rPr>
                      <m:t>108</m:t>
                    </m:r>
                    <m:r>
                      <a:rPr lang="en-US" b="0" i="1" smtClean="0">
                        <a:solidFill>
                          <a:schemeClr val="bg1"/>
                        </a:solidFill>
                        <a:latin typeface="Cambria Math" panose="02040503050406030204" pitchFamily="18" charset="0"/>
                        <a:ea typeface="Cambria Math" panose="02040503050406030204" pitchFamily="18" charset="0"/>
                      </a:rPr>
                      <m:t>°</m:t>
                    </m:r>
                  </m:oMath>
                </a14:m>
                <a:endParaRPr lang="en-US" b="0" dirty="0">
                  <a:solidFill>
                    <a:schemeClr val="bg1"/>
                  </a:solidFill>
                  <a:ea typeface="Cambria Math" panose="02040503050406030204" pitchFamily="18" charset="0"/>
                </a:endParaRPr>
              </a:p>
              <a:p>
                <a:pPr marL="514350" indent="-514350">
                  <a:buFont typeface="+mj-lt"/>
                  <a:buAutoNum type="arabicPeriod"/>
                </a:pPr>
                <a:endParaRPr lang="en-US" dirty="0">
                  <a:solidFill>
                    <a:schemeClr val="bg1"/>
                  </a:solidFill>
                </a:endParaRPr>
              </a:p>
              <a:p>
                <a:pPr marL="514350" indent="-514350">
                  <a:buFont typeface="+mj-lt"/>
                  <a:buAutoNum type="arabicPeriod"/>
                </a:pPr>
                <a14:m>
                  <m:oMath xmlns:m="http://schemas.openxmlformats.org/officeDocument/2006/math">
                    <m:r>
                      <a:rPr lang="en-US" b="0" i="1" smtClean="0">
                        <a:solidFill>
                          <a:schemeClr val="bg1"/>
                        </a:solidFill>
                        <a:latin typeface="Cambria Math" panose="02040503050406030204" pitchFamily="18" charset="0"/>
                        <a:ea typeface="Cambria Math" panose="02040503050406030204" pitchFamily="18" charset="0"/>
                      </a:rPr>
                      <m:t>54</m:t>
                    </m:r>
                    <m:r>
                      <a:rPr lang="en-US" i="1" smtClean="0">
                        <a:solidFill>
                          <a:schemeClr val="bg1"/>
                        </a:solidFill>
                        <a:latin typeface="Cambria Math" panose="02040503050406030204" pitchFamily="18" charset="0"/>
                        <a:ea typeface="Cambria Math" panose="02040503050406030204" pitchFamily="18" charset="0"/>
                      </a:rPr>
                      <m:t>°</m:t>
                    </m:r>
                  </m:oMath>
                </a14:m>
                <a:endParaRPr lang="en-US" dirty="0">
                  <a:solidFill>
                    <a:schemeClr val="bg1"/>
                  </a:solidFill>
                </a:endParaRPr>
              </a:p>
              <a:p>
                <a:pPr marL="514350" indent="-514350">
                  <a:buFont typeface="+mj-lt"/>
                  <a:buAutoNum type="arabicPeriod"/>
                </a:pPr>
                <a:endParaRPr lang="en-US" dirty="0">
                  <a:solidFill>
                    <a:schemeClr val="bg1"/>
                  </a:solidFill>
                </a:endParaRPr>
              </a:p>
              <a:p>
                <a:pPr marL="514350" indent="-514350">
                  <a:buFont typeface="+mj-lt"/>
                  <a:buAutoNum type="arabicPeriod"/>
                </a:pPr>
                <a14:m>
                  <m:oMath xmlns:m="http://schemas.openxmlformats.org/officeDocument/2006/math">
                    <m:r>
                      <a:rPr lang="en-US" b="0" i="1" smtClean="0">
                        <a:solidFill>
                          <a:schemeClr val="bg1"/>
                        </a:solidFill>
                        <a:latin typeface="Cambria Math" panose="02040503050406030204" pitchFamily="18" charset="0"/>
                      </a:rPr>
                      <m:t>43.2</m:t>
                    </m:r>
                    <m:r>
                      <a:rPr lang="en-US" b="0" i="1" smtClean="0">
                        <a:solidFill>
                          <a:schemeClr val="bg1"/>
                        </a:solidFill>
                        <a:latin typeface="Cambria Math" panose="02040503050406030204" pitchFamily="18" charset="0"/>
                        <a:ea typeface="Cambria Math" panose="02040503050406030204" pitchFamily="18" charset="0"/>
                      </a:rPr>
                      <m:t>°</m:t>
                    </m:r>
                  </m:oMath>
                </a14:m>
                <a:endParaRPr lang="en-US" b="0" i="1" dirty="0">
                  <a:solidFill>
                    <a:schemeClr val="bg1"/>
                  </a:solidFill>
                  <a:latin typeface="Cambria Math" panose="02040503050406030204" pitchFamily="18" charset="0"/>
                  <a:ea typeface="Cambria Math" panose="02040503050406030204" pitchFamily="18" charset="0"/>
                </a:endParaRPr>
              </a:p>
              <a:p>
                <a:pPr marL="514350" indent="-514350">
                  <a:buFont typeface="+mj-lt"/>
                  <a:buAutoNum type="arabicPeriod"/>
                </a:pPr>
                <a:endParaRPr lang="en-US" b="0" i="0" dirty="0">
                  <a:solidFill>
                    <a:schemeClr val="bg1"/>
                  </a:solidFill>
                  <a:latin typeface="Cambria Math" panose="02040503050406030204" pitchFamily="18" charset="0"/>
                  <a:ea typeface="Cambria Math" panose="02040503050406030204" pitchFamily="18" charset="0"/>
                </a:endParaRPr>
              </a:p>
              <a:p>
                <a:pPr marL="514350" indent="-514350">
                  <a:buFont typeface="+mj-lt"/>
                  <a:buAutoNum type="arabicPeriod"/>
                </a:pPr>
                <a14:m>
                  <m:oMath xmlns:m="http://schemas.openxmlformats.org/officeDocument/2006/math">
                    <m:r>
                      <a:rPr lang="en-US" b="0" i="1" smtClean="0">
                        <a:solidFill>
                          <a:schemeClr val="bg1"/>
                        </a:solidFill>
                        <a:latin typeface="Cambria Math" panose="02040503050406030204" pitchFamily="18" charset="0"/>
                      </a:rPr>
                      <m:t>216</m:t>
                    </m:r>
                    <m:r>
                      <a:rPr lang="en-US" b="0" i="1" smtClean="0">
                        <a:solidFill>
                          <a:schemeClr val="bg1"/>
                        </a:solidFill>
                        <a:latin typeface="Cambria Math" panose="02040503050406030204" pitchFamily="18" charset="0"/>
                        <a:ea typeface="Cambria Math" panose="02040503050406030204" pitchFamily="18" charset="0"/>
                      </a:rPr>
                      <m:t>°</m:t>
                    </m:r>
                  </m:oMath>
                </a14:m>
                <a:endParaRPr lang="en-US" dirty="0">
                  <a:solidFill>
                    <a:schemeClr val="bg1"/>
                  </a:solidFill>
                </a:endParaRPr>
              </a:p>
            </p:txBody>
          </p:sp>
        </mc:Choice>
        <mc:Fallback xmlns="">
          <p:sp>
            <p:nvSpPr>
              <p:cNvPr id="3" name="Content Placeholder 2">
                <a:extLst>
                  <a:ext uri="{FF2B5EF4-FFF2-40B4-BE49-F238E27FC236}">
                    <a16:creationId xmlns:a16="http://schemas.microsoft.com/office/drawing/2014/main" id="{6A00B1D4-D492-4113-9B71-D61C11B34E15}"/>
                  </a:ext>
                </a:extLst>
              </p:cNvPr>
              <p:cNvSpPr>
                <a:spLocks noGrp="1" noRot="1" noChangeAspect="1" noMove="1" noResize="1" noEditPoints="1" noAdjustHandles="1" noChangeArrowheads="1" noChangeShapeType="1" noTextEdit="1"/>
              </p:cNvSpPr>
              <p:nvPr>
                <p:ph sz="half" idx="1"/>
              </p:nvPr>
            </p:nvSpPr>
            <p:spPr>
              <a:xfrm>
                <a:off x="838200" y="2743199"/>
                <a:ext cx="5181600" cy="3433763"/>
              </a:xfrm>
              <a:blipFill>
                <a:blip r:embed="rId4"/>
                <a:stretch>
                  <a:fillRect l="-1765" t="-4263" b="-337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B52ED83A-4A08-5656-66A2-D8F58B0DD9FC}"/>
              </a:ext>
            </a:extLst>
          </p:cNvPr>
          <p:cNvPicPr>
            <a:picLocks noChangeAspect="1"/>
          </p:cNvPicPr>
          <p:nvPr/>
        </p:nvPicPr>
        <p:blipFill rotWithShape="1">
          <a:blip r:embed="rId5"/>
          <a:srcRect l="1053" t="24652" r="81711" b="50000"/>
          <a:stretch/>
        </p:blipFill>
        <p:spPr>
          <a:xfrm>
            <a:off x="-1" y="-1"/>
            <a:ext cx="2935705" cy="2428329"/>
          </a:xfrm>
          <a:prstGeom prst="rect">
            <a:avLst/>
          </a:prstGeom>
        </p:spPr>
      </p:pic>
    </p:spTree>
    <p:extLst>
      <p:ext uri="{BB962C8B-B14F-4D97-AF65-F5344CB8AC3E}">
        <p14:creationId xmlns:p14="http://schemas.microsoft.com/office/powerpoint/2010/main" val="2268059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E515AAE-7C5B-49C6-93BA-3471E8C78ADF}"/>
                  </a:ext>
                </a:extLst>
              </p:cNvPr>
              <p:cNvSpPr>
                <a:spLocks noGrp="1"/>
              </p:cNvSpPr>
              <p:nvPr>
                <p:ph type="title"/>
              </p:nvPr>
            </p:nvSpPr>
            <p:spPr>
              <a:xfrm>
                <a:off x="838200" y="365125"/>
                <a:ext cx="10515600" cy="1832643"/>
              </a:xfrm>
            </p:spPr>
            <p:txBody>
              <a:bodyPr>
                <a:noAutofit/>
              </a:bodyPr>
              <a:lstStyle/>
              <a:p>
                <a:pPr algn="ctr"/>
                <a:r>
                  <a:rPr lang="en-US" sz="3000" dirty="0">
                    <a:solidFill>
                      <a:schemeClr val="bg1"/>
                    </a:solidFill>
                  </a:rPr>
                  <a:t>In Triangle ABC, the measure of angle B is </a:t>
                </a:r>
                <a14:m>
                  <m:oMath xmlns:m="http://schemas.openxmlformats.org/officeDocument/2006/math">
                    <m:r>
                      <a:rPr lang="en-US" sz="3000" b="0" i="1" smtClean="0">
                        <a:solidFill>
                          <a:schemeClr val="bg1"/>
                        </a:solidFill>
                        <a:latin typeface="Cambria Math" panose="02040503050406030204" pitchFamily="18" charset="0"/>
                      </a:rPr>
                      <m:t>90</m:t>
                    </m:r>
                    <m:r>
                      <a:rPr lang="en-US" sz="3000" b="0" i="1" smtClean="0">
                        <a:solidFill>
                          <a:schemeClr val="bg1"/>
                        </a:solidFill>
                        <a:latin typeface="Cambria Math" panose="02040503050406030204" pitchFamily="18" charset="0"/>
                        <a:ea typeface="Cambria Math" panose="02040503050406030204" pitchFamily="18" charset="0"/>
                      </a:rPr>
                      <m:t>°</m:t>
                    </m:r>
                  </m:oMath>
                </a14:m>
                <a:r>
                  <a:rPr lang="en-US" sz="3000" dirty="0">
                    <a:solidFill>
                      <a:schemeClr val="bg1"/>
                    </a:solidFill>
                  </a:rPr>
                  <a:t>, the length of side AB is 4, and the length of side BC is x. If the length of hypotenuse AC is between 4 and 8, which of the following could be the value of x?</a:t>
                </a:r>
                <a:br>
                  <a:rPr lang="en-US" sz="3000" dirty="0">
                    <a:solidFill>
                      <a:schemeClr val="bg1"/>
                    </a:solidFill>
                  </a:rPr>
                </a:br>
                <a:r>
                  <a:rPr lang="en-US" sz="3000" dirty="0">
                    <a:solidFill>
                      <a:schemeClr val="bg1"/>
                    </a:solidFill>
                  </a:rPr>
                  <a:t>Indicate all such values</a:t>
                </a:r>
              </a:p>
            </p:txBody>
          </p:sp>
        </mc:Choice>
        <mc:Fallback xmlns="">
          <p:sp>
            <p:nvSpPr>
              <p:cNvPr id="2" name="Title 1">
                <a:extLst>
                  <a:ext uri="{FF2B5EF4-FFF2-40B4-BE49-F238E27FC236}">
                    <a16:creationId xmlns:a16="http://schemas.microsoft.com/office/drawing/2014/main" id="{0E515AAE-7C5B-49C6-93BA-3471E8C78ADF}"/>
                  </a:ext>
                </a:extLst>
              </p:cNvPr>
              <p:cNvSpPr>
                <a:spLocks noGrp="1" noRot="1" noChangeAspect="1" noMove="1" noResize="1" noEditPoints="1" noAdjustHandles="1" noChangeArrowheads="1" noChangeShapeType="1" noTextEdit="1"/>
              </p:cNvSpPr>
              <p:nvPr>
                <p:ph type="title"/>
              </p:nvPr>
            </p:nvSpPr>
            <p:spPr>
              <a:xfrm>
                <a:off x="838200" y="365125"/>
                <a:ext cx="10515600" cy="1832643"/>
              </a:xfrm>
              <a:blipFill>
                <a:blip r:embed="rId3"/>
                <a:stretch>
                  <a:fillRect l="-1391" t="-3987" r="-2029" b="-7973"/>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D4DE29DD-0DE1-871C-F92E-9587816B3D3D}"/>
              </a:ext>
            </a:extLst>
          </p:cNvPr>
          <p:cNvSpPr>
            <a:spLocks noGrp="1"/>
          </p:cNvSpPr>
          <p:nvPr>
            <p:ph sz="half" idx="1"/>
          </p:nvPr>
        </p:nvSpPr>
        <p:spPr>
          <a:xfrm>
            <a:off x="838200" y="2406315"/>
            <a:ext cx="5181600" cy="4203032"/>
          </a:xfrm>
        </p:spPr>
        <p:txBody>
          <a:bodyPr>
            <a:normAutofit fontScale="85000" lnSpcReduction="20000"/>
          </a:bodyPr>
          <a:lstStyle/>
          <a:p>
            <a:pPr marL="514350" indent="-514350">
              <a:buFont typeface="+mj-lt"/>
              <a:buAutoNum type="alphaLcParenR"/>
            </a:pPr>
            <a:r>
              <a:rPr lang="en-US" dirty="0">
                <a:solidFill>
                  <a:schemeClr val="bg1"/>
                </a:solidFill>
              </a:rPr>
              <a:t>1</a:t>
            </a:r>
          </a:p>
          <a:p>
            <a:pPr marL="514350" indent="-514350">
              <a:buFont typeface="+mj-lt"/>
              <a:buAutoNum type="alphaLcParenR"/>
            </a:pPr>
            <a:endParaRPr lang="en-US" dirty="0">
              <a:solidFill>
                <a:schemeClr val="bg1"/>
              </a:solidFill>
            </a:endParaRPr>
          </a:p>
          <a:p>
            <a:pPr marL="514350" indent="-514350">
              <a:buFont typeface="+mj-lt"/>
              <a:buAutoNum type="alphaLcParenR"/>
            </a:pPr>
            <a:r>
              <a:rPr lang="en-US" dirty="0">
                <a:solidFill>
                  <a:schemeClr val="bg1"/>
                </a:solidFill>
              </a:rPr>
              <a:t>2</a:t>
            </a:r>
          </a:p>
          <a:p>
            <a:pPr marL="514350" indent="-514350">
              <a:buFont typeface="+mj-lt"/>
              <a:buAutoNum type="alphaLcParenR"/>
            </a:pPr>
            <a:endParaRPr lang="en-US" dirty="0">
              <a:solidFill>
                <a:schemeClr val="bg1"/>
              </a:solidFill>
            </a:endParaRPr>
          </a:p>
          <a:p>
            <a:pPr marL="514350" indent="-514350">
              <a:buFont typeface="+mj-lt"/>
              <a:buAutoNum type="alphaLcParenR"/>
            </a:pPr>
            <a:r>
              <a:rPr lang="en-US" dirty="0">
                <a:solidFill>
                  <a:schemeClr val="bg1"/>
                </a:solidFill>
              </a:rPr>
              <a:t>3</a:t>
            </a:r>
          </a:p>
          <a:p>
            <a:pPr marL="514350" indent="-514350">
              <a:buFont typeface="+mj-lt"/>
              <a:buAutoNum type="alphaLcParenR"/>
            </a:pPr>
            <a:endParaRPr lang="en-US" dirty="0">
              <a:solidFill>
                <a:schemeClr val="bg1"/>
              </a:solidFill>
            </a:endParaRPr>
          </a:p>
          <a:p>
            <a:pPr marL="514350" indent="-514350">
              <a:buFont typeface="+mj-lt"/>
              <a:buAutoNum type="alphaLcParenR"/>
            </a:pPr>
            <a:r>
              <a:rPr lang="en-US" dirty="0">
                <a:solidFill>
                  <a:schemeClr val="bg1"/>
                </a:solidFill>
              </a:rPr>
              <a:t>4</a:t>
            </a:r>
          </a:p>
          <a:p>
            <a:pPr marL="514350" indent="-514350">
              <a:buFont typeface="+mj-lt"/>
              <a:buAutoNum type="alphaLcParenR"/>
            </a:pPr>
            <a:endParaRPr lang="en-US" dirty="0">
              <a:solidFill>
                <a:schemeClr val="bg1"/>
              </a:solidFill>
            </a:endParaRPr>
          </a:p>
          <a:p>
            <a:pPr marL="514350" indent="-514350">
              <a:buFont typeface="+mj-lt"/>
              <a:buAutoNum type="alphaLcParenR"/>
            </a:pPr>
            <a:r>
              <a:rPr lang="en-US" dirty="0">
                <a:solidFill>
                  <a:schemeClr val="bg1"/>
                </a:solidFill>
              </a:rPr>
              <a:t>5</a:t>
            </a:r>
          </a:p>
          <a:p>
            <a:pPr marL="514350" indent="-514350">
              <a:buFont typeface="+mj-lt"/>
              <a:buAutoNum type="alphaLcParenR"/>
            </a:pPr>
            <a:endParaRPr lang="en-US" dirty="0">
              <a:solidFill>
                <a:schemeClr val="bg1"/>
              </a:solidFill>
            </a:endParaRPr>
          </a:p>
          <a:p>
            <a:pPr marL="514350" indent="-514350">
              <a:buFont typeface="+mj-lt"/>
              <a:buAutoNum type="alphaLcParenR"/>
            </a:pPr>
            <a:r>
              <a:rPr lang="en-US" dirty="0">
                <a:solidFill>
                  <a:schemeClr val="bg1"/>
                </a:solidFill>
              </a:rPr>
              <a:t>6</a:t>
            </a:r>
          </a:p>
        </p:txBody>
      </p:sp>
    </p:spTree>
    <p:extLst>
      <p:ext uri="{BB962C8B-B14F-4D97-AF65-F5344CB8AC3E}">
        <p14:creationId xmlns:p14="http://schemas.microsoft.com/office/powerpoint/2010/main" val="1100861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4C525A-E3D2-469C-1F81-7C0EEBD0F1FD}"/>
              </a:ext>
            </a:extLst>
          </p:cNvPr>
          <p:cNvPicPr>
            <a:picLocks noChangeAspect="1"/>
          </p:cNvPicPr>
          <p:nvPr/>
        </p:nvPicPr>
        <p:blipFill rotWithShape="1">
          <a:blip r:embed="rId3"/>
          <a:srcRect l="14079" t="29240" r="52632" b="29591"/>
          <a:stretch/>
        </p:blipFill>
        <p:spPr>
          <a:xfrm>
            <a:off x="6833937" y="0"/>
            <a:ext cx="5358063" cy="3727350"/>
          </a:xfrm>
          <a:prstGeom prst="rect">
            <a:avLst/>
          </a:prstGeom>
        </p:spPr>
      </p:pic>
      <p:sp>
        <p:nvSpPr>
          <p:cNvPr id="7" name="TextBox 6">
            <a:extLst>
              <a:ext uri="{FF2B5EF4-FFF2-40B4-BE49-F238E27FC236}">
                <a16:creationId xmlns:a16="http://schemas.microsoft.com/office/drawing/2014/main" id="{6268F2A2-67D8-8A06-98D4-B17303D81E3E}"/>
              </a:ext>
            </a:extLst>
          </p:cNvPr>
          <p:cNvSpPr txBox="1"/>
          <p:nvPr/>
        </p:nvSpPr>
        <p:spPr>
          <a:xfrm>
            <a:off x="497304" y="288758"/>
            <a:ext cx="6128085" cy="3323987"/>
          </a:xfrm>
          <a:prstGeom prst="rect">
            <a:avLst/>
          </a:prstGeom>
          <a:noFill/>
        </p:spPr>
        <p:txBody>
          <a:bodyPr wrap="square" rtlCol="0">
            <a:spAutoFit/>
          </a:bodyPr>
          <a:lstStyle/>
          <a:p>
            <a:r>
              <a:rPr lang="en-US" sz="3000" dirty="0">
                <a:solidFill>
                  <a:schemeClr val="bg1"/>
                </a:solidFill>
              </a:rPr>
              <a:t>In the diagram below, four pairs of triangles are shown. Congruent corresponding parts are labeled in each pair.</a:t>
            </a:r>
          </a:p>
          <a:p>
            <a:endParaRPr lang="en-US" sz="3000" dirty="0">
              <a:solidFill>
                <a:schemeClr val="bg1"/>
              </a:solidFill>
            </a:endParaRPr>
          </a:p>
          <a:p>
            <a:r>
              <a:rPr lang="en-US" sz="3000" dirty="0">
                <a:solidFill>
                  <a:schemeClr val="bg1"/>
                </a:solidFill>
              </a:rPr>
              <a:t>Using only the info given, which pair of triangles </a:t>
            </a:r>
            <a:r>
              <a:rPr lang="en-US" sz="3000" i="1" dirty="0">
                <a:solidFill>
                  <a:schemeClr val="bg1"/>
                </a:solidFill>
              </a:rPr>
              <a:t>can</a:t>
            </a:r>
            <a:r>
              <a:rPr lang="en-US" sz="3000" dirty="0">
                <a:solidFill>
                  <a:schemeClr val="bg1"/>
                </a:solidFill>
              </a:rPr>
              <a:t> be proven congruent?</a:t>
            </a:r>
          </a:p>
        </p:txBody>
      </p:sp>
      <p:sp>
        <p:nvSpPr>
          <p:cNvPr id="8" name="TextBox 7">
            <a:extLst>
              <a:ext uri="{FF2B5EF4-FFF2-40B4-BE49-F238E27FC236}">
                <a16:creationId xmlns:a16="http://schemas.microsoft.com/office/drawing/2014/main" id="{9328B624-A53D-855D-18E5-17D0C889DC6B}"/>
              </a:ext>
            </a:extLst>
          </p:cNvPr>
          <p:cNvSpPr txBox="1"/>
          <p:nvPr/>
        </p:nvSpPr>
        <p:spPr>
          <a:xfrm>
            <a:off x="497304" y="3891586"/>
            <a:ext cx="6128085" cy="2677656"/>
          </a:xfrm>
          <a:prstGeom prst="rect">
            <a:avLst/>
          </a:prstGeom>
          <a:noFill/>
        </p:spPr>
        <p:txBody>
          <a:bodyPr wrap="square" rtlCol="0">
            <a:spAutoFit/>
          </a:bodyPr>
          <a:lstStyle/>
          <a:p>
            <a:pPr marL="342900" indent="-342900">
              <a:buFont typeface="+mj-lt"/>
              <a:buAutoNum type="alphaLcParenR"/>
            </a:pPr>
            <a:r>
              <a:rPr lang="en-US" sz="2400" dirty="0">
                <a:solidFill>
                  <a:schemeClr val="bg1"/>
                </a:solidFill>
              </a:rPr>
              <a:t>A</a:t>
            </a:r>
          </a:p>
          <a:p>
            <a:pPr marL="342900" indent="-342900">
              <a:buFont typeface="+mj-lt"/>
              <a:buAutoNum type="alphaLcParenR"/>
            </a:pPr>
            <a:endParaRPr lang="en-US" sz="2400" dirty="0">
              <a:solidFill>
                <a:schemeClr val="bg1"/>
              </a:solidFill>
            </a:endParaRPr>
          </a:p>
          <a:p>
            <a:pPr marL="342900" indent="-342900">
              <a:buFont typeface="+mj-lt"/>
              <a:buAutoNum type="alphaLcParenR"/>
            </a:pPr>
            <a:r>
              <a:rPr lang="en-US" sz="2400" dirty="0">
                <a:solidFill>
                  <a:schemeClr val="bg1"/>
                </a:solidFill>
              </a:rPr>
              <a:t>B</a:t>
            </a:r>
          </a:p>
          <a:p>
            <a:pPr marL="342900" indent="-342900">
              <a:buFont typeface="+mj-lt"/>
              <a:buAutoNum type="alphaLcParenR"/>
            </a:pPr>
            <a:endParaRPr lang="en-US" sz="2400" dirty="0">
              <a:solidFill>
                <a:schemeClr val="bg1"/>
              </a:solidFill>
            </a:endParaRPr>
          </a:p>
          <a:p>
            <a:pPr marL="342900" indent="-342900">
              <a:buFont typeface="+mj-lt"/>
              <a:buAutoNum type="alphaLcParenR"/>
            </a:pPr>
            <a:r>
              <a:rPr lang="en-US" sz="2400" dirty="0">
                <a:solidFill>
                  <a:schemeClr val="bg1"/>
                </a:solidFill>
              </a:rPr>
              <a:t>C</a:t>
            </a:r>
          </a:p>
          <a:p>
            <a:pPr marL="342900" indent="-342900">
              <a:buFont typeface="+mj-lt"/>
              <a:buAutoNum type="alphaLcParenR"/>
            </a:pPr>
            <a:endParaRPr lang="en-US" sz="2400" dirty="0">
              <a:solidFill>
                <a:schemeClr val="bg1"/>
              </a:solidFill>
            </a:endParaRPr>
          </a:p>
          <a:p>
            <a:pPr marL="342900" indent="-342900">
              <a:buFont typeface="+mj-lt"/>
              <a:buAutoNum type="alphaLcParenR"/>
            </a:pPr>
            <a:r>
              <a:rPr lang="en-US" sz="2400" dirty="0">
                <a:solidFill>
                  <a:schemeClr val="bg1"/>
                </a:solidFill>
              </a:rPr>
              <a:t>D</a:t>
            </a:r>
          </a:p>
        </p:txBody>
      </p:sp>
    </p:spTree>
    <p:extLst>
      <p:ext uri="{BB962C8B-B14F-4D97-AF65-F5344CB8AC3E}">
        <p14:creationId xmlns:p14="http://schemas.microsoft.com/office/powerpoint/2010/main" val="481394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4ED2-AA29-800C-0AD6-D2CAEC2D83F4}"/>
              </a:ext>
            </a:extLst>
          </p:cNvPr>
          <p:cNvSpPr>
            <a:spLocks noGrp="1"/>
          </p:cNvSpPr>
          <p:nvPr>
            <p:ph type="title"/>
          </p:nvPr>
        </p:nvSpPr>
        <p:spPr/>
        <p:txBody>
          <a:bodyPr>
            <a:normAutofit fontScale="90000"/>
          </a:bodyPr>
          <a:lstStyle/>
          <a:p>
            <a:pPr algn="ctr"/>
            <a:r>
              <a:rPr lang="en-US" sz="3000" b="1" dirty="0">
                <a:solidFill>
                  <a:schemeClr val="bg1"/>
                </a:solidFill>
              </a:rPr>
              <a:t>Rusty is considering making a cylindrical grain silo to store his crops. He has an area that is 6 feet long, 6 feet wide and 12 feet tall to build a cylinder in. What is the maximum volume of grain that he can store in this cylinder?</a:t>
            </a:r>
          </a:p>
        </p:txBody>
      </p:sp>
    </p:spTree>
    <p:extLst>
      <p:ext uri="{BB962C8B-B14F-4D97-AF65-F5344CB8AC3E}">
        <p14:creationId xmlns:p14="http://schemas.microsoft.com/office/powerpoint/2010/main" val="2901706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D0CD0-7B0B-0CA5-6221-619DAB627B1B}"/>
              </a:ext>
            </a:extLst>
          </p:cNvPr>
          <p:cNvSpPr>
            <a:spLocks noGrp="1"/>
          </p:cNvSpPr>
          <p:nvPr>
            <p:ph type="title"/>
          </p:nvPr>
        </p:nvSpPr>
        <p:spPr>
          <a:xfrm>
            <a:off x="6705217" y="1111596"/>
            <a:ext cx="5235249" cy="1325563"/>
          </a:xfrm>
        </p:spPr>
        <p:txBody>
          <a:bodyPr>
            <a:normAutofit/>
          </a:bodyPr>
          <a:lstStyle/>
          <a:p>
            <a:pPr algn="ctr"/>
            <a:r>
              <a:rPr lang="en-US" sz="3000" b="1" dirty="0">
                <a:solidFill>
                  <a:schemeClr val="bg1"/>
                </a:solidFill>
              </a:rPr>
              <a:t>Lines m and n are parallel.</a:t>
            </a:r>
            <a:br>
              <a:rPr lang="en-US" sz="3000" b="1" dirty="0">
                <a:solidFill>
                  <a:schemeClr val="bg1"/>
                </a:solidFill>
              </a:rPr>
            </a:br>
            <a:r>
              <a:rPr lang="en-US" sz="3000" b="1" dirty="0">
                <a:solidFill>
                  <a:schemeClr val="bg1"/>
                </a:solidFill>
              </a:rPr>
              <a:t>What is the value of y?</a:t>
            </a:r>
          </a:p>
        </p:txBody>
      </p:sp>
      <p:pic>
        <p:nvPicPr>
          <p:cNvPr id="1026" name="Picture 2" descr="Gre8">
            <a:extLst>
              <a:ext uri="{FF2B5EF4-FFF2-40B4-BE49-F238E27FC236}">
                <a16:creationId xmlns:a16="http://schemas.microsoft.com/office/drawing/2014/main" id="{6D734680-C25E-8BC8-38BA-421A6C47E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572052" cy="354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09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BFF-607B-49A8-A445-E123280E66EB}"/>
              </a:ext>
            </a:extLst>
          </p:cNvPr>
          <p:cNvSpPr>
            <a:spLocks noGrp="1"/>
          </p:cNvSpPr>
          <p:nvPr>
            <p:ph type="ctrTitle"/>
          </p:nvPr>
        </p:nvSpPr>
        <p:spPr>
          <a:xfrm>
            <a:off x="1524000" y="385010"/>
            <a:ext cx="9144000" cy="705853"/>
          </a:xfrm>
        </p:spPr>
        <p:txBody>
          <a:bodyPr>
            <a:normAutofit/>
          </a:bodyPr>
          <a:lstStyle/>
          <a:p>
            <a:r>
              <a:rPr lang="en-US" sz="4000" dirty="0">
                <a:solidFill>
                  <a:schemeClr val="bg1"/>
                </a:solidFill>
              </a:rPr>
              <a:t>Important Notes</a:t>
            </a:r>
          </a:p>
        </p:txBody>
      </p:sp>
      <p:sp>
        <p:nvSpPr>
          <p:cNvPr id="3" name="Subtitle 2">
            <a:extLst>
              <a:ext uri="{FF2B5EF4-FFF2-40B4-BE49-F238E27FC236}">
                <a16:creationId xmlns:a16="http://schemas.microsoft.com/office/drawing/2014/main" id="{403A145A-B4AC-F94D-94F0-26C738A66D0C}"/>
              </a:ext>
            </a:extLst>
          </p:cNvPr>
          <p:cNvSpPr>
            <a:spLocks noGrp="1"/>
          </p:cNvSpPr>
          <p:nvPr>
            <p:ph type="subTitle" idx="1"/>
          </p:nvPr>
        </p:nvSpPr>
        <p:spPr>
          <a:xfrm>
            <a:off x="849297" y="1782115"/>
            <a:ext cx="10493406" cy="4499226"/>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You can assume,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All numbers are real numbers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All figures are assumed to lie in a plane unless otherwise stated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Geometric figures such as lines, circles, triangles, and quadrilaterals </a:t>
            </a:r>
            <a:r>
              <a:rPr kumimoji="0" lang="en-US" sz="2400" b="1" i="0" u="none" strike="noStrike" kern="1200" cap="none" spc="0" normalizeH="0" baseline="0" noProof="0" dirty="0">
                <a:ln>
                  <a:noFill/>
                </a:ln>
                <a:solidFill>
                  <a:schemeClr val="bg1"/>
                </a:solidFill>
                <a:effectLst/>
                <a:uLnTx/>
                <a:uFillTx/>
                <a:latin typeface="Calibri" panose="020F0502020204030204"/>
                <a:ea typeface="+mn-ea"/>
                <a:cs typeface="+mn-cs"/>
              </a:rPr>
              <a:t>are not necessarily </a:t>
            </a: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drawn to scale.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alibri" panose="020F0502020204030204"/>
                <a:ea typeface="+mn-ea"/>
                <a:cs typeface="+mn-cs"/>
              </a:rPr>
              <a:t>Lines clearly drawn straight are actually straight.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alibri" panose="020F0502020204030204"/>
                <a:ea typeface="+mn-ea"/>
                <a:cs typeface="+mn-cs"/>
              </a:rPr>
              <a:t>Points on a line are in the order as shown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alibri" panose="020F0502020204030204"/>
                <a:ea typeface="+mn-ea"/>
                <a:cs typeface="+mn-cs"/>
              </a:rPr>
              <a:t>Geometric objects are relatively in the positions they are shown.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alibri" panose="020F0502020204030204"/>
                <a:ea typeface="+mn-ea"/>
                <a:cs typeface="+mn-cs"/>
              </a:rPr>
              <a:t>Coordinate Systems are drawn to scale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alibri" panose="020F0502020204030204"/>
                <a:ea typeface="+mn-ea"/>
                <a:cs typeface="+mn-cs"/>
              </a:rPr>
              <a:t>Graphical data presentations, such as bar graphs, circle graphs, and line graphs are drawn to scale. </a:t>
            </a:r>
          </a:p>
          <a:p>
            <a:pPr algn="l"/>
            <a:endParaRPr lang="en-US" dirty="0"/>
          </a:p>
        </p:txBody>
      </p:sp>
    </p:spTree>
    <p:extLst>
      <p:ext uri="{BB962C8B-B14F-4D97-AF65-F5344CB8AC3E}">
        <p14:creationId xmlns:p14="http://schemas.microsoft.com/office/powerpoint/2010/main" val="303170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FBFF-607B-49A8-A445-E123280E66EB}"/>
              </a:ext>
            </a:extLst>
          </p:cNvPr>
          <p:cNvSpPr>
            <a:spLocks noGrp="1"/>
          </p:cNvSpPr>
          <p:nvPr>
            <p:ph type="ctrTitle"/>
          </p:nvPr>
        </p:nvSpPr>
        <p:spPr>
          <a:xfrm>
            <a:off x="849297" y="709045"/>
            <a:ext cx="9144000" cy="705853"/>
          </a:xfrm>
        </p:spPr>
        <p:txBody>
          <a:bodyPr>
            <a:normAutofit/>
          </a:bodyPr>
          <a:lstStyle/>
          <a:p>
            <a:pPr marL="571500" indent="-571500" algn="l">
              <a:buFont typeface="Wingdings" panose="05000000000000000000" pitchFamily="2" charset="2"/>
              <a:buChar char="q"/>
            </a:pPr>
            <a:r>
              <a:rPr lang="en-US" sz="4000" dirty="0">
                <a:solidFill>
                  <a:schemeClr val="bg1"/>
                </a:solidFill>
              </a:rPr>
              <a:t>Geometry</a:t>
            </a:r>
          </a:p>
        </p:txBody>
      </p:sp>
      <p:sp>
        <p:nvSpPr>
          <p:cNvPr id="3" name="Subtitle 2">
            <a:extLst>
              <a:ext uri="{FF2B5EF4-FFF2-40B4-BE49-F238E27FC236}">
                <a16:creationId xmlns:a16="http://schemas.microsoft.com/office/drawing/2014/main" id="{403A145A-B4AC-F94D-94F0-26C738A66D0C}"/>
              </a:ext>
            </a:extLst>
          </p:cNvPr>
          <p:cNvSpPr>
            <a:spLocks noGrp="1"/>
          </p:cNvSpPr>
          <p:nvPr>
            <p:ph type="subTitle" idx="1"/>
          </p:nvPr>
        </p:nvSpPr>
        <p:spPr>
          <a:xfrm>
            <a:off x="849297" y="1782115"/>
            <a:ext cx="10493406" cy="4499226"/>
          </a:xfrm>
        </p:spPr>
        <p:txBody>
          <a:bodyPr>
            <a:normAutofit/>
          </a:bodyPr>
          <a:lstStyle/>
          <a:p>
            <a:pPr marL="800100" lvl="1" indent="-342900" algn="l">
              <a:buFont typeface="Arial" panose="020B0604020202020204" pitchFamily="34" charset="0"/>
              <a:buChar char="•"/>
            </a:pPr>
            <a:r>
              <a:rPr lang="en-US" sz="2400" dirty="0">
                <a:solidFill>
                  <a:schemeClr val="bg1"/>
                </a:solidFill>
              </a:rPr>
              <a:t>Lines and Angles</a:t>
            </a:r>
          </a:p>
          <a:p>
            <a:pPr marL="800100" lvl="1" indent="-342900" algn="l">
              <a:buFont typeface="Arial" panose="020B0604020202020204" pitchFamily="34" charset="0"/>
              <a:buChar char="•"/>
            </a:pPr>
            <a:endParaRPr lang="en-US" sz="2400" dirty="0">
              <a:solidFill>
                <a:schemeClr val="bg1"/>
              </a:solidFill>
            </a:endParaRPr>
          </a:p>
          <a:p>
            <a:pPr marL="800100" lvl="1" indent="-342900" algn="l">
              <a:buFont typeface="Arial" panose="020B0604020202020204" pitchFamily="34" charset="0"/>
              <a:buChar char="•"/>
            </a:pPr>
            <a:r>
              <a:rPr lang="en-US" sz="2400" dirty="0">
                <a:solidFill>
                  <a:schemeClr val="bg1"/>
                </a:solidFill>
              </a:rPr>
              <a:t>Polygons</a:t>
            </a:r>
          </a:p>
          <a:p>
            <a:pPr marL="800100" lvl="1" indent="-342900" algn="l">
              <a:buFont typeface="Arial" panose="020B0604020202020204" pitchFamily="34" charset="0"/>
              <a:buChar char="•"/>
            </a:pPr>
            <a:endParaRPr lang="en-US" sz="2400" dirty="0">
              <a:solidFill>
                <a:schemeClr val="bg1"/>
              </a:solidFill>
            </a:endParaRPr>
          </a:p>
          <a:p>
            <a:pPr marL="800100" lvl="1" indent="-342900" algn="l">
              <a:buFont typeface="Arial" panose="020B0604020202020204" pitchFamily="34" charset="0"/>
              <a:buChar char="•"/>
            </a:pPr>
            <a:r>
              <a:rPr lang="en-US" sz="2400" dirty="0">
                <a:solidFill>
                  <a:schemeClr val="bg1"/>
                </a:solidFill>
              </a:rPr>
              <a:t>Triangles</a:t>
            </a:r>
          </a:p>
          <a:p>
            <a:pPr marL="800100" lvl="1" indent="-342900" algn="l">
              <a:buFont typeface="Arial" panose="020B0604020202020204" pitchFamily="34" charset="0"/>
              <a:buChar char="•"/>
            </a:pPr>
            <a:endParaRPr lang="en-US" sz="2400" dirty="0">
              <a:solidFill>
                <a:schemeClr val="bg1"/>
              </a:solidFill>
            </a:endParaRPr>
          </a:p>
          <a:p>
            <a:pPr marL="800100" lvl="1" indent="-342900" algn="l">
              <a:buFont typeface="Arial" panose="020B0604020202020204" pitchFamily="34" charset="0"/>
              <a:buChar char="•"/>
            </a:pPr>
            <a:r>
              <a:rPr lang="en-US" sz="2400" dirty="0">
                <a:solidFill>
                  <a:schemeClr val="bg1"/>
                </a:solidFill>
              </a:rPr>
              <a:t>Quadrilaterals</a:t>
            </a:r>
          </a:p>
          <a:p>
            <a:pPr marL="800100" lvl="1" indent="-342900" algn="l">
              <a:buFont typeface="Arial" panose="020B0604020202020204" pitchFamily="34" charset="0"/>
              <a:buChar char="•"/>
            </a:pPr>
            <a:endParaRPr lang="en-US" sz="2400" dirty="0">
              <a:solidFill>
                <a:schemeClr val="bg1"/>
              </a:solidFill>
            </a:endParaRPr>
          </a:p>
          <a:p>
            <a:pPr marL="800100" lvl="1" indent="-342900" algn="l">
              <a:buFont typeface="Arial" panose="020B0604020202020204" pitchFamily="34" charset="0"/>
              <a:buChar char="•"/>
            </a:pPr>
            <a:r>
              <a:rPr lang="en-US" sz="2400" dirty="0">
                <a:solidFill>
                  <a:schemeClr val="bg1"/>
                </a:solidFill>
              </a:rPr>
              <a:t>Circles</a:t>
            </a:r>
          </a:p>
          <a:p>
            <a:pPr marL="800100" lvl="1" indent="-342900" algn="l">
              <a:buFont typeface="Arial" panose="020B0604020202020204" pitchFamily="34" charset="0"/>
              <a:buChar char="•"/>
            </a:pPr>
            <a:endParaRPr lang="en-US" sz="2400" dirty="0">
              <a:solidFill>
                <a:schemeClr val="bg1"/>
              </a:solidFill>
            </a:endParaRPr>
          </a:p>
          <a:p>
            <a:pPr marL="800100" lvl="1" indent="-342900" algn="l">
              <a:buFont typeface="Arial" panose="020B0604020202020204" pitchFamily="34" charset="0"/>
              <a:buChar char="•"/>
            </a:pPr>
            <a:r>
              <a:rPr lang="en-US" sz="2400" dirty="0">
                <a:solidFill>
                  <a:schemeClr val="bg1"/>
                </a:solidFill>
              </a:rPr>
              <a:t>Three Dimensional Figures</a:t>
            </a:r>
          </a:p>
        </p:txBody>
      </p:sp>
    </p:spTree>
    <p:extLst>
      <p:ext uri="{BB962C8B-B14F-4D97-AF65-F5344CB8AC3E}">
        <p14:creationId xmlns:p14="http://schemas.microsoft.com/office/powerpoint/2010/main" val="1343816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552E-CA47-C750-4355-9216B3207A47}"/>
              </a:ext>
            </a:extLst>
          </p:cNvPr>
          <p:cNvSpPr>
            <a:spLocks noGrp="1"/>
          </p:cNvSpPr>
          <p:nvPr>
            <p:ph type="title"/>
          </p:nvPr>
        </p:nvSpPr>
        <p:spPr/>
        <p:txBody>
          <a:bodyPr/>
          <a:lstStyle/>
          <a:p>
            <a:r>
              <a:rPr lang="en-US" dirty="0">
                <a:solidFill>
                  <a:schemeClr val="bg1"/>
                </a:solidFill>
              </a:rPr>
              <a:t>Lines and Angles </a:t>
            </a:r>
          </a:p>
        </p:txBody>
      </p:sp>
      <p:sp>
        <p:nvSpPr>
          <p:cNvPr id="3" name="Content Placeholder 2">
            <a:extLst>
              <a:ext uri="{FF2B5EF4-FFF2-40B4-BE49-F238E27FC236}">
                <a16:creationId xmlns:a16="http://schemas.microsoft.com/office/drawing/2014/main" id="{98E249C0-8D23-596B-7607-5AF9E6E05EA4}"/>
              </a:ext>
            </a:extLst>
          </p:cNvPr>
          <p:cNvSpPr>
            <a:spLocks noGrp="1"/>
          </p:cNvSpPr>
          <p:nvPr>
            <p:ph sz="half" idx="1"/>
          </p:nvPr>
        </p:nvSpPr>
        <p:spPr/>
        <p:txBody>
          <a:bodyPr>
            <a:normAutofit/>
          </a:bodyPr>
          <a:lstStyle/>
          <a:p>
            <a:r>
              <a:rPr lang="en-US" sz="2000" dirty="0">
                <a:solidFill>
                  <a:schemeClr val="bg1"/>
                </a:solidFill>
              </a:rPr>
              <a:t>Line Segments</a:t>
            </a:r>
          </a:p>
          <a:p>
            <a:endParaRPr lang="en-US" sz="2000" dirty="0">
              <a:solidFill>
                <a:schemeClr val="bg1"/>
              </a:solidFill>
            </a:endParaRPr>
          </a:p>
          <a:p>
            <a:pPr lvl="1"/>
            <a:r>
              <a:rPr lang="en-US" sz="1800" dirty="0">
                <a:solidFill>
                  <a:schemeClr val="bg1"/>
                </a:solidFill>
              </a:rPr>
              <a:t>Endpoints</a:t>
            </a:r>
          </a:p>
          <a:p>
            <a:pPr lvl="1"/>
            <a:endParaRPr lang="en-US" sz="1800" dirty="0">
              <a:solidFill>
                <a:schemeClr val="bg1"/>
              </a:solidFill>
            </a:endParaRPr>
          </a:p>
          <a:p>
            <a:pPr lvl="1"/>
            <a:endParaRPr lang="en-US" sz="1800" dirty="0">
              <a:solidFill>
                <a:schemeClr val="bg1"/>
              </a:solidFill>
            </a:endParaRPr>
          </a:p>
          <a:p>
            <a:pPr lvl="1"/>
            <a:r>
              <a:rPr lang="en-US" sz="1800" dirty="0">
                <a:solidFill>
                  <a:schemeClr val="bg1"/>
                </a:solidFill>
              </a:rPr>
              <a:t>Congruent Line Segments</a:t>
            </a:r>
          </a:p>
          <a:p>
            <a:pPr lvl="1"/>
            <a:endParaRPr lang="en-US" sz="1800" dirty="0">
              <a:solidFill>
                <a:schemeClr val="bg1"/>
              </a:solidFill>
            </a:endParaRPr>
          </a:p>
          <a:p>
            <a:pPr lvl="1"/>
            <a:endParaRPr lang="en-US" sz="1800" dirty="0">
              <a:solidFill>
                <a:schemeClr val="bg1"/>
              </a:solidFill>
            </a:endParaRPr>
          </a:p>
          <a:p>
            <a:pPr lvl="1"/>
            <a:r>
              <a:rPr lang="en-US" sz="1800" dirty="0">
                <a:solidFill>
                  <a:schemeClr val="bg1"/>
                </a:solidFill>
              </a:rPr>
              <a:t>Midpoint</a:t>
            </a:r>
          </a:p>
          <a:p>
            <a:pPr lvl="1"/>
            <a:endParaRPr lang="en-US" sz="1800" dirty="0">
              <a:solidFill>
                <a:schemeClr val="bg1"/>
              </a:solidFill>
            </a:endParaRPr>
          </a:p>
          <a:p>
            <a:pPr lvl="1"/>
            <a:endParaRPr lang="en-US" sz="1800" dirty="0">
              <a:solidFill>
                <a:schemeClr val="bg1"/>
              </a:solidFill>
            </a:endParaRPr>
          </a:p>
          <a:p>
            <a:pPr lvl="1"/>
            <a:r>
              <a:rPr lang="en-US" sz="1800" dirty="0">
                <a:solidFill>
                  <a:schemeClr val="bg1"/>
                </a:solidFill>
              </a:rPr>
              <a:t>Length</a:t>
            </a:r>
          </a:p>
        </p:txBody>
      </p:sp>
      <p:sp>
        <p:nvSpPr>
          <p:cNvPr id="4" name="Content Placeholder 3">
            <a:extLst>
              <a:ext uri="{FF2B5EF4-FFF2-40B4-BE49-F238E27FC236}">
                <a16:creationId xmlns:a16="http://schemas.microsoft.com/office/drawing/2014/main" id="{0DE44E4A-9665-386A-8AD9-48B15D98CBAD}"/>
              </a:ext>
            </a:extLst>
          </p:cNvPr>
          <p:cNvSpPr>
            <a:spLocks noGrp="1"/>
          </p:cNvSpPr>
          <p:nvPr>
            <p:ph sz="half" idx="2"/>
          </p:nvPr>
        </p:nvSpPr>
        <p:spPr/>
        <p:txBody>
          <a:bodyPr>
            <a:normAutofit/>
          </a:bodyPr>
          <a:lstStyle/>
          <a:p>
            <a:r>
              <a:rPr lang="en-US" sz="2000" dirty="0">
                <a:solidFill>
                  <a:schemeClr val="bg1"/>
                </a:solidFill>
              </a:rPr>
              <a:t>Angles</a:t>
            </a:r>
          </a:p>
          <a:p>
            <a:endParaRPr lang="en-US" sz="1800" dirty="0">
              <a:solidFill>
                <a:schemeClr val="bg1"/>
              </a:solidFill>
            </a:endParaRPr>
          </a:p>
          <a:p>
            <a:pPr lvl="1"/>
            <a:r>
              <a:rPr lang="en-US" sz="1800" dirty="0">
                <a:solidFill>
                  <a:schemeClr val="bg1"/>
                </a:solidFill>
              </a:rPr>
              <a:t>Vertex</a:t>
            </a:r>
          </a:p>
          <a:p>
            <a:pPr lvl="1"/>
            <a:endParaRPr lang="en-US" sz="1800" dirty="0">
              <a:solidFill>
                <a:schemeClr val="bg1"/>
              </a:solidFill>
            </a:endParaRPr>
          </a:p>
          <a:p>
            <a:pPr lvl="1"/>
            <a:endParaRPr lang="en-US" sz="1800" dirty="0">
              <a:solidFill>
                <a:schemeClr val="bg1"/>
              </a:solidFill>
            </a:endParaRPr>
          </a:p>
          <a:p>
            <a:pPr lvl="1"/>
            <a:r>
              <a:rPr lang="en-US" sz="1800" dirty="0">
                <a:solidFill>
                  <a:schemeClr val="bg1"/>
                </a:solidFill>
              </a:rPr>
              <a:t>Opposite Angles</a:t>
            </a:r>
          </a:p>
          <a:p>
            <a:pPr lvl="1"/>
            <a:endParaRPr lang="en-US" sz="1800" dirty="0">
              <a:solidFill>
                <a:schemeClr val="bg1"/>
              </a:solidFill>
            </a:endParaRPr>
          </a:p>
          <a:p>
            <a:pPr lvl="1"/>
            <a:endParaRPr lang="en-US" sz="1800" dirty="0">
              <a:solidFill>
                <a:schemeClr val="bg1"/>
              </a:solidFill>
            </a:endParaRPr>
          </a:p>
          <a:p>
            <a:pPr lvl="1"/>
            <a:r>
              <a:rPr lang="en-US" sz="1800" dirty="0">
                <a:solidFill>
                  <a:schemeClr val="bg1"/>
                </a:solidFill>
              </a:rPr>
              <a:t>Right Angles</a:t>
            </a:r>
          </a:p>
          <a:p>
            <a:pPr lvl="1"/>
            <a:endParaRPr lang="en-US" sz="1800" dirty="0">
              <a:solidFill>
                <a:schemeClr val="bg1"/>
              </a:solidFill>
            </a:endParaRPr>
          </a:p>
          <a:p>
            <a:pPr lvl="1"/>
            <a:endParaRPr lang="en-US" sz="1800" dirty="0">
              <a:solidFill>
                <a:schemeClr val="bg1"/>
              </a:solidFill>
            </a:endParaRPr>
          </a:p>
          <a:p>
            <a:pPr lvl="1"/>
            <a:r>
              <a:rPr lang="en-US" sz="1800" dirty="0">
                <a:solidFill>
                  <a:schemeClr val="bg1"/>
                </a:solidFill>
              </a:rPr>
              <a:t>Acute and Obtuse</a:t>
            </a:r>
          </a:p>
        </p:txBody>
      </p:sp>
    </p:spTree>
    <p:extLst>
      <p:ext uri="{BB962C8B-B14F-4D97-AF65-F5344CB8AC3E}">
        <p14:creationId xmlns:p14="http://schemas.microsoft.com/office/powerpoint/2010/main" val="2893813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552E-CA47-C750-4355-9216B3207A47}"/>
              </a:ext>
            </a:extLst>
          </p:cNvPr>
          <p:cNvSpPr>
            <a:spLocks noGrp="1"/>
          </p:cNvSpPr>
          <p:nvPr>
            <p:ph type="title"/>
          </p:nvPr>
        </p:nvSpPr>
        <p:spPr/>
        <p:txBody>
          <a:bodyPr/>
          <a:lstStyle/>
          <a:p>
            <a:r>
              <a:rPr lang="en-US" dirty="0">
                <a:solidFill>
                  <a:schemeClr val="bg1"/>
                </a:solidFill>
              </a:rPr>
              <a:t>Polygons</a:t>
            </a:r>
          </a:p>
        </p:txBody>
      </p:sp>
      <p:sp>
        <p:nvSpPr>
          <p:cNvPr id="3" name="Content Placeholder 2">
            <a:extLst>
              <a:ext uri="{FF2B5EF4-FFF2-40B4-BE49-F238E27FC236}">
                <a16:creationId xmlns:a16="http://schemas.microsoft.com/office/drawing/2014/main" id="{98E249C0-8D23-596B-7607-5AF9E6E05EA4}"/>
              </a:ext>
            </a:extLst>
          </p:cNvPr>
          <p:cNvSpPr>
            <a:spLocks noGrp="1"/>
          </p:cNvSpPr>
          <p:nvPr>
            <p:ph sz="half" idx="1"/>
          </p:nvPr>
        </p:nvSpPr>
        <p:spPr/>
        <p:txBody>
          <a:bodyPr>
            <a:normAutofit/>
          </a:bodyPr>
          <a:lstStyle/>
          <a:p>
            <a:r>
              <a:rPr lang="en-US" sz="2000" dirty="0">
                <a:solidFill>
                  <a:schemeClr val="bg1"/>
                </a:solidFill>
              </a:rPr>
              <a:t>Defined</a:t>
            </a:r>
          </a:p>
          <a:p>
            <a:endParaRPr lang="en-US" sz="2000" dirty="0">
              <a:solidFill>
                <a:schemeClr val="bg1"/>
              </a:solidFill>
            </a:endParaRPr>
          </a:p>
          <a:p>
            <a:pPr lvl="1"/>
            <a:r>
              <a:rPr lang="en-US" sz="1800" dirty="0">
                <a:solidFill>
                  <a:schemeClr val="bg1"/>
                </a:solidFill>
              </a:rPr>
              <a:t>Sides</a:t>
            </a:r>
          </a:p>
          <a:p>
            <a:pPr lvl="1"/>
            <a:endParaRPr lang="en-US" sz="1800" dirty="0">
              <a:solidFill>
                <a:schemeClr val="bg1"/>
              </a:solidFill>
            </a:endParaRPr>
          </a:p>
          <a:p>
            <a:pPr lvl="1"/>
            <a:endParaRPr lang="en-US" sz="1800" dirty="0">
              <a:solidFill>
                <a:schemeClr val="bg1"/>
              </a:solidFill>
            </a:endParaRPr>
          </a:p>
          <a:p>
            <a:pPr lvl="1"/>
            <a:r>
              <a:rPr lang="en-US" sz="1800" dirty="0">
                <a:solidFill>
                  <a:schemeClr val="bg1"/>
                </a:solidFill>
              </a:rPr>
              <a:t>Vertices</a:t>
            </a:r>
          </a:p>
          <a:p>
            <a:pPr lvl="1"/>
            <a:endParaRPr lang="en-US" sz="1800" dirty="0">
              <a:solidFill>
                <a:schemeClr val="bg1"/>
              </a:solidFill>
            </a:endParaRPr>
          </a:p>
          <a:p>
            <a:pPr lvl="1"/>
            <a:endParaRPr lang="en-US" sz="1800" dirty="0">
              <a:solidFill>
                <a:schemeClr val="bg1"/>
              </a:solidFill>
            </a:endParaRPr>
          </a:p>
          <a:p>
            <a:pPr lvl="1"/>
            <a:r>
              <a:rPr lang="en-US" sz="1800" dirty="0">
                <a:solidFill>
                  <a:schemeClr val="bg1"/>
                </a:solidFill>
              </a:rPr>
              <a:t>Triangle</a:t>
            </a:r>
          </a:p>
          <a:p>
            <a:pPr lvl="1"/>
            <a:endParaRPr lang="en-US" sz="1800" dirty="0">
              <a:solidFill>
                <a:schemeClr val="bg1"/>
              </a:solidFill>
            </a:endParaRPr>
          </a:p>
          <a:p>
            <a:pPr lvl="1"/>
            <a:endParaRPr lang="en-US" sz="1800" dirty="0">
              <a:solidFill>
                <a:schemeClr val="bg1"/>
              </a:solidFill>
            </a:endParaRPr>
          </a:p>
          <a:p>
            <a:pPr lvl="1"/>
            <a:r>
              <a:rPr lang="en-US" sz="1800" dirty="0">
                <a:solidFill>
                  <a:schemeClr val="bg1"/>
                </a:solidFill>
              </a:rPr>
              <a:t>Quadrilateral </a:t>
            </a:r>
          </a:p>
        </p:txBody>
      </p:sp>
      <p:sp>
        <p:nvSpPr>
          <p:cNvPr id="4" name="Content Placeholder 3">
            <a:extLst>
              <a:ext uri="{FF2B5EF4-FFF2-40B4-BE49-F238E27FC236}">
                <a16:creationId xmlns:a16="http://schemas.microsoft.com/office/drawing/2014/main" id="{0DE44E4A-9665-386A-8AD9-48B15D98CBAD}"/>
              </a:ext>
            </a:extLst>
          </p:cNvPr>
          <p:cNvSpPr>
            <a:spLocks noGrp="1"/>
          </p:cNvSpPr>
          <p:nvPr>
            <p:ph sz="half" idx="2"/>
          </p:nvPr>
        </p:nvSpPr>
        <p:spPr/>
        <p:txBody>
          <a:bodyPr>
            <a:normAutofit/>
          </a:bodyPr>
          <a:lstStyle/>
          <a:p>
            <a:r>
              <a:rPr lang="en-US" sz="1800" dirty="0">
                <a:solidFill>
                  <a:schemeClr val="bg1"/>
                </a:solidFill>
              </a:rPr>
              <a:t>Pentagon</a:t>
            </a:r>
          </a:p>
          <a:p>
            <a:endParaRPr lang="en-US" sz="1800" dirty="0">
              <a:solidFill>
                <a:schemeClr val="bg1"/>
              </a:solidFill>
            </a:endParaRPr>
          </a:p>
          <a:p>
            <a:endParaRPr lang="en-US" sz="1800" dirty="0">
              <a:solidFill>
                <a:schemeClr val="bg1"/>
              </a:solidFill>
            </a:endParaRPr>
          </a:p>
          <a:p>
            <a:r>
              <a:rPr lang="en-US" sz="1800" dirty="0">
                <a:solidFill>
                  <a:schemeClr val="bg1"/>
                </a:solidFill>
              </a:rPr>
              <a:t>Hexagon</a:t>
            </a:r>
          </a:p>
          <a:p>
            <a:endParaRPr lang="en-US" sz="1800" dirty="0">
              <a:solidFill>
                <a:schemeClr val="bg1"/>
              </a:solidFill>
            </a:endParaRPr>
          </a:p>
          <a:p>
            <a:endParaRPr lang="en-US" sz="1800" dirty="0">
              <a:solidFill>
                <a:schemeClr val="bg1"/>
              </a:solidFill>
            </a:endParaRPr>
          </a:p>
          <a:p>
            <a:r>
              <a:rPr lang="en-US" sz="1800" dirty="0">
                <a:solidFill>
                  <a:schemeClr val="bg1"/>
                </a:solidFill>
              </a:rPr>
              <a:t>Octagon</a:t>
            </a:r>
          </a:p>
          <a:p>
            <a:endParaRPr lang="en-US" sz="1800" dirty="0">
              <a:solidFill>
                <a:schemeClr val="bg1"/>
              </a:solidFill>
            </a:endParaRPr>
          </a:p>
          <a:p>
            <a:endParaRPr lang="en-US" sz="1800" dirty="0">
              <a:solidFill>
                <a:schemeClr val="bg1"/>
              </a:solidFill>
            </a:endParaRPr>
          </a:p>
          <a:p>
            <a:r>
              <a:rPr lang="en-US" sz="1800" dirty="0">
                <a:solidFill>
                  <a:schemeClr val="bg1"/>
                </a:solidFill>
              </a:rPr>
              <a:t>Perimeter</a:t>
            </a:r>
          </a:p>
          <a:p>
            <a:endParaRPr lang="en-US" sz="1800" dirty="0">
              <a:solidFill>
                <a:schemeClr val="bg1"/>
              </a:solidFill>
            </a:endParaRPr>
          </a:p>
          <a:p>
            <a:endParaRPr lang="en-US" sz="1800" dirty="0">
              <a:solidFill>
                <a:schemeClr val="bg1"/>
              </a:solidFill>
            </a:endParaRPr>
          </a:p>
        </p:txBody>
      </p:sp>
    </p:spTree>
    <p:extLst>
      <p:ext uri="{BB962C8B-B14F-4D97-AF65-F5344CB8AC3E}">
        <p14:creationId xmlns:p14="http://schemas.microsoft.com/office/powerpoint/2010/main" val="1683038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552E-CA47-C750-4355-9216B3207A47}"/>
              </a:ext>
            </a:extLst>
          </p:cNvPr>
          <p:cNvSpPr>
            <a:spLocks noGrp="1"/>
          </p:cNvSpPr>
          <p:nvPr>
            <p:ph type="title"/>
          </p:nvPr>
        </p:nvSpPr>
        <p:spPr/>
        <p:txBody>
          <a:bodyPr/>
          <a:lstStyle/>
          <a:p>
            <a:r>
              <a:rPr lang="en-US" dirty="0">
                <a:solidFill>
                  <a:schemeClr val="bg1"/>
                </a:solidFill>
              </a:rPr>
              <a:t>Triangles</a:t>
            </a:r>
          </a:p>
        </p:txBody>
      </p:sp>
      <p:sp>
        <p:nvSpPr>
          <p:cNvPr id="3" name="Content Placeholder 2">
            <a:extLst>
              <a:ext uri="{FF2B5EF4-FFF2-40B4-BE49-F238E27FC236}">
                <a16:creationId xmlns:a16="http://schemas.microsoft.com/office/drawing/2014/main" id="{98E249C0-8D23-596B-7607-5AF9E6E05EA4}"/>
              </a:ext>
            </a:extLst>
          </p:cNvPr>
          <p:cNvSpPr>
            <a:spLocks noGrp="1"/>
          </p:cNvSpPr>
          <p:nvPr>
            <p:ph sz="half" idx="1"/>
          </p:nvPr>
        </p:nvSpPr>
        <p:spPr>
          <a:xfrm>
            <a:off x="838200" y="1825624"/>
            <a:ext cx="5181600" cy="4584053"/>
          </a:xfrm>
        </p:spPr>
        <p:txBody>
          <a:bodyPr>
            <a:normAutofit/>
          </a:bodyPr>
          <a:lstStyle/>
          <a:p>
            <a:r>
              <a:rPr lang="en-US" sz="2000" dirty="0">
                <a:solidFill>
                  <a:schemeClr val="bg1"/>
                </a:solidFill>
              </a:rPr>
              <a:t>Equilateral Triangle</a:t>
            </a:r>
          </a:p>
          <a:p>
            <a:endParaRPr lang="en-US" sz="2000" dirty="0">
              <a:solidFill>
                <a:schemeClr val="bg1"/>
              </a:solidFill>
            </a:endParaRPr>
          </a:p>
          <a:p>
            <a:endParaRPr lang="en-US" sz="2000" dirty="0">
              <a:solidFill>
                <a:schemeClr val="bg1"/>
              </a:solidFill>
            </a:endParaRPr>
          </a:p>
          <a:p>
            <a:r>
              <a:rPr lang="en-US" sz="2000" dirty="0">
                <a:solidFill>
                  <a:schemeClr val="bg1"/>
                </a:solidFill>
              </a:rPr>
              <a:t>Isosceles Triangle</a:t>
            </a:r>
          </a:p>
          <a:p>
            <a:endParaRPr lang="en-US" sz="2000" dirty="0">
              <a:solidFill>
                <a:schemeClr val="bg1"/>
              </a:solidFill>
            </a:endParaRPr>
          </a:p>
          <a:p>
            <a:endParaRPr lang="en-US" sz="2000" dirty="0">
              <a:solidFill>
                <a:schemeClr val="bg1"/>
              </a:solidFill>
            </a:endParaRPr>
          </a:p>
          <a:p>
            <a:r>
              <a:rPr lang="en-US" sz="2000" dirty="0">
                <a:solidFill>
                  <a:schemeClr val="bg1"/>
                </a:solidFill>
              </a:rPr>
              <a:t>Right Triangle</a:t>
            </a:r>
          </a:p>
          <a:p>
            <a:pPr lvl="1"/>
            <a:endParaRPr lang="en-US" sz="1600" dirty="0">
              <a:solidFill>
                <a:schemeClr val="bg1"/>
              </a:solidFill>
            </a:endParaRPr>
          </a:p>
          <a:p>
            <a:pPr lvl="1"/>
            <a:endParaRPr lang="en-US" sz="1600" dirty="0">
              <a:solidFill>
                <a:schemeClr val="bg1"/>
              </a:solidFill>
            </a:endParaRPr>
          </a:p>
          <a:p>
            <a:pPr lvl="1"/>
            <a:r>
              <a:rPr lang="en-US" sz="1600" dirty="0">
                <a:solidFill>
                  <a:schemeClr val="bg1"/>
                </a:solidFill>
              </a:rPr>
              <a:t>Hypotenuse</a:t>
            </a:r>
          </a:p>
          <a:p>
            <a:pPr lvl="1"/>
            <a:endParaRPr lang="en-US" sz="1600" dirty="0">
              <a:solidFill>
                <a:schemeClr val="bg1"/>
              </a:solidFill>
            </a:endParaRPr>
          </a:p>
          <a:p>
            <a:pPr lvl="1"/>
            <a:endParaRPr lang="en-US" sz="1600" dirty="0">
              <a:solidFill>
                <a:schemeClr val="bg1"/>
              </a:solidFill>
            </a:endParaRPr>
          </a:p>
          <a:p>
            <a:pPr lvl="1"/>
            <a:r>
              <a:rPr lang="en-US" sz="1600" dirty="0">
                <a:solidFill>
                  <a:schemeClr val="bg1"/>
                </a:solidFill>
              </a:rPr>
              <a:t>Legs</a:t>
            </a:r>
          </a:p>
        </p:txBody>
      </p:sp>
      <p:sp>
        <p:nvSpPr>
          <p:cNvPr id="4" name="Content Placeholder 3">
            <a:extLst>
              <a:ext uri="{FF2B5EF4-FFF2-40B4-BE49-F238E27FC236}">
                <a16:creationId xmlns:a16="http://schemas.microsoft.com/office/drawing/2014/main" id="{0DE44E4A-9665-386A-8AD9-48B15D98CBAD}"/>
              </a:ext>
            </a:extLst>
          </p:cNvPr>
          <p:cNvSpPr>
            <a:spLocks noGrp="1"/>
          </p:cNvSpPr>
          <p:nvPr>
            <p:ph sz="half" idx="2"/>
          </p:nvPr>
        </p:nvSpPr>
        <p:spPr>
          <a:xfrm>
            <a:off x="6172200" y="1825625"/>
            <a:ext cx="5404282" cy="4584052"/>
          </a:xfrm>
        </p:spPr>
        <p:txBody>
          <a:bodyPr>
            <a:normAutofit/>
          </a:bodyPr>
          <a:lstStyle/>
          <a:p>
            <a:r>
              <a:rPr lang="en-US" sz="2000" dirty="0">
                <a:solidFill>
                  <a:schemeClr val="bg1"/>
                </a:solidFill>
              </a:rPr>
              <a:t>Pythagorean Theorem</a:t>
            </a:r>
            <a:endParaRPr lang="en-US" sz="1600" dirty="0">
              <a:solidFill>
                <a:schemeClr val="bg1"/>
              </a:solidFill>
            </a:endParaRPr>
          </a:p>
          <a:p>
            <a:pPr marL="0" indent="0">
              <a:buNone/>
            </a:pPr>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r>
              <a:rPr lang="en-US" sz="2000" dirty="0">
                <a:solidFill>
                  <a:schemeClr val="bg1"/>
                </a:solidFill>
              </a:rPr>
              <a:t>Area of a Triangle</a:t>
            </a:r>
          </a:p>
          <a:p>
            <a:pPr marL="0" indent="0">
              <a:buNone/>
            </a:pPr>
            <a:endParaRPr lang="en-US" sz="1600" dirty="0">
              <a:solidFill>
                <a:schemeClr val="bg1"/>
              </a:solidFill>
            </a:endParaRPr>
          </a:p>
          <a:p>
            <a:pPr marL="0" indent="0">
              <a:buNone/>
            </a:pPr>
            <a:endParaRPr lang="en-US" sz="1600" dirty="0">
              <a:solidFill>
                <a:schemeClr val="bg1"/>
              </a:solidFill>
            </a:endParaRPr>
          </a:p>
        </p:txBody>
      </p:sp>
    </p:spTree>
    <p:extLst>
      <p:ext uri="{BB962C8B-B14F-4D97-AF65-F5344CB8AC3E}">
        <p14:creationId xmlns:p14="http://schemas.microsoft.com/office/powerpoint/2010/main" val="1315025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7A4F4-3540-AC45-4FA4-697BAE336F15}"/>
              </a:ext>
            </a:extLst>
          </p:cNvPr>
          <p:cNvSpPr>
            <a:spLocks noGrp="1"/>
          </p:cNvSpPr>
          <p:nvPr>
            <p:ph type="title"/>
          </p:nvPr>
        </p:nvSpPr>
        <p:spPr/>
        <p:txBody>
          <a:bodyPr/>
          <a:lstStyle/>
          <a:p>
            <a:r>
              <a:rPr lang="en-US" dirty="0">
                <a:solidFill>
                  <a:schemeClr val="bg1"/>
                </a:solidFill>
              </a:rPr>
              <a:t>Triangles Continued…</a:t>
            </a:r>
          </a:p>
        </p:txBody>
      </p:sp>
      <p:sp>
        <p:nvSpPr>
          <p:cNvPr id="3" name="Content Placeholder 2">
            <a:extLst>
              <a:ext uri="{FF2B5EF4-FFF2-40B4-BE49-F238E27FC236}">
                <a16:creationId xmlns:a16="http://schemas.microsoft.com/office/drawing/2014/main" id="{46525464-2FE8-9151-FDBB-643718BAB66F}"/>
              </a:ext>
            </a:extLst>
          </p:cNvPr>
          <p:cNvSpPr>
            <a:spLocks noGrp="1"/>
          </p:cNvSpPr>
          <p:nvPr>
            <p:ph sz="half" idx="1"/>
          </p:nvPr>
        </p:nvSpPr>
        <p:spPr>
          <a:xfrm>
            <a:off x="838199" y="1825625"/>
            <a:ext cx="5367291" cy="4592930"/>
          </a:xfrm>
        </p:spPr>
        <p:txBody>
          <a:bodyPr>
            <a:normAutofit/>
          </a:bodyPr>
          <a:lstStyle/>
          <a:p>
            <a:r>
              <a:rPr lang="en-US" sz="2000" dirty="0">
                <a:solidFill>
                  <a:schemeClr val="bg1"/>
                </a:solidFill>
              </a:rPr>
              <a:t>Congruent and Similar Triangles</a:t>
            </a:r>
          </a:p>
          <a:p>
            <a:pPr lvl="1"/>
            <a:r>
              <a:rPr lang="en-US" sz="1400" dirty="0">
                <a:solidFill>
                  <a:schemeClr val="bg1"/>
                </a:solidFill>
              </a:rPr>
              <a:t>Prop 1: If three sides of one triangle are congruent to the three sides of another triangle, then those triangles are congruent by Side-Side-Side (SSS)</a:t>
            </a:r>
          </a:p>
          <a:p>
            <a:pPr lvl="1"/>
            <a:endParaRPr lang="en-US" sz="1400" dirty="0">
              <a:solidFill>
                <a:schemeClr val="bg1"/>
              </a:solidFill>
            </a:endParaRPr>
          </a:p>
          <a:p>
            <a:pPr lvl="1"/>
            <a:endParaRPr lang="en-US" sz="1400" dirty="0">
              <a:solidFill>
                <a:schemeClr val="bg1"/>
              </a:solidFill>
            </a:endParaRPr>
          </a:p>
          <a:p>
            <a:pPr lvl="1"/>
            <a:endParaRPr lang="en-US" sz="1400" dirty="0">
              <a:solidFill>
                <a:schemeClr val="bg1"/>
              </a:solidFill>
            </a:endParaRPr>
          </a:p>
          <a:p>
            <a:pPr lvl="1"/>
            <a:endParaRPr lang="en-US" sz="1400" dirty="0">
              <a:solidFill>
                <a:schemeClr val="bg1"/>
              </a:solidFill>
            </a:endParaRPr>
          </a:p>
          <a:p>
            <a:pPr lvl="1"/>
            <a:r>
              <a:rPr lang="en-US" sz="1400" dirty="0">
                <a:solidFill>
                  <a:schemeClr val="bg1"/>
                </a:solidFill>
              </a:rPr>
              <a:t>Prop 2: If two sides and the included angle of one triangle are congruent to two sides and the included angle of another triangle then they are congruent by Side-Angle-Side (SAS)</a:t>
            </a:r>
          </a:p>
          <a:p>
            <a:pPr lvl="1"/>
            <a:endParaRPr lang="en-US" sz="1400" dirty="0">
              <a:solidFill>
                <a:schemeClr val="bg1"/>
              </a:solidFill>
            </a:endParaRPr>
          </a:p>
          <a:p>
            <a:pPr lvl="1"/>
            <a:endParaRPr lang="en-US" sz="1400" dirty="0">
              <a:solidFill>
                <a:schemeClr val="bg1"/>
              </a:solidFill>
            </a:endParaRPr>
          </a:p>
          <a:p>
            <a:pPr lvl="1"/>
            <a:endParaRPr lang="en-US" sz="1400" dirty="0">
              <a:solidFill>
                <a:schemeClr val="bg1"/>
              </a:solidFill>
            </a:endParaRPr>
          </a:p>
          <a:p>
            <a:pPr lvl="1"/>
            <a:r>
              <a:rPr lang="en-US" sz="1400" dirty="0">
                <a:solidFill>
                  <a:schemeClr val="bg1"/>
                </a:solidFill>
              </a:rPr>
              <a:t>Prop 3: If two angles and the included side of one triangle are congruent to two angles and the included side of another triangle, then they are congruent by Angle-Side-Angle.</a:t>
            </a:r>
          </a:p>
          <a:p>
            <a:pPr lvl="2"/>
            <a:r>
              <a:rPr lang="en-US" sz="1000" dirty="0">
                <a:solidFill>
                  <a:schemeClr val="bg1"/>
                </a:solidFill>
              </a:rPr>
              <a:t>Similarly, since 2 angles are the same, then it must follow that all three angles are congruent, thus AAS is also possible. </a:t>
            </a:r>
          </a:p>
          <a:p>
            <a:endParaRPr lang="en-US" dirty="0"/>
          </a:p>
        </p:txBody>
      </p:sp>
    </p:spTree>
    <p:extLst>
      <p:ext uri="{BB962C8B-B14F-4D97-AF65-F5344CB8AC3E}">
        <p14:creationId xmlns:p14="http://schemas.microsoft.com/office/powerpoint/2010/main" val="1972873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552E-CA47-C750-4355-9216B3207A47}"/>
              </a:ext>
            </a:extLst>
          </p:cNvPr>
          <p:cNvSpPr>
            <a:spLocks noGrp="1"/>
          </p:cNvSpPr>
          <p:nvPr>
            <p:ph type="title"/>
          </p:nvPr>
        </p:nvSpPr>
        <p:spPr/>
        <p:txBody>
          <a:bodyPr/>
          <a:lstStyle/>
          <a:p>
            <a:r>
              <a:rPr lang="en-US" dirty="0">
                <a:solidFill>
                  <a:schemeClr val="bg1"/>
                </a:solidFill>
              </a:rPr>
              <a:t>Quadrilaterals</a:t>
            </a:r>
          </a:p>
        </p:txBody>
      </p:sp>
      <p:sp>
        <p:nvSpPr>
          <p:cNvPr id="3" name="Content Placeholder 2">
            <a:extLst>
              <a:ext uri="{FF2B5EF4-FFF2-40B4-BE49-F238E27FC236}">
                <a16:creationId xmlns:a16="http://schemas.microsoft.com/office/drawing/2014/main" id="{98E249C0-8D23-596B-7607-5AF9E6E05EA4}"/>
              </a:ext>
            </a:extLst>
          </p:cNvPr>
          <p:cNvSpPr>
            <a:spLocks noGrp="1"/>
          </p:cNvSpPr>
          <p:nvPr>
            <p:ph sz="half" idx="1"/>
          </p:nvPr>
        </p:nvSpPr>
        <p:spPr/>
        <p:txBody>
          <a:bodyPr>
            <a:normAutofit/>
          </a:bodyPr>
          <a:lstStyle/>
          <a:p>
            <a:r>
              <a:rPr lang="en-US" sz="2000" dirty="0">
                <a:solidFill>
                  <a:schemeClr val="bg1"/>
                </a:solidFill>
              </a:rPr>
              <a:t>Special Types of Quadrilaterals (Types)</a:t>
            </a:r>
          </a:p>
          <a:p>
            <a:pPr lvl="1"/>
            <a:r>
              <a:rPr lang="en-US" sz="1800" dirty="0">
                <a:solidFill>
                  <a:schemeClr val="bg1"/>
                </a:solidFill>
              </a:rPr>
              <a:t>Rectangle</a:t>
            </a:r>
          </a:p>
          <a:p>
            <a:pPr lvl="1"/>
            <a:endParaRPr lang="en-US" sz="1800" dirty="0">
              <a:solidFill>
                <a:schemeClr val="bg1"/>
              </a:solidFill>
            </a:endParaRPr>
          </a:p>
          <a:p>
            <a:pPr lvl="1"/>
            <a:endParaRPr lang="en-US" sz="1800" dirty="0">
              <a:solidFill>
                <a:schemeClr val="bg1"/>
              </a:solidFill>
            </a:endParaRPr>
          </a:p>
          <a:p>
            <a:pPr lvl="1"/>
            <a:r>
              <a:rPr lang="en-US" sz="1800" dirty="0">
                <a:solidFill>
                  <a:schemeClr val="bg1"/>
                </a:solidFill>
              </a:rPr>
              <a:t>Square</a:t>
            </a:r>
          </a:p>
          <a:p>
            <a:pPr lvl="1"/>
            <a:endParaRPr lang="en-US" sz="1800" dirty="0">
              <a:solidFill>
                <a:schemeClr val="bg1"/>
              </a:solidFill>
            </a:endParaRPr>
          </a:p>
          <a:p>
            <a:pPr lvl="1"/>
            <a:endParaRPr lang="en-US" sz="1800" dirty="0">
              <a:solidFill>
                <a:schemeClr val="bg1"/>
              </a:solidFill>
            </a:endParaRPr>
          </a:p>
          <a:p>
            <a:pPr lvl="1"/>
            <a:r>
              <a:rPr lang="en-US" sz="1800" dirty="0">
                <a:solidFill>
                  <a:schemeClr val="bg1"/>
                </a:solidFill>
              </a:rPr>
              <a:t>Parallelogram</a:t>
            </a:r>
          </a:p>
          <a:p>
            <a:pPr lvl="1"/>
            <a:endParaRPr lang="en-US" sz="1800" dirty="0">
              <a:solidFill>
                <a:schemeClr val="bg1"/>
              </a:solidFill>
            </a:endParaRPr>
          </a:p>
          <a:p>
            <a:pPr lvl="1"/>
            <a:endParaRPr lang="en-US" sz="1800" dirty="0">
              <a:solidFill>
                <a:schemeClr val="bg1"/>
              </a:solidFill>
            </a:endParaRPr>
          </a:p>
          <a:p>
            <a:pPr lvl="1"/>
            <a:r>
              <a:rPr lang="en-US" sz="1800" dirty="0">
                <a:solidFill>
                  <a:schemeClr val="bg1"/>
                </a:solidFill>
              </a:rPr>
              <a:t>Trapezoid</a:t>
            </a:r>
          </a:p>
          <a:p>
            <a:pPr lvl="1"/>
            <a:endParaRPr lang="en-US" sz="1800" dirty="0">
              <a:solidFill>
                <a:schemeClr val="bg1"/>
              </a:solidFill>
            </a:endParaRPr>
          </a:p>
          <a:p>
            <a:pPr lvl="1"/>
            <a:endParaRPr lang="en-US" sz="1800" dirty="0">
              <a:solidFill>
                <a:schemeClr val="bg1"/>
              </a:solidFill>
            </a:endParaRP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DE44E4A-9665-386A-8AD9-48B15D98CBAD}"/>
                  </a:ext>
                </a:extLst>
              </p:cNvPr>
              <p:cNvSpPr>
                <a:spLocks noGrp="1"/>
              </p:cNvSpPr>
              <p:nvPr>
                <p:ph sz="half" idx="2"/>
              </p:nvPr>
            </p:nvSpPr>
            <p:spPr>
              <a:xfrm>
                <a:off x="6172200" y="1825625"/>
                <a:ext cx="5386526" cy="4351338"/>
              </a:xfrm>
            </p:spPr>
            <p:txBody>
              <a:bodyPr>
                <a:normAutofit/>
              </a:bodyPr>
              <a:lstStyle/>
              <a:p>
                <a:r>
                  <a:rPr lang="en-US" sz="2000" dirty="0">
                    <a:solidFill>
                      <a:schemeClr val="bg1"/>
                    </a:solidFill>
                  </a:rPr>
                  <a:t>The Areas of the Special Types of Quadrilaterals</a:t>
                </a:r>
              </a:p>
              <a:p>
                <a:pPr lvl="1"/>
                <a:r>
                  <a:rPr lang="en-US" sz="1600" dirty="0">
                    <a:solidFill>
                      <a:schemeClr val="bg1"/>
                    </a:solidFill>
                  </a:rPr>
                  <a:t>Area for all Parallelograms </a:t>
                </a:r>
                <a14:m>
                  <m:oMath xmlns:m="http://schemas.openxmlformats.org/officeDocument/2006/math">
                    <m:r>
                      <a:rPr lang="en-US" sz="1600" b="0" i="1" smtClean="0">
                        <a:solidFill>
                          <a:schemeClr val="bg1"/>
                        </a:solidFill>
                        <a:latin typeface="Cambria Math" panose="02040503050406030204" pitchFamily="18" charset="0"/>
                      </a:rPr>
                      <m:t>𝐴</m:t>
                    </m:r>
                    <m:r>
                      <a:rPr lang="en-US" sz="1600" b="0" i="1" smtClean="0">
                        <a:solidFill>
                          <a:schemeClr val="bg1"/>
                        </a:solidFill>
                        <a:latin typeface="Cambria Math" panose="02040503050406030204" pitchFamily="18" charset="0"/>
                      </a:rPr>
                      <m:t>=</m:t>
                    </m:r>
                    <m:r>
                      <a:rPr lang="en-US" sz="1600" b="0" i="1" smtClean="0">
                        <a:solidFill>
                          <a:schemeClr val="bg1"/>
                        </a:solidFill>
                        <a:latin typeface="Cambria Math" panose="02040503050406030204" pitchFamily="18" charset="0"/>
                      </a:rPr>
                      <m:t>𝑏h</m:t>
                    </m:r>
                  </m:oMath>
                </a14:m>
                <a:endParaRPr lang="en-US" sz="1600" dirty="0">
                  <a:solidFill>
                    <a:schemeClr val="bg1"/>
                  </a:solidFill>
                </a:endParaRPr>
              </a:p>
              <a:p>
                <a:pPr lvl="1"/>
                <a:endParaRPr lang="en-US" sz="1600" dirty="0">
                  <a:solidFill>
                    <a:schemeClr val="bg1"/>
                  </a:solidFill>
                </a:endParaRPr>
              </a:p>
              <a:p>
                <a:pPr lvl="1"/>
                <a:endParaRPr lang="en-US" sz="1600" dirty="0">
                  <a:solidFill>
                    <a:schemeClr val="bg1"/>
                  </a:solidFill>
                </a:endParaRPr>
              </a:p>
              <a:p>
                <a:pPr lvl="1"/>
                <a:endParaRPr lang="en-US" sz="1600" dirty="0">
                  <a:solidFill>
                    <a:schemeClr val="bg1"/>
                  </a:solidFill>
                </a:endParaRPr>
              </a:p>
              <a:p>
                <a:pPr lvl="1"/>
                <a:endParaRPr lang="en-US" sz="1600" dirty="0">
                  <a:solidFill>
                    <a:schemeClr val="bg1"/>
                  </a:solidFill>
                </a:endParaRPr>
              </a:p>
              <a:p>
                <a:pPr lvl="1"/>
                <a:endParaRPr lang="en-US" sz="1600" dirty="0">
                  <a:solidFill>
                    <a:schemeClr val="bg1"/>
                  </a:solidFill>
                </a:endParaRPr>
              </a:p>
              <a:p>
                <a:pPr lvl="1"/>
                <a:r>
                  <a:rPr lang="en-US" sz="1600" dirty="0">
                    <a:solidFill>
                      <a:schemeClr val="bg1"/>
                    </a:solidFill>
                  </a:rPr>
                  <a:t>Area of a Trapezoid </a:t>
                </a:r>
                <a14:m>
                  <m:oMath xmlns:m="http://schemas.openxmlformats.org/officeDocument/2006/math">
                    <m:r>
                      <a:rPr lang="en-US" sz="1600" b="0" i="1" smtClean="0">
                        <a:solidFill>
                          <a:schemeClr val="bg1"/>
                        </a:solidFill>
                        <a:latin typeface="Cambria Math" panose="02040503050406030204" pitchFamily="18" charset="0"/>
                      </a:rPr>
                      <m:t>𝐴</m:t>
                    </m:r>
                    <m:r>
                      <a:rPr lang="en-US" sz="1600" b="0" i="1" smtClean="0">
                        <a:solidFill>
                          <a:schemeClr val="bg1"/>
                        </a:solidFill>
                        <a:latin typeface="Cambria Math" panose="02040503050406030204" pitchFamily="18" charset="0"/>
                      </a:rPr>
                      <m:t>=</m:t>
                    </m:r>
                    <m:f>
                      <m:fPr>
                        <m:ctrlPr>
                          <a:rPr lang="en-US" sz="1600" b="0" i="1" smtClean="0">
                            <a:solidFill>
                              <a:schemeClr val="bg1"/>
                            </a:solidFill>
                            <a:latin typeface="Cambria Math" panose="02040503050406030204" pitchFamily="18" charset="0"/>
                          </a:rPr>
                        </m:ctrlPr>
                      </m:fPr>
                      <m:num>
                        <m:r>
                          <a:rPr lang="en-US" sz="1600" b="0" i="1" smtClean="0">
                            <a:solidFill>
                              <a:schemeClr val="bg1"/>
                            </a:solidFill>
                            <a:latin typeface="Cambria Math" panose="02040503050406030204" pitchFamily="18" charset="0"/>
                          </a:rPr>
                          <m:t>1</m:t>
                        </m:r>
                      </m:num>
                      <m:den>
                        <m:r>
                          <a:rPr lang="en-US" sz="1600" b="0" i="1" smtClean="0">
                            <a:solidFill>
                              <a:schemeClr val="bg1"/>
                            </a:solidFill>
                            <a:latin typeface="Cambria Math" panose="02040503050406030204" pitchFamily="18" charset="0"/>
                          </a:rPr>
                          <m:t>2</m:t>
                        </m:r>
                      </m:den>
                    </m:f>
                    <m:d>
                      <m:dPr>
                        <m:ctrlPr>
                          <a:rPr lang="en-US" sz="1600" b="0" i="1" smtClean="0">
                            <a:solidFill>
                              <a:schemeClr val="bg1"/>
                            </a:solidFill>
                            <a:latin typeface="Cambria Math" panose="02040503050406030204" pitchFamily="18" charset="0"/>
                          </a:rPr>
                        </m:ctrlPr>
                      </m:dPr>
                      <m:e>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𝑏</m:t>
                            </m:r>
                          </m:e>
                          <m:sub>
                            <m:r>
                              <a:rPr lang="en-US" sz="1600" b="0" i="1" smtClean="0">
                                <a:solidFill>
                                  <a:schemeClr val="bg1"/>
                                </a:solidFill>
                                <a:latin typeface="Cambria Math" panose="02040503050406030204" pitchFamily="18" charset="0"/>
                              </a:rPr>
                              <m:t>1</m:t>
                            </m:r>
                          </m:sub>
                        </m:sSub>
                        <m:r>
                          <a:rPr lang="en-US" sz="1600" b="0" i="1" smtClean="0">
                            <a:solidFill>
                              <a:schemeClr val="bg1"/>
                            </a:solidFill>
                            <a:latin typeface="Cambria Math" panose="02040503050406030204" pitchFamily="18" charset="0"/>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𝑏</m:t>
                            </m:r>
                          </m:e>
                          <m:sub>
                            <m:r>
                              <a:rPr lang="en-US" sz="1600" b="0" i="1" smtClean="0">
                                <a:solidFill>
                                  <a:schemeClr val="bg1"/>
                                </a:solidFill>
                                <a:latin typeface="Cambria Math" panose="02040503050406030204" pitchFamily="18" charset="0"/>
                              </a:rPr>
                              <m:t>2</m:t>
                            </m:r>
                          </m:sub>
                        </m:sSub>
                      </m:e>
                    </m:d>
                    <m:r>
                      <a:rPr lang="en-US" sz="1600" b="0" i="1" smtClean="0">
                        <a:solidFill>
                          <a:schemeClr val="bg1"/>
                        </a:solidFill>
                        <a:latin typeface="Cambria Math" panose="02040503050406030204" pitchFamily="18" charset="0"/>
                      </a:rPr>
                      <m:t>∗</m:t>
                    </m:r>
                    <m:r>
                      <a:rPr lang="en-US" sz="1600" b="0" i="1" smtClean="0">
                        <a:solidFill>
                          <a:schemeClr val="bg1"/>
                        </a:solidFill>
                        <a:latin typeface="Cambria Math" panose="02040503050406030204" pitchFamily="18" charset="0"/>
                      </a:rPr>
                      <m:t>h</m:t>
                    </m:r>
                  </m:oMath>
                </a14:m>
                <a:endParaRPr lang="en-US" sz="1600" dirty="0">
                  <a:solidFill>
                    <a:schemeClr val="bg1"/>
                  </a:solidFill>
                </a:endParaRPr>
              </a:p>
            </p:txBody>
          </p:sp>
        </mc:Choice>
        <mc:Fallback xmlns="">
          <p:sp>
            <p:nvSpPr>
              <p:cNvPr id="4" name="Content Placeholder 3">
                <a:extLst>
                  <a:ext uri="{FF2B5EF4-FFF2-40B4-BE49-F238E27FC236}">
                    <a16:creationId xmlns:a16="http://schemas.microsoft.com/office/drawing/2014/main" id="{0DE44E4A-9665-386A-8AD9-48B15D98CBAD}"/>
                  </a:ext>
                </a:extLst>
              </p:cNvPr>
              <p:cNvSpPr>
                <a:spLocks noGrp="1" noRot="1" noChangeAspect="1" noMove="1" noResize="1" noEditPoints="1" noAdjustHandles="1" noChangeArrowheads="1" noChangeShapeType="1" noTextEdit="1"/>
              </p:cNvSpPr>
              <p:nvPr>
                <p:ph sz="half" idx="2"/>
              </p:nvPr>
            </p:nvSpPr>
            <p:spPr>
              <a:xfrm>
                <a:off x="6172200" y="1825625"/>
                <a:ext cx="5386526" cy="4351338"/>
              </a:xfrm>
              <a:blipFill>
                <a:blip r:embed="rId2"/>
                <a:stretch>
                  <a:fillRect l="-1019" t="-1401" r="-340"/>
                </a:stretch>
              </a:blipFill>
            </p:spPr>
            <p:txBody>
              <a:bodyPr/>
              <a:lstStyle/>
              <a:p>
                <a:r>
                  <a:rPr lang="en-US">
                    <a:noFill/>
                  </a:rPr>
                  <a:t> </a:t>
                </a:r>
              </a:p>
            </p:txBody>
          </p:sp>
        </mc:Fallback>
      </mc:AlternateContent>
    </p:spTree>
    <p:extLst>
      <p:ext uri="{BB962C8B-B14F-4D97-AF65-F5344CB8AC3E}">
        <p14:creationId xmlns:p14="http://schemas.microsoft.com/office/powerpoint/2010/main" val="2358178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552E-CA47-C750-4355-9216B3207A47}"/>
              </a:ext>
            </a:extLst>
          </p:cNvPr>
          <p:cNvSpPr>
            <a:spLocks noGrp="1"/>
          </p:cNvSpPr>
          <p:nvPr>
            <p:ph type="title"/>
          </p:nvPr>
        </p:nvSpPr>
        <p:spPr/>
        <p:txBody>
          <a:bodyPr/>
          <a:lstStyle/>
          <a:p>
            <a:r>
              <a:rPr lang="en-US" dirty="0">
                <a:solidFill>
                  <a:schemeClr val="bg1"/>
                </a:solidFill>
              </a:rPr>
              <a:t>Circles</a:t>
            </a:r>
          </a:p>
        </p:txBody>
      </p:sp>
      <p:sp>
        <p:nvSpPr>
          <p:cNvPr id="3" name="Content Placeholder 2">
            <a:extLst>
              <a:ext uri="{FF2B5EF4-FFF2-40B4-BE49-F238E27FC236}">
                <a16:creationId xmlns:a16="http://schemas.microsoft.com/office/drawing/2014/main" id="{98E249C0-8D23-596B-7607-5AF9E6E05EA4}"/>
              </a:ext>
            </a:extLst>
          </p:cNvPr>
          <p:cNvSpPr>
            <a:spLocks noGrp="1"/>
          </p:cNvSpPr>
          <p:nvPr>
            <p:ph sz="half" idx="1"/>
          </p:nvPr>
        </p:nvSpPr>
        <p:spPr/>
        <p:txBody>
          <a:bodyPr>
            <a:normAutofit/>
          </a:bodyPr>
          <a:lstStyle/>
          <a:p>
            <a:r>
              <a:rPr lang="en-US" sz="2000" dirty="0">
                <a:solidFill>
                  <a:schemeClr val="bg1"/>
                </a:solidFill>
              </a:rPr>
              <a:t>Center, Radius, Diameter</a:t>
            </a:r>
          </a:p>
          <a:p>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r>
              <a:rPr lang="en-US" sz="2000" dirty="0">
                <a:solidFill>
                  <a:schemeClr val="bg1"/>
                </a:solidFill>
              </a:rPr>
              <a:t>Congruent Circles</a:t>
            </a:r>
          </a:p>
          <a:p>
            <a:endParaRPr lang="en-US" sz="2000" dirty="0">
              <a:solidFill>
                <a:schemeClr val="bg1"/>
              </a:solidFill>
            </a:endParaRPr>
          </a:p>
          <a:p>
            <a:endParaRPr lang="en-US" sz="2000" dirty="0">
              <a:solidFill>
                <a:schemeClr val="bg1"/>
              </a:solidFill>
            </a:endParaRPr>
          </a:p>
          <a:p>
            <a:pPr marL="0" indent="0">
              <a:buNone/>
            </a:pPr>
            <a:endParaRPr lang="en-US" sz="2000" dirty="0">
              <a:solidFill>
                <a:schemeClr val="bg1"/>
              </a:solidFill>
            </a:endParaRPr>
          </a:p>
          <a:p>
            <a:r>
              <a:rPr lang="en-US" sz="2000" dirty="0">
                <a:solidFill>
                  <a:schemeClr val="bg1"/>
                </a:solidFill>
              </a:rPr>
              <a:t>Circumference</a:t>
            </a:r>
          </a:p>
        </p:txBody>
      </p:sp>
      <p:sp>
        <p:nvSpPr>
          <p:cNvPr id="4" name="Content Placeholder 3">
            <a:extLst>
              <a:ext uri="{FF2B5EF4-FFF2-40B4-BE49-F238E27FC236}">
                <a16:creationId xmlns:a16="http://schemas.microsoft.com/office/drawing/2014/main" id="{0DE44E4A-9665-386A-8AD9-48B15D98CBAD}"/>
              </a:ext>
            </a:extLst>
          </p:cNvPr>
          <p:cNvSpPr>
            <a:spLocks noGrp="1"/>
          </p:cNvSpPr>
          <p:nvPr>
            <p:ph sz="half" idx="2"/>
          </p:nvPr>
        </p:nvSpPr>
        <p:spPr/>
        <p:txBody>
          <a:bodyPr>
            <a:normAutofit/>
          </a:bodyPr>
          <a:lstStyle/>
          <a:p>
            <a:r>
              <a:rPr lang="en-US" sz="2000" dirty="0">
                <a:solidFill>
                  <a:schemeClr val="bg1"/>
                </a:solidFill>
              </a:rPr>
              <a:t>Central Angle, Measure of an Arc</a:t>
            </a:r>
          </a:p>
          <a:p>
            <a:endParaRPr lang="en-US" sz="2000" dirty="0">
              <a:solidFill>
                <a:schemeClr val="bg1"/>
              </a:solidFill>
            </a:endParaRPr>
          </a:p>
          <a:p>
            <a:pPr marL="0" indent="0">
              <a:buNone/>
            </a:pPr>
            <a:endParaRPr lang="en-US" sz="2000" dirty="0">
              <a:solidFill>
                <a:schemeClr val="bg1"/>
              </a:solidFill>
            </a:endParaRPr>
          </a:p>
          <a:p>
            <a:r>
              <a:rPr lang="en-US" sz="2000" dirty="0">
                <a:solidFill>
                  <a:schemeClr val="bg1"/>
                </a:solidFill>
              </a:rPr>
              <a:t>Length of an Arc</a:t>
            </a:r>
          </a:p>
          <a:p>
            <a:endParaRPr lang="en-US" sz="2000" dirty="0">
              <a:solidFill>
                <a:schemeClr val="bg1"/>
              </a:solidFill>
            </a:endParaRPr>
          </a:p>
          <a:p>
            <a:endParaRPr lang="en-US" sz="2000" dirty="0">
              <a:solidFill>
                <a:schemeClr val="bg1"/>
              </a:solidFill>
            </a:endParaRPr>
          </a:p>
          <a:p>
            <a:r>
              <a:rPr lang="en-US" sz="2000" dirty="0">
                <a:solidFill>
                  <a:schemeClr val="bg1"/>
                </a:solidFill>
              </a:rPr>
              <a:t>Area, Sector,  and Area of a Sector</a:t>
            </a:r>
          </a:p>
          <a:p>
            <a:endParaRPr lang="en-US" sz="2000" dirty="0">
              <a:solidFill>
                <a:schemeClr val="bg1"/>
              </a:solidFill>
            </a:endParaRPr>
          </a:p>
          <a:p>
            <a:endParaRPr lang="en-US" sz="2000" dirty="0">
              <a:solidFill>
                <a:schemeClr val="bg1"/>
              </a:solidFill>
            </a:endParaRPr>
          </a:p>
          <a:p>
            <a:r>
              <a:rPr lang="en-US" sz="2000" dirty="0">
                <a:solidFill>
                  <a:schemeClr val="bg1"/>
                </a:solidFill>
              </a:rPr>
              <a:t>Inscribed and Circumscribed</a:t>
            </a:r>
          </a:p>
        </p:txBody>
      </p:sp>
    </p:spTree>
    <p:extLst>
      <p:ext uri="{BB962C8B-B14F-4D97-AF65-F5344CB8AC3E}">
        <p14:creationId xmlns:p14="http://schemas.microsoft.com/office/powerpoint/2010/main" val="2975070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1325</Words>
  <Application>Microsoft Office PowerPoint</Application>
  <PresentationFormat>Widescreen</PresentationFormat>
  <Paragraphs>269</Paragraphs>
  <Slides>18</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Calibri</vt:lpstr>
      <vt:lpstr>Calibri Light</vt:lpstr>
      <vt:lpstr>Cambria Math</vt:lpstr>
      <vt:lpstr>Lato</vt:lpstr>
      <vt:lpstr>MathJax_Main</vt:lpstr>
      <vt:lpstr>MathJax_Math-italic</vt:lpstr>
      <vt:lpstr>Open Sans</vt:lpstr>
      <vt:lpstr>Wingdings</vt:lpstr>
      <vt:lpstr>Office Theme</vt:lpstr>
      <vt:lpstr>Office Theme</vt:lpstr>
      <vt:lpstr>Quantitative Reasoning  &amp; Math Review Geometry Focus</vt:lpstr>
      <vt:lpstr>Important Notes</vt:lpstr>
      <vt:lpstr>Geometry</vt:lpstr>
      <vt:lpstr>Lines and Angles </vt:lpstr>
      <vt:lpstr>Polygons</vt:lpstr>
      <vt:lpstr>Triangles</vt:lpstr>
      <vt:lpstr>Triangles Continued…</vt:lpstr>
      <vt:lpstr>Quadrilaterals</vt:lpstr>
      <vt:lpstr>Circles</vt:lpstr>
      <vt:lpstr>Three-Dimensional Figures</vt:lpstr>
      <vt:lpstr>PowerPoint Presentation</vt:lpstr>
      <vt:lpstr>PowerPoint Presentation</vt:lpstr>
      <vt:lpstr>If a circular monument with a radius of 30ft is surrounded by a circular garden that is 20ft wide, what is the area of the garden?</vt:lpstr>
      <vt:lpstr>A circle of radius 5, for an angle x, has an arc length of 3π. What is the angle x?</vt:lpstr>
      <vt:lpstr>In Triangle ABC, the measure of angle B is 90°, the length of side AB is 4, and the length of side BC is x. If the length of hypotenuse AC is between 4 and 8, which of the following could be the value of x? Indicate all such values</vt:lpstr>
      <vt:lpstr>PowerPoint Presentation</vt:lpstr>
      <vt:lpstr>Rusty is considering making a cylindrical grain silo to store his crops. He has an area that is 6 feet long, 6 feet wide and 12 feet tall to build a cylinder in. What is the maximum volume of grain that he can store in this cylinder?</vt:lpstr>
      <vt:lpstr>Lines m and n are parallel. What is the value of 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Reasoning  &amp; Math Review Geometry Focus</dc:title>
  <dc:creator>Enrique Garcia</dc:creator>
  <cp:lastModifiedBy>Enrique Garcia</cp:lastModifiedBy>
  <cp:revision>3</cp:revision>
  <dcterms:created xsi:type="dcterms:W3CDTF">2022-06-18T04:25:24Z</dcterms:created>
  <dcterms:modified xsi:type="dcterms:W3CDTF">2022-06-19T21:19:46Z</dcterms:modified>
</cp:coreProperties>
</file>