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73" r:id="rId4"/>
    <p:sldId id="271" r:id="rId5"/>
    <p:sldId id="279" r:id="rId6"/>
    <p:sldId id="270" r:id="rId7"/>
    <p:sldId id="258" r:id="rId8"/>
    <p:sldId id="272" r:id="rId9"/>
    <p:sldId id="259" r:id="rId10"/>
    <p:sldId id="277" r:id="rId11"/>
    <p:sldId id="276" r:id="rId12"/>
    <p:sldId id="278"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26" autoAdjust="0"/>
    <p:restoredTop sz="83673" autoAdjust="0"/>
  </p:normalViewPr>
  <p:slideViewPr>
    <p:cSldViewPr>
      <p:cViewPr varScale="1">
        <p:scale>
          <a:sx n="91" d="100"/>
          <a:sy n="91" d="100"/>
        </p:scale>
        <p:origin x="1791" y="51"/>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E5BC91-B9ED-AA45-956E-90C68F3E3275}" type="datetimeFigureOut">
              <a:rPr lang="en-US" smtClean="0"/>
              <a:t>6/2/2022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9FACA5-B8F2-BF4E-9B11-E40B53C7F4CC}" type="slidenum">
              <a:rPr lang="en-US" smtClean="0"/>
              <a:t>‹#›</a:t>
            </a:fld>
            <a:endParaRPr lang="en-US"/>
          </a:p>
        </p:txBody>
      </p:sp>
    </p:spTree>
    <p:extLst>
      <p:ext uri="{BB962C8B-B14F-4D97-AF65-F5344CB8AC3E}">
        <p14:creationId xmlns:p14="http://schemas.microsoft.com/office/powerpoint/2010/main" val="170945634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charset="0"/>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fld id="{ED9FACA5-B8F2-BF4E-9B11-E40B53C7F4CC}" type="slidenum">
              <a:rPr lang="en-US" smtClean="0"/>
              <a:t>1</a:t>
            </a:fld>
            <a:endParaRPr lang="en-US"/>
          </a:p>
        </p:txBody>
      </p:sp>
    </p:spTree>
    <p:extLst>
      <p:ext uri="{BB962C8B-B14F-4D97-AF65-F5344CB8AC3E}">
        <p14:creationId xmlns:p14="http://schemas.microsoft.com/office/powerpoint/2010/main" val="40194807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429000"/>
            <a:ext cx="7772400" cy="914400"/>
          </a:xfrm>
        </p:spPr>
        <p:txBody>
          <a:bodyPr/>
          <a:lstStyle>
            <a:lvl1pPr>
              <a:defRPr>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371600" y="4495800"/>
            <a:ext cx="6400800" cy="7620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D6524AF-2B2D-48B5-AFB7-FABF475E078B}" type="datetimeFigureOut">
              <a:rPr lang="en-US" smtClean="0"/>
              <a:t>6/2/2022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23CC1-5E81-456A-B3FB-926610524552}" type="slidenum">
              <a:rPr lang="en-US" smtClean="0"/>
              <a:t>‹#›</a:t>
            </a:fld>
            <a:endParaRPr lang="en-US"/>
          </a:p>
        </p:txBody>
      </p:sp>
    </p:spTree>
    <p:extLst>
      <p:ext uri="{BB962C8B-B14F-4D97-AF65-F5344CB8AC3E}">
        <p14:creationId xmlns:p14="http://schemas.microsoft.com/office/powerpoint/2010/main" val="4160738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6524AF-2B2D-48B5-AFB7-FABF475E078B}" type="datetimeFigureOut">
              <a:rPr lang="en-US" smtClean="0"/>
              <a:t>6/2/2022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C23CC1-5E81-456A-B3FB-926610524552}" type="slidenum">
              <a:rPr lang="en-US" smtClean="0"/>
              <a:t>‹#›</a:t>
            </a:fld>
            <a:endParaRPr lang="en-US"/>
          </a:p>
        </p:txBody>
      </p:sp>
    </p:spTree>
    <p:extLst>
      <p:ext uri="{BB962C8B-B14F-4D97-AF65-F5344CB8AC3E}">
        <p14:creationId xmlns:p14="http://schemas.microsoft.com/office/powerpoint/2010/main" val="2678321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142999"/>
            <a:ext cx="3008313" cy="1162050"/>
          </a:xfrm>
        </p:spPr>
        <p:txBody>
          <a:bodyPr anchor="b"/>
          <a:lstStyle>
            <a:lvl1pPr algn="l">
              <a:defRPr sz="2000" b="1">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3581400" y="1143000"/>
            <a:ext cx="5111750" cy="4953000"/>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362199"/>
            <a:ext cx="3008313" cy="3733800"/>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6524AF-2B2D-48B5-AFB7-FABF475E078B}" type="datetimeFigureOut">
              <a:rPr lang="en-US" smtClean="0"/>
              <a:t>6/2/2022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C23CC1-5E81-456A-B3FB-926610524552}" type="slidenum">
              <a:rPr lang="en-US" smtClean="0"/>
              <a:t>‹#›</a:t>
            </a:fld>
            <a:endParaRPr lang="en-US"/>
          </a:p>
        </p:txBody>
      </p:sp>
    </p:spTree>
    <p:extLst>
      <p:ext uri="{BB962C8B-B14F-4D97-AF65-F5344CB8AC3E}">
        <p14:creationId xmlns:p14="http://schemas.microsoft.com/office/powerpoint/2010/main" val="33856190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3200" y="4572000"/>
            <a:ext cx="5486400" cy="566738"/>
          </a:xfrm>
        </p:spPr>
        <p:txBody>
          <a:bodyPr anchor="b"/>
          <a:lstStyle>
            <a:lvl1pPr algn="l">
              <a:defRPr sz="2000" b="1">
                <a:solidFill>
                  <a:schemeClr val="bg1"/>
                </a:solidFill>
              </a:defRPr>
            </a:lvl1pPr>
          </a:lstStyle>
          <a:p>
            <a:r>
              <a:rPr lang="en-US"/>
              <a:t>Click to edit Master title style</a:t>
            </a:r>
            <a:endParaRPr lang="en-US" dirty="0"/>
          </a:p>
        </p:txBody>
      </p:sp>
      <p:sp>
        <p:nvSpPr>
          <p:cNvPr id="3" name="Picture Placeholder 2"/>
          <p:cNvSpPr>
            <a:spLocks noGrp="1"/>
          </p:cNvSpPr>
          <p:nvPr>
            <p:ph type="pic" idx="1" hasCustomPrompt="1"/>
          </p:nvPr>
        </p:nvSpPr>
        <p:spPr>
          <a:xfrm>
            <a:off x="2743200" y="304800"/>
            <a:ext cx="5486400" cy="4114800"/>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Picture</a:t>
            </a:r>
          </a:p>
        </p:txBody>
      </p:sp>
      <p:sp>
        <p:nvSpPr>
          <p:cNvPr id="4" name="Text Placeholder 3"/>
          <p:cNvSpPr>
            <a:spLocks noGrp="1"/>
          </p:cNvSpPr>
          <p:nvPr>
            <p:ph type="body" sz="half" idx="2"/>
          </p:nvPr>
        </p:nvSpPr>
        <p:spPr>
          <a:xfrm>
            <a:off x="2743200" y="5181600"/>
            <a:ext cx="5486400" cy="804862"/>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6524AF-2B2D-48B5-AFB7-FABF475E078B}" type="datetimeFigureOut">
              <a:rPr lang="en-US" smtClean="0"/>
              <a:t>6/2/2022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C23CC1-5E81-456A-B3FB-926610524552}" type="slidenum">
              <a:rPr lang="en-US" smtClean="0"/>
              <a:t>‹#›</a:t>
            </a:fld>
            <a:endParaRPr lang="en-US"/>
          </a:p>
        </p:txBody>
      </p:sp>
    </p:spTree>
    <p:extLst>
      <p:ext uri="{BB962C8B-B14F-4D97-AF65-F5344CB8AC3E}">
        <p14:creationId xmlns:p14="http://schemas.microsoft.com/office/powerpoint/2010/main" val="7107429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38400" y="304800"/>
            <a:ext cx="6400800" cy="1143000"/>
          </a:xfrm>
        </p:spPr>
        <p:txBody>
          <a:bodyPr/>
          <a:lstStyle>
            <a:lvl1pPr>
              <a:defRPr>
                <a:solidFill>
                  <a:schemeClr val="bg1"/>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438400" y="1600200"/>
            <a:ext cx="6400800" cy="4525963"/>
          </a:xfr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524AF-2B2D-48B5-AFB7-FABF475E078B}" type="datetimeFigureOut">
              <a:rPr lang="en-US" smtClean="0"/>
              <a:t>6/2/2022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23CC1-5E81-456A-B3FB-926610524552}" type="slidenum">
              <a:rPr lang="en-US" smtClean="0"/>
              <a:t>‹#›</a:t>
            </a:fld>
            <a:endParaRPr lang="en-US"/>
          </a:p>
        </p:txBody>
      </p:sp>
    </p:spTree>
    <p:extLst>
      <p:ext uri="{BB962C8B-B14F-4D97-AF65-F5344CB8AC3E}">
        <p14:creationId xmlns:p14="http://schemas.microsoft.com/office/powerpoint/2010/main" val="34837198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1_Title and Vertical Tex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38400" y="304800"/>
            <a:ext cx="6400800" cy="1143000"/>
          </a:xfrm>
        </p:spPr>
        <p:txBody>
          <a:bodyPr/>
          <a:lstStyle>
            <a:lvl1pPr>
              <a:defRPr>
                <a:solidFill>
                  <a:schemeClr val="bg1"/>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28600" y="1600200"/>
            <a:ext cx="8610600" cy="4525963"/>
          </a:xfr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524AF-2B2D-48B5-AFB7-FABF475E078B}" type="datetimeFigureOut">
              <a:rPr lang="en-US" smtClean="0"/>
              <a:t>6/2/2022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23CC1-5E81-456A-B3FB-926610524552}" type="slidenum">
              <a:rPr lang="en-US" smtClean="0"/>
              <a:t>‹#›</a:t>
            </a:fld>
            <a:endParaRPr lang="en-US"/>
          </a:p>
        </p:txBody>
      </p:sp>
    </p:spTree>
    <p:extLst>
      <p:ext uri="{BB962C8B-B14F-4D97-AF65-F5344CB8AC3E}">
        <p14:creationId xmlns:p14="http://schemas.microsoft.com/office/powerpoint/2010/main" val="66276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57200" y="1600201"/>
            <a:ext cx="8229600" cy="380999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524AF-2B2D-48B5-AFB7-FABF475E078B}" type="datetimeFigureOut">
              <a:rPr lang="en-US" smtClean="0"/>
              <a:t>6/2/2022</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23CC1-5E81-456A-B3FB-926610524552}" type="slidenum">
              <a:rPr lang="en-US" smtClean="0"/>
              <a:t>‹#›</a:t>
            </a:fld>
            <a:endParaRPr lang="en-US"/>
          </a:p>
        </p:txBody>
      </p:sp>
    </p:spTree>
    <p:extLst>
      <p:ext uri="{BB962C8B-B14F-4D97-AF65-F5344CB8AC3E}">
        <p14:creationId xmlns:p14="http://schemas.microsoft.com/office/powerpoint/2010/main" val="3900240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990600"/>
          </a:xfrm>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57200" y="2209800"/>
            <a:ext cx="8229600" cy="380999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524AF-2B2D-48B5-AFB7-FABF475E078B}" type="datetimeFigureOut">
              <a:rPr lang="en-US" smtClean="0"/>
              <a:t>6/2/2022</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23CC1-5E81-456A-B3FB-926610524552}" type="slidenum">
              <a:rPr lang="en-US" smtClean="0"/>
              <a:t>‹#›</a:t>
            </a:fld>
            <a:endParaRPr lang="en-US"/>
          </a:p>
        </p:txBody>
      </p:sp>
    </p:spTree>
    <p:extLst>
      <p:ext uri="{BB962C8B-B14F-4D97-AF65-F5344CB8AC3E}">
        <p14:creationId xmlns:p14="http://schemas.microsoft.com/office/powerpoint/2010/main" val="5209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09800" y="304800"/>
            <a:ext cx="6705600" cy="1143000"/>
          </a:xfrm>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228600" y="1600200"/>
            <a:ext cx="8763000" cy="434339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524AF-2B2D-48B5-AFB7-FABF475E078B}" type="datetimeFigureOut">
              <a:rPr lang="en-US" smtClean="0"/>
              <a:t>6/2/2022</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23CC1-5E81-456A-B3FB-926610524552}" type="slidenum">
              <a:rPr lang="en-US" smtClean="0"/>
              <a:t>‹#›</a:t>
            </a:fld>
            <a:endParaRPr lang="en-US"/>
          </a:p>
        </p:txBody>
      </p:sp>
    </p:spTree>
    <p:extLst>
      <p:ext uri="{BB962C8B-B14F-4D97-AF65-F5344CB8AC3E}">
        <p14:creationId xmlns:p14="http://schemas.microsoft.com/office/powerpoint/2010/main" val="2020118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09800" y="4419600"/>
            <a:ext cx="6781801"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2209800" y="2895600"/>
            <a:ext cx="67818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6524AF-2B2D-48B5-AFB7-FABF475E078B}" type="datetimeFigureOut">
              <a:rPr lang="en-US" smtClean="0"/>
              <a:t>6/2/2022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23CC1-5E81-456A-B3FB-926610524552}" type="slidenum">
              <a:rPr lang="en-US" smtClean="0"/>
              <a:t>‹#›</a:t>
            </a:fld>
            <a:endParaRPr lang="en-US"/>
          </a:p>
        </p:txBody>
      </p:sp>
    </p:spTree>
    <p:extLst>
      <p:ext uri="{BB962C8B-B14F-4D97-AF65-F5344CB8AC3E}">
        <p14:creationId xmlns:p14="http://schemas.microsoft.com/office/powerpoint/2010/main" val="2401067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304800"/>
            <a:ext cx="6400800" cy="1143000"/>
          </a:xfrm>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D6524AF-2B2D-48B5-AFB7-FABF475E078B}" type="datetimeFigureOut">
              <a:rPr lang="en-US" smtClean="0"/>
              <a:t>6/2/2022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C23CC1-5E81-456A-B3FB-926610524552}" type="slidenum">
              <a:rPr lang="en-US" smtClean="0"/>
              <a:t>‹#›</a:t>
            </a:fld>
            <a:endParaRPr lang="en-US"/>
          </a:p>
        </p:txBody>
      </p:sp>
    </p:spTree>
    <p:extLst>
      <p:ext uri="{BB962C8B-B14F-4D97-AF65-F5344CB8AC3E}">
        <p14:creationId xmlns:p14="http://schemas.microsoft.com/office/powerpoint/2010/main" val="2829606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09800" y="304800"/>
            <a:ext cx="6477000" cy="1143000"/>
          </a:xfrm>
        </p:spPr>
        <p:txBody>
          <a:bodyPr/>
          <a:lstStyle>
            <a:lvl1pPr>
              <a:defRPr>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D6524AF-2B2D-48B5-AFB7-FABF475E078B}" type="datetimeFigureOut">
              <a:rPr lang="en-US" smtClean="0"/>
              <a:t>6/2/2022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C23CC1-5E81-456A-B3FB-926610524552}" type="slidenum">
              <a:rPr lang="en-US" smtClean="0"/>
              <a:t>‹#›</a:t>
            </a:fld>
            <a:endParaRPr lang="en-US"/>
          </a:p>
        </p:txBody>
      </p:sp>
    </p:spTree>
    <p:extLst>
      <p:ext uri="{BB962C8B-B14F-4D97-AF65-F5344CB8AC3E}">
        <p14:creationId xmlns:p14="http://schemas.microsoft.com/office/powerpoint/2010/main" val="212274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09800" y="304800"/>
            <a:ext cx="6705600" cy="1143000"/>
          </a:xfrm>
        </p:spPr>
        <p:txBody>
          <a:bodyPr/>
          <a:lstStyle>
            <a:lvl1pPr>
              <a:defRPr>
                <a:solidFill>
                  <a:schemeClr val="bg1"/>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D6524AF-2B2D-48B5-AFB7-FABF475E078B}" type="datetimeFigureOut">
              <a:rPr lang="en-US" smtClean="0"/>
              <a:t>6/2/2022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C23CC1-5E81-456A-B3FB-926610524552}" type="slidenum">
              <a:rPr lang="en-US" smtClean="0"/>
              <a:t>‹#›</a:t>
            </a:fld>
            <a:endParaRPr lang="en-US"/>
          </a:p>
        </p:txBody>
      </p:sp>
    </p:spTree>
    <p:extLst>
      <p:ext uri="{BB962C8B-B14F-4D97-AF65-F5344CB8AC3E}">
        <p14:creationId xmlns:p14="http://schemas.microsoft.com/office/powerpoint/2010/main" val="1178504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1_Title Only">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09800" y="304800"/>
            <a:ext cx="6705600" cy="1143000"/>
          </a:xfrm>
        </p:spPr>
        <p:txBody>
          <a:bodyPr/>
          <a:lstStyle>
            <a:lvl1pPr>
              <a:defRPr>
                <a:solidFill>
                  <a:schemeClr val="bg1"/>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D6524AF-2B2D-48B5-AFB7-FABF475E078B}" type="datetimeFigureOut">
              <a:rPr lang="en-US" smtClean="0"/>
              <a:t>6/2/2022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C23CC1-5E81-456A-B3FB-926610524552}" type="slidenum">
              <a:rPr lang="en-US" smtClean="0"/>
              <a:t>‹#›</a:t>
            </a:fld>
            <a:endParaRPr lang="en-US"/>
          </a:p>
        </p:txBody>
      </p:sp>
    </p:spTree>
    <p:extLst>
      <p:ext uri="{BB962C8B-B14F-4D97-AF65-F5344CB8AC3E}">
        <p14:creationId xmlns:p14="http://schemas.microsoft.com/office/powerpoint/2010/main" val="2619819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6524AF-2B2D-48B5-AFB7-FABF475E078B}" type="datetimeFigureOut">
              <a:rPr lang="en-US" smtClean="0"/>
              <a:t>6/2/2022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C23CC1-5E81-456A-B3FB-926610524552}" type="slidenum">
              <a:rPr lang="en-US" smtClean="0"/>
              <a:t>‹#›</a:t>
            </a:fld>
            <a:endParaRPr lang="en-US"/>
          </a:p>
        </p:txBody>
      </p:sp>
    </p:spTree>
    <p:extLst>
      <p:ext uri="{BB962C8B-B14F-4D97-AF65-F5344CB8AC3E}">
        <p14:creationId xmlns:p14="http://schemas.microsoft.com/office/powerpoint/2010/main" val="4689178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4" r:id="rId3"/>
    <p:sldLayoutId id="2147483663" r:id="rId4"/>
    <p:sldLayoutId id="2147483651" r:id="rId5"/>
    <p:sldLayoutId id="2147483652" r:id="rId6"/>
    <p:sldLayoutId id="2147483653" r:id="rId7"/>
    <p:sldLayoutId id="2147483654" r:id="rId8"/>
    <p:sldLayoutId id="2147483662" r:id="rId9"/>
    <p:sldLayoutId id="2147483655" r:id="rId10"/>
    <p:sldLayoutId id="2147483656" r:id="rId11"/>
    <p:sldLayoutId id="2147483657" r:id="rId12"/>
    <p:sldLayoutId id="2147483658" r:id="rId13"/>
    <p:sldLayoutId id="2147483661"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276600"/>
            <a:ext cx="8305800" cy="1447800"/>
          </a:xfrm>
        </p:spPr>
        <p:txBody>
          <a:bodyPr>
            <a:noAutofit/>
          </a:bodyPr>
          <a:lstStyle/>
          <a:p>
            <a:r>
              <a:rPr lang="en-US" sz="3400" dirty="0"/>
              <a:t>Overview of</a:t>
            </a:r>
            <a:br>
              <a:rPr lang="en-US" sz="3400" dirty="0"/>
            </a:br>
            <a:r>
              <a:rPr lang="en-US" sz="3400" dirty="0"/>
              <a:t>GRE: Analytical Writing Section</a:t>
            </a:r>
          </a:p>
        </p:txBody>
      </p:sp>
    </p:spTree>
    <p:extLst>
      <p:ext uri="{BB962C8B-B14F-4D97-AF65-F5344CB8AC3E}">
        <p14:creationId xmlns:p14="http://schemas.microsoft.com/office/powerpoint/2010/main" val="37824424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Task: Argument EXAMPLE</a:t>
            </a:r>
          </a:p>
        </p:txBody>
      </p:sp>
      <p:sp>
        <p:nvSpPr>
          <p:cNvPr id="3" name="Content Placeholder 2"/>
          <p:cNvSpPr>
            <a:spLocks noGrp="1"/>
          </p:cNvSpPr>
          <p:nvPr>
            <p:ph idx="1"/>
          </p:nvPr>
        </p:nvSpPr>
        <p:spPr>
          <a:xfrm>
            <a:off x="190500" y="1295400"/>
            <a:ext cx="8763000" cy="4953000"/>
          </a:xfrm>
        </p:spPr>
        <p:txBody>
          <a:bodyPr>
            <a:noAutofit/>
          </a:bodyPr>
          <a:lstStyle/>
          <a:p>
            <a:pPr marL="0" indent="0">
              <a:buNone/>
            </a:pPr>
            <a:r>
              <a:rPr lang="en-US" sz="2300" dirty="0"/>
              <a:t>In surveys Mason City residents rank water sports (swimming, boating and fishing) among their favorite recreational activities. The Mason River flowing through the city is rarely used for these pursuits, however, and the city park department devotes little of its budget to maintaining riverside recreational facilities. For years there have been complaints from residents about the quality of the river's water and the river's smell. In response, the state has recently announced plans to clean up Mason River. Use of the river for water sports is therefore sure to increase. The city government should for that reason devote more money in this year's budget to riverside recreational facilities.</a:t>
            </a:r>
            <a:br>
              <a:rPr lang="en-US" sz="2300" dirty="0"/>
            </a:br>
            <a:endParaRPr lang="en-US" sz="2300" dirty="0"/>
          </a:p>
          <a:p>
            <a:pPr marL="0" indent="0">
              <a:buNone/>
            </a:pPr>
            <a:r>
              <a:rPr lang="en-US" sz="2300" i="1" dirty="0"/>
              <a:t>Write a response in which you examine the stated and/or unstated assumptions of the argument. Be sure to explain how the argument depends on the assumptions and what the implications are if the assumptions prove unwarranted.</a:t>
            </a:r>
            <a:endParaRPr lang="en-US" sz="2300" dirty="0"/>
          </a:p>
        </p:txBody>
      </p:sp>
    </p:spTree>
    <p:extLst>
      <p:ext uri="{BB962C8B-B14F-4D97-AF65-F5344CB8AC3E}">
        <p14:creationId xmlns:p14="http://schemas.microsoft.com/office/powerpoint/2010/main" val="5634733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Task: Issue</a:t>
            </a:r>
          </a:p>
        </p:txBody>
      </p:sp>
      <p:sp>
        <p:nvSpPr>
          <p:cNvPr id="3" name="Content Placeholder 2"/>
          <p:cNvSpPr>
            <a:spLocks noGrp="1"/>
          </p:cNvSpPr>
          <p:nvPr>
            <p:ph idx="1"/>
          </p:nvPr>
        </p:nvSpPr>
        <p:spPr/>
        <p:txBody>
          <a:bodyPr>
            <a:normAutofit lnSpcReduction="10000"/>
          </a:bodyPr>
          <a:lstStyle/>
          <a:p>
            <a:pPr marL="0" indent="0">
              <a:buNone/>
            </a:pPr>
            <a:r>
              <a:rPr lang="en-US" dirty="0"/>
              <a:t>The "Analyze an Issue" task assesses your ability to think critically about a topic of general interest and instructions on how to respond to the issue. You can discuss the issue from any perspective, making use of your own educational and personal background, examples from current or historical events, material that you’ve read, or even hypothetical situations. For this essay, you will develop your own argument.</a:t>
            </a:r>
          </a:p>
        </p:txBody>
      </p:sp>
    </p:spTree>
    <p:extLst>
      <p:ext uri="{BB962C8B-B14F-4D97-AF65-F5344CB8AC3E}">
        <p14:creationId xmlns:p14="http://schemas.microsoft.com/office/powerpoint/2010/main" val="33138946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Task: Issue EXAMPLE</a:t>
            </a:r>
          </a:p>
        </p:txBody>
      </p:sp>
      <p:sp>
        <p:nvSpPr>
          <p:cNvPr id="3" name="Content Placeholder 2"/>
          <p:cNvSpPr>
            <a:spLocks noGrp="1"/>
          </p:cNvSpPr>
          <p:nvPr>
            <p:ph idx="1"/>
          </p:nvPr>
        </p:nvSpPr>
        <p:spPr>
          <a:xfrm>
            <a:off x="228600" y="1600200"/>
            <a:ext cx="8763000" cy="4648200"/>
          </a:xfrm>
        </p:spPr>
        <p:txBody>
          <a:bodyPr>
            <a:normAutofit lnSpcReduction="10000"/>
          </a:bodyPr>
          <a:lstStyle/>
          <a:p>
            <a:pPr marL="0" indent="0">
              <a:buNone/>
            </a:pPr>
            <a:r>
              <a:rPr lang="en-US" dirty="0"/>
              <a:t>As people rely more and more on technology to solve problems, the ability of humans to think for themselves will surely deteriorate.</a:t>
            </a:r>
            <a:br>
              <a:rPr lang="en-US" dirty="0"/>
            </a:br>
            <a:endParaRPr lang="en-US" dirty="0"/>
          </a:p>
          <a:p>
            <a:pPr marL="0" indent="0">
              <a:buNone/>
            </a:pPr>
            <a:r>
              <a:rPr lang="en-US" i="1" dirty="0"/>
              <a:t>Discuss the extent to which you agree or disagree with the statement and explain your reasoning for the position you take. In developing and supporting your position, you should consider ways in which the statement might or might not hold true and explain how these considerations shape your position.</a:t>
            </a:r>
            <a:endParaRPr lang="en-US" dirty="0"/>
          </a:p>
        </p:txBody>
      </p:sp>
    </p:spTree>
    <p:extLst>
      <p:ext uri="{BB962C8B-B14F-4D97-AF65-F5344CB8AC3E}">
        <p14:creationId xmlns:p14="http://schemas.microsoft.com/office/powerpoint/2010/main" val="769273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Grand Overview</a:t>
            </a:r>
          </a:p>
        </p:txBody>
      </p:sp>
      <p:sp>
        <p:nvSpPr>
          <p:cNvPr id="3" name="Content Placeholder 2"/>
          <p:cNvSpPr>
            <a:spLocks noGrp="1"/>
          </p:cNvSpPr>
          <p:nvPr>
            <p:ph idx="1"/>
          </p:nvPr>
        </p:nvSpPr>
        <p:spPr/>
        <p:txBody>
          <a:bodyPr/>
          <a:lstStyle/>
          <a:p>
            <a:r>
              <a:rPr lang="en-US" dirty="0"/>
              <a:t>2 Tasks: Argument Task and Issue Task</a:t>
            </a:r>
          </a:p>
          <a:p>
            <a:r>
              <a:rPr lang="en-US" dirty="0"/>
              <a:t>30 minutes each</a:t>
            </a:r>
          </a:p>
          <a:p>
            <a:r>
              <a:rPr lang="en-US" dirty="0"/>
              <a:t>Exam interface (Prompt and processor)</a:t>
            </a:r>
          </a:p>
          <a:p>
            <a:r>
              <a:rPr lang="en-US" dirty="0"/>
              <a:t>Scoring is between 1 (low) and 6 (high)</a:t>
            </a:r>
          </a:p>
        </p:txBody>
      </p:sp>
    </p:spTree>
    <p:extLst>
      <p:ext uri="{BB962C8B-B14F-4D97-AF65-F5344CB8AC3E}">
        <p14:creationId xmlns:p14="http://schemas.microsoft.com/office/powerpoint/2010/main" val="294694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Rules and Resources</a:t>
            </a:r>
          </a:p>
        </p:txBody>
      </p:sp>
      <p:sp>
        <p:nvSpPr>
          <p:cNvPr id="3" name="Content Placeholder 2"/>
          <p:cNvSpPr>
            <a:spLocks noGrp="1"/>
          </p:cNvSpPr>
          <p:nvPr>
            <p:ph idx="1"/>
          </p:nvPr>
        </p:nvSpPr>
        <p:spPr/>
        <p:txBody>
          <a:bodyPr>
            <a:normAutofit fontScale="92500"/>
          </a:bodyPr>
          <a:lstStyle/>
          <a:p>
            <a:r>
              <a:rPr lang="en-US" dirty="0"/>
              <a:t>No talking</a:t>
            </a:r>
          </a:p>
          <a:p>
            <a:r>
              <a:rPr lang="en-US" dirty="0"/>
              <a:t>Do not write on the scratch paper until the exam begins</a:t>
            </a:r>
          </a:p>
          <a:p>
            <a:r>
              <a:rPr lang="en-US" dirty="0"/>
              <a:t>No personal items (cell phones, food, or jewelry, etc.)</a:t>
            </a:r>
          </a:p>
          <a:p>
            <a:r>
              <a:rPr lang="en-US" dirty="0"/>
              <a:t>Noise reducing headphones  and scratch paper</a:t>
            </a:r>
          </a:p>
          <a:p>
            <a:r>
              <a:rPr lang="en-US" dirty="0"/>
              <a:t>10-min. break after third section</a:t>
            </a:r>
          </a:p>
        </p:txBody>
      </p:sp>
    </p:spTree>
    <p:extLst>
      <p:ext uri="{BB962C8B-B14F-4D97-AF65-F5344CB8AC3E}">
        <p14:creationId xmlns:p14="http://schemas.microsoft.com/office/powerpoint/2010/main" val="962067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 Interface</a:t>
            </a:r>
          </a:p>
        </p:txBody>
      </p:sp>
      <p:sp>
        <p:nvSpPr>
          <p:cNvPr id="3" name="Content Placeholder 2"/>
          <p:cNvSpPr>
            <a:spLocks noGrp="1"/>
          </p:cNvSpPr>
          <p:nvPr>
            <p:ph idx="1"/>
          </p:nvPr>
        </p:nvSpPr>
        <p:spPr/>
        <p:txBody>
          <a:bodyPr/>
          <a:lstStyle/>
          <a:p>
            <a:r>
              <a:rPr lang="en-US" dirty="0"/>
              <a:t>Prompt and Processor</a:t>
            </a:r>
          </a:p>
          <a:p>
            <a:r>
              <a:rPr lang="en-US" dirty="0"/>
              <a:t>No auto-correct, spell check, or thesaurus</a:t>
            </a:r>
          </a:p>
          <a:p>
            <a:r>
              <a:rPr lang="en-US" dirty="0"/>
              <a:t>Basic processor capabilities:</a:t>
            </a:r>
          </a:p>
          <a:p>
            <a:pPr lvl="1"/>
            <a:r>
              <a:rPr lang="en-US" dirty="0"/>
              <a:t>Copy, Cut, and Paste</a:t>
            </a:r>
          </a:p>
          <a:p>
            <a:pPr lvl="1"/>
            <a:r>
              <a:rPr lang="en-US" dirty="0"/>
              <a:t>Delete</a:t>
            </a:r>
          </a:p>
          <a:p>
            <a:pPr lvl="1"/>
            <a:r>
              <a:rPr lang="en-US" dirty="0"/>
              <a:t>Undo</a:t>
            </a:r>
          </a:p>
        </p:txBody>
      </p:sp>
    </p:spTree>
    <p:extLst>
      <p:ext uri="{BB962C8B-B14F-4D97-AF65-F5344CB8AC3E}">
        <p14:creationId xmlns:p14="http://schemas.microsoft.com/office/powerpoint/2010/main" val="456856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 Interface</a:t>
            </a:r>
          </a:p>
        </p:txBody>
      </p:sp>
      <p:sp>
        <p:nvSpPr>
          <p:cNvPr id="3" name="Content Placeholder 2"/>
          <p:cNvSpPr>
            <a:spLocks noGrp="1"/>
          </p:cNvSpPr>
          <p:nvPr>
            <p:ph idx="1"/>
          </p:nvPr>
        </p:nvSpPr>
        <p:spPr/>
        <p:txBody>
          <a:bodyPr/>
          <a:lstStyle/>
          <a:p>
            <a:r>
              <a:rPr lang="en-US" dirty="0"/>
              <a:t>Prompt and Processor</a:t>
            </a:r>
          </a:p>
          <a:p>
            <a:r>
              <a:rPr lang="en-US" dirty="0"/>
              <a:t>No auto-correct, spell check, or thesaurus</a:t>
            </a:r>
          </a:p>
          <a:p>
            <a:r>
              <a:rPr lang="en-US" dirty="0"/>
              <a:t>Basic processor capabilities:</a:t>
            </a:r>
          </a:p>
          <a:p>
            <a:pPr lvl="1"/>
            <a:r>
              <a:rPr lang="en-US" dirty="0"/>
              <a:t>Copy, Cut, and Paste</a:t>
            </a:r>
          </a:p>
          <a:p>
            <a:pPr lvl="1"/>
            <a:r>
              <a:rPr lang="en-US" dirty="0"/>
              <a:t>Delete</a:t>
            </a:r>
          </a:p>
          <a:p>
            <a:pPr lvl="1"/>
            <a:r>
              <a:rPr lang="en-US" dirty="0"/>
              <a:t>Undo</a:t>
            </a:r>
          </a:p>
        </p:txBody>
      </p:sp>
      <p:pic>
        <p:nvPicPr>
          <p:cNvPr id="5" name="Picture 4" descr="A screenshot of a social media post&#10;&#10;Description automatically generated">
            <a:extLst>
              <a:ext uri="{FF2B5EF4-FFF2-40B4-BE49-F238E27FC236}">
                <a16:creationId xmlns:a16="http://schemas.microsoft.com/office/drawing/2014/main" id="{CB97E64A-1CFD-7549-BF5A-677EA69835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7" y="1497903"/>
            <a:ext cx="9146917" cy="3733800"/>
          </a:xfrm>
          <a:prstGeom prst="rect">
            <a:avLst/>
          </a:prstGeom>
        </p:spPr>
      </p:pic>
    </p:spTree>
    <p:extLst>
      <p:ext uri="{BB962C8B-B14F-4D97-AF65-F5344CB8AC3E}">
        <p14:creationId xmlns:p14="http://schemas.microsoft.com/office/powerpoint/2010/main" val="1137054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Time and Strategy</a:t>
            </a:r>
          </a:p>
        </p:txBody>
      </p:sp>
      <p:sp>
        <p:nvSpPr>
          <p:cNvPr id="3" name="Content Placeholder 2"/>
          <p:cNvSpPr>
            <a:spLocks noGrp="1"/>
          </p:cNvSpPr>
          <p:nvPr>
            <p:ph idx="1"/>
          </p:nvPr>
        </p:nvSpPr>
        <p:spPr/>
        <p:txBody>
          <a:bodyPr/>
          <a:lstStyle/>
          <a:p>
            <a:r>
              <a:rPr lang="en-US" dirty="0"/>
              <a:t>30 minutes for each exam, including</a:t>
            </a:r>
          </a:p>
          <a:p>
            <a:pPr lvl="1"/>
            <a:r>
              <a:rPr lang="en-US" dirty="0"/>
              <a:t>Time to read the task prompt</a:t>
            </a:r>
          </a:p>
          <a:p>
            <a:pPr lvl="1"/>
            <a:r>
              <a:rPr lang="en-US" dirty="0"/>
              <a:t>Time to write a response</a:t>
            </a:r>
          </a:p>
          <a:p>
            <a:pPr lvl="1"/>
            <a:r>
              <a:rPr lang="en-US" dirty="0"/>
              <a:t>Time to revise and edit your response</a:t>
            </a:r>
          </a:p>
        </p:txBody>
      </p:sp>
    </p:spTree>
    <p:extLst>
      <p:ext uri="{BB962C8B-B14F-4D97-AF65-F5344CB8AC3E}">
        <p14:creationId xmlns:p14="http://schemas.microsoft.com/office/powerpoint/2010/main" val="727923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Strategy</a:t>
            </a:r>
          </a:p>
        </p:txBody>
      </p:sp>
      <p:sp>
        <p:nvSpPr>
          <p:cNvPr id="3" name="Content Placeholder 2"/>
          <p:cNvSpPr>
            <a:spLocks noGrp="1"/>
          </p:cNvSpPr>
          <p:nvPr>
            <p:ph idx="1"/>
          </p:nvPr>
        </p:nvSpPr>
        <p:spPr/>
        <p:txBody>
          <a:bodyPr/>
          <a:lstStyle/>
          <a:p>
            <a:r>
              <a:rPr lang="en-US" b="1" dirty="0"/>
              <a:t>2 mins (2:00)</a:t>
            </a:r>
            <a:r>
              <a:rPr lang="en-US" dirty="0"/>
              <a:t>: Breaking down the task</a:t>
            </a:r>
          </a:p>
          <a:p>
            <a:r>
              <a:rPr lang="en-US" b="1" dirty="0"/>
              <a:t>5 mins (7:00)</a:t>
            </a:r>
            <a:r>
              <a:rPr lang="en-US" dirty="0"/>
              <a:t>: Creating and prioritizing points</a:t>
            </a:r>
          </a:p>
          <a:p>
            <a:r>
              <a:rPr lang="en-US" b="1" dirty="0"/>
              <a:t>1 min (8:00)</a:t>
            </a:r>
            <a:r>
              <a:rPr lang="en-US" dirty="0"/>
              <a:t>: Organizing</a:t>
            </a:r>
          </a:p>
          <a:p>
            <a:r>
              <a:rPr lang="en-US" b="1" dirty="0"/>
              <a:t>20 mins (28:00)</a:t>
            </a:r>
            <a:r>
              <a:rPr lang="en-US" dirty="0"/>
              <a:t>: Drafting</a:t>
            </a:r>
          </a:p>
          <a:p>
            <a:r>
              <a:rPr lang="en-US" b="1" dirty="0"/>
              <a:t>2 mins (30:00)</a:t>
            </a:r>
            <a:r>
              <a:rPr lang="en-US" dirty="0"/>
              <a:t>: Proofing</a:t>
            </a:r>
          </a:p>
        </p:txBody>
      </p:sp>
    </p:spTree>
    <p:extLst>
      <p:ext uri="{BB962C8B-B14F-4D97-AF65-F5344CB8AC3E}">
        <p14:creationId xmlns:p14="http://schemas.microsoft.com/office/powerpoint/2010/main" val="2102003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Scoring</a:t>
            </a:r>
          </a:p>
        </p:txBody>
      </p:sp>
      <p:sp>
        <p:nvSpPr>
          <p:cNvPr id="3" name="Content Placeholder 2"/>
          <p:cNvSpPr>
            <a:spLocks noGrp="1"/>
          </p:cNvSpPr>
          <p:nvPr>
            <p:ph idx="1"/>
          </p:nvPr>
        </p:nvSpPr>
        <p:spPr/>
        <p:txBody>
          <a:bodyPr/>
          <a:lstStyle/>
          <a:p>
            <a:r>
              <a:rPr lang="en-US" dirty="0"/>
              <a:t>Scores are on a 0 – 6 scale. 6 is the highest.</a:t>
            </a:r>
          </a:p>
          <a:p>
            <a:r>
              <a:rPr lang="en-US" dirty="0"/>
              <a:t>Holistic, emphasizing the effective interrelationship of content, organization, and syntax.</a:t>
            </a:r>
          </a:p>
          <a:p>
            <a:r>
              <a:rPr lang="en-US" dirty="0"/>
              <a:t>One human and one computer. A third if needed.</a:t>
            </a:r>
          </a:p>
          <a:p>
            <a:r>
              <a:rPr lang="en-US" dirty="0"/>
              <a:t>Scores returned after 10 – 15 days.</a:t>
            </a:r>
          </a:p>
        </p:txBody>
      </p:sp>
    </p:spTree>
    <p:extLst>
      <p:ext uri="{BB962C8B-B14F-4D97-AF65-F5344CB8AC3E}">
        <p14:creationId xmlns:p14="http://schemas.microsoft.com/office/powerpoint/2010/main" val="874134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Task: Argument</a:t>
            </a:r>
          </a:p>
        </p:txBody>
      </p:sp>
      <p:sp>
        <p:nvSpPr>
          <p:cNvPr id="3" name="Content Placeholder 2"/>
          <p:cNvSpPr>
            <a:spLocks noGrp="1"/>
          </p:cNvSpPr>
          <p:nvPr>
            <p:ph idx="1"/>
          </p:nvPr>
        </p:nvSpPr>
        <p:spPr/>
        <p:txBody>
          <a:bodyPr>
            <a:normAutofit lnSpcReduction="10000"/>
          </a:bodyPr>
          <a:lstStyle/>
          <a:p>
            <a:pPr marL="0" indent="0">
              <a:buNone/>
            </a:pPr>
            <a:r>
              <a:rPr lang="en-US" dirty="0"/>
              <a:t>The "Analyze an Argument" task will present a short argument and instructions on how to respond to it. You will assess the cogency of the argument, analyzing the author’s </a:t>
            </a:r>
            <a:r>
              <a:rPr lang="en-US"/>
              <a:t>chain of reasoning, </a:t>
            </a:r>
            <a:r>
              <a:rPr lang="en-US" dirty="0"/>
              <a:t>and evaluating the use of evidence. For this essay, you will not develop your own argument but instead will critique the argument presented in the prompt. </a:t>
            </a:r>
            <a:br>
              <a:rPr lang="en-US" dirty="0"/>
            </a:br>
            <a:endParaRPr lang="en-US" dirty="0"/>
          </a:p>
        </p:txBody>
      </p:sp>
    </p:spTree>
    <p:extLst>
      <p:ext uri="{BB962C8B-B14F-4D97-AF65-F5344CB8AC3E}">
        <p14:creationId xmlns:p14="http://schemas.microsoft.com/office/powerpoint/2010/main" val="630092320"/>
      </p:ext>
    </p:extLst>
  </p:cSld>
  <p:clrMapOvr>
    <a:masterClrMapping/>
  </p:clrMapOvr>
</p:sld>
</file>

<file path=ppt/theme/theme1.xml><?xml version="1.0" encoding="utf-8"?>
<a:theme xmlns:a="http://schemas.openxmlformats.org/drawingml/2006/main" name="csusmPowerPointTemplate_Blue">
  <a:themeElements>
    <a:clrScheme name="Custom 2">
      <a:dk1>
        <a:sysClr val="windowText" lastClr="000000"/>
      </a:dk1>
      <a:lt1>
        <a:srgbClr val="FFFFFF"/>
      </a:lt1>
      <a:dk2>
        <a:srgbClr val="1F497D"/>
      </a:dk2>
      <a:lt2>
        <a:srgbClr val="DBE5F1"/>
      </a:lt2>
      <a:accent1>
        <a:srgbClr val="4F81BD"/>
      </a:accent1>
      <a:accent2>
        <a:srgbClr val="9999FF"/>
      </a:accent2>
      <a:accent3>
        <a:srgbClr val="B7DDE8"/>
      </a:accent3>
      <a:accent4>
        <a:srgbClr val="2E36D6"/>
      </a:accent4>
      <a:accent5>
        <a:srgbClr val="0070C0"/>
      </a:accent5>
      <a:accent6>
        <a:srgbClr val="31859B"/>
      </a:accent6>
      <a:hlink>
        <a:srgbClr val="00B0F0"/>
      </a:hlink>
      <a:folHlink>
        <a:srgbClr val="DFD4BA"/>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7533</TotalTime>
  <Words>641</Words>
  <Application>Microsoft Office PowerPoint</Application>
  <PresentationFormat>On-screen Show (4:3)</PresentationFormat>
  <Paragraphs>53</Paragraphs>
  <Slides>12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Corbel</vt:lpstr>
      <vt:lpstr>csusmPowerPointTemplate_Blue</vt:lpstr>
      <vt:lpstr>Overview of GRE: Analytical Writing Section</vt:lpstr>
      <vt:lpstr>Grand Overview</vt:lpstr>
      <vt:lpstr>Rules and Resources</vt:lpstr>
      <vt:lpstr>Exam Interface</vt:lpstr>
      <vt:lpstr>Exam Interface</vt:lpstr>
      <vt:lpstr>Time and Strategy</vt:lpstr>
      <vt:lpstr>Strategy</vt:lpstr>
      <vt:lpstr>Scoring</vt:lpstr>
      <vt:lpstr>Task: Argument</vt:lpstr>
      <vt:lpstr>Task: Argument EXAMPLE</vt:lpstr>
      <vt:lpstr>Task: Issue</vt:lpstr>
      <vt:lpstr>Task: Issue EXAMPLE</vt:lpstr>
    </vt:vector>
  </TitlesOfParts>
  <Company>Cal State San Marcos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IITS</dc:creator>
  <cp:lastModifiedBy>Carlos Leao</cp:lastModifiedBy>
  <cp:revision>16</cp:revision>
  <dcterms:created xsi:type="dcterms:W3CDTF">2013-07-24T19:55:00Z</dcterms:created>
  <dcterms:modified xsi:type="dcterms:W3CDTF">2022-06-02T19:07:30Z</dcterms:modified>
</cp:coreProperties>
</file>