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2"/>
  </p:notesMasterIdLst>
  <p:sldIdLst>
    <p:sldId id="256" r:id="rId2"/>
    <p:sldId id="261" r:id="rId3"/>
    <p:sldId id="276" r:id="rId4"/>
    <p:sldId id="259" r:id="rId5"/>
    <p:sldId id="262" r:id="rId6"/>
    <p:sldId id="264" r:id="rId7"/>
    <p:sldId id="303" r:id="rId8"/>
    <p:sldId id="260" r:id="rId9"/>
    <p:sldId id="269" r:id="rId10"/>
    <p:sldId id="272" r:id="rId11"/>
    <p:sldId id="270" r:id="rId12"/>
    <p:sldId id="277" r:id="rId13"/>
    <p:sldId id="263" r:id="rId14"/>
    <p:sldId id="265" r:id="rId15"/>
    <p:sldId id="267" r:id="rId16"/>
    <p:sldId id="268" r:id="rId17"/>
    <p:sldId id="271" r:id="rId18"/>
    <p:sldId id="273" r:id="rId19"/>
    <p:sldId id="291" r:id="rId20"/>
    <p:sldId id="309" r:id="rId21"/>
    <p:sldId id="310" r:id="rId22"/>
    <p:sldId id="329" r:id="rId23"/>
    <p:sldId id="314" r:id="rId24"/>
    <p:sldId id="312" r:id="rId25"/>
    <p:sldId id="315" r:id="rId26"/>
    <p:sldId id="311" r:id="rId27"/>
    <p:sldId id="337" r:id="rId28"/>
    <p:sldId id="313" r:id="rId29"/>
    <p:sldId id="317" r:id="rId30"/>
    <p:sldId id="316" r:id="rId31"/>
    <p:sldId id="282" r:id="rId32"/>
    <p:sldId id="330" r:id="rId33"/>
    <p:sldId id="318" r:id="rId34"/>
    <p:sldId id="319" r:id="rId35"/>
    <p:sldId id="320" r:id="rId36"/>
    <p:sldId id="321" r:id="rId37"/>
    <p:sldId id="322" r:id="rId38"/>
    <p:sldId id="323" r:id="rId39"/>
    <p:sldId id="324" r:id="rId40"/>
    <p:sldId id="326" r:id="rId41"/>
    <p:sldId id="325" r:id="rId42"/>
    <p:sldId id="327" r:id="rId43"/>
    <p:sldId id="328" r:id="rId44"/>
    <p:sldId id="331" r:id="rId45"/>
    <p:sldId id="332" r:id="rId46"/>
    <p:sldId id="333" r:id="rId47"/>
    <p:sldId id="334" r:id="rId48"/>
    <p:sldId id="335" r:id="rId49"/>
    <p:sldId id="336" r:id="rId50"/>
    <p:sldId id="363" r:id="rId51"/>
    <p:sldId id="364" r:id="rId52"/>
    <p:sldId id="351" r:id="rId53"/>
    <p:sldId id="339" r:id="rId54"/>
    <p:sldId id="283" r:id="rId55"/>
    <p:sldId id="340" r:id="rId56"/>
    <p:sldId id="341" r:id="rId57"/>
    <p:sldId id="342" r:id="rId58"/>
    <p:sldId id="343" r:id="rId59"/>
    <p:sldId id="338" r:id="rId60"/>
    <p:sldId id="344" r:id="rId61"/>
    <p:sldId id="345" r:id="rId62"/>
    <p:sldId id="346" r:id="rId63"/>
    <p:sldId id="347" r:id="rId64"/>
    <p:sldId id="348" r:id="rId65"/>
    <p:sldId id="360" r:id="rId66"/>
    <p:sldId id="349" r:id="rId67"/>
    <p:sldId id="352" r:id="rId68"/>
    <p:sldId id="350" r:id="rId69"/>
    <p:sldId id="354" r:id="rId70"/>
    <p:sldId id="353" r:id="rId71"/>
    <p:sldId id="355" r:id="rId72"/>
    <p:sldId id="356" r:id="rId73"/>
    <p:sldId id="357" r:id="rId74"/>
    <p:sldId id="358" r:id="rId75"/>
    <p:sldId id="359" r:id="rId76"/>
    <p:sldId id="361" r:id="rId77"/>
    <p:sldId id="362" r:id="rId78"/>
    <p:sldId id="257" r:id="rId79"/>
    <p:sldId id="295" r:id="rId80"/>
    <p:sldId id="365" r:id="rId8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62" autoAdjust="0"/>
    <p:restoredTop sz="94624" autoAdjust="0"/>
  </p:normalViewPr>
  <p:slideViewPr>
    <p:cSldViewPr>
      <p:cViewPr varScale="1">
        <p:scale>
          <a:sx n="70" d="100"/>
          <a:sy n="70" d="100"/>
        </p:scale>
        <p:origin x="-1152" y="-90"/>
      </p:cViewPr>
      <p:guideLst>
        <p:guide orient="horz" pos="2160"/>
        <p:guide pos="2880"/>
      </p:guideLst>
    </p:cSldViewPr>
  </p:slideViewPr>
  <p:outlineViewPr>
    <p:cViewPr>
      <p:scale>
        <a:sx n="33" d="100"/>
        <a:sy n="33" d="100"/>
      </p:scale>
      <p:origin x="0" y="44910"/>
    </p:cViewPr>
  </p:outlineViewPr>
  <p:notesTextViewPr>
    <p:cViewPr>
      <p:scale>
        <a:sx n="100" d="100"/>
        <a:sy n="100" d="100"/>
      </p:scale>
      <p:origin x="0" y="0"/>
    </p:cViewPr>
  </p:notesTextViewPr>
  <p:sorterViewPr>
    <p:cViewPr>
      <p:scale>
        <a:sx n="66" d="100"/>
        <a:sy n="66" d="100"/>
      </p:scale>
      <p:origin x="0" y="4290"/>
    </p:cViewPr>
  </p:sorterViewPr>
  <p:notesViewPr>
    <p:cSldViewPr>
      <p:cViewPr>
        <p:scale>
          <a:sx n="100" d="100"/>
          <a:sy n="100" d="100"/>
        </p:scale>
        <p:origin x="-1878" y="21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64AF40-574C-4C6A-941D-0B3DE73078C4}" type="datetimeFigureOut">
              <a:rPr lang="en-US" smtClean="0"/>
              <a:pPr/>
              <a:t>6/1/2016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E8138F-3EBB-406B-91DE-34E71A86A210}" type="slidenum">
              <a:rPr lang="en-US" smtClean="0"/>
              <a:pPr/>
              <a:t>‹#›</a:t>
            </a:fld>
            <a:endParaRPr lang="en-US"/>
          </a:p>
        </p:txBody>
      </p:sp>
    </p:spTree>
    <p:extLst>
      <p:ext uri="{BB962C8B-B14F-4D97-AF65-F5344CB8AC3E}">
        <p14:creationId xmlns:p14="http://schemas.microsoft.com/office/powerpoint/2010/main" val="370105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www.wow.com/wiki/Autonomic_nervous_system?s_pt=source2&amp;s_chn=13" TargetMode="External"/><Relationship Id="rId13" Type="http://schemas.openxmlformats.org/officeDocument/2006/relationships/hyperlink" Target="http://www.wow.com/wiki/Pavlovian_conditioning?s_pt=source2&amp;s_chn=13" TargetMode="External"/><Relationship Id="rId3" Type="http://schemas.openxmlformats.org/officeDocument/2006/relationships/hyperlink" Target="http://www.wow.com/wiki/Cingulate_cortex?s_pt=source2&amp;s_chn=13" TargetMode="External"/><Relationship Id="rId7" Type="http://schemas.openxmlformats.org/officeDocument/2006/relationships/hyperlink" Target="http://www.wow.com/wiki/Brodmann_area_33?s_pt=source2&amp;s_chn=13" TargetMode="External"/><Relationship Id="rId12" Type="http://schemas.openxmlformats.org/officeDocument/2006/relationships/hyperlink" Target="http://www.wow.com/wiki/Cognitive?s_pt=source2&amp;s_chn=13" TargetMode="External"/><Relationship Id="rId17" Type="http://schemas.openxmlformats.org/officeDocument/2006/relationships/hyperlink" Target="http://www.wow.com/wiki/Emotion?s_pt=source2&amp;s_chn=13" TargetMode="External"/><Relationship Id="rId2" Type="http://schemas.openxmlformats.org/officeDocument/2006/relationships/slide" Target="../slides/slide24.xml"/><Relationship Id="rId16" Type="http://schemas.openxmlformats.org/officeDocument/2006/relationships/hyperlink" Target="http://www.wow.com/wiki/Anterior_cingulate_cortex?s_chn=13&amp;s_pt=source2&amp;type=content&amp;v_t=content" TargetMode="External"/><Relationship Id="rId1" Type="http://schemas.openxmlformats.org/officeDocument/2006/relationships/notesMaster" Target="../notesMasters/notesMaster1.xml"/><Relationship Id="rId6" Type="http://schemas.openxmlformats.org/officeDocument/2006/relationships/hyperlink" Target="http://www.wow.com/wiki/Brodmann_area_32?s_pt=source2&amp;s_chn=13" TargetMode="External"/><Relationship Id="rId11" Type="http://schemas.openxmlformats.org/officeDocument/2006/relationships/hyperlink" Target="http://www.wow.com/wiki/Rationality?s_pt=source2&amp;s_chn=13" TargetMode="External"/><Relationship Id="rId5" Type="http://schemas.openxmlformats.org/officeDocument/2006/relationships/hyperlink" Target="http://www.wow.com/wiki/Brodmann_area_24?s_pt=source2&amp;s_chn=13" TargetMode="External"/><Relationship Id="rId15" Type="http://schemas.openxmlformats.org/officeDocument/2006/relationships/hyperlink" Target="http://www.wow.com/wiki/Empathy?s_pt=source2&amp;s_chn=13" TargetMode="External"/><Relationship Id="rId10" Type="http://schemas.openxmlformats.org/officeDocument/2006/relationships/hyperlink" Target="http://www.wow.com/wiki/Heart_rate?s_pt=source2&amp;s_chn=13" TargetMode="External"/><Relationship Id="rId4" Type="http://schemas.openxmlformats.org/officeDocument/2006/relationships/hyperlink" Target="http://www.wow.com/wiki/Corpus_callosum?s_pt=source2&amp;s_chn=13" TargetMode="External"/><Relationship Id="rId9" Type="http://schemas.openxmlformats.org/officeDocument/2006/relationships/hyperlink" Target="http://www.wow.com/wiki/Blood_pressure?s_pt=source2&amp;s_chn=13" TargetMode="External"/><Relationship Id="rId14" Type="http://schemas.openxmlformats.org/officeDocument/2006/relationships/hyperlink" Target="http://www.wow.com/wiki/Decision-making?s_pt=source2&amp;s_chn=13"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xpertconsult.inkling.com/read/rakel-integrative-medicine-3rd/chapter-100/diagnosis-of-psychophysiologic"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mailto:kshz@mac.com"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tel:858-366-3994"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Ren%C3%A9_Descartes" TargetMode="External"/><Relationship Id="rId7" Type="http://schemas.openxmlformats.org/officeDocument/2006/relationships/hyperlink" Target="http://en.wikipedia.org/wiki/Dualism_(philosophy_of_mind)"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en.wikipedia.org/wiki/Intelligence" TargetMode="External"/><Relationship Id="rId5" Type="http://schemas.openxmlformats.org/officeDocument/2006/relationships/hyperlink" Target="http://en.wikipedia.org/wiki/Brain" TargetMode="External"/><Relationship Id="rId4" Type="http://schemas.openxmlformats.org/officeDocument/2006/relationships/hyperlink" Target="http://en.wikipedia.org/wiki/Consciousness"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en.wikipedia.org/wiki/American_Osteopathic_Association" TargetMode="External"/><Relationship Id="rId3" Type="http://schemas.openxmlformats.org/officeDocument/2006/relationships/hyperlink" Target="http://studymore.org.uk/ssh3.htm" TargetMode="External"/><Relationship Id="rId7" Type="http://schemas.openxmlformats.org/officeDocument/2006/relationships/hyperlink" Target="http://en.wikipedia.org/w/index.php?title=Flexner_Report&amp;action=edit&amp;section=6"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en.wikipedia.org/wiki/Wikipedia:Citation_needed" TargetMode="External"/><Relationship Id="rId5" Type="http://schemas.openxmlformats.org/officeDocument/2006/relationships/hyperlink" Target="http://en.wikipedia.org/w/index.php?title=Flexner_Report&amp;action=edit&amp;section=5" TargetMode="External"/><Relationship Id="rId10" Type="http://schemas.openxmlformats.org/officeDocument/2006/relationships/hyperlink" Target="http://en.wikipedia.org/wiki/Osteopathic_manipulative_medicine" TargetMode="External"/><Relationship Id="rId4" Type="http://schemas.openxmlformats.org/officeDocument/2006/relationships/hyperlink" Target="http://studymore.org.uk/mhhglo.htm" TargetMode="External"/><Relationship Id="rId9" Type="http://schemas.openxmlformats.org/officeDocument/2006/relationships/hyperlink" Target="http://en.wikipedia.org/wiki/Comparison_of_MD_and_DO_in_the_United_State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E8138F-3EBB-406B-91DE-34E71A86A21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E8138F-3EBB-406B-91DE-34E71A86A210}" type="slidenum">
              <a:rPr lang="en-US" smtClean="0"/>
              <a:pPr/>
              <a:t>19</a:t>
            </a:fld>
            <a:endParaRPr lang="en-US"/>
          </a:p>
        </p:txBody>
      </p:sp>
      <p:pic>
        <p:nvPicPr>
          <p:cNvPr id="6" name="Picture 5"/>
          <p:cNvPicPr/>
          <p:nvPr/>
        </p:nvPicPr>
        <p:blipFill>
          <a:blip r:embed="rId3"/>
          <a:srcRect/>
          <a:stretch>
            <a:fillRect/>
          </a:stretch>
        </p:blipFill>
        <p:spPr bwMode="auto">
          <a:xfrm>
            <a:off x="990600" y="4419600"/>
            <a:ext cx="4953000" cy="4038600"/>
          </a:xfrm>
          <a:prstGeom prst="rect">
            <a:avLst/>
          </a:prstGeom>
          <a:noFill/>
          <a:ln w="9525">
            <a:noFill/>
            <a:miter lim="800000"/>
            <a:headEnd/>
            <a:tailEnd/>
          </a:ln>
        </p:spPr>
      </p:pic>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E8138F-3EBB-406B-91DE-34E71A86A210}" type="slidenum">
              <a:rPr lang="en-US" smtClean="0"/>
              <a:pPr/>
              <a:t>22</a:t>
            </a:fld>
            <a:endParaRPr lang="en-US"/>
          </a:p>
        </p:txBody>
      </p:sp>
      <p:pic>
        <p:nvPicPr>
          <p:cNvPr id="5" name="Picture 2"/>
          <p:cNvPicPr>
            <a:picLocks noChangeAspect="1" noChangeArrowheads="1"/>
          </p:cNvPicPr>
          <p:nvPr/>
        </p:nvPicPr>
        <p:blipFill>
          <a:blip r:embed="rId3"/>
          <a:srcRect/>
          <a:stretch>
            <a:fillRect/>
          </a:stretch>
        </p:blipFill>
        <p:spPr bwMode="auto">
          <a:xfrm>
            <a:off x="1143000" y="4876800"/>
            <a:ext cx="3962400" cy="1837635"/>
          </a:xfrm>
          <a:prstGeom prst="rect">
            <a:avLst/>
          </a:prstGeom>
          <a:noFill/>
          <a:ln w="9525">
            <a:noFill/>
            <a:miter lim="800000"/>
            <a:headEnd/>
            <a:tailEnd/>
          </a:ln>
        </p:spPr>
      </p:pic>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MBS – mind-body syndrome</a:t>
            </a:r>
            <a:endParaRPr lang="en-US" dirty="0"/>
          </a:p>
        </p:txBody>
      </p:sp>
      <p:sp>
        <p:nvSpPr>
          <p:cNvPr id="4" name="Slide Number Placeholder 3"/>
          <p:cNvSpPr>
            <a:spLocks noGrp="1"/>
          </p:cNvSpPr>
          <p:nvPr>
            <p:ph type="sldNum" sz="quarter" idx="10"/>
          </p:nvPr>
        </p:nvSpPr>
        <p:spPr/>
        <p:txBody>
          <a:bodyPr/>
          <a:lstStyle/>
          <a:p>
            <a:fld id="{87E8138F-3EBB-406B-91DE-34E71A86A210}" type="slidenum">
              <a:rPr lang="en-US" smtClean="0"/>
              <a:pPr/>
              <a:t>23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The </a:t>
            </a:r>
            <a:r>
              <a:rPr lang="en-US" sz="2000" b="1" dirty="0" smtClean="0"/>
              <a:t>anterior </a:t>
            </a:r>
            <a:r>
              <a:rPr lang="en-US" sz="2000" b="1" dirty="0" err="1" smtClean="0"/>
              <a:t>cingulate</a:t>
            </a:r>
            <a:r>
              <a:rPr lang="en-US" sz="2000" b="1" dirty="0" smtClean="0"/>
              <a:t> cortex (ACC)</a:t>
            </a:r>
            <a:r>
              <a:rPr lang="en-US" sz="2000" dirty="0" smtClean="0"/>
              <a:t> is the frontal part of the </a:t>
            </a:r>
            <a:r>
              <a:rPr lang="en-US" sz="2000" dirty="0" err="1" smtClean="0">
                <a:hlinkClick r:id="rId3" tooltip="Cingulate cortex"/>
              </a:rPr>
              <a:t>cingulate</a:t>
            </a:r>
            <a:r>
              <a:rPr lang="en-US" sz="2000" dirty="0" smtClean="0">
                <a:hlinkClick r:id="rId3" tooltip="Cingulate cortex"/>
              </a:rPr>
              <a:t> cortex</a:t>
            </a:r>
            <a:r>
              <a:rPr lang="en-US" sz="2000" dirty="0" smtClean="0"/>
              <a:t> that resembles a "collar" surrounding the frontal part of the </a:t>
            </a:r>
            <a:r>
              <a:rPr lang="en-US" sz="2000" dirty="0" smtClean="0">
                <a:hlinkClick r:id="rId4" tooltip="Corpus callosum"/>
              </a:rPr>
              <a:t>corpus </a:t>
            </a:r>
            <a:r>
              <a:rPr lang="en-US" sz="2000" dirty="0" err="1" smtClean="0">
                <a:hlinkClick r:id="rId4" tooltip="Corpus callosum"/>
              </a:rPr>
              <a:t>callosum</a:t>
            </a:r>
            <a:r>
              <a:rPr lang="en-US" sz="2000" dirty="0" smtClean="0"/>
              <a:t>. It consists of </a:t>
            </a:r>
            <a:r>
              <a:rPr lang="en-US" sz="2000" dirty="0" err="1" smtClean="0"/>
              <a:t>Brodmann</a:t>
            </a:r>
            <a:r>
              <a:rPr lang="en-US" sz="2000" dirty="0" smtClean="0"/>
              <a:t> areas </a:t>
            </a:r>
            <a:r>
              <a:rPr lang="en-US" sz="2000" dirty="0" smtClean="0">
                <a:hlinkClick r:id="rId5" tooltip="Brodmann area 24"/>
              </a:rPr>
              <a:t>24</a:t>
            </a:r>
            <a:r>
              <a:rPr lang="en-US" sz="2000" dirty="0" smtClean="0"/>
              <a:t>, </a:t>
            </a:r>
            <a:r>
              <a:rPr lang="en-US" sz="2000" dirty="0" smtClean="0">
                <a:hlinkClick r:id="rId6" tooltip="Brodmann area 32"/>
              </a:rPr>
              <a:t>32</a:t>
            </a:r>
            <a:r>
              <a:rPr lang="en-US" sz="2000" dirty="0" smtClean="0"/>
              <a:t>, and </a:t>
            </a:r>
            <a:r>
              <a:rPr lang="en-US" sz="2000" dirty="0" smtClean="0">
                <a:hlinkClick r:id="rId7" tooltip="Brodmann area 33"/>
              </a:rPr>
              <a:t>33</a:t>
            </a:r>
            <a:r>
              <a:rPr lang="en-US" sz="2000" dirty="0" smtClean="0"/>
              <a:t>.</a:t>
            </a:r>
          </a:p>
          <a:p>
            <a:r>
              <a:rPr lang="en-US" sz="2000" dirty="0" smtClean="0"/>
              <a:t>It appears to play a role in a wide variety of </a:t>
            </a:r>
            <a:r>
              <a:rPr lang="en-US" sz="2000" dirty="0" smtClean="0">
                <a:hlinkClick r:id="rId8" tooltip="Autonomic nervous system"/>
              </a:rPr>
              <a:t>autonomic</a:t>
            </a:r>
            <a:r>
              <a:rPr lang="en-US" sz="2000" dirty="0" smtClean="0"/>
              <a:t> functions, such as regulating </a:t>
            </a:r>
            <a:r>
              <a:rPr lang="en-US" sz="2000" dirty="0" smtClean="0">
                <a:hlinkClick r:id="rId9" tooltip="Blood pressure"/>
              </a:rPr>
              <a:t>blood pressure</a:t>
            </a:r>
            <a:r>
              <a:rPr lang="en-US" sz="2000" dirty="0" smtClean="0"/>
              <a:t> and </a:t>
            </a:r>
            <a:r>
              <a:rPr lang="en-US" sz="2000" dirty="0" smtClean="0">
                <a:hlinkClick r:id="rId10" tooltip="Heart rate"/>
              </a:rPr>
              <a:t>heart rate</a:t>
            </a:r>
            <a:r>
              <a:rPr lang="en-US" sz="2000" dirty="0" smtClean="0"/>
              <a:t>.</a:t>
            </a:r>
          </a:p>
          <a:p>
            <a:r>
              <a:rPr lang="en-US" sz="2000" dirty="0" smtClean="0"/>
              <a:t>It is also involved in </a:t>
            </a:r>
            <a:r>
              <a:rPr lang="en-US" sz="2000" dirty="0" smtClean="0">
                <a:hlinkClick r:id="rId11" tooltip="Rationality"/>
              </a:rPr>
              <a:t>rational</a:t>
            </a:r>
            <a:r>
              <a:rPr lang="en-US" sz="2000" dirty="0" smtClean="0"/>
              <a:t> </a:t>
            </a:r>
            <a:r>
              <a:rPr lang="en-US" sz="2000" dirty="0" smtClean="0">
                <a:hlinkClick r:id="rId12" tooltip="Cognitive"/>
              </a:rPr>
              <a:t>cognitive</a:t>
            </a:r>
            <a:r>
              <a:rPr lang="en-US" sz="2000" dirty="0" smtClean="0"/>
              <a:t> functions, such as </a:t>
            </a:r>
            <a:r>
              <a:rPr lang="en-US" sz="2000" dirty="0" smtClean="0">
                <a:hlinkClick r:id="rId13" tooltip="Pavlovian conditioning"/>
              </a:rPr>
              <a:t>reward anticipation</a:t>
            </a:r>
            <a:r>
              <a:rPr lang="en-US" sz="2000" dirty="0" smtClean="0"/>
              <a:t>, </a:t>
            </a:r>
            <a:r>
              <a:rPr lang="en-US" sz="2000" dirty="0" smtClean="0">
                <a:hlinkClick r:id="rId14" tooltip="Decision-making"/>
              </a:rPr>
              <a:t>decision-making</a:t>
            </a:r>
            <a:r>
              <a:rPr lang="en-US" sz="2000" dirty="0" smtClean="0"/>
              <a:t>, </a:t>
            </a:r>
            <a:r>
              <a:rPr lang="en-US" sz="2000" dirty="0" smtClean="0">
                <a:hlinkClick r:id="rId15" tooltip="Empathy"/>
              </a:rPr>
              <a:t>empathy</a:t>
            </a:r>
            <a:r>
              <a:rPr lang="en-US" sz="2000" dirty="0" smtClean="0"/>
              <a:t>, impulse control,</a:t>
            </a:r>
            <a:r>
              <a:rPr lang="en-US" sz="2000" baseline="30000" dirty="0" smtClean="0">
                <a:hlinkClick r:id="rId16"/>
              </a:rPr>
              <a:t>[1]</a:t>
            </a:r>
            <a:r>
              <a:rPr lang="en-US" sz="2000" dirty="0" smtClean="0"/>
              <a:t> and </a:t>
            </a:r>
            <a:r>
              <a:rPr lang="en-US" sz="2000" dirty="0" smtClean="0">
                <a:hlinkClick r:id="rId17" tooltip="Emotion"/>
              </a:rPr>
              <a:t>emotion</a:t>
            </a:r>
            <a:r>
              <a:rPr lang="en-US" sz="2000" dirty="0" smtClean="0"/>
              <a:t>.</a:t>
            </a:r>
            <a:r>
              <a:rPr lang="en-US" sz="2000" baseline="30000" dirty="0" smtClean="0">
                <a:hlinkClick r:id="rId16"/>
              </a:rPr>
              <a:t>[2][3]</a:t>
            </a:r>
            <a:endParaRPr lang="en-US" sz="2000" dirty="0" smtClean="0"/>
          </a:p>
          <a:p>
            <a:endParaRPr lang="en-US" sz="2000" dirty="0" smtClean="0"/>
          </a:p>
          <a:p>
            <a:r>
              <a:rPr lang="en-US" sz="2000" dirty="0" smtClean="0"/>
              <a:t>Social</a:t>
            </a:r>
            <a:r>
              <a:rPr lang="en-US" sz="2000" baseline="0" dirty="0" smtClean="0"/>
              <a:t> isolation pain felt here; heartbreak felt here</a:t>
            </a:r>
            <a:endParaRPr lang="en-US" sz="2000" dirty="0"/>
          </a:p>
        </p:txBody>
      </p:sp>
      <p:sp>
        <p:nvSpPr>
          <p:cNvPr id="4" name="Slide Number Placeholder 3"/>
          <p:cNvSpPr>
            <a:spLocks noGrp="1"/>
          </p:cNvSpPr>
          <p:nvPr>
            <p:ph type="sldNum" sz="quarter" idx="10"/>
          </p:nvPr>
        </p:nvSpPr>
        <p:spPr/>
        <p:txBody>
          <a:bodyPr/>
          <a:lstStyle/>
          <a:p>
            <a:fld id="{87E8138F-3EBB-406B-91DE-34E71A86A210}"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Executive decision-making</a:t>
            </a:r>
            <a:endParaRPr lang="en-US" dirty="0"/>
          </a:p>
        </p:txBody>
      </p:sp>
      <p:sp>
        <p:nvSpPr>
          <p:cNvPr id="4" name="Slide Number Placeholder 3"/>
          <p:cNvSpPr>
            <a:spLocks noGrp="1"/>
          </p:cNvSpPr>
          <p:nvPr>
            <p:ph type="sldNum" sz="quarter" idx="10"/>
          </p:nvPr>
        </p:nvSpPr>
        <p:spPr/>
        <p:txBody>
          <a:bodyPr/>
          <a:lstStyle/>
          <a:p>
            <a:fld id="{87E8138F-3EBB-406B-91DE-34E71A86A210}" type="slidenum">
              <a:rPr lang="en-US" smtClean="0"/>
              <a:pPr/>
              <a:t>25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smtClean="0"/>
              <a:t>Ensure that you have inquired about supplements (botanicals</a:t>
            </a:r>
            <a:r>
              <a:rPr lang="en-US" sz="2000" baseline="0" dirty="0" smtClean="0"/>
              <a:t> including herbs and vitamins) that patient may be taking</a:t>
            </a:r>
            <a:endParaRPr lang="en-US" sz="2000" dirty="0"/>
          </a:p>
        </p:txBody>
      </p:sp>
      <p:sp>
        <p:nvSpPr>
          <p:cNvPr id="4" name="Slide Number Placeholder 3"/>
          <p:cNvSpPr>
            <a:spLocks noGrp="1"/>
          </p:cNvSpPr>
          <p:nvPr>
            <p:ph type="sldNum" sz="quarter" idx="10"/>
          </p:nvPr>
        </p:nvSpPr>
        <p:spPr/>
        <p:txBody>
          <a:bodyPr/>
          <a:lstStyle/>
          <a:p>
            <a:fld id="{87E8138F-3EBB-406B-91DE-34E71A86A210}" type="slidenum">
              <a:rPr lang="en-US" smtClean="0"/>
              <a:pPr/>
              <a:t>31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Talking with patients about PPDs should be done in a way that emphasizes that their symptoms are real and empathizes with their situation and their frustration with not achieving remission of symptoms.</a:t>
            </a:r>
            <a:endParaRPr lang="en-US" dirty="0"/>
          </a:p>
        </p:txBody>
      </p:sp>
      <p:sp>
        <p:nvSpPr>
          <p:cNvPr id="4" name="Slide Number Placeholder 3"/>
          <p:cNvSpPr>
            <a:spLocks noGrp="1"/>
          </p:cNvSpPr>
          <p:nvPr>
            <p:ph type="sldNum" sz="quarter" idx="10"/>
          </p:nvPr>
        </p:nvSpPr>
        <p:spPr/>
        <p:txBody>
          <a:bodyPr/>
          <a:lstStyle/>
          <a:p>
            <a:fld id="{87E8138F-3EBB-406B-91DE-34E71A86A210}" type="slidenum">
              <a:rPr lang="en-US" smtClean="0"/>
              <a:pPr/>
              <a:t>33</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educational process is extremely important to allay fears of a disease process, explain the reason for the symptoms, and offer hope and the expectation that these symptoms can be resolved. Treatment of PPDs in the absence of understanding and accepting these principles is typically not effective.</a:t>
            </a:r>
            <a:endParaRPr lang="en-US" dirty="0"/>
          </a:p>
        </p:txBody>
      </p:sp>
      <p:sp>
        <p:nvSpPr>
          <p:cNvPr id="4" name="Slide Number Placeholder 3"/>
          <p:cNvSpPr>
            <a:spLocks noGrp="1"/>
          </p:cNvSpPr>
          <p:nvPr>
            <p:ph type="sldNum" sz="quarter" idx="10"/>
          </p:nvPr>
        </p:nvSpPr>
        <p:spPr/>
        <p:txBody>
          <a:bodyPr/>
          <a:lstStyle/>
          <a:p>
            <a:fld id="{87E8138F-3EBB-406B-91DE-34E71A86A210}" type="slidenum">
              <a:rPr lang="en-US" smtClean="0"/>
              <a:pPr/>
              <a:t>34</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40Schubiner H., </a:t>
            </a:r>
            <a:r>
              <a:rPr lang="en-US" dirty="0" err="1" smtClean="0"/>
              <a:t>Betzold</a:t>
            </a:r>
            <a:r>
              <a:rPr lang="en-US" dirty="0" smtClean="0"/>
              <a:t> M.: Unlearn Your Pain. 2010 Mind Body Publishing Pleasant Ridge, MI </a:t>
            </a:r>
          </a:p>
          <a:p>
            <a:endParaRPr lang="en-US" dirty="0"/>
          </a:p>
        </p:txBody>
      </p:sp>
      <p:sp>
        <p:nvSpPr>
          <p:cNvPr id="4" name="Slide Number Placeholder 3"/>
          <p:cNvSpPr>
            <a:spLocks noGrp="1"/>
          </p:cNvSpPr>
          <p:nvPr>
            <p:ph type="sldNum" sz="quarter" idx="10"/>
          </p:nvPr>
        </p:nvSpPr>
        <p:spPr/>
        <p:txBody>
          <a:bodyPr/>
          <a:lstStyle/>
          <a:p>
            <a:fld id="{87E8138F-3EBB-406B-91DE-34E71A86A210}" type="slidenum">
              <a:rPr lang="en-US" smtClean="0"/>
              <a:pPr/>
              <a:t>35</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Most people with PPDs have a set of personality traits that include an overly developed conscience (superego) and a deficiency of self-esteem, self-worth, and assertiveness (</a:t>
            </a:r>
            <a:r>
              <a:rPr lang="en-US" dirty="0" smtClean="0">
                <a:hlinkClick r:id="rId3"/>
              </a:rPr>
              <a:t>Box 100-3</a:t>
            </a:r>
            <a:r>
              <a:rPr lang="en-US" dirty="0" smtClean="0"/>
              <a:t>). Typically, one finds events and responses that prime the ANS and thereby set the stage for the development of PPDs later in life. Some of the common patterns are those of loss, abandonment, fear, guilt, resentment, and anger. In some instances, people with PPDs had very healthy childhoods, and when they are exposed to stressful situations later in life that contradict the values learned in childhood, PPD symptoms can develop.</a:t>
            </a:r>
            <a:endParaRPr lang="en-US" dirty="0"/>
          </a:p>
        </p:txBody>
      </p:sp>
      <p:sp>
        <p:nvSpPr>
          <p:cNvPr id="4" name="Slide Number Placeholder 3"/>
          <p:cNvSpPr>
            <a:spLocks noGrp="1"/>
          </p:cNvSpPr>
          <p:nvPr>
            <p:ph type="sldNum" sz="quarter" idx="10"/>
          </p:nvPr>
        </p:nvSpPr>
        <p:spPr/>
        <p:txBody>
          <a:bodyPr/>
          <a:lstStyle/>
          <a:p>
            <a:fld id="{87E8138F-3EBB-406B-91DE-34E71A86A210}" type="slidenum">
              <a:rPr lang="en-US" smtClean="0"/>
              <a:pPr/>
              <a:t>41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fontAlgn="t"/>
            <a:r>
              <a:rPr lang="en-US" dirty="0" err="1" smtClean="0"/>
              <a:t>Linnea</a:t>
            </a:r>
            <a:r>
              <a:rPr lang="en-US" dirty="0" smtClean="0"/>
              <a:t> </a:t>
            </a:r>
            <a:r>
              <a:rPr lang="en-US" dirty="0" err="1" smtClean="0"/>
              <a:t>Axman</a:t>
            </a:r>
            <a:r>
              <a:rPr lang="en-US" dirty="0" smtClean="0"/>
              <a:t> is a</a:t>
            </a:r>
            <a:r>
              <a:rPr lang="en-US" baseline="0" dirty="0" smtClean="0"/>
              <a:t> Family Nurse Practitioner, Lecturer</a:t>
            </a:r>
            <a:r>
              <a:rPr lang="en-US" dirty="0" smtClean="0"/>
              <a:t> …CMP, Reiki II Practitioner, RYT 200, </a:t>
            </a:r>
            <a:r>
              <a:rPr lang="en-US" dirty="0" err="1" smtClean="0"/>
              <a:t>AyurYoga</a:t>
            </a:r>
            <a:r>
              <a:rPr lang="en-US" dirty="0" smtClean="0"/>
              <a:t> 200,</a:t>
            </a:r>
            <a:r>
              <a:rPr lang="en-US" baseline="0" dirty="0" smtClean="0"/>
              <a:t> Ordained minister, and is currently working on Life Purpose counseling certificate (year long)</a:t>
            </a:r>
            <a:endParaRPr lang="en-US" dirty="0" smtClean="0"/>
          </a:p>
          <a:p>
            <a:pPr fontAlgn="t"/>
            <a:endParaRPr lang="en-US" sz="1200" kern="1200" dirty="0" smtClean="0">
              <a:solidFill>
                <a:schemeClr val="tx1"/>
              </a:solidFill>
              <a:latin typeface="+mn-lt"/>
              <a:ea typeface="+mn-ea"/>
              <a:cs typeface="+mn-cs"/>
            </a:endParaRPr>
          </a:p>
          <a:p>
            <a:pPr fontAlgn="t"/>
            <a:endParaRPr lang="en-US" sz="1200" kern="1200" dirty="0" smtClean="0">
              <a:solidFill>
                <a:schemeClr val="tx1"/>
              </a:solidFill>
              <a:latin typeface="+mn-lt"/>
              <a:ea typeface="+mn-ea"/>
              <a:cs typeface="+mn-cs"/>
            </a:endParaRPr>
          </a:p>
          <a:p>
            <a:pPr fontAlgn="t"/>
            <a:r>
              <a:rPr lang="en-US" sz="1200" kern="1200" dirty="0" smtClean="0">
                <a:solidFill>
                  <a:schemeClr val="tx1"/>
                </a:solidFill>
                <a:latin typeface="+mn-lt"/>
                <a:ea typeface="+mn-ea"/>
                <a:cs typeface="+mn-cs"/>
              </a:rPr>
              <a:t>Karen Heine </a:t>
            </a:r>
            <a:r>
              <a:rPr lang="en-US" sz="1200" kern="1200" dirty="0" err="1" smtClean="0">
                <a:solidFill>
                  <a:schemeClr val="tx1"/>
                </a:solidFill>
                <a:latin typeface="+mn-lt"/>
                <a:ea typeface="+mn-ea"/>
                <a:cs typeface="+mn-cs"/>
              </a:rPr>
              <a:t>Zlatic</a:t>
            </a:r>
            <a:r>
              <a:rPr lang="en-US" sz="1200" kern="1200" dirty="0" smtClean="0">
                <a:solidFill>
                  <a:schemeClr val="tx1"/>
                </a:solidFill>
                <a:latin typeface="+mn-lt"/>
                <a:ea typeface="+mn-ea"/>
                <a:cs typeface="+mn-cs"/>
              </a:rPr>
              <a:t> has been a leader in Holistic Health, Healing, and Wellness for nearly three decades. </a:t>
            </a:r>
            <a:r>
              <a:rPr lang="en-US" dirty="0"/>
              <a:t>S</a:t>
            </a:r>
            <a:r>
              <a:rPr lang="en-US" sz="1200" kern="1200" dirty="0" smtClean="0">
                <a:solidFill>
                  <a:schemeClr val="tx1"/>
                </a:solidFill>
                <a:latin typeface="+mn-lt"/>
                <a:ea typeface="+mn-ea"/>
                <a:cs typeface="+mn-cs"/>
              </a:rPr>
              <a:t>he began her private practice in 1987. She uses her knowledge and training in massage, nutritional counseling, and natural medicine to assist others in attaining optimal health.</a:t>
            </a:r>
            <a:br>
              <a:rPr lang="en-US" sz="1200" kern="1200" dirty="0" smtClean="0">
                <a:solidFill>
                  <a:schemeClr val="tx1"/>
                </a:solidFill>
                <a:latin typeface="+mn-lt"/>
                <a:ea typeface="+mn-ea"/>
                <a:cs typeface="+mn-cs"/>
              </a:rPr>
            </a:br>
            <a:endParaRPr lang="en-US" sz="1200" kern="1200" dirty="0" smtClean="0">
              <a:solidFill>
                <a:schemeClr val="tx1"/>
              </a:solidFill>
              <a:latin typeface="+mn-lt"/>
              <a:ea typeface="+mn-ea"/>
              <a:cs typeface="+mn-cs"/>
            </a:endParaRPr>
          </a:p>
          <a:p>
            <a:pPr fontAlgn="t"/>
            <a:r>
              <a:rPr lang="en-US" sz="1200" kern="1200" dirty="0" smtClean="0">
                <a:solidFill>
                  <a:schemeClr val="tx1"/>
                </a:solidFill>
                <a:latin typeface="+mn-lt"/>
                <a:ea typeface="+mn-ea"/>
                <a:cs typeface="+mn-cs"/>
              </a:rPr>
              <a:t>In 1983, she graduated from Old Dominion University in Virginia with a B.A.  </a:t>
            </a:r>
          </a:p>
          <a:p>
            <a:pPr fontAlgn="t"/>
            <a:r>
              <a:rPr lang="en-US" sz="1200" kern="1200" dirty="0" smtClean="0">
                <a:solidFill>
                  <a:schemeClr val="tx1"/>
                </a:solidFill>
                <a:latin typeface="+mn-lt"/>
                <a:ea typeface="+mn-ea"/>
                <a:cs typeface="+mn-cs"/>
              </a:rPr>
              <a:t>Karen received her certification as a Holistic Health Practitioner from the Institute of Health Sciences in 1987, now known as the School of Healing Arts. She then became an instructor in their Massage Trainee Program. Through the integration of bodywork, communication, and the application of essential oils, Karen finds many compliments to healing.</a:t>
            </a:r>
          </a:p>
          <a:p>
            <a:pPr fontAlgn="t"/>
            <a:r>
              <a:rPr lang="en-US" sz="1200" kern="1200" dirty="0" smtClean="0">
                <a:solidFill>
                  <a:schemeClr val="tx1"/>
                </a:solidFill>
                <a:latin typeface="+mn-lt"/>
                <a:ea typeface="+mn-ea"/>
                <a:cs typeface="+mn-cs"/>
              </a:rPr>
              <a:t> One of Karen’s highest priorities is being a single mother to her three children. They are honored scholars and highly achieving athletes. She attributes these successes to the environment of wellness that has been present since their days in the womb.</a:t>
            </a:r>
          </a:p>
          <a:p>
            <a:pPr fontAlgn="t"/>
            <a:r>
              <a:rPr lang="en-US" sz="1200" kern="1200" dirty="0" smtClean="0">
                <a:solidFill>
                  <a:schemeClr val="tx1"/>
                </a:solidFill>
                <a:latin typeface="+mn-lt"/>
                <a:ea typeface="+mn-ea"/>
                <a:cs typeface="+mn-cs"/>
              </a:rPr>
              <a:t> Currently, Karen continues her private practice as a Holistic Health Practitioner and Natural Healthcare Educator in San Diego, CA. She is an part-time teacher to children in the San Diego Unified School District, to adults in the School of Healing Arts, and to families, groups, or anyone needs assistance in health through the natural protection of essential oils.</a:t>
            </a:r>
          </a:p>
          <a:p>
            <a:pPr fontAlgn="t"/>
            <a:r>
              <a:rPr lang="en-US" sz="1200" kern="1200" dirty="0" smtClean="0">
                <a:solidFill>
                  <a:schemeClr val="tx1"/>
                </a:solidFill>
                <a:latin typeface="+mn-lt"/>
                <a:ea typeface="+mn-ea"/>
                <a:cs typeface="+mn-cs"/>
              </a:rPr>
              <a:t>For appointments or classes feel free to contact Karen @ </a:t>
            </a:r>
            <a:r>
              <a:rPr lang="en-US" sz="1200" kern="1200" dirty="0" smtClean="0">
                <a:solidFill>
                  <a:schemeClr val="tx1"/>
                </a:solidFill>
                <a:latin typeface="+mn-lt"/>
                <a:ea typeface="+mn-ea"/>
                <a:cs typeface="+mn-cs"/>
                <a:hlinkClick r:id="rId3"/>
              </a:rPr>
              <a:t>kshz@mac.com</a:t>
            </a:r>
            <a:r>
              <a:rPr lang="en-US" sz="1200" kern="1200" dirty="0" smtClean="0">
                <a:solidFill>
                  <a:schemeClr val="tx1"/>
                </a:solidFill>
                <a:latin typeface="+mn-lt"/>
                <a:ea typeface="+mn-ea"/>
                <a:cs typeface="+mn-cs"/>
              </a:rPr>
              <a:t> or </a:t>
            </a:r>
            <a:r>
              <a:rPr lang="en-US" sz="1200" kern="1200" dirty="0" smtClean="0">
                <a:solidFill>
                  <a:schemeClr val="tx1"/>
                </a:solidFill>
                <a:latin typeface="+mn-lt"/>
                <a:ea typeface="+mn-ea"/>
                <a:cs typeface="+mn-cs"/>
                <a:hlinkClick r:id="rId4"/>
              </a:rPr>
              <a:t>858-366-3994</a:t>
            </a:r>
            <a:endParaRPr lang="en-US" sz="1200" kern="1200" dirty="0" smtClean="0">
              <a:solidFill>
                <a:schemeClr val="tx1"/>
              </a:solidFill>
              <a:latin typeface="+mn-lt"/>
              <a:ea typeface="+mn-ea"/>
              <a:cs typeface="+mn-cs"/>
            </a:endParaRPr>
          </a:p>
          <a:p>
            <a:pPr fontAlgn="t"/>
            <a:r>
              <a:rPr lang="en-US" sz="1200" b="1" kern="1200" dirty="0" smtClean="0">
                <a:solidFill>
                  <a:schemeClr val="tx1"/>
                </a:solidFill>
                <a:latin typeface="+mn-lt"/>
                <a:ea typeface="+mn-ea"/>
                <a:cs typeface="+mn-cs"/>
              </a:rPr>
              <a:t>PIC</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E8138F-3EBB-406B-91DE-34E71A86A21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Operant conditioning:</a:t>
            </a:r>
            <a:r>
              <a:rPr lang="en-US" baseline="0" dirty="0" smtClean="0"/>
              <a:t> positive and negative reinforcement</a:t>
            </a:r>
            <a:endParaRPr lang="en-US" dirty="0"/>
          </a:p>
        </p:txBody>
      </p:sp>
      <p:sp>
        <p:nvSpPr>
          <p:cNvPr id="4" name="Slide Number Placeholder 3"/>
          <p:cNvSpPr>
            <a:spLocks noGrp="1"/>
          </p:cNvSpPr>
          <p:nvPr>
            <p:ph type="sldNum" sz="quarter" idx="10"/>
          </p:nvPr>
        </p:nvSpPr>
        <p:spPr/>
        <p:txBody>
          <a:bodyPr/>
          <a:lstStyle/>
          <a:p>
            <a:fld id="{87E8138F-3EBB-406B-91DE-34E71A86A210}" type="slidenum">
              <a:rPr lang="en-US" smtClean="0"/>
              <a:pPr/>
              <a:t>49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Tekur</a:t>
            </a:r>
            <a:r>
              <a:rPr lang="en-US" dirty="0" smtClean="0"/>
              <a:t> and </a:t>
            </a:r>
            <a:r>
              <a:rPr lang="en-US" dirty="0" err="1" smtClean="0"/>
              <a:t>collegues</a:t>
            </a:r>
            <a:r>
              <a:rPr lang="en-US" dirty="0" smtClean="0"/>
              <a:t> (2012)performed a seven day randomized control single blind active study in an residential Holistic Health Centre in Bangalore, India (N=80 patients (37 female, 43 male) This Seven day intensive residential </a:t>
            </a:r>
            <a:r>
              <a:rPr lang="en-US" b="1" dirty="0" smtClean="0"/>
              <a:t>Yoga</a:t>
            </a:r>
            <a:r>
              <a:rPr lang="en-US" dirty="0" smtClean="0"/>
              <a:t> program reduces pain, anxiety, and </a:t>
            </a:r>
            <a:r>
              <a:rPr lang="en-US" b="1" dirty="0" smtClean="0"/>
              <a:t>depression</a:t>
            </a:r>
            <a:r>
              <a:rPr lang="en-US" dirty="0" smtClean="0"/>
              <a:t>, and improves spinal mobility in patients with CLBP more effectively than physiotherapy exercises.</a:t>
            </a:r>
            <a:br>
              <a:rPr lang="en-US" dirty="0" smtClean="0"/>
            </a:br>
            <a:r>
              <a:rPr lang="en-US" dirty="0" smtClean="0"/>
              <a:t>Copyright © 2012 by Elsevier Inc.</a:t>
            </a:r>
          </a:p>
          <a:p>
            <a:endParaRPr lang="en-US" dirty="0"/>
          </a:p>
        </p:txBody>
      </p:sp>
      <p:sp>
        <p:nvSpPr>
          <p:cNvPr id="4" name="Slide Number Placeholder 3"/>
          <p:cNvSpPr>
            <a:spLocks noGrp="1"/>
          </p:cNvSpPr>
          <p:nvPr>
            <p:ph type="sldNum" sz="quarter" idx="10"/>
          </p:nvPr>
        </p:nvSpPr>
        <p:spPr/>
        <p:txBody>
          <a:bodyPr/>
          <a:lstStyle/>
          <a:p>
            <a:fld id="{87E8138F-3EBB-406B-91DE-34E71A86A210}" type="slidenum">
              <a:rPr lang="en-US" smtClean="0"/>
              <a:pPr/>
              <a:t>54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dirty="0" err="1" smtClean="0"/>
              <a:t>Antalgic</a:t>
            </a:r>
            <a:r>
              <a:rPr lang="en-US" sz="2000" dirty="0" smtClean="0"/>
              <a:t>: posture or gait assumed to lessen pain</a:t>
            </a:r>
            <a:endParaRPr lang="en-US" sz="2000" dirty="0"/>
          </a:p>
        </p:txBody>
      </p:sp>
      <p:sp>
        <p:nvSpPr>
          <p:cNvPr id="4" name="Slide Number Placeholder 3"/>
          <p:cNvSpPr>
            <a:spLocks noGrp="1"/>
          </p:cNvSpPr>
          <p:nvPr>
            <p:ph type="sldNum" sz="quarter" idx="10"/>
          </p:nvPr>
        </p:nvSpPr>
        <p:spPr/>
        <p:txBody>
          <a:bodyPr/>
          <a:lstStyle/>
          <a:p>
            <a:fld id="{87E8138F-3EBB-406B-91DE-34E71A86A210}" type="slidenum">
              <a:rPr lang="en-US" smtClean="0"/>
              <a:pPr/>
              <a:t>60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 orthopedic consultant to a disability-evaluation agency, I analyze medical reports from physicians, specialists, and generalists throughout the country. The </a:t>
            </a:r>
            <a:r>
              <a:rPr lang="en-US" dirty="0" err="1" smtClean="0"/>
              <a:t>Lasègue</a:t>
            </a:r>
            <a:r>
              <a:rPr lang="en-US" dirty="0" smtClean="0"/>
              <a:t> test is commonly used in the physical examination of patients with low back impairments. It is evident that the method of performance of this diagnostic maneuver varies with the </a:t>
            </a:r>
            <a:r>
              <a:rPr lang="en-US" dirty="0" err="1" smtClean="0"/>
              <a:t>physician.Reference</a:t>
            </a:r>
            <a:r>
              <a:rPr lang="en-US" dirty="0" smtClean="0"/>
              <a:t> to the original literature revealed the following </a:t>
            </a:r>
            <a:r>
              <a:rPr lang="en-US" dirty="0" err="1" smtClean="0"/>
              <a:t>facts.The</a:t>
            </a:r>
            <a:r>
              <a:rPr lang="en-US" dirty="0" smtClean="0"/>
              <a:t> </a:t>
            </a:r>
            <a:r>
              <a:rPr lang="en-US" dirty="0" err="1" smtClean="0"/>
              <a:t>Lasègue</a:t>
            </a:r>
            <a:r>
              <a:rPr lang="en-US" dirty="0" smtClean="0"/>
              <a:t> test consists of two maneuvers. First, a passive straight-leg-raising test is carried out (Fig 1). Then as the second, and "verification" maneuver, the leg is again raised (jack-knifed) but with the knee flexed (Fig 2). Whereas the first maneuver will produce back and/or leg pain in the presence of low back pathology, the second maneuver can be carried out without the production of </a:t>
            </a:r>
            <a:r>
              <a:rPr lang="en-US" dirty="0" err="1" smtClean="0"/>
              <a:t>pain.A</a:t>
            </a:r>
            <a:r>
              <a:rPr lang="en-US" dirty="0" smtClean="0"/>
              <a:t> positive </a:t>
            </a:r>
            <a:r>
              <a:rPr lang="en-US" dirty="0" err="1" smtClean="0"/>
              <a:t>Lasègue</a:t>
            </a:r>
            <a:r>
              <a:rPr lang="en-US" dirty="0" smtClean="0"/>
              <a:t> sign therefore consists of (1) the production of an anatomically proper pain on straight-leg raising and (2) absence</a:t>
            </a:r>
            <a:endParaRPr lang="en-US" dirty="0"/>
          </a:p>
        </p:txBody>
      </p:sp>
      <p:sp>
        <p:nvSpPr>
          <p:cNvPr id="4" name="Slide Number Placeholder 3"/>
          <p:cNvSpPr>
            <a:spLocks noGrp="1"/>
          </p:cNvSpPr>
          <p:nvPr>
            <p:ph type="sldNum" sz="quarter" idx="10"/>
          </p:nvPr>
        </p:nvSpPr>
        <p:spPr/>
        <p:txBody>
          <a:bodyPr/>
          <a:lstStyle/>
          <a:p>
            <a:fld id="{87E8138F-3EBB-406B-91DE-34E71A86A210}" type="slidenum">
              <a:rPr lang="en-US" smtClean="0"/>
              <a:pPr/>
              <a:t>61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E8138F-3EBB-406B-91DE-34E71A86A210}" type="slidenum">
              <a:rPr lang="en-US" smtClean="0"/>
              <a:pPr/>
              <a:t>62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E8138F-3EBB-406B-91DE-34E71A86A210}" type="slidenum">
              <a:rPr lang="en-US" smtClean="0"/>
              <a:pPr/>
              <a:t>66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Capsicum</a:t>
            </a:r>
            <a:endParaRPr lang="en-US" dirty="0"/>
          </a:p>
        </p:txBody>
      </p:sp>
      <p:sp>
        <p:nvSpPr>
          <p:cNvPr id="4" name="Slide Number Placeholder 3"/>
          <p:cNvSpPr>
            <a:spLocks noGrp="1"/>
          </p:cNvSpPr>
          <p:nvPr>
            <p:ph type="sldNum" sz="quarter" idx="10"/>
          </p:nvPr>
        </p:nvSpPr>
        <p:spPr/>
        <p:txBody>
          <a:bodyPr/>
          <a:lstStyle/>
          <a:p>
            <a:fld id="{87E8138F-3EBB-406B-91DE-34E71A86A210}" type="slidenum">
              <a:rPr lang="en-US" smtClean="0"/>
              <a:pPr/>
              <a:t>71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E8138F-3EBB-406B-91DE-34E71A86A210}" type="slidenum">
              <a:rPr lang="en-US" smtClean="0"/>
              <a:pPr/>
              <a:t>78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E8138F-3EBB-406B-91DE-34E71A86A210}" type="slidenum">
              <a:rPr lang="en-US" smtClean="0"/>
              <a:pPr/>
              <a:t>79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E8138F-3EBB-406B-91DE-34E71A86A210}"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b="1" dirty="0" smtClean="0"/>
              <a:t>Healing</a:t>
            </a:r>
            <a:r>
              <a:rPr lang="en-US" sz="1600" dirty="0" smtClean="0"/>
              <a:t> facilitates</a:t>
            </a:r>
            <a:r>
              <a:rPr lang="en-US" sz="1600" baseline="0" dirty="0" smtClean="0"/>
              <a:t> change that reduces stress, improves diet, promotes exercise, and increases a person’s sense of community; whereas</a:t>
            </a:r>
            <a:r>
              <a:rPr lang="en-US" sz="1600" b="1" baseline="0" dirty="0" smtClean="0"/>
              <a:t> curing  </a:t>
            </a:r>
            <a:r>
              <a:rPr lang="en-US" sz="1600" baseline="0" dirty="0" smtClean="0"/>
              <a:t>refers to something done to alleviate a troublesome condition or disease. In doing these things, the balance of the body (mind and spirit) may be improved to the point that it may be able to heal itself (less need for a pharmaceutical such as a HTN med or hypoglycemic like </a:t>
            </a:r>
            <a:r>
              <a:rPr lang="en-US" sz="1600" baseline="0" dirty="0" err="1" smtClean="0"/>
              <a:t>Metformin</a:t>
            </a:r>
            <a:r>
              <a:rPr lang="en-US" sz="1600" baseline="0" dirty="0" smtClean="0"/>
              <a:t>). Healing does not equal curing and becomes particularly important when we are discussing chronic disease.</a:t>
            </a:r>
            <a:endParaRPr lang="en-US" sz="1600" dirty="0"/>
          </a:p>
        </p:txBody>
      </p:sp>
      <p:sp>
        <p:nvSpPr>
          <p:cNvPr id="4" name="Slide Number Placeholder 3"/>
          <p:cNvSpPr>
            <a:spLocks noGrp="1"/>
          </p:cNvSpPr>
          <p:nvPr>
            <p:ph type="sldNum" sz="quarter" idx="10"/>
          </p:nvPr>
        </p:nvSpPr>
        <p:spPr/>
        <p:txBody>
          <a:bodyPr/>
          <a:lstStyle/>
          <a:p>
            <a:fld id="{87E8138F-3EBB-406B-91DE-34E71A86A210}"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E8138F-3EBB-406B-91DE-34E71A86A210}"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Dualism is closely associated with the philosophy of </a:t>
            </a:r>
            <a:r>
              <a:rPr lang="en-US" dirty="0" smtClean="0">
                <a:hlinkClick r:id="rId3" tooltip="René Descartes"/>
              </a:rPr>
              <a:t>René Descartes</a:t>
            </a:r>
            <a:r>
              <a:rPr lang="en-US" dirty="0" smtClean="0"/>
              <a:t> (1641), which holds that the mind is a nonphysical substance. Descartes clearly identified the mind with </a:t>
            </a:r>
            <a:r>
              <a:rPr lang="en-US" dirty="0" smtClean="0">
                <a:hlinkClick r:id="rId4" tooltip="Consciousness"/>
              </a:rPr>
              <a:t>consciousness</a:t>
            </a:r>
            <a:r>
              <a:rPr lang="en-US" dirty="0" smtClean="0"/>
              <a:t> and self-awareness and distinguished this from the </a:t>
            </a:r>
            <a:r>
              <a:rPr lang="en-US" dirty="0" smtClean="0">
                <a:hlinkClick r:id="rId5" tooltip="Brain"/>
              </a:rPr>
              <a:t>brain</a:t>
            </a:r>
            <a:r>
              <a:rPr lang="en-US" dirty="0" smtClean="0"/>
              <a:t> as the seat of </a:t>
            </a:r>
            <a:r>
              <a:rPr lang="en-US" dirty="0" smtClean="0">
                <a:hlinkClick r:id="rId6" tooltip="Intelligence"/>
              </a:rPr>
              <a:t>intelligence</a:t>
            </a:r>
            <a:r>
              <a:rPr lang="en-US" dirty="0" smtClean="0"/>
              <a:t>.</a:t>
            </a:r>
            <a:r>
              <a:rPr lang="en-US" baseline="30000" dirty="0" smtClean="0">
                <a:hlinkClick r:id="rId7"/>
              </a:rPr>
              <a:t>[6]</a:t>
            </a:r>
            <a:r>
              <a:rPr lang="en-US" dirty="0" smtClean="0"/>
              <a:t> Hence, he was the first to formulate the mind–body problem in the form in which it exists today.</a:t>
            </a:r>
            <a:r>
              <a:rPr lang="en-US" baseline="30000" dirty="0" smtClean="0">
                <a:hlinkClick r:id="rId7"/>
              </a:rPr>
              <a:t>[7]</a:t>
            </a:r>
            <a:endParaRPr lang="en-US" dirty="0"/>
          </a:p>
        </p:txBody>
      </p:sp>
      <p:sp>
        <p:nvSpPr>
          <p:cNvPr id="4" name="Slide Number Placeholder 3"/>
          <p:cNvSpPr>
            <a:spLocks noGrp="1"/>
          </p:cNvSpPr>
          <p:nvPr>
            <p:ph type="sldNum" sz="quarter" idx="10"/>
          </p:nvPr>
        </p:nvSpPr>
        <p:spPr/>
        <p:txBody>
          <a:bodyPr/>
          <a:lstStyle/>
          <a:p>
            <a:fld id="{87E8138F-3EBB-406B-91DE-34E71A86A210}"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4343400"/>
            <a:ext cx="6324600" cy="4495800"/>
          </a:xfrm>
        </p:spPr>
        <p:txBody>
          <a:bodyPr>
            <a:normAutofit lnSpcReduction="10000"/>
          </a:bodyPr>
          <a:lstStyle/>
          <a:p>
            <a:r>
              <a:rPr lang="en-US" b="1" dirty="0" smtClean="0"/>
              <a:t>Locke and Hume</a:t>
            </a:r>
          </a:p>
          <a:p>
            <a:r>
              <a:rPr lang="en-US" dirty="0" smtClean="0"/>
              <a:t>Let us imagine each of these theorists giving us advice about how we should be scientific in our pursuit of knowledge. What would that advice be? </a:t>
            </a:r>
          </a:p>
          <a:p>
            <a:r>
              <a:rPr lang="en-US" dirty="0" smtClean="0">
                <a:hlinkClick r:id="rId3"/>
              </a:rPr>
              <a:t>Locke</a:t>
            </a:r>
            <a:r>
              <a:rPr lang="en-US" dirty="0" smtClean="0"/>
              <a:t> would tell us that we must reason carefully about sense data so as to build up sure knowledge that is not distorted by fantasy or </a:t>
            </a:r>
            <a:r>
              <a:rPr lang="en-US" dirty="0" smtClean="0">
                <a:hlinkClick r:id="rId4"/>
              </a:rPr>
              <a:t>passion</a:t>
            </a:r>
            <a:r>
              <a:rPr lang="en-US" dirty="0" smtClean="0"/>
              <a:t> </a:t>
            </a:r>
          </a:p>
          <a:p>
            <a:r>
              <a:rPr lang="en-US" dirty="0" smtClean="0">
                <a:hlinkClick r:id="rId3"/>
              </a:rPr>
              <a:t>Hume</a:t>
            </a:r>
            <a:r>
              <a:rPr lang="en-US" dirty="0" smtClean="0"/>
              <a:t> would agree with Locke, but would tell us sadly that science is very limited and that reason is the slave of our </a:t>
            </a:r>
            <a:r>
              <a:rPr lang="en-US" dirty="0" smtClean="0">
                <a:hlinkClick r:id="rId4"/>
              </a:rPr>
              <a:t>passions</a:t>
            </a:r>
            <a:r>
              <a:rPr lang="en-US" dirty="0" smtClean="0"/>
              <a:t>. </a:t>
            </a:r>
          </a:p>
          <a:p>
            <a:endParaRPr lang="en-US" b="1" dirty="0" smtClean="0"/>
          </a:p>
          <a:p>
            <a:r>
              <a:rPr lang="en-US" b="1" dirty="0" smtClean="0"/>
              <a:t>Impact on alternative medicine[</a:t>
            </a:r>
            <a:r>
              <a:rPr lang="en-US" b="1" dirty="0" smtClean="0">
                <a:hlinkClick r:id="rId5" tooltip="Edit section: Impact on alternative medicine"/>
              </a:rPr>
              <a:t>edit</a:t>
            </a:r>
            <a:r>
              <a:rPr lang="en-US" b="1" dirty="0" smtClean="0"/>
              <a:t>]</a:t>
            </a:r>
          </a:p>
          <a:p>
            <a:r>
              <a:rPr lang="en-US" dirty="0" smtClean="0"/>
              <a:t>Flexner clearly doubted the scientific validity of all forms of medicine other than that based on scientific research, deeming any approach to medicine that did not advocate the use of treatments such as vaccines to prevent and cure illness as tantamount to quackery and charlatanism. Medical schools that offered training in various disciplines including electromagnetic field therapy, phototherapy, eclectic medicine, </a:t>
            </a:r>
            <a:r>
              <a:rPr lang="en-US" dirty="0" err="1" smtClean="0"/>
              <a:t>physiomedicalism</a:t>
            </a:r>
            <a:r>
              <a:rPr lang="en-US" dirty="0" smtClean="0"/>
              <a:t>, naturopathy, and homeopathy, were told either to drop these courses from their curriculum or lose their accreditation and underwriting support. A few schools resisted for a time, but eventually all complied with the Report or shut their doors.</a:t>
            </a:r>
            <a:r>
              <a:rPr lang="en-US" baseline="30000" dirty="0" smtClean="0"/>
              <a:t>[</a:t>
            </a:r>
            <a:r>
              <a:rPr lang="en-US" i="1" baseline="30000" dirty="0" smtClean="0">
                <a:hlinkClick r:id="rId6" tooltip="Wikipedia:Citation needed"/>
              </a:rPr>
              <a:t>citation needed</a:t>
            </a:r>
            <a:r>
              <a:rPr lang="en-US" baseline="30000" dirty="0" smtClean="0"/>
              <a:t>]</a:t>
            </a:r>
            <a:endParaRPr lang="en-US" dirty="0" smtClean="0"/>
          </a:p>
          <a:p>
            <a:r>
              <a:rPr lang="en-US" b="1" dirty="0" smtClean="0"/>
              <a:t>Impact on osteopathic medicine[</a:t>
            </a:r>
            <a:r>
              <a:rPr lang="en-US" b="1" dirty="0" smtClean="0">
                <a:hlinkClick r:id="rId7" tooltip="Edit section: Impact on osteopathic medicine"/>
              </a:rPr>
              <a:t>edit</a:t>
            </a:r>
            <a:r>
              <a:rPr lang="en-US" b="1" dirty="0" smtClean="0"/>
              <a:t>]</a:t>
            </a:r>
          </a:p>
          <a:p>
            <a:r>
              <a:rPr lang="en-US" dirty="0" smtClean="0"/>
              <a:t>Although almost all the alternative medical schools listed in Flexner's report were closed, the </a:t>
            </a:r>
            <a:r>
              <a:rPr lang="en-US" dirty="0" smtClean="0">
                <a:hlinkClick r:id="rId8" tooltip="American Osteopathic Association"/>
              </a:rPr>
              <a:t>American Osteopathic Association</a:t>
            </a:r>
            <a:r>
              <a:rPr lang="en-US" dirty="0" smtClean="0"/>
              <a:t> (AOA) was able to bring a number of osteopathic medical schools into compliance with Flexner's recommendations and produce an evidence-based practice.</a:t>
            </a:r>
            <a:r>
              <a:rPr lang="en-US" baseline="30000" dirty="0" smtClean="0"/>
              <a:t>[</a:t>
            </a:r>
            <a:r>
              <a:rPr lang="en-US" i="1" baseline="30000" dirty="0" smtClean="0">
                <a:hlinkClick r:id="rId6" tooltip="Wikipedia:Citation needed"/>
              </a:rPr>
              <a:t>citation needed</a:t>
            </a:r>
            <a:r>
              <a:rPr lang="en-US" baseline="30000" dirty="0" smtClean="0"/>
              <a:t>]</a:t>
            </a:r>
            <a:r>
              <a:rPr lang="en-US" dirty="0" smtClean="0"/>
              <a:t> </a:t>
            </a:r>
            <a:r>
              <a:rPr lang="en-US" dirty="0" smtClean="0">
                <a:hlinkClick r:id="rId9" tooltip="Comparison of MD and DO in the United States"/>
              </a:rPr>
              <a:t>The curricula of DO and MD awarding medical schools are now nearly identical</a:t>
            </a:r>
            <a:r>
              <a:rPr lang="en-US" dirty="0" smtClean="0"/>
              <a:t>, the chief difference being the additional instruction in osteopathic schools of </a:t>
            </a:r>
            <a:r>
              <a:rPr lang="en-US" dirty="0" smtClean="0">
                <a:hlinkClick r:id="rId10" tooltip="Osteopathic manipulative medicine"/>
              </a:rPr>
              <a:t>osteopathic manipulative medicine</a:t>
            </a:r>
            <a:r>
              <a:rPr lang="en-US" dirty="0" smtClean="0"/>
              <a:t>. This dramatic convergence of osteopathic and biomedical training demonstrates the sweeping effect of the Flexner Report, not only in the closure of inadequate schools, but also in the standardization of the curricula of surviving schools.</a:t>
            </a:r>
          </a:p>
          <a:p>
            <a:endParaRPr lang="en-US" dirty="0"/>
          </a:p>
        </p:txBody>
      </p:sp>
      <p:sp>
        <p:nvSpPr>
          <p:cNvPr id="4" name="Slide Number Placeholder 3"/>
          <p:cNvSpPr>
            <a:spLocks noGrp="1"/>
          </p:cNvSpPr>
          <p:nvPr>
            <p:ph type="sldNum" sz="quarter" idx="10"/>
          </p:nvPr>
        </p:nvSpPr>
        <p:spPr/>
        <p:txBody>
          <a:bodyPr/>
          <a:lstStyle/>
          <a:p>
            <a:fld id="{87E8138F-3EBB-406B-91DE-34E71A86A210}"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E8138F-3EBB-406B-91DE-34E71A86A210}" type="slidenum">
              <a:rPr lang="en-US" smtClean="0"/>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7E8138F-3EBB-406B-91DE-34E71A86A210}"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B339B3-A916-4DAD-ABD2-BA49F325C47B}" type="datetimeFigureOut">
              <a:rPr lang="en-US" smtClean="0"/>
              <a:pPr/>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4BF25-A917-4A3E-BF8A-217C611578B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339B3-A916-4DAD-ABD2-BA49F325C47B}" type="datetimeFigureOut">
              <a:rPr lang="en-US" smtClean="0"/>
              <a:pPr/>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4BF25-A917-4A3E-BF8A-217C611578B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339B3-A916-4DAD-ABD2-BA49F325C47B}" type="datetimeFigureOut">
              <a:rPr lang="en-US" smtClean="0"/>
              <a:pPr/>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4BF25-A917-4A3E-BF8A-217C611578B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B339B3-A916-4DAD-ABD2-BA49F325C47B}" type="datetimeFigureOut">
              <a:rPr lang="en-US" smtClean="0"/>
              <a:pPr/>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4BF25-A917-4A3E-BF8A-217C611578B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B339B3-A916-4DAD-ABD2-BA49F325C47B}" type="datetimeFigureOut">
              <a:rPr lang="en-US" smtClean="0"/>
              <a:pPr/>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04BF25-A917-4A3E-BF8A-217C611578B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B339B3-A916-4DAD-ABD2-BA49F325C47B}" type="datetimeFigureOut">
              <a:rPr lang="en-US" smtClean="0"/>
              <a:pPr/>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4BF25-A917-4A3E-BF8A-217C611578B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B339B3-A916-4DAD-ABD2-BA49F325C47B}" type="datetimeFigureOut">
              <a:rPr lang="en-US" smtClean="0"/>
              <a:pPr/>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04BF25-A917-4A3E-BF8A-217C611578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B339B3-A916-4DAD-ABD2-BA49F325C47B}" type="datetimeFigureOut">
              <a:rPr lang="en-US" smtClean="0"/>
              <a:pPr/>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04BF25-A917-4A3E-BF8A-217C611578B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B339B3-A916-4DAD-ABD2-BA49F325C47B}" type="datetimeFigureOut">
              <a:rPr lang="en-US" smtClean="0"/>
              <a:pPr/>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04BF25-A917-4A3E-BF8A-217C611578B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339B3-A916-4DAD-ABD2-BA49F325C47B}" type="datetimeFigureOut">
              <a:rPr lang="en-US" smtClean="0"/>
              <a:pPr/>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4BF25-A917-4A3E-BF8A-217C611578B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339B3-A916-4DAD-ABD2-BA49F325C47B}" type="datetimeFigureOut">
              <a:rPr lang="en-US" smtClean="0"/>
              <a:pPr/>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04BF25-A917-4A3E-BF8A-217C611578B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gs>
            <a:gs pos="100000">
              <a:schemeClr val="bg1">
                <a:shade val="30000"/>
                <a:satMod val="2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339B3-A916-4DAD-ABD2-BA49F325C47B}" type="datetimeFigureOut">
              <a:rPr lang="en-US" smtClean="0"/>
              <a:pPr/>
              <a:t>6/1/2016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04BF25-A917-4A3E-BF8A-217C611578B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www.doterra.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bio-medicine.org/medicine-definition/Allopathic_medicin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www.faqs.org/health/bios/12/Erasistratus.html"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www.takingcharge.csh.umn.edu/explore-healing-practices/aromatherapy/what-does-research-say-about-essential-oil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76400"/>
            <a:ext cx="8229600" cy="1676400"/>
          </a:xfrm>
        </p:spPr>
        <p:txBody>
          <a:bodyPr>
            <a:noAutofit/>
          </a:bodyPr>
          <a:lstStyle/>
          <a:p>
            <a:r>
              <a:rPr lang="en-US" b="1" dirty="0" smtClean="0"/>
              <a:t>Introduction to Integrative Healthcare: </a:t>
            </a:r>
            <a:br>
              <a:rPr lang="en-US" b="1" dirty="0" smtClean="0"/>
            </a:br>
            <a:r>
              <a:rPr lang="en-US" b="1" dirty="0" smtClean="0"/>
              <a:t>Focus on Chronic Pain</a:t>
            </a:r>
            <a:endParaRPr lang="en-US" b="1" dirty="0"/>
          </a:p>
        </p:txBody>
      </p:sp>
      <p:sp>
        <p:nvSpPr>
          <p:cNvPr id="3" name="Subtitle 2"/>
          <p:cNvSpPr>
            <a:spLocks noGrp="1"/>
          </p:cNvSpPr>
          <p:nvPr>
            <p:ph type="subTitle" idx="1"/>
          </p:nvPr>
        </p:nvSpPr>
        <p:spPr>
          <a:xfrm>
            <a:off x="1371600" y="4267200"/>
            <a:ext cx="6629400" cy="2057400"/>
          </a:xfrm>
        </p:spPr>
        <p:txBody>
          <a:bodyPr>
            <a:noAutofit/>
          </a:bodyPr>
          <a:lstStyle/>
          <a:p>
            <a:r>
              <a:rPr lang="en-US" sz="2800" dirty="0" err="1" smtClean="0"/>
              <a:t>Linnea</a:t>
            </a:r>
            <a:r>
              <a:rPr lang="en-US" sz="2800" dirty="0" smtClean="0"/>
              <a:t> </a:t>
            </a:r>
            <a:r>
              <a:rPr lang="en-US" sz="2800" dirty="0" err="1" smtClean="0"/>
              <a:t>Axman</a:t>
            </a:r>
            <a:endParaRPr lang="en-US" sz="2800" dirty="0" smtClean="0"/>
          </a:p>
          <a:p>
            <a:r>
              <a:rPr lang="en-US" sz="2800" dirty="0" err="1" smtClean="0"/>
              <a:t>DrPH</a:t>
            </a:r>
            <a:r>
              <a:rPr lang="en-US" sz="2800" dirty="0" smtClean="0"/>
              <a:t>, MSN, FNP-BC, FAANP</a:t>
            </a:r>
          </a:p>
          <a:p>
            <a:endParaRPr lang="en-US" sz="2800" dirty="0" smtClean="0"/>
          </a:p>
          <a:p>
            <a:endParaRPr lang="en-US" sz="2800" dirty="0" smtClean="0"/>
          </a:p>
          <a:p>
            <a:r>
              <a:rPr lang="en-US" sz="2800" dirty="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Defining Integrative Healthcare</a:t>
            </a:r>
            <a:endParaRPr lang="en-US" sz="4000" b="1" dirty="0"/>
          </a:p>
        </p:txBody>
      </p:sp>
      <p:sp>
        <p:nvSpPr>
          <p:cNvPr id="3" name="Content Placeholder 2"/>
          <p:cNvSpPr>
            <a:spLocks noGrp="1"/>
          </p:cNvSpPr>
          <p:nvPr>
            <p:ph idx="1"/>
          </p:nvPr>
        </p:nvSpPr>
        <p:spPr>
          <a:xfrm>
            <a:off x="457200" y="1524000"/>
            <a:ext cx="8229600" cy="5029200"/>
          </a:xfrm>
        </p:spPr>
        <p:txBody>
          <a:bodyPr>
            <a:normAutofit fontScale="85000" lnSpcReduction="10000"/>
          </a:bodyPr>
          <a:lstStyle/>
          <a:p>
            <a:r>
              <a:rPr lang="en-US" dirty="0" smtClean="0"/>
              <a:t>Oriented towards Health and Healing </a:t>
            </a:r>
          </a:p>
          <a:p>
            <a:r>
              <a:rPr lang="en-US" dirty="0" smtClean="0"/>
              <a:t>Emphasizes relationship-centered care</a:t>
            </a:r>
          </a:p>
          <a:p>
            <a:r>
              <a:rPr lang="en-US" dirty="0" smtClean="0"/>
              <a:t>Integrates evidence-based methods for prevention and treatment</a:t>
            </a:r>
          </a:p>
          <a:p>
            <a:r>
              <a:rPr lang="en-US" dirty="0" smtClean="0"/>
              <a:t>Uses natural less invasive methods when possible</a:t>
            </a:r>
          </a:p>
          <a:p>
            <a:r>
              <a:rPr lang="en-US" dirty="0" smtClean="0"/>
              <a:t>Engages body, mind, spirit, and community to facilitate healing; Recognizes that we are part of a greater ecological system (ecological models of care) </a:t>
            </a:r>
          </a:p>
          <a:p>
            <a:r>
              <a:rPr lang="en-US" dirty="0" smtClean="0"/>
              <a:t>Encourages HCPs to act as educators, role models, and mentors</a:t>
            </a:r>
          </a:p>
          <a:p>
            <a:r>
              <a:rPr lang="en-US" dirty="0" smtClean="0"/>
              <a:t>Maintains healing is always possible when cure is not (*so important in chronic disease)</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58200" cy="4800600"/>
          </a:xfrm>
        </p:spPr>
        <p:txBody>
          <a:bodyPr>
            <a:normAutofit/>
          </a:bodyPr>
          <a:lstStyle/>
          <a:p>
            <a:r>
              <a:rPr lang="en-US" dirty="0" smtClean="0"/>
              <a:t>Include [but are not limited to]</a:t>
            </a:r>
          </a:p>
          <a:p>
            <a:pPr lvl="1"/>
            <a:r>
              <a:rPr lang="en-US" dirty="0" smtClean="0"/>
              <a:t>Mind/body practices (such as meditation, yoga, and </a:t>
            </a:r>
            <a:r>
              <a:rPr lang="en-US" dirty="0" err="1" smtClean="0"/>
              <a:t>biofeeback</a:t>
            </a:r>
            <a:r>
              <a:rPr lang="en-US" dirty="0" smtClean="0"/>
              <a:t>)</a:t>
            </a:r>
          </a:p>
          <a:p>
            <a:pPr lvl="1"/>
            <a:r>
              <a:rPr lang="en-US" dirty="0" smtClean="0"/>
              <a:t>Natural products (such as vitamins and dietary supplements like fish oil; botanicals)</a:t>
            </a:r>
          </a:p>
          <a:p>
            <a:pPr lvl="1"/>
            <a:r>
              <a:rPr lang="en-US" dirty="0" smtClean="0"/>
              <a:t>Traditional or cultural healing practices (such as Traditional Chinese Medicine and </a:t>
            </a:r>
            <a:r>
              <a:rPr lang="en-US" dirty="0" err="1" smtClean="0"/>
              <a:t>Ayurvedic</a:t>
            </a:r>
            <a:r>
              <a:rPr lang="en-US" dirty="0" smtClean="0"/>
              <a:t> Medicine)</a:t>
            </a:r>
          </a:p>
          <a:p>
            <a:pPr lvl="1"/>
            <a:r>
              <a:rPr lang="en-US" dirty="0" smtClean="0"/>
              <a:t>Energy-based therapies (such as Healing Touch and Reiki) (Meadows, 2015)</a:t>
            </a:r>
          </a:p>
          <a:p>
            <a:endParaRPr lang="en-US" dirty="0"/>
          </a:p>
        </p:txBody>
      </p:sp>
      <p:sp>
        <p:nvSpPr>
          <p:cNvPr id="4" name="Text Placeholder 5"/>
          <p:cNvSpPr>
            <a:spLocks noGrp="1"/>
          </p:cNvSpPr>
          <p:nvPr>
            <p:ph type="title"/>
          </p:nvPr>
        </p:nvSpPr>
        <p:spPr/>
        <p:txBody>
          <a:bodyPr>
            <a:normAutofit/>
          </a:bodyPr>
          <a:lstStyle/>
          <a:p>
            <a:r>
              <a:rPr lang="en-US" sz="4000" b="1" dirty="0" smtClean="0"/>
              <a:t>Integrative Therapies</a:t>
            </a:r>
            <a:endParaRPr lang="en-US" sz="4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28800"/>
            <a:ext cx="7772400" cy="1470025"/>
          </a:xfrm>
        </p:spPr>
        <p:txBody>
          <a:bodyPr>
            <a:normAutofit/>
          </a:bodyPr>
          <a:lstStyle/>
          <a:p>
            <a:r>
              <a:rPr lang="en-US" sz="4000" b="1" dirty="0" smtClean="0"/>
              <a:t>Towards a system of </a:t>
            </a:r>
            <a:br>
              <a:rPr lang="en-US" sz="4000" b="1" dirty="0" smtClean="0"/>
            </a:br>
            <a:r>
              <a:rPr lang="en-US" sz="4000" b="1" dirty="0" smtClean="0"/>
              <a:t>Integrative Healthcare</a:t>
            </a:r>
            <a:endParaRPr lang="en-US" sz="4000" b="1" dirty="0"/>
          </a:p>
        </p:txBody>
      </p:sp>
      <p:sp>
        <p:nvSpPr>
          <p:cNvPr id="3" name="Content Placeholder 2"/>
          <p:cNvSpPr>
            <a:spLocks noGrp="1"/>
          </p:cNvSpPr>
          <p:nvPr>
            <p:ph type="subTitle" idx="1"/>
          </p:nvPr>
        </p:nvSpPr>
        <p:spPr/>
        <p:txBody>
          <a:bodyPr/>
          <a:lstStyle/>
          <a:p>
            <a:r>
              <a:rPr lang="en-US" i="1" dirty="0" smtClean="0"/>
              <a:t>The job of the [healthcare provider] is to cure sometimes, heal often, support always - Hippocrates</a:t>
            </a:r>
            <a:endParaRPr lang="en-US" i="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b="1" dirty="0" smtClean="0"/>
              <a:t>History of Integrative Healthcare</a:t>
            </a:r>
            <a:endParaRPr lang="en-US" sz="4000" b="1" dirty="0"/>
          </a:p>
        </p:txBody>
      </p:sp>
      <p:sp>
        <p:nvSpPr>
          <p:cNvPr id="8" name="Content Placeholder 7"/>
          <p:cNvSpPr>
            <a:spLocks noGrp="1"/>
          </p:cNvSpPr>
          <p:nvPr>
            <p:ph idx="1"/>
          </p:nvPr>
        </p:nvSpPr>
        <p:spPr/>
        <p:txBody>
          <a:bodyPr>
            <a:normAutofit/>
          </a:bodyPr>
          <a:lstStyle/>
          <a:p>
            <a:r>
              <a:rPr lang="en-US" b="1" dirty="0" smtClean="0"/>
              <a:t>Hippocrates (born 460 BCE)</a:t>
            </a:r>
          </a:p>
          <a:p>
            <a:pPr lvl="1"/>
            <a:r>
              <a:rPr lang="en-US" dirty="0" smtClean="0"/>
              <a:t>Father of Medicine</a:t>
            </a:r>
          </a:p>
          <a:p>
            <a:pPr lvl="1"/>
            <a:r>
              <a:rPr lang="en-US" dirty="0" smtClean="0"/>
              <a:t>“Let food be thy medicine and medicine be thy food”</a:t>
            </a:r>
          </a:p>
          <a:p>
            <a:r>
              <a:rPr lang="en-US" b="1" dirty="0" smtClean="0"/>
              <a:t>Aristotle (384-322 BCE)</a:t>
            </a:r>
          </a:p>
          <a:p>
            <a:pPr lvl="1"/>
            <a:r>
              <a:rPr lang="en-US" dirty="0" smtClean="0"/>
              <a:t>Father of logic</a:t>
            </a:r>
          </a:p>
          <a:p>
            <a:pPr lvl="1"/>
            <a:r>
              <a:rPr lang="en-US" dirty="0" smtClean="0"/>
              <a:t>First holistic physician</a:t>
            </a:r>
          </a:p>
          <a:p>
            <a:pPr lvl="2"/>
            <a:r>
              <a:rPr lang="en-US" dirty="0" smtClean="0"/>
              <a:t>Every person was a combination of physical and spiritual; no mind/body separation</a:t>
            </a:r>
          </a:p>
          <a:p>
            <a:pPr lvl="1">
              <a:buNone/>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History of Integrative Healthcare</a:t>
            </a:r>
            <a:endParaRPr lang="en-US" sz="4000" b="1" dirty="0"/>
          </a:p>
        </p:txBody>
      </p:sp>
      <p:sp>
        <p:nvSpPr>
          <p:cNvPr id="3" name="Content Placeholder 2"/>
          <p:cNvSpPr>
            <a:spLocks noGrp="1"/>
          </p:cNvSpPr>
          <p:nvPr>
            <p:ph idx="1"/>
          </p:nvPr>
        </p:nvSpPr>
        <p:spPr/>
        <p:txBody>
          <a:bodyPr/>
          <a:lstStyle/>
          <a:p>
            <a:r>
              <a:rPr lang="en-US" b="1" dirty="0" err="1" smtClean="0"/>
              <a:t>Erasistratus</a:t>
            </a:r>
            <a:r>
              <a:rPr lang="en-US" b="1" dirty="0" smtClean="0"/>
              <a:t> (born 304 BCE)</a:t>
            </a:r>
          </a:p>
          <a:p>
            <a:pPr lvl="1"/>
            <a:r>
              <a:rPr lang="en-US" dirty="0" smtClean="0"/>
              <a:t>Father of Physiology</a:t>
            </a:r>
          </a:p>
          <a:p>
            <a:pPr lvl="1"/>
            <a:r>
              <a:rPr lang="en-US" dirty="0" smtClean="0"/>
              <a:t>Promoted diet, exercise, and hygiene in medical care</a:t>
            </a:r>
          </a:p>
          <a:p>
            <a:r>
              <a:rPr lang="en-US" b="1" dirty="0" smtClean="0"/>
              <a:t>Descartes (1596-1650 CE)</a:t>
            </a:r>
          </a:p>
          <a:p>
            <a:pPr lvl="1"/>
            <a:r>
              <a:rPr lang="en-US" dirty="0" smtClean="0"/>
              <a:t>Separated mind and body to protect the spiritual (“Cartesian split” and mind-body duality)</a:t>
            </a:r>
          </a:p>
          <a:p>
            <a:pPr lvl="1">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History of Integrative Medicine</a:t>
            </a:r>
            <a:endParaRPr lang="en-US" sz="4000" b="1" dirty="0"/>
          </a:p>
        </p:txBody>
      </p:sp>
      <p:sp>
        <p:nvSpPr>
          <p:cNvPr id="3" name="Content Placeholder 2"/>
          <p:cNvSpPr>
            <a:spLocks noGrp="1"/>
          </p:cNvSpPr>
          <p:nvPr>
            <p:ph idx="1"/>
          </p:nvPr>
        </p:nvSpPr>
        <p:spPr/>
        <p:txBody>
          <a:bodyPr>
            <a:normAutofit lnSpcReduction="10000"/>
          </a:bodyPr>
          <a:lstStyle/>
          <a:p>
            <a:r>
              <a:rPr lang="en-US" b="1" dirty="0" smtClean="0"/>
              <a:t>Locke ( 1632-1704) and Hume (1711-1776) </a:t>
            </a:r>
          </a:p>
          <a:p>
            <a:pPr lvl="1"/>
            <a:r>
              <a:rPr lang="en-US" dirty="0" smtClean="0"/>
              <a:t>Reductionism</a:t>
            </a:r>
          </a:p>
          <a:p>
            <a:pPr lvl="2"/>
            <a:r>
              <a:rPr lang="en-US" dirty="0" smtClean="0"/>
              <a:t>Every concept , body part, disease reduced to its smallest part</a:t>
            </a:r>
          </a:p>
          <a:p>
            <a:pPr lvl="1">
              <a:buNone/>
            </a:pPr>
            <a:endParaRPr lang="en-US" dirty="0" smtClean="0"/>
          </a:p>
          <a:p>
            <a:r>
              <a:rPr lang="en-US" b="1" dirty="0" smtClean="0"/>
              <a:t>The Flexner Report (1910)</a:t>
            </a:r>
          </a:p>
          <a:p>
            <a:pPr lvl="1"/>
            <a:r>
              <a:rPr lang="en-US" dirty="0" smtClean="0"/>
              <a:t>Development of allopathic academic institutions</a:t>
            </a:r>
          </a:p>
          <a:p>
            <a:pPr lvl="2"/>
            <a:r>
              <a:rPr lang="en-US" dirty="0" smtClean="0"/>
              <a:t>Research</a:t>
            </a:r>
          </a:p>
          <a:p>
            <a:pPr lvl="2"/>
            <a:r>
              <a:rPr lang="en-US" dirty="0" smtClean="0"/>
              <a:t>Education</a:t>
            </a:r>
          </a:p>
          <a:p>
            <a:pPr lvl="2"/>
            <a:r>
              <a:rPr lang="en-US" dirty="0" smtClean="0"/>
              <a:t>Clinical practice</a:t>
            </a:r>
          </a:p>
          <a:p>
            <a:pPr lvl="1">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History of Integrative Healthcare</a:t>
            </a:r>
            <a:endParaRPr lang="en-US" sz="4000" b="1" dirty="0"/>
          </a:p>
        </p:txBody>
      </p:sp>
      <p:sp>
        <p:nvSpPr>
          <p:cNvPr id="3" name="Content Placeholder 2"/>
          <p:cNvSpPr>
            <a:spLocks noGrp="1"/>
          </p:cNvSpPr>
          <p:nvPr>
            <p:ph idx="1"/>
          </p:nvPr>
        </p:nvSpPr>
        <p:spPr>
          <a:xfrm>
            <a:off x="457200" y="1371600"/>
            <a:ext cx="8229600" cy="5181600"/>
          </a:xfrm>
        </p:spPr>
        <p:txBody>
          <a:bodyPr>
            <a:normAutofit fontScale="92500" lnSpcReduction="10000"/>
          </a:bodyPr>
          <a:lstStyle/>
          <a:p>
            <a:r>
              <a:rPr lang="en-US" b="1" dirty="0" smtClean="0"/>
              <a:t>NIH (1993)</a:t>
            </a:r>
          </a:p>
          <a:p>
            <a:pPr lvl="1"/>
            <a:r>
              <a:rPr lang="en-US" dirty="0" smtClean="0"/>
              <a:t>Office of Alternative Medicine, later became the National Center for Complimentary and Alternative Medicine (NCCAM)</a:t>
            </a:r>
          </a:p>
          <a:p>
            <a:pPr lvl="1"/>
            <a:r>
              <a:rPr lang="en-US" dirty="0" smtClean="0"/>
              <a:t>Allowed for much needed research that started with </a:t>
            </a:r>
            <a:r>
              <a:rPr lang="en-US" b="1" dirty="0" smtClean="0">
                <a:ln w="12700">
                  <a:solidFill>
                    <a:schemeClr val="accent3">
                      <a:lumMod val="50000"/>
                    </a:schemeClr>
                  </a:solidFill>
                  <a:prstDash val="solid"/>
                </a:ln>
                <a:solidFill>
                  <a:srgbClr val="00B050"/>
                </a:solidFill>
                <a:effectLst>
                  <a:outerShdw blurRad="41275" dist="20320" dir="1800000" algn="tl" rotWithShape="0">
                    <a:srgbClr val="000000">
                      <a:alpha val="40000"/>
                    </a:srgbClr>
                  </a:outerShdw>
                </a:effectLst>
              </a:rPr>
              <a:t>botanicals</a:t>
            </a:r>
            <a:endParaRPr lang="en-US" b="1" dirty="0" smtClean="0">
              <a:ln w="12700">
                <a:solidFill>
                  <a:schemeClr val="accent3">
                    <a:lumMod val="50000"/>
                  </a:schemeClr>
                </a:solidFill>
                <a:prstDash val="solid"/>
              </a:ln>
              <a:solidFill>
                <a:srgbClr val="00B050"/>
              </a:solidFill>
            </a:endParaRPr>
          </a:p>
          <a:p>
            <a:endParaRPr lang="en-US" dirty="0" smtClean="0"/>
          </a:p>
          <a:p>
            <a:r>
              <a:rPr lang="en-US" b="1" dirty="0" smtClean="0"/>
              <a:t>IOM Report (2004/2005)</a:t>
            </a:r>
          </a:p>
          <a:p>
            <a:pPr lvl="1"/>
            <a:r>
              <a:rPr lang="en-US" dirty="0" smtClean="0"/>
              <a:t>Recommended health profession schools incorporate sufficient info about CAM into their standard curriculum to enable them to advise their patients competently  about CAM</a:t>
            </a:r>
          </a:p>
          <a:p>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Five Questions to Consider </a:t>
            </a:r>
            <a:br>
              <a:rPr lang="en-US" sz="4000" b="1" dirty="0" smtClean="0"/>
            </a:br>
            <a:r>
              <a:rPr lang="en-US" sz="4000" b="1" dirty="0" smtClean="0"/>
              <a:t>(before prescribing </a:t>
            </a:r>
            <a:r>
              <a:rPr lang="en-US" sz="4000" b="1" u="sng" dirty="0" smtClean="0"/>
              <a:t>any</a:t>
            </a:r>
            <a:r>
              <a:rPr lang="en-US" sz="4000" b="1" dirty="0" smtClean="0"/>
              <a:t> therapy)</a:t>
            </a:r>
            <a:endParaRPr lang="en-US" sz="4000" b="1" dirty="0"/>
          </a:p>
        </p:txBody>
      </p:sp>
      <p:sp>
        <p:nvSpPr>
          <p:cNvPr id="3" name="Content Placeholder 2"/>
          <p:cNvSpPr>
            <a:spLocks noGrp="1"/>
          </p:cNvSpPr>
          <p:nvPr>
            <p:ph idx="1"/>
          </p:nvPr>
        </p:nvSpPr>
        <p:spPr>
          <a:xfrm>
            <a:off x="457200" y="1905000"/>
            <a:ext cx="8229600" cy="4525963"/>
          </a:xfrm>
        </p:spPr>
        <p:txBody>
          <a:bodyPr/>
          <a:lstStyle/>
          <a:p>
            <a:pPr marL="514350" indent="-514350">
              <a:buFont typeface="+mj-lt"/>
              <a:buAutoNum type="arabicPeriod"/>
            </a:pPr>
            <a:r>
              <a:rPr lang="en-US" dirty="0" smtClean="0"/>
              <a:t>Does the therapy result in symptom resolution or suppression?</a:t>
            </a:r>
          </a:p>
          <a:p>
            <a:pPr marL="514350" indent="-514350">
              <a:buFont typeface="+mj-lt"/>
              <a:buAutoNum type="arabicPeriod"/>
            </a:pPr>
            <a:r>
              <a:rPr lang="en-US" dirty="0" smtClean="0"/>
              <a:t>What is the evidence?</a:t>
            </a:r>
          </a:p>
          <a:p>
            <a:pPr marL="514350" indent="-514350">
              <a:buFont typeface="+mj-lt"/>
              <a:buAutoNum type="arabicPeriod"/>
            </a:pPr>
            <a:r>
              <a:rPr lang="en-US" dirty="0" smtClean="0"/>
              <a:t>What is the potential harm?</a:t>
            </a:r>
          </a:p>
          <a:p>
            <a:pPr marL="514350" indent="-514350">
              <a:buFont typeface="+mj-lt"/>
              <a:buAutoNum type="arabicPeriod"/>
            </a:pPr>
            <a:r>
              <a:rPr lang="en-US" dirty="0" smtClean="0"/>
              <a:t>What is the cost?</a:t>
            </a:r>
          </a:p>
          <a:p>
            <a:pPr marL="514350" indent="-514350">
              <a:buFont typeface="+mj-lt"/>
              <a:buAutoNum type="arabicPeriod"/>
            </a:pPr>
            <a:r>
              <a:rPr lang="en-US" dirty="0" smtClean="0"/>
              <a:t>Does the therapy match the patient’s culture and belief system?</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a:t>
            </a:r>
            <a:r>
              <a:rPr lang="en-US" sz="3600" i="1" dirty="0" smtClean="0"/>
              <a:t>just a few of the</a:t>
            </a:r>
            <a:r>
              <a:rPr lang="en-US" sz="3600" b="1" dirty="0" smtClean="0"/>
              <a:t>] Chronic conditions that incorporate Integrative Healthcare  </a:t>
            </a:r>
            <a:endParaRPr lang="en-US" sz="3600" b="1" dirty="0"/>
          </a:p>
        </p:txBody>
      </p:sp>
      <p:sp>
        <p:nvSpPr>
          <p:cNvPr id="3" name="Content Placeholder 2"/>
          <p:cNvSpPr>
            <a:spLocks noGrp="1"/>
          </p:cNvSpPr>
          <p:nvPr>
            <p:ph sz="half" idx="1"/>
          </p:nvPr>
        </p:nvSpPr>
        <p:spPr>
          <a:xfrm>
            <a:off x="457200" y="1828800"/>
            <a:ext cx="4038600" cy="4525963"/>
          </a:xfrm>
        </p:spPr>
        <p:txBody>
          <a:bodyPr>
            <a:normAutofit fontScale="92500" lnSpcReduction="20000"/>
          </a:bodyPr>
          <a:lstStyle/>
          <a:p>
            <a:r>
              <a:rPr lang="en-US" dirty="0" smtClean="0"/>
              <a:t>Asthma</a:t>
            </a:r>
          </a:p>
          <a:p>
            <a:r>
              <a:rPr lang="en-US" dirty="0" smtClean="0"/>
              <a:t>Breast Cancer</a:t>
            </a:r>
          </a:p>
          <a:p>
            <a:r>
              <a:rPr lang="en-US" dirty="0" smtClean="0"/>
              <a:t>Cataracts</a:t>
            </a:r>
          </a:p>
          <a:p>
            <a:r>
              <a:rPr lang="en-US" dirty="0" smtClean="0"/>
              <a:t>Depression</a:t>
            </a:r>
          </a:p>
          <a:p>
            <a:r>
              <a:rPr lang="en-US" dirty="0" err="1" smtClean="0"/>
              <a:t>Dyslipidemias</a:t>
            </a:r>
            <a:endParaRPr lang="en-US" dirty="0" smtClean="0"/>
          </a:p>
          <a:p>
            <a:r>
              <a:rPr lang="en-US" dirty="0" smtClean="0"/>
              <a:t>Erectile Dysfunction</a:t>
            </a:r>
          </a:p>
          <a:p>
            <a:r>
              <a:rPr lang="en-US" b="1" dirty="0" smtClean="0"/>
              <a:t>Fibromyalgia</a:t>
            </a:r>
          </a:p>
          <a:p>
            <a:r>
              <a:rPr lang="en-US" dirty="0" smtClean="0"/>
              <a:t>GERD</a:t>
            </a:r>
          </a:p>
          <a:p>
            <a:r>
              <a:rPr lang="en-US" dirty="0" smtClean="0"/>
              <a:t>Hypertension</a:t>
            </a:r>
          </a:p>
          <a:p>
            <a:r>
              <a:rPr lang="en-US" dirty="0" smtClean="0"/>
              <a:t>Insomnia</a:t>
            </a:r>
          </a:p>
          <a:p>
            <a:r>
              <a:rPr lang="en-US" b="1" dirty="0" smtClean="0"/>
              <a:t>Low Back Pain</a:t>
            </a:r>
          </a:p>
          <a:p>
            <a:endParaRPr lang="en-US" dirty="0" smtClean="0"/>
          </a:p>
          <a:p>
            <a:endParaRPr lang="en-US" dirty="0" smtClean="0"/>
          </a:p>
          <a:p>
            <a:endParaRPr lang="en-US" dirty="0"/>
          </a:p>
        </p:txBody>
      </p:sp>
      <p:sp>
        <p:nvSpPr>
          <p:cNvPr id="4" name="Content Placeholder 3"/>
          <p:cNvSpPr>
            <a:spLocks noGrp="1"/>
          </p:cNvSpPr>
          <p:nvPr>
            <p:ph sz="half" idx="2"/>
          </p:nvPr>
        </p:nvSpPr>
        <p:spPr>
          <a:xfrm>
            <a:off x="4648200" y="1828800"/>
            <a:ext cx="4038600" cy="4525963"/>
          </a:xfrm>
        </p:spPr>
        <p:txBody>
          <a:bodyPr>
            <a:normAutofit fontScale="92500" lnSpcReduction="20000"/>
          </a:bodyPr>
          <a:lstStyle/>
          <a:p>
            <a:r>
              <a:rPr lang="en-US" b="1" dirty="0" smtClean="0"/>
              <a:t>Multiple Sclerosis</a:t>
            </a:r>
          </a:p>
          <a:p>
            <a:r>
              <a:rPr lang="en-US" dirty="0" smtClean="0"/>
              <a:t>Osteoporosis</a:t>
            </a:r>
          </a:p>
          <a:p>
            <a:r>
              <a:rPr lang="en-US" dirty="0" smtClean="0"/>
              <a:t>Premenstrual Syndrome</a:t>
            </a:r>
          </a:p>
          <a:p>
            <a:r>
              <a:rPr lang="en-US" b="1" dirty="0" smtClean="0"/>
              <a:t>Rheumatoid Arthritis</a:t>
            </a:r>
          </a:p>
          <a:p>
            <a:r>
              <a:rPr lang="en-US" dirty="0" smtClean="0"/>
              <a:t>Sinusitis</a:t>
            </a:r>
          </a:p>
          <a:p>
            <a:r>
              <a:rPr lang="en-US" dirty="0" smtClean="0"/>
              <a:t>Type II Diabetes</a:t>
            </a:r>
          </a:p>
          <a:p>
            <a:r>
              <a:rPr lang="en-US" dirty="0" smtClean="0"/>
              <a:t>Urinary Tract Infections</a:t>
            </a:r>
          </a:p>
          <a:p>
            <a:r>
              <a:rPr lang="en-US" dirty="0" smtClean="0"/>
              <a:t>Vaginal Dryness</a:t>
            </a:r>
          </a:p>
          <a:p>
            <a:r>
              <a:rPr lang="en-US" dirty="0" smtClean="0"/>
              <a:t>Warts including HPV</a:t>
            </a:r>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000" b="1" dirty="0" smtClean="0"/>
              <a:t>Potential for Interactions</a:t>
            </a:r>
            <a:endParaRPr lang="en-US" sz="4000" b="1" dirty="0"/>
          </a:p>
        </p:txBody>
      </p:sp>
      <p:sp>
        <p:nvSpPr>
          <p:cNvPr id="7" name="Text Placeholder 6"/>
          <p:cNvSpPr>
            <a:spLocks noGrp="1"/>
          </p:cNvSpPr>
          <p:nvPr>
            <p:ph type="body" idx="1"/>
          </p:nvPr>
        </p:nvSpPr>
        <p:spPr>
          <a:xfrm>
            <a:off x="381000" y="1143000"/>
            <a:ext cx="4040188" cy="639762"/>
          </a:xfrm>
        </p:spPr>
        <p:txBody>
          <a:bodyPr>
            <a:normAutofit/>
          </a:bodyPr>
          <a:lstStyle/>
          <a:p>
            <a:r>
              <a:rPr lang="en-US" sz="2800" dirty="0" smtClean="0"/>
              <a:t>Botanicals</a:t>
            </a:r>
            <a:endParaRPr lang="en-US" sz="2800" dirty="0"/>
          </a:p>
        </p:txBody>
      </p:sp>
      <p:sp>
        <p:nvSpPr>
          <p:cNvPr id="6" name="Content Placeholder 5"/>
          <p:cNvSpPr>
            <a:spLocks noGrp="1"/>
          </p:cNvSpPr>
          <p:nvPr>
            <p:ph sz="half" idx="2"/>
          </p:nvPr>
        </p:nvSpPr>
        <p:spPr>
          <a:xfrm>
            <a:off x="381000" y="1981200"/>
            <a:ext cx="4116388" cy="4144963"/>
          </a:xfrm>
        </p:spPr>
        <p:txBody>
          <a:bodyPr>
            <a:normAutofit/>
          </a:bodyPr>
          <a:lstStyle/>
          <a:p>
            <a:r>
              <a:rPr lang="en-US" dirty="0" smtClean="0"/>
              <a:t>Garlic </a:t>
            </a:r>
          </a:p>
          <a:p>
            <a:r>
              <a:rPr lang="en-US" dirty="0" smtClean="0"/>
              <a:t>Valerian</a:t>
            </a:r>
          </a:p>
          <a:p>
            <a:r>
              <a:rPr lang="en-US" dirty="0" smtClean="0"/>
              <a:t>Kava</a:t>
            </a:r>
          </a:p>
          <a:p>
            <a:r>
              <a:rPr lang="en-US" dirty="0" smtClean="0"/>
              <a:t>Ginkgo</a:t>
            </a:r>
          </a:p>
          <a:p>
            <a:r>
              <a:rPr lang="en-US" b="1" dirty="0" smtClean="0">
                <a:solidFill>
                  <a:schemeClr val="accent6">
                    <a:lumMod val="60000"/>
                    <a:lumOff val="40000"/>
                  </a:schemeClr>
                </a:solidFill>
              </a:rPr>
              <a:t>St John's </a:t>
            </a:r>
            <a:r>
              <a:rPr lang="en-US" b="1" dirty="0" err="1" smtClean="0">
                <a:solidFill>
                  <a:schemeClr val="accent6">
                    <a:lumMod val="60000"/>
                    <a:lumOff val="40000"/>
                  </a:schemeClr>
                </a:solidFill>
              </a:rPr>
              <a:t>wort</a:t>
            </a:r>
            <a:endParaRPr lang="en-US" b="1" dirty="0" smtClean="0">
              <a:solidFill>
                <a:schemeClr val="accent6">
                  <a:lumMod val="60000"/>
                  <a:lumOff val="40000"/>
                </a:schemeClr>
              </a:solidFill>
            </a:endParaRPr>
          </a:p>
          <a:p>
            <a:r>
              <a:rPr lang="en-US" dirty="0" smtClean="0"/>
              <a:t>Above account for 68% of clinically significant interactions</a:t>
            </a:r>
          </a:p>
          <a:p>
            <a:endParaRPr lang="en-US" dirty="0" smtClean="0"/>
          </a:p>
          <a:p>
            <a:endParaRPr lang="en-US" dirty="0"/>
          </a:p>
        </p:txBody>
      </p:sp>
      <p:sp>
        <p:nvSpPr>
          <p:cNvPr id="8" name="Text Placeholder 7"/>
          <p:cNvSpPr>
            <a:spLocks noGrp="1"/>
          </p:cNvSpPr>
          <p:nvPr>
            <p:ph type="body" sz="quarter" idx="3"/>
          </p:nvPr>
        </p:nvSpPr>
        <p:spPr>
          <a:xfrm>
            <a:off x="4572000" y="1371600"/>
            <a:ext cx="4041775" cy="639762"/>
          </a:xfrm>
        </p:spPr>
        <p:txBody>
          <a:bodyPr>
            <a:normAutofit/>
          </a:bodyPr>
          <a:lstStyle/>
          <a:p>
            <a:r>
              <a:rPr lang="en-US" sz="2800" dirty="0" smtClean="0"/>
              <a:t>Pharmaceuticals</a:t>
            </a:r>
            <a:endParaRPr lang="en-US" sz="2800" dirty="0"/>
          </a:p>
        </p:txBody>
      </p:sp>
      <p:sp>
        <p:nvSpPr>
          <p:cNvPr id="9" name="Content Placeholder 8"/>
          <p:cNvSpPr>
            <a:spLocks noGrp="1"/>
          </p:cNvSpPr>
          <p:nvPr>
            <p:ph sz="quarter" idx="4"/>
          </p:nvPr>
        </p:nvSpPr>
        <p:spPr>
          <a:xfrm>
            <a:off x="4645025" y="2174875"/>
            <a:ext cx="4041775" cy="3159125"/>
          </a:xfrm>
        </p:spPr>
        <p:txBody>
          <a:bodyPr>
            <a:normAutofit/>
          </a:bodyPr>
          <a:lstStyle/>
          <a:p>
            <a:r>
              <a:rPr lang="en-US" b="1" dirty="0" smtClean="0">
                <a:solidFill>
                  <a:schemeClr val="accent6">
                    <a:lumMod val="60000"/>
                    <a:lumOff val="40000"/>
                  </a:schemeClr>
                </a:solidFill>
              </a:rPr>
              <a:t>Anti </a:t>
            </a:r>
            <a:r>
              <a:rPr lang="en-US" b="1" dirty="0" err="1" smtClean="0">
                <a:solidFill>
                  <a:schemeClr val="accent6">
                    <a:lumMod val="60000"/>
                    <a:lumOff val="40000"/>
                  </a:schemeClr>
                </a:solidFill>
              </a:rPr>
              <a:t>thrombotics</a:t>
            </a:r>
            <a:endParaRPr lang="en-US" b="1" dirty="0" smtClean="0">
              <a:solidFill>
                <a:schemeClr val="accent6">
                  <a:lumMod val="60000"/>
                  <a:lumOff val="40000"/>
                </a:schemeClr>
              </a:solidFill>
            </a:endParaRPr>
          </a:p>
          <a:p>
            <a:r>
              <a:rPr lang="en-US" dirty="0" smtClean="0"/>
              <a:t>Sedatives</a:t>
            </a:r>
          </a:p>
          <a:p>
            <a:r>
              <a:rPr lang="en-US" dirty="0" smtClean="0"/>
              <a:t>Antidepressants</a:t>
            </a:r>
          </a:p>
          <a:p>
            <a:r>
              <a:rPr lang="en-US" dirty="0" smtClean="0"/>
              <a:t>Anti diabetics</a:t>
            </a:r>
          </a:p>
          <a:p>
            <a:r>
              <a:rPr lang="en-US" dirty="0" smtClean="0"/>
              <a:t>Above accounted for 94% of all clinically significant interactions</a:t>
            </a:r>
          </a:p>
          <a:p>
            <a:endParaRPr lang="en-US" dirty="0"/>
          </a:p>
        </p:txBody>
      </p:sp>
      <p:sp>
        <p:nvSpPr>
          <p:cNvPr id="10" name="TextBox 9"/>
          <p:cNvSpPr txBox="1"/>
          <p:nvPr/>
        </p:nvSpPr>
        <p:spPr>
          <a:xfrm>
            <a:off x="304800" y="5562600"/>
            <a:ext cx="8534400" cy="954107"/>
          </a:xfrm>
          <a:prstGeom prst="rect">
            <a:avLst/>
          </a:prstGeom>
          <a:noFill/>
        </p:spPr>
        <p:txBody>
          <a:bodyPr wrap="square" rtlCol="0">
            <a:spAutoFit/>
          </a:bodyPr>
          <a:lstStyle/>
          <a:p>
            <a:pPr algn="ctr"/>
            <a:r>
              <a:rPr lang="en-US" sz="2800" b="1" dirty="0" smtClean="0"/>
              <a:t>No patient was harmed seriously from any interaction</a:t>
            </a:r>
          </a:p>
          <a:p>
            <a:r>
              <a:rPr lang="en-US" sz="2800" dirty="0" smtClean="0"/>
              <a:t>(</a:t>
            </a:r>
            <a:r>
              <a:rPr lang="en-US" sz="2800" dirty="0" err="1" smtClean="0"/>
              <a:t>Sood</a:t>
            </a:r>
            <a:r>
              <a:rPr lang="en-US" sz="2800" dirty="0" smtClean="0"/>
              <a:t>, </a:t>
            </a:r>
            <a:r>
              <a:rPr lang="en-US" sz="2800" dirty="0" err="1" smtClean="0"/>
              <a:t>Sood</a:t>
            </a:r>
            <a:r>
              <a:rPr lang="en-US" sz="2800" dirty="0" smtClean="0"/>
              <a:t>, Brinker, Mann, et al, 2008</a:t>
            </a:r>
            <a:r>
              <a:rPr lang="en-US" sz="2800" b="1" dirty="0" smtClean="0"/>
              <a: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Introductions</a:t>
            </a:r>
            <a:endParaRPr lang="en-US" sz="4000" b="1" dirty="0"/>
          </a:p>
        </p:txBody>
      </p:sp>
      <p:sp>
        <p:nvSpPr>
          <p:cNvPr id="6" name="Content Placeholder 5"/>
          <p:cNvSpPr>
            <a:spLocks noGrp="1"/>
          </p:cNvSpPr>
          <p:nvPr>
            <p:ph idx="1"/>
          </p:nvPr>
        </p:nvSpPr>
        <p:spPr/>
        <p:txBody>
          <a:bodyPr>
            <a:normAutofit fontScale="92500" lnSpcReduction="20000"/>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b="1" dirty="0" smtClean="0"/>
              <a:t>	</a:t>
            </a:r>
          </a:p>
        </p:txBody>
      </p:sp>
      <p:pic>
        <p:nvPicPr>
          <p:cNvPr id="8" name="Picture 7" descr="Linnea Head Shot.jpg"/>
          <p:cNvPicPr>
            <a:picLocks noChangeAspect="1"/>
          </p:cNvPicPr>
          <p:nvPr/>
        </p:nvPicPr>
        <p:blipFill>
          <a:blip r:embed="rId3" cstate="print"/>
          <a:stretch>
            <a:fillRect/>
          </a:stretch>
        </p:blipFill>
        <p:spPr>
          <a:xfrm>
            <a:off x="2609532" y="1751252"/>
            <a:ext cx="3943668" cy="2515948"/>
          </a:xfrm>
          <a:prstGeom prst="rect">
            <a:avLst/>
          </a:prstGeom>
        </p:spPr>
      </p:pic>
      <p:sp>
        <p:nvSpPr>
          <p:cNvPr id="9" name="TextBox 8"/>
          <p:cNvSpPr txBox="1"/>
          <p:nvPr/>
        </p:nvSpPr>
        <p:spPr>
          <a:xfrm>
            <a:off x="2971800" y="4648200"/>
            <a:ext cx="3505200" cy="1384995"/>
          </a:xfrm>
          <a:prstGeom prst="rect">
            <a:avLst/>
          </a:prstGeom>
          <a:noFill/>
        </p:spPr>
        <p:txBody>
          <a:bodyPr wrap="square" rtlCol="0">
            <a:spAutoFit/>
          </a:bodyPr>
          <a:lstStyle/>
          <a:p>
            <a:pPr algn="ctr"/>
            <a:r>
              <a:rPr lang="en-US" sz="2800" b="1" dirty="0" smtClean="0"/>
              <a:t>Contact  Information</a:t>
            </a:r>
          </a:p>
          <a:p>
            <a:pPr algn="ctr"/>
            <a:r>
              <a:rPr lang="en-US" sz="2800" b="1" dirty="0" smtClean="0"/>
              <a:t>laxman@csusm.edu </a:t>
            </a:r>
          </a:p>
          <a:p>
            <a:pPr algn="ctr"/>
            <a:r>
              <a:rPr lang="en-US" sz="2800" b="1" dirty="0" smtClean="0"/>
              <a:t>or at 619-813-5732</a:t>
            </a:r>
            <a:endParaRPr lang="en-US"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Pain</a:t>
            </a:r>
            <a:endParaRPr lang="en-US" b="1" dirty="0"/>
          </a:p>
        </p:txBody>
      </p:sp>
      <p:pic>
        <p:nvPicPr>
          <p:cNvPr id="6" name="Content Placeholder 5" descr="the_scream.jpg"/>
          <p:cNvPicPr>
            <a:picLocks noGrp="1" noChangeAspect="1"/>
          </p:cNvPicPr>
          <p:nvPr>
            <p:ph idx="1"/>
          </p:nvPr>
        </p:nvPicPr>
        <p:blipFill>
          <a:blip r:embed="rId2" cstate="print"/>
          <a:stretch>
            <a:fillRect/>
          </a:stretch>
        </p:blipFill>
        <p:spPr>
          <a:xfrm>
            <a:off x="838200" y="1447800"/>
            <a:ext cx="7689341" cy="4032399"/>
          </a:xfrm>
        </p:spPr>
      </p:pic>
      <p:sp>
        <p:nvSpPr>
          <p:cNvPr id="7" name="TextBox 6"/>
          <p:cNvSpPr txBox="1"/>
          <p:nvPr/>
        </p:nvSpPr>
        <p:spPr>
          <a:xfrm>
            <a:off x="762000" y="5715000"/>
            <a:ext cx="7620000" cy="369332"/>
          </a:xfrm>
          <a:prstGeom prst="rect">
            <a:avLst/>
          </a:prstGeom>
          <a:noFill/>
        </p:spPr>
        <p:txBody>
          <a:bodyPr wrap="square" rtlCol="0">
            <a:spAutoFit/>
          </a:bodyPr>
          <a:lstStyle/>
          <a:p>
            <a:r>
              <a:rPr lang="en-US" dirty="0" smtClean="0"/>
              <a:t>Note. The Scream by </a:t>
            </a:r>
            <a:r>
              <a:rPr lang="en-US" dirty="0" err="1" smtClean="0"/>
              <a:t>Edvard</a:t>
            </a:r>
            <a:r>
              <a:rPr lang="en-US" dirty="0" smtClean="0"/>
              <a:t> Munch</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we know</a:t>
            </a:r>
            <a:endParaRPr lang="en-US" b="1" dirty="0"/>
          </a:p>
        </p:txBody>
      </p:sp>
      <p:sp>
        <p:nvSpPr>
          <p:cNvPr id="3" name="Content Placeholder 2"/>
          <p:cNvSpPr>
            <a:spLocks noGrp="1"/>
          </p:cNvSpPr>
          <p:nvPr>
            <p:ph idx="1"/>
          </p:nvPr>
        </p:nvSpPr>
        <p:spPr>
          <a:xfrm>
            <a:off x="228600" y="1447800"/>
            <a:ext cx="8610600" cy="4953000"/>
          </a:xfrm>
        </p:spPr>
        <p:txBody>
          <a:bodyPr>
            <a:normAutofit fontScale="92500" lnSpcReduction="20000"/>
          </a:bodyPr>
          <a:lstStyle/>
          <a:p>
            <a:r>
              <a:rPr lang="en-US" b="1" u="sng" dirty="0" smtClean="0"/>
              <a:t>ALL PAIN IS REAL</a:t>
            </a:r>
            <a:r>
              <a:rPr lang="en-US" b="1" dirty="0" smtClean="0"/>
              <a:t>.</a:t>
            </a:r>
          </a:p>
          <a:p>
            <a:r>
              <a:rPr lang="en-US" dirty="0" smtClean="0"/>
              <a:t>Pain can originate in the absence of a tissue disorder.</a:t>
            </a:r>
          </a:p>
          <a:p>
            <a:r>
              <a:rPr lang="en-US" dirty="0" smtClean="0"/>
              <a:t>Pain initiated  by the brain is identical to pain originating in peripheral tissues.</a:t>
            </a:r>
          </a:p>
          <a:p>
            <a:r>
              <a:rPr lang="en-US" dirty="0" smtClean="0"/>
              <a:t>The </a:t>
            </a:r>
            <a:r>
              <a:rPr lang="en-US" b="1" dirty="0" err="1" smtClean="0"/>
              <a:t>amygdala</a:t>
            </a:r>
            <a:r>
              <a:rPr lang="en-US" dirty="0" smtClean="0"/>
              <a:t>, </a:t>
            </a:r>
            <a:r>
              <a:rPr lang="en-US" b="1" dirty="0" smtClean="0"/>
              <a:t>anterior </a:t>
            </a:r>
            <a:r>
              <a:rPr lang="en-US" b="1" dirty="0" err="1" smtClean="0"/>
              <a:t>cingulate</a:t>
            </a:r>
            <a:r>
              <a:rPr lang="en-US" b="1" dirty="0" smtClean="0"/>
              <a:t> cortex (ACC) </a:t>
            </a:r>
            <a:r>
              <a:rPr lang="en-US" dirty="0" smtClean="0"/>
              <a:t>and the </a:t>
            </a:r>
            <a:r>
              <a:rPr lang="en-US" b="1" dirty="0" smtClean="0"/>
              <a:t>autonomic nervous system (ANS) </a:t>
            </a:r>
            <a:r>
              <a:rPr lang="en-US" dirty="0" smtClean="0"/>
              <a:t>are involved in the activation of pain pathways. </a:t>
            </a:r>
          </a:p>
          <a:p>
            <a:r>
              <a:rPr lang="en-US" dirty="0" smtClean="0"/>
              <a:t>Pain pathways are strongly influenced  by thoughts and emotions.</a:t>
            </a:r>
          </a:p>
          <a:p>
            <a:r>
              <a:rPr lang="en-US" dirty="0" smtClean="0"/>
              <a:t>Built-in central mechanism for reducing pain exist.</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Chronic Pain</a:t>
            </a:r>
            <a:endParaRPr lang="en-US" b="1" dirty="0"/>
          </a:p>
        </p:txBody>
      </p:sp>
      <p:sp>
        <p:nvSpPr>
          <p:cNvPr id="3" name="Content Placeholder 2"/>
          <p:cNvSpPr>
            <a:spLocks noGrp="1"/>
          </p:cNvSpPr>
          <p:nvPr>
            <p:ph idx="1"/>
          </p:nvPr>
        </p:nvSpPr>
        <p:spPr/>
        <p:txBody>
          <a:bodyPr/>
          <a:lstStyle/>
          <a:p>
            <a:r>
              <a:rPr lang="en-US" dirty="0" smtClean="0"/>
              <a:t>A </a:t>
            </a:r>
            <a:r>
              <a:rPr lang="en-US" dirty="0" err="1" smtClean="0"/>
              <a:t>nocioreceptive</a:t>
            </a:r>
            <a:r>
              <a:rPr lang="en-US" dirty="0" smtClean="0"/>
              <a:t> sensation that persists for months (&gt; 6 months) or even years beyond the usual healing time and is out of proportion to the pathologic stressors causing it.</a:t>
            </a:r>
          </a:p>
          <a:p>
            <a:r>
              <a:rPr lang="en-US" dirty="0" smtClean="0"/>
              <a:t>$65B a year in healthcare costs</a:t>
            </a:r>
          </a:p>
          <a:p>
            <a:r>
              <a:rPr lang="en-US" dirty="0" smtClean="0"/>
              <a:t>50% chance of becoming addicted to drugs</a:t>
            </a:r>
          </a:p>
          <a:p>
            <a:r>
              <a:rPr lang="en-US" dirty="0" smtClean="0"/>
              <a:t>Women affected more than men by 2:1</a:t>
            </a:r>
          </a:p>
          <a:p>
            <a:r>
              <a:rPr lang="en-US" dirty="0" smtClean="0"/>
              <a:t>Onset usually 4</a:t>
            </a:r>
            <a:r>
              <a:rPr lang="en-US" baseline="30000" dirty="0" smtClean="0"/>
              <a:t>th</a:t>
            </a:r>
            <a:r>
              <a:rPr lang="en-US" dirty="0" smtClean="0"/>
              <a:t>, 5</a:t>
            </a:r>
            <a:r>
              <a:rPr lang="en-US" baseline="30000" dirty="0" smtClean="0"/>
              <a:t>th</a:t>
            </a:r>
            <a:r>
              <a:rPr lang="en-US" dirty="0" smtClean="0"/>
              <a:t>, or 6</a:t>
            </a:r>
            <a:r>
              <a:rPr lang="en-US" baseline="30000" dirty="0" smtClean="0"/>
              <a:t>th</a:t>
            </a:r>
            <a:r>
              <a:rPr lang="en-US" dirty="0" smtClean="0"/>
              <a:t> decade of life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psychophysiology of pain</a:t>
            </a:r>
            <a:endParaRPr lang="en-US" b="1"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1169208" y="1600200"/>
            <a:ext cx="6805584"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Anterior </a:t>
            </a:r>
            <a:r>
              <a:rPr lang="en-US" b="1" dirty="0" err="1" smtClean="0"/>
              <a:t>Cingulate</a:t>
            </a:r>
            <a:r>
              <a:rPr lang="en-US" b="1" dirty="0" smtClean="0"/>
              <a:t> Cortex</a:t>
            </a:r>
            <a:endParaRPr lang="en-US" b="1"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524095" y="1600200"/>
            <a:ext cx="6035039" cy="4571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err="1" smtClean="0"/>
              <a:t>Dorsolateral</a:t>
            </a:r>
            <a:r>
              <a:rPr lang="en-US" b="1" dirty="0" smtClean="0"/>
              <a:t> Prefrontal Cortex (DLPFC)</a:t>
            </a:r>
            <a:endParaRPr lang="en-US" b="1"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2286000" y="1981200"/>
            <a:ext cx="4638675" cy="4324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t>
            </a:r>
            <a:r>
              <a:rPr lang="en-US" b="1" dirty="0" err="1" smtClean="0"/>
              <a:t>Amygdala</a:t>
            </a:r>
            <a:r>
              <a:rPr lang="en-US" b="1" dirty="0" smtClean="0"/>
              <a:t> and Pain</a:t>
            </a:r>
            <a:endParaRPr lang="en-US" b="1" dirty="0"/>
          </a:p>
        </p:txBody>
      </p:sp>
      <p:pic>
        <p:nvPicPr>
          <p:cNvPr id="1027" name="Picture 3"/>
          <p:cNvPicPr>
            <a:picLocks noChangeAspect="1" noChangeArrowheads="1"/>
          </p:cNvPicPr>
          <p:nvPr/>
        </p:nvPicPr>
        <p:blipFill>
          <a:blip r:embed="rId2" cstate="print"/>
          <a:srcRect/>
          <a:stretch>
            <a:fillRect/>
          </a:stretch>
        </p:blipFill>
        <p:spPr bwMode="auto">
          <a:xfrm>
            <a:off x="457200" y="1753973"/>
            <a:ext cx="8305099" cy="40777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Brain’s Major Divisions</a:t>
            </a:r>
            <a:endParaRPr lang="en-US" b="1" dirty="0"/>
          </a:p>
        </p:txBody>
      </p:sp>
      <p:pic>
        <p:nvPicPr>
          <p:cNvPr id="1027" name="Picture 3"/>
          <p:cNvPicPr>
            <a:picLocks noChangeAspect="1" noChangeArrowheads="1"/>
          </p:cNvPicPr>
          <p:nvPr/>
        </p:nvPicPr>
        <p:blipFill>
          <a:blip r:embed="rId2" cstate="print"/>
          <a:srcRect/>
          <a:stretch>
            <a:fillRect/>
          </a:stretch>
        </p:blipFill>
        <p:spPr bwMode="auto">
          <a:xfrm>
            <a:off x="1524000" y="1676400"/>
            <a:ext cx="6105525" cy="4191000"/>
          </a:xfrm>
          <a:prstGeom prst="rect">
            <a:avLst/>
          </a:prstGeom>
          <a:noFill/>
          <a:ln w="9525">
            <a:noFill/>
            <a:miter lim="800000"/>
            <a:headEnd/>
            <a:tailEnd/>
          </a:ln>
        </p:spPr>
      </p:pic>
      <p:sp>
        <p:nvSpPr>
          <p:cNvPr id="6" name="Content Placeholder 5"/>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Autonomic Nervous System</a:t>
            </a:r>
            <a:endParaRPr lang="en-US" b="1"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529945" y="1600200"/>
            <a:ext cx="8084110"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Chronic Pain Syndromes Commonly Caused by </a:t>
            </a:r>
            <a:r>
              <a:rPr lang="en-US" sz="3200" b="1" dirty="0" err="1" smtClean="0"/>
              <a:t>Psychophysiologic</a:t>
            </a:r>
            <a:r>
              <a:rPr lang="en-US" sz="3200" b="1" dirty="0" smtClean="0"/>
              <a:t> Disorders (PPD )</a:t>
            </a:r>
            <a:endParaRPr lang="en-US" sz="3200" b="1" dirty="0"/>
          </a:p>
        </p:txBody>
      </p:sp>
      <p:sp>
        <p:nvSpPr>
          <p:cNvPr id="3" name="Content Placeholder 2"/>
          <p:cNvSpPr>
            <a:spLocks noGrp="1"/>
          </p:cNvSpPr>
          <p:nvPr>
            <p:ph sz="half" idx="1"/>
          </p:nvPr>
        </p:nvSpPr>
        <p:spPr/>
        <p:txBody>
          <a:bodyPr>
            <a:normAutofit lnSpcReduction="10000"/>
          </a:bodyPr>
          <a:lstStyle/>
          <a:p>
            <a:r>
              <a:rPr lang="en-US" dirty="0" smtClean="0"/>
              <a:t>Tension headaches</a:t>
            </a:r>
          </a:p>
          <a:p>
            <a:r>
              <a:rPr lang="en-US" dirty="0" smtClean="0"/>
              <a:t>Migraine headaches</a:t>
            </a:r>
          </a:p>
          <a:p>
            <a:r>
              <a:rPr lang="en-US" dirty="0" smtClean="0"/>
              <a:t>Back pain</a:t>
            </a:r>
          </a:p>
          <a:p>
            <a:r>
              <a:rPr lang="en-US" dirty="0" smtClean="0"/>
              <a:t>Neck pain</a:t>
            </a:r>
          </a:p>
          <a:p>
            <a:r>
              <a:rPr lang="en-US" dirty="0" smtClean="0"/>
              <a:t>Whiplash</a:t>
            </a:r>
          </a:p>
          <a:p>
            <a:r>
              <a:rPr lang="en-US" dirty="0" smtClean="0"/>
              <a:t>Fibromyalgia</a:t>
            </a:r>
          </a:p>
          <a:p>
            <a:r>
              <a:rPr lang="en-US" dirty="0" smtClean="0"/>
              <a:t>TMJ syndrome</a:t>
            </a:r>
          </a:p>
          <a:p>
            <a:r>
              <a:rPr lang="en-US" dirty="0" err="1" smtClean="0"/>
              <a:t>Myofascial</a:t>
            </a:r>
            <a:r>
              <a:rPr lang="en-US" dirty="0" smtClean="0"/>
              <a:t>  pain syndromes</a:t>
            </a:r>
          </a:p>
          <a:p>
            <a:endParaRPr lang="en-US" dirty="0"/>
          </a:p>
        </p:txBody>
      </p:sp>
      <p:sp>
        <p:nvSpPr>
          <p:cNvPr id="4" name="Content Placeholder 3"/>
          <p:cNvSpPr>
            <a:spLocks noGrp="1"/>
          </p:cNvSpPr>
          <p:nvPr>
            <p:ph sz="half" idx="2"/>
          </p:nvPr>
        </p:nvSpPr>
        <p:spPr/>
        <p:txBody>
          <a:bodyPr>
            <a:normAutofit lnSpcReduction="10000"/>
          </a:bodyPr>
          <a:lstStyle/>
          <a:p>
            <a:r>
              <a:rPr lang="en-US" dirty="0" smtClean="0"/>
              <a:t>Chronic abdominal and/or pelvic pain syndromes</a:t>
            </a:r>
          </a:p>
          <a:p>
            <a:r>
              <a:rPr lang="en-US" dirty="0" smtClean="0"/>
              <a:t>Chronic tendonitis</a:t>
            </a:r>
          </a:p>
          <a:p>
            <a:r>
              <a:rPr lang="en-US" dirty="0" err="1" smtClean="0"/>
              <a:t>Vulvodynia</a:t>
            </a:r>
            <a:endParaRPr lang="en-US" dirty="0" smtClean="0"/>
          </a:p>
          <a:p>
            <a:r>
              <a:rPr lang="en-US" dirty="0" err="1" smtClean="0"/>
              <a:t>Piriformis</a:t>
            </a:r>
            <a:r>
              <a:rPr lang="en-US" dirty="0" smtClean="0"/>
              <a:t> syndrome</a:t>
            </a:r>
          </a:p>
          <a:p>
            <a:r>
              <a:rPr lang="en-US" dirty="0" smtClean="0"/>
              <a:t>Sciatic pain syndrome</a:t>
            </a:r>
          </a:p>
          <a:p>
            <a:r>
              <a:rPr lang="en-US" dirty="0" smtClean="0"/>
              <a:t>Repetitive stress injury</a:t>
            </a:r>
          </a:p>
          <a:p>
            <a:r>
              <a:rPr lang="en-US" dirty="0" smtClean="0"/>
              <a:t>Foot Pain syndromes</a:t>
            </a:r>
          </a:p>
          <a:p>
            <a:endParaRPr lang="en-US" dirty="0" smtClean="0"/>
          </a:p>
          <a:p>
            <a:endParaRPr lang="en-US" dirty="0"/>
          </a:p>
        </p:txBody>
      </p:sp>
      <p:sp>
        <p:nvSpPr>
          <p:cNvPr id="5" name="TextBox 4"/>
          <p:cNvSpPr txBox="1"/>
          <p:nvPr/>
        </p:nvSpPr>
        <p:spPr>
          <a:xfrm>
            <a:off x="685800" y="5867400"/>
            <a:ext cx="7772400" cy="400110"/>
          </a:xfrm>
          <a:prstGeom prst="rect">
            <a:avLst/>
          </a:prstGeom>
          <a:noFill/>
        </p:spPr>
        <p:txBody>
          <a:bodyPr wrap="square" rtlCol="0">
            <a:spAutoFit/>
          </a:bodyPr>
          <a:lstStyle/>
          <a:p>
            <a:r>
              <a:rPr lang="en-US" sz="2000" dirty="0" smtClean="0"/>
              <a:t>Do not necessarily cause tissue destruction and can be reversed</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4000" b="1" dirty="0" smtClean="0"/>
              <a:t>Disclosures</a:t>
            </a:r>
            <a:endParaRPr lang="en-US" sz="4000" b="1" dirty="0"/>
          </a:p>
        </p:txBody>
      </p:sp>
      <p:sp>
        <p:nvSpPr>
          <p:cNvPr id="8" name="Content Placeholder 7"/>
          <p:cNvSpPr>
            <a:spLocks noGrp="1"/>
          </p:cNvSpPr>
          <p:nvPr>
            <p:ph idx="1"/>
          </p:nvPr>
        </p:nvSpPr>
        <p:spPr/>
        <p:txBody>
          <a:bodyPr>
            <a:normAutofit fontScale="92500"/>
          </a:bodyPr>
          <a:lstStyle/>
          <a:p>
            <a:pPr>
              <a:buNone/>
            </a:pPr>
            <a:endParaRPr lang="en-US" sz="2800" dirty="0" smtClean="0"/>
          </a:p>
          <a:p>
            <a:r>
              <a:rPr lang="en-US" sz="2800" b="1" dirty="0" err="1" smtClean="0"/>
              <a:t>Linnea</a:t>
            </a:r>
            <a:r>
              <a:rPr lang="en-US" sz="2800" b="1" dirty="0" smtClean="0"/>
              <a:t> </a:t>
            </a:r>
            <a:r>
              <a:rPr lang="en-US" sz="2800" b="1" dirty="0" err="1" smtClean="0"/>
              <a:t>Axman</a:t>
            </a:r>
            <a:r>
              <a:rPr lang="en-US" sz="2800" b="1" dirty="0" smtClean="0"/>
              <a:t> </a:t>
            </a:r>
            <a:r>
              <a:rPr lang="en-US" sz="2800" dirty="0" smtClean="0"/>
              <a:t>is a Wellness Advocate for </a:t>
            </a:r>
            <a:r>
              <a:rPr lang="en-US" sz="2800" dirty="0" err="1" smtClean="0"/>
              <a:t>doTERRA</a:t>
            </a:r>
            <a:r>
              <a:rPr lang="en-US" sz="2800" dirty="0" smtClean="0"/>
              <a:t> International and currently uses essential oils at the CSUSM Free Clinics</a:t>
            </a:r>
          </a:p>
          <a:p>
            <a:pPr>
              <a:buNone/>
            </a:pPr>
            <a:endParaRPr lang="en-US" sz="3500" dirty="0" smtClean="0"/>
          </a:p>
          <a:p>
            <a:pPr>
              <a:buNone/>
            </a:pPr>
            <a:r>
              <a:rPr lang="en-US" sz="3500" dirty="0" smtClean="0"/>
              <a:t>…</a:t>
            </a:r>
            <a:r>
              <a:rPr lang="en-US" sz="3500" i="1" dirty="0" smtClean="0"/>
              <a:t>bringing a new standard of therapeutic-grade essential oils to the world...</a:t>
            </a:r>
            <a:r>
              <a:rPr lang="en-US" sz="3500" dirty="0" smtClean="0"/>
              <a:t> </a:t>
            </a:r>
          </a:p>
          <a:p>
            <a:pPr>
              <a:buNone/>
            </a:pPr>
            <a:endParaRPr lang="en-US" dirty="0" smtClean="0"/>
          </a:p>
          <a:p>
            <a:pPr>
              <a:buNone/>
            </a:pPr>
            <a:r>
              <a:rPr lang="en-US" sz="2600" dirty="0" smtClean="0">
                <a:hlinkClick r:id="rId2"/>
              </a:rPr>
              <a:t>http://www.doterra.com/#/en/ourCompany/aboutUs/ourStory</a:t>
            </a:r>
            <a:endParaRPr lang="en-US" sz="2600" dirty="0" smtClean="0"/>
          </a:p>
        </p:txBody>
      </p:sp>
      <p:cxnSp>
        <p:nvCxnSpPr>
          <p:cNvPr id="5" name="Straight Connector 4"/>
          <p:cNvCxnSpPr/>
          <p:nvPr/>
        </p:nvCxnSpPr>
        <p:spPr>
          <a:xfrm>
            <a:off x="3352800" y="2286000"/>
            <a:ext cx="15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76600" y="22860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Integrative Therapeutic Approaches</a:t>
            </a:r>
            <a:endParaRPr lang="en-US" b="1" dirty="0"/>
          </a:p>
        </p:txBody>
      </p:sp>
      <p:pic>
        <p:nvPicPr>
          <p:cNvPr id="1026" name="Picture 2"/>
          <p:cNvPicPr>
            <a:picLocks noGrp="1" noChangeAspect="1" noChangeArrowheads="1"/>
          </p:cNvPicPr>
          <p:nvPr>
            <p:ph idx="1"/>
          </p:nvPr>
        </p:nvPicPr>
        <p:blipFill>
          <a:blip r:embed="rId2" cstate="print"/>
          <a:stretch>
            <a:fillRect/>
          </a:stretch>
        </p:blipFill>
        <p:spPr bwMode="auto">
          <a:xfrm>
            <a:off x="533400" y="1524000"/>
            <a:ext cx="8187719" cy="4857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sz="4000" b="1" dirty="0" smtClean="0"/>
              <a:t>The Integrative Healthcare Plan </a:t>
            </a:r>
            <a:br>
              <a:rPr lang="en-US" sz="4000" b="1" dirty="0" smtClean="0"/>
            </a:br>
            <a:r>
              <a:rPr lang="en-US" sz="4000" b="1" dirty="0" smtClean="0"/>
              <a:t>R/O Structural Conditions</a:t>
            </a:r>
            <a:endParaRPr lang="en-US" sz="4000" b="1" dirty="0"/>
          </a:p>
        </p:txBody>
      </p:sp>
      <p:sp>
        <p:nvSpPr>
          <p:cNvPr id="8" name="Content Placeholder 7"/>
          <p:cNvSpPr>
            <a:spLocks noGrp="1"/>
          </p:cNvSpPr>
          <p:nvPr>
            <p:ph idx="1"/>
          </p:nvPr>
        </p:nvSpPr>
        <p:spPr/>
        <p:txBody>
          <a:bodyPr>
            <a:normAutofit fontScale="92500" lnSpcReduction="20000"/>
          </a:bodyPr>
          <a:lstStyle/>
          <a:p>
            <a:r>
              <a:rPr lang="en-US" dirty="0" smtClean="0"/>
              <a:t>PPD should be suspected in most patients presenting to a primary care provider with [chronic] pain. </a:t>
            </a:r>
          </a:p>
          <a:p>
            <a:r>
              <a:rPr lang="en-US" dirty="0" smtClean="0"/>
              <a:t>A medical workup should be conducted to </a:t>
            </a:r>
            <a:r>
              <a:rPr lang="en-US" b="1" dirty="0" smtClean="0"/>
              <a:t>rule out structural conditions </a:t>
            </a:r>
            <a:r>
              <a:rPr lang="en-US" dirty="0" smtClean="0"/>
              <a:t>(tumors, fractures, infections, or inflammatory conditions).</a:t>
            </a:r>
          </a:p>
          <a:p>
            <a:r>
              <a:rPr lang="en-US" dirty="0" smtClean="0"/>
              <a:t>Bulging disks, mild </a:t>
            </a:r>
            <a:r>
              <a:rPr lang="en-US" dirty="0" err="1" smtClean="0"/>
              <a:t>spondylolisthesis</a:t>
            </a:r>
            <a:r>
              <a:rPr lang="en-US" dirty="0" smtClean="0"/>
              <a:t>, or spinal </a:t>
            </a:r>
            <a:r>
              <a:rPr lang="en-US" dirty="0" err="1" smtClean="0"/>
              <a:t>stenosis</a:t>
            </a:r>
            <a:r>
              <a:rPr lang="en-US" dirty="0" smtClean="0"/>
              <a:t> do not exclude a diagnosis of PPD. </a:t>
            </a:r>
          </a:p>
          <a:p>
            <a:r>
              <a:rPr lang="en-US" b="1" dirty="0" smtClean="0"/>
              <a:t>A physical examination to rule out evidence of nerve root compression or signs of other disease processes is mandatory.</a:t>
            </a:r>
            <a:endParaRPr lang="en-US"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Example: Low Back Pain</a:t>
            </a:r>
            <a:endParaRPr lang="en-US" b="1" dirty="0"/>
          </a:p>
        </p:txBody>
      </p:sp>
      <p:sp>
        <p:nvSpPr>
          <p:cNvPr id="3" name="Content Placeholder 2"/>
          <p:cNvSpPr>
            <a:spLocks noGrp="1"/>
          </p:cNvSpPr>
          <p:nvPr>
            <p:ph idx="1"/>
          </p:nvPr>
        </p:nvSpPr>
        <p:spPr/>
        <p:txBody>
          <a:bodyPr>
            <a:normAutofit lnSpcReduction="10000"/>
          </a:bodyPr>
          <a:lstStyle/>
          <a:p>
            <a:r>
              <a:rPr lang="en-US" b="1" dirty="0" smtClean="0"/>
              <a:t>Diagnostic tests might include</a:t>
            </a:r>
            <a:r>
              <a:rPr lang="en-US" dirty="0" smtClean="0"/>
              <a:t>:</a:t>
            </a:r>
          </a:p>
          <a:p>
            <a:r>
              <a:rPr lang="en-US" dirty="0" smtClean="0"/>
              <a:t>Lab: CBC, </a:t>
            </a:r>
            <a:r>
              <a:rPr lang="en-US" dirty="0" err="1" smtClean="0"/>
              <a:t>sed</a:t>
            </a:r>
            <a:r>
              <a:rPr lang="en-US" dirty="0" smtClean="0"/>
              <a:t> rate, serum Ca+, </a:t>
            </a:r>
            <a:r>
              <a:rPr lang="en-US" dirty="0" err="1" smtClean="0"/>
              <a:t>alk</a:t>
            </a:r>
            <a:r>
              <a:rPr lang="en-US" dirty="0" smtClean="0"/>
              <a:t> </a:t>
            </a:r>
            <a:r>
              <a:rPr lang="en-US" dirty="0" err="1" smtClean="0"/>
              <a:t>phos</a:t>
            </a:r>
            <a:r>
              <a:rPr lang="en-US" dirty="0" smtClean="0"/>
              <a:t>, urinalysis, serum </a:t>
            </a:r>
            <a:r>
              <a:rPr lang="en-US" dirty="0" err="1" smtClean="0"/>
              <a:t>immunoelectrophoresis</a:t>
            </a:r>
            <a:r>
              <a:rPr lang="en-US" dirty="0" smtClean="0"/>
              <a:t> when inflammatory, </a:t>
            </a:r>
            <a:r>
              <a:rPr lang="en-US" dirty="0" err="1" smtClean="0"/>
              <a:t>neoplastic</a:t>
            </a:r>
            <a:r>
              <a:rPr lang="en-US" dirty="0" smtClean="0"/>
              <a:t> , diffuse bone disease or renal disease is </a:t>
            </a:r>
            <a:r>
              <a:rPr lang="en-US" dirty="0" err="1" smtClean="0"/>
              <a:t>sspected</a:t>
            </a:r>
            <a:endParaRPr lang="en-US" dirty="0" smtClean="0"/>
          </a:p>
          <a:p>
            <a:r>
              <a:rPr lang="en-US" dirty="0" smtClean="0"/>
              <a:t>Imaging: Radiograph of spine; consider MRI to R/O disk disease and tumors, bone scan to R/O cancer (</a:t>
            </a:r>
            <a:r>
              <a:rPr lang="en-US" dirty="0" smtClean="0">
                <a:solidFill>
                  <a:srgbClr val="FFC000"/>
                </a:solidFill>
              </a:rPr>
              <a:t>imaging of limited value in most patients with LBP</a:t>
            </a:r>
            <a:r>
              <a:rPr lang="en-US" dirty="0" smtClean="0"/>
              <a: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Integrative Healthcare Plan </a:t>
            </a:r>
            <a:br>
              <a:rPr lang="en-US" b="1" dirty="0" smtClean="0"/>
            </a:br>
            <a:r>
              <a:rPr lang="en-US" b="1" dirty="0" smtClean="0"/>
              <a:t>Talk with your patient</a:t>
            </a:r>
            <a:endParaRPr lang="en-US" dirty="0"/>
          </a:p>
        </p:txBody>
      </p:sp>
      <p:sp>
        <p:nvSpPr>
          <p:cNvPr id="3" name="Content Placeholder 2"/>
          <p:cNvSpPr>
            <a:spLocks noGrp="1"/>
          </p:cNvSpPr>
          <p:nvPr>
            <p:ph idx="1"/>
          </p:nvPr>
        </p:nvSpPr>
        <p:spPr>
          <a:xfrm>
            <a:off x="457200" y="1981200"/>
            <a:ext cx="8229600" cy="4525963"/>
          </a:xfrm>
        </p:spPr>
        <p:txBody>
          <a:bodyPr>
            <a:normAutofit fontScale="92500" lnSpcReduction="20000"/>
          </a:bodyPr>
          <a:lstStyle/>
          <a:p>
            <a:r>
              <a:rPr lang="en-US" b="1" dirty="0" smtClean="0"/>
              <a:t>Talk</a:t>
            </a:r>
            <a:r>
              <a:rPr lang="en-US" dirty="0" smtClean="0"/>
              <a:t> with your patient/client about PPD; emphasizes that their pain is real</a:t>
            </a:r>
          </a:p>
          <a:p>
            <a:pPr>
              <a:buNone/>
            </a:pPr>
            <a:endParaRPr lang="en-US" dirty="0" smtClean="0"/>
          </a:p>
          <a:p>
            <a:r>
              <a:rPr lang="en-US" b="1" dirty="0" smtClean="0"/>
              <a:t>Empathize</a:t>
            </a:r>
            <a:r>
              <a:rPr lang="en-US" dirty="0" smtClean="0"/>
              <a:t> with their situation and their frustration with not achieving remission of symptoms</a:t>
            </a:r>
          </a:p>
          <a:p>
            <a:endParaRPr lang="en-US" dirty="0" smtClean="0"/>
          </a:p>
          <a:p>
            <a:r>
              <a:rPr lang="en-US" b="1" dirty="0" smtClean="0"/>
              <a:t>Teach</a:t>
            </a:r>
            <a:r>
              <a:rPr lang="en-US" dirty="0" smtClean="0"/>
              <a:t> your patient. Introduce the concept of “learned nerve pathways helps”. This helps patients to connect their symptoms to central nervous system processes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Integrative Healthcare Plan </a:t>
            </a:r>
            <a:br>
              <a:rPr lang="en-US" b="1" dirty="0" smtClean="0"/>
            </a:br>
            <a:r>
              <a:rPr lang="en-US" b="1" dirty="0" smtClean="0"/>
              <a:t>Talk with your patient</a:t>
            </a:r>
            <a:endParaRPr lang="en-US" dirty="0"/>
          </a:p>
        </p:txBody>
      </p:sp>
      <p:sp>
        <p:nvSpPr>
          <p:cNvPr id="3" name="Content Placeholder 2"/>
          <p:cNvSpPr>
            <a:spLocks noGrp="1"/>
          </p:cNvSpPr>
          <p:nvPr>
            <p:ph idx="1"/>
          </p:nvPr>
        </p:nvSpPr>
        <p:spPr/>
        <p:txBody>
          <a:bodyPr/>
          <a:lstStyle/>
          <a:p>
            <a:r>
              <a:rPr lang="en-US" b="1" dirty="0" smtClean="0"/>
              <a:t>Reassure</a:t>
            </a:r>
          </a:p>
          <a:p>
            <a:r>
              <a:rPr lang="en-US" b="1" dirty="0" smtClean="0"/>
              <a:t>Offer Hope</a:t>
            </a:r>
            <a:endParaRPr lang="en-US"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Integrative Healthcare Plan </a:t>
            </a:r>
            <a:br>
              <a:rPr lang="en-US" b="1" dirty="0" smtClean="0"/>
            </a:br>
            <a:r>
              <a:rPr lang="en-US" b="1" dirty="0" smtClean="0"/>
              <a:t>The Diagnostic Interview</a:t>
            </a:r>
            <a:endParaRPr lang="en-US" b="1" dirty="0"/>
          </a:p>
        </p:txBody>
      </p:sp>
      <p:sp>
        <p:nvSpPr>
          <p:cNvPr id="3" name="Content Placeholder 2"/>
          <p:cNvSpPr>
            <a:spLocks noGrp="1"/>
          </p:cNvSpPr>
          <p:nvPr>
            <p:ph idx="1"/>
          </p:nvPr>
        </p:nvSpPr>
        <p:spPr/>
        <p:txBody>
          <a:bodyPr/>
          <a:lstStyle/>
          <a:p>
            <a:r>
              <a:rPr lang="en-US" b="1" dirty="0" smtClean="0"/>
              <a:t>Have patient complete checklist of symptoms and syndromes </a:t>
            </a:r>
            <a:r>
              <a:rPr lang="en-US" dirty="0" smtClean="0"/>
              <a:t>(next slide) prior to interview</a:t>
            </a:r>
          </a:p>
          <a:p>
            <a:r>
              <a:rPr lang="en-US" dirty="0" smtClean="0"/>
              <a:t>Perform a complete psychological diagnostic interview.  For more information refer to </a:t>
            </a:r>
            <a:r>
              <a:rPr lang="en-US" dirty="0" err="1" smtClean="0"/>
              <a:t>Schubiner</a:t>
            </a:r>
            <a:r>
              <a:rPr lang="en-US" dirty="0" smtClean="0"/>
              <a:t> H., </a:t>
            </a:r>
            <a:r>
              <a:rPr lang="en-US" dirty="0" err="1" smtClean="0"/>
              <a:t>Betzold</a:t>
            </a:r>
            <a:r>
              <a:rPr lang="en-US" dirty="0" smtClean="0"/>
              <a:t> M.(2010). Unlearn Your Pain. 2010 Mind Body Publishing Pleasant Ridge, MI </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152400"/>
            <a:ext cx="8229600" cy="868362"/>
          </a:xfrm>
        </p:spPr>
        <p:txBody>
          <a:bodyPr/>
          <a:lstStyle/>
          <a:p>
            <a:r>
              <a:rPr lang="en-US" b="1" dirty="0" smtClean="0"/>
              <a:t>Symptom and syndrome checklist</a:t>
            </a:r>
            <a:endParaRPr lang="en-US" b="1" dirty="0"/>
          </a:p>
        </p:txBody>
      </p:sp>
      <p:pic>
        <p:nvPicPr>
          <p:cNvPr id="4098" name="Picture 2"/>
          <p:cNvPicPr>
            <a:picLocks noGrp="1" noChangeAspect="1" noChangeArrowheads="1"/>
          </p:cNvPicPr>
          <p:nvPr>
            <p:ph idx="1"/>
          </p:nvPr>
        </p:nvPicPr>
        <p:blipFill>
          <a:blip r:embed="rId2" cstate="print"/>
          <a:stretch>
            <a:fillRect/>
          </a:stretch>
        </p:blipFill>
        <p:spPr bwMode="auto">
          <a:xfrm>
            <a:off x="1371600" y="1219200"/>
            <a:ext cx="6324600" cy="538725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Symptoms and syndrome checklist</a:t>
            </a:r>
            <a:endParaRPr lang="en-US" b="1"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914400" y="1371600"/>
            <a:ext cx="7313570" cy="5019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diagnostic interview</a:t>
            </a:r>
            <a:endParaRPr lang="en-US" b="1" dirty="0"/>
          </a:p>
        </p:txBody>
      </p:sp>
      <p:sp>
        <p:nvSpPr>
          <p:cNvPr id="3" name="Content Placeholder 2"/>
          <p:cNvSpPr>
            <a:spLocks noGrp="1"/>
          </p:cNvSpPr>
          <p:nvPr>
            <p:ph idx="1"/>
          </p:nvPr>
        </p:nvSpPr>
        <p:spPr>
          <a:xfrm>
            <a:off x="457200" y="1600200"/>
            <a:ext cx="8229600" cy="4800600"/>
          </a:xfrm>
        </p:spPr>
        <p:txBody>
          <a:bodyPr>
            <a:normAutofit lnSpcReduction="10000"/>
          </a:bodyPr>
          <a:lstStyle/>
          <a:p>
            <a:r>
              <a:rPr lang="en-US" b="1" dirty="0" smtClean="0"/>
              <a:t>Gather data </a:t>
            </a:r>
            <a:r>
              <a:rPr lang="en-US" dirty="0" smtClean="0"/>
              <a:t>on the patient’s family of origin, ask probing questions about parents, siblings, and any other important individuals in childhood </a:t>
            </a:r>
          </a:p>
          <a:p>
            <a:endParaRPr lang="en-US" dirty="0" smtClean="0"/>
          </a:p>
          <a:p>
            <a:r>
              <a:rPr lang="en-US" b="1" dirty="0" smtClean="0"/>
              <a:t>Gently inquire </a:t>
            </a:r>
            <a:r>
              <a:rPr lang="en-US" dirty="0" smtClean="0"/>
              <a:t>about episodes or patterns of the following: emotional, physical, or sexual abuse; criticism, taunting, teasing, blame, humiliation, or judging; and overly high expectations or conditional love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diagnostic interview</a:t>
            </a:r>
            <a:endParaRPr lang="en-US" b="1" dirty="0"/>
          </a:p>
        </p:txBody>
      </p:sp>
      <p:sp>
        <p:nvSpPr>
          <p:cNvPr id="3" name="Content Placeholder 2"/>
          <p:cNvSpPr>
            <a:spLocks noGrp="1"/>
          </p:cNvSpPr>
          <p:nvPr>
            <p:ph idx="1"/>
          </p:nvPr>
        </p:nvSpPr>
        <p:spPr/>
        <p:txBody>
          <a:bodyPr>
            <a:normAutofit lnSpcReduction="10000"/>
          </a:bodyPr>
          <a:lstStyle/>
          <a:p>
            <a:r>
              <a:rPr lang="en-US" b="1" dirty="0" smtClean="0"/>
              <a:t>Ask about </a:t>
            </a:r>
            <a:r>
              <a:rPr lang="en-US" dirty="0" smtClean="0"/>
              <a:t>parental relationships, alcohol or drug abuse, divorce or extramarital affairs, unequal treatment of siblings, and family psychological and physical illnesses </a:t>
            </a:r>
          </a:p>
          <a:p>
            <a:pPr>
              <a:buNone/>
            </a:pPr>
            <a:endParaRPr lang="en-US" dirty="0" smtClean="0"/>
          </a:p>
          <a:p>
            <a:r>
              <a:rPr lang="en-US" b="1" dirty="0" smtClean="0"/>
              <a:t>Ask about </a:t>
            </a:r>
            <a:r>
              <a:rPr lang="en-US" dirty="0" smtClean="0"/>
              <a:t>sibling relationships, with special regard to episodes of cruel behaviors, psychological or physical illness, or acting-out behaviors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Learning Outcomes</a:t>
            </a:r>
            <a:endParaRPr lang="en-US" sz="4000" b="1" dirty="0"/>
          </a:p>
        </p:txBody>
      </p:sp>
      <p:sp>
        <p:nvSpPr>
          <p:cNvPr id="3" name="Content Placeholder 2"/>
          <p:cNvSpPr>
            <a:spLocks noGrp="1"/>
          </p:cNvSpPr>
          <p:nvPr>
            <p:ph idx="1"/>
          </p:nvPr>
        </p:nvSpPr>
        <p:spPr>
          <a:xfrm>
            <a:off x="304800" y="1371600"/>
            <a:ext cx="8534400" cy="5257800"/>
          </a:xfrm>
        </p:spPr>
        <p:txBody>
          <a:bodyPr>
            <a:normAutofit/>
          </a:bodyPr>
          <a:lstStyle/>
          <a:p>
            <a:pPr>
              <a:buNone/>
            </a:pPr>
            <a:r>
              <a:rPr lang="en-US" b="1" dirty="0" smtClean="0"/>
              <a:t>By the end of this class period, the learner will be able to</a:t>
            </a:r>
            <a:r>
              <a:rPr lang="en-US" dirty="0" smtClean="0"/>
              <a:t>:</a:t>
            </a:r>
            <a:endParaRPr lang="en-US" sz="3000" dirty="0" smtClean="0"/>
          </a:p>
          <a:p>
            <a:pPr marL="514350" indent="-514350">
              <a:buAutoNum type="arabicPeriod"/>
            </a:pPr>
            <a:r>
              <a:rPr lang="en-US" sz="3000" dirty="0" smtClean="0"/>
              <a:t>Define Integrative Healthcare.</a:t>
            </a:r>
          </a:p>
          <a:p>
            <a:pPr marL="514350" indent="-514350">
              <a:buAutoNum type="arabicPeriod"/>
            </a:pPr>
            <a:r>
              <a:rPr lang="en-US" sz="3000" dirty="0" smtClean="0"/>
              <a:t>Identify the California BRN position on CAM in Registered Nursing Practice</a:t>
            </a:r>
          </a:p>
          <a:p>
            <a:pPr marL="514350" indent="-514350">
              <a:buAutoNum type="arabicPeriod"/>
            </a:pPr>
            <a:r>
              <a:rPr lang="en-US" sz="3000" dirty="0" smtClean="0"/>
              <a:t>Explain the history of Integrative Healthcare.</a:t>
            </a:r>
          </a:p>
          <a:p>
            <a:pPr marL="514350" indent="-514350">
              <a:buAutoNum type="arabicPeriod"/>
            </a:pPr>
            <a:r>
              <a:rPr lang="en-US" sz="3000" dirty="0" smtClean="0"/>
              <a:t>Discuss Five Questions to consider before prescribing </a:t>
            </a:r>
            <a:r>
              <a:rPr lang="en-US" sz="3000" u="sng" dirty="0" smtClean="0"/>
              <a:t>any</a:t>
            </a:r>
            <a:r>
              <a:rPr lang="en-US" sz="3000" dirty="0" smtClean="0"/>
              <a:t> therapy.</a:t>
            </a:r>
          </a:p>
          <a:p>
            <a:pPr marL="514350" indent="-514350">
              <a:buNone/>
            </a:pPr>
            <a:endParaRPr lang="en-US" sz="3000" dirty="0" smtClean="0"/>
          </a:p>
          <a:p>
            <a:pPr marL="514350" indent="-514350">
              <a:buAutoNum type="arabicPeriod"/>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diagnostic interview</a:t>
            </a:r>
            <a:endParaRPr lang="en-US" dirty="0"/>
          </a:p>
        </p:txBody>
      </p:sp>
      <p:sp>
        <p:nvSpPr>
          <p:cNvPr id="3" name="Content Placeholder 2"/>
          <p:cNvSpPr>
            <a:spLocks noGrp="1"/>
          </p:cNvSpPr>
          <p:nvPr>
            <p:ph sz="half" idx="1"/>
          </p:nvPr>
        </p:nvSpPr>
        <p:spPr>
          <a:xfrm>
            <a:off x="0" y="1524000"/>
            <a:ext cx="3276600" cy="3124200"/>
          </a:xfrm>
        </p:spPr>
        <p:txBody>
          <a:bodyPr>
            <a:normAutofit fontScale="92500" lnSpcReduction="20000"/>
          </a:bodyPr>
          <a:lstStyle/>
          <a:p>
            <a:r>
              <a:rPr lang="en-US" b="1" dirty="0" smtClean="0"/>
              <a:t>Inquire </a:t>
            </a:r>
            <a:r>
              <a:rPr lang="en-US" dirty="0" smtClean="0"/>
              <a:t>about events that trigger PPD syndromes </a:t>
            </a:r>
          </a:p>
          <a:p>
            <a:r>
              <a:rPr lang="en-US" dirty="0" smtClean="0"/>
              <a:t>Complete this process with each symptoms that may have been triggered in the lifetime of the patient/client</a:t>
            </a:r>
            <a:endParaRPr lang="en-US" dirty="0"/>
          </a:p>
        </p:txBody>
      </p:sp>
      <p:pic>
        <p:nvPicPr>
          <p:cNvPr id="7170" name="Picture 2"/>
          <p:cNvPicPr>
            <a:picLocks noGrp="1" noChangeAspect="1" noChangeArrowheads="1"/>
          </p:cNvPicPr>
          <p:nvPr>
            <p:ph sz="half" idx="2"/>
          </p:nvPr>
        </p:nvPicPr>
        <p:blipFill>
          <a:blip r:embed="rId2" cstate="print"/>
          <a:srcRect/>
          <a:stretch>
            <a:fillRect/>
          </a:stretch>
        </p:blipFill>
        <p:spPr bwMode="auto">
          <a:xfrm>
            <a:off x="3221392" y="2362201"/>
            <a:ext cx="5922608" cy="4495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Common Personality Traits for PPD</a:t>
            </a:r>
            <a:endParaRPr lang="en-US" b="1"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1632735" y="1447800"/>
            <a:ext cx="5899079"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Conclude the PPD Interview</a:t>
            </a:r>
            <a:endParaRPr lang="en-US" b="1" dirty="0"/>
          </a:p>
        </p:txBody>
      </p:sp>
      <p:sp>
        <p:nvSpPr>
          <p:cNvPr id="6" name="Content Placeholder 5"/>
          <p:cNvSpPr>
            <a:spLocks noGrp="1"/>
          </p:cNvSpPr>
          <p:nvPr>
            <p:ph idx="1"/>
          </p:nvPr>
        </p:nvSpPr>
        <p:spPr>
          <a:xfrm>
            <a:off x="304800" y="1447800"/>
            <a:ext cx="8534400" cy="4953000"/>
          </a:xfrm>
        </p:spPr>
        <p:txBody>
          <a:bodyPr>
            <a:normAutofit fontScale="92500" lnSpcReduction="20000"/>
          </a:bodyPr>
          <a:lstStyle/>
          <a:p>
            <a:r>
              <a:rPr lang="en-US" b="1" dirty="0" smtClean="0"/>
              <a:t>If appropriate</a:t>
            </a:r>
            <a:r>
              <a:rPr lang="en-US" dirty="0" smtClean="0"/>
              <a:t>, the interview may be concluded with the following clear messages:</a:t>
            </a:r>
          </a:p>
          <a:p>
            <a:pPr>
              <a:buNone/>
            </a:pPr>
            <a:r>
              <a:rPr lang="en-US" dirty="0" smtClean="0"/>
              <a:t>	“</a:t>
            </a:r>
            <a:r>
              <a:rPr lang="en-US" i="1" dirty="0" smtClean="0"/>
              <a:t>You have a form of PPD, rather than a structural disease process. PPD is caused by learned nerve pathways that have been triggered by the particular set of stressors that you have encountered. </a:t>
            </a:r>
            <a:r>
              <a:rPr lang="en-US" b="1" i="1" dirty="0" smtClean="0"/>
              <a:t>It is not your fault. </a:t>
            </a:r>
            <a:r>
              <a:rPr lang="en-US" i="1" dirty="0" smtClean="0">
                <a:solidFill>
                  <a:srgbClr val="FFC000"/>
                </a:solidFill>
              </a:rPr>
              <a:t>Almost everyone gets PPD at some time in their life</a:t>
            </a:r>
            <a:r>
              <a:rPr lang="en-US" i="1" dirty="0" smtClean="0"/>
              <a:t>, and anyone would likely develop these symptoms given the events that occurred. You can get better because learned nerve pathways can be reversed. A path for unlearning your pain and other PPD symptoms exists if you are willing to do the work</a:t>
            </a:r>
            <a:r>
              <a:rPr lang="en-US" dirty="0" smtClean="0"/>
              <a:t>.”</a:t>
            </a: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The Integrative Healthcare Plan </a:t>
            </a:r>
            <a:br>
              <a:rPr lang="en-US" b="1" dirty="0" smtClean="0"/>
            </a:br>
            <a:r>
              <a:rPr lang="en-US" b="1" dirty="0" smtClean="0"/>
              <a:t>Treatment for (PPD) Chronic Pain  </a:t>
            </a:r>
            <a:endParaRPr lang="en-US" b="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600200" y="2286000"/>
            <a:ext cx="6076950" cy="4210050"/>
          </a:xfrm>
          <a:prstGeom prst="rect">
            <a:avLst/>
          </a:prstGeom>
          <a:noFill/>
          <a:ln w="9525">
            <a:noFill/>
            <a:miter lim="800000"/>
            <a:headEnd/>
            <a:tailEnd/>
          </a:ln>
        </p:spPr>
      </p:pic>
      <p:sp>
        <p:nvSpPr>
          <p:cNvPr id="5" name="TextBox 4"/>
          <p:cNvSpPr txBox="1"/>
          <p:nvPr/>
        </p:nvSpPr>
        <p:spPr>
          <a:xfrm>
            <a:off x="533400" y="1600200"/>
            <a:ext cx="4495800" cy="523220"/>
          </a:xfrm>
          <a:prstGeom prst="rect">
            <a:avLst/>
          </a:prstGeom>
          <a:noFill/>
        </p:spPr>
        <p:txBody>
          <a:bodyPr wrap="square" rtlCol="0">
            <a:spAutoFit/>
          </a:bodyPr>
          <a:lstStyle/>
          <a:p>
            <a:r>
              <a:rPr lang="en-US" sz="2800" b="1" dirty="0" smtClean="0"/>
              <a:t>Therapeutic Writing</a:t>
            </a:r>
            <a:endParaRPr lang="en-US" sz="2800" b="1"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 for (PPD) Chronic Pain</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Meditations and Visualizations </a:t>
            </a:r>
          </a:p>
          <a:p>
            <a:pPr>
              <a:buNone/>
            </a:pPr>
            <a:endParaRPr lang="en-US" b="1" dirty="0" smtClean="0"/>
          </a:p>
          <a:p>
            <a:r>
              <a:rPr lang="en-US" b="1" dirty="0" smtClean="0"/>
              <a:t>Mindfulness meditation </a:t>
            </a:r>
            <a:r>
              <a:rPr lang="en-US" dirty="0" smtClean="0"/>
              <a:t>has been shown to reduce reactivity to emotional issues and reduce pain</a:t>
            </a:r>
          </a:p>
          <a:p>
            <a:pPr>
              <a:buNone/>
            </a:pPr>
            <a:endParaRPr lang="en-US" dirty="0" smtClean="0"/>
          </a:p>
          <a:p>
            <a:r>
              <a:rPr lang="en-US" b="1" dirty="0" smtClean="0"/>
              <a:t>Guided imagery </a:t>
            </a:r>
            <a:r>
              <a:rPr lang="en-US" dirty="0" smtClean="0"/>
              <a:t>is an effective tool to create the images of health and well-being that are essential to this therapeutic model</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 for (PPD) Chronic Pain</a:t>
            </a:r>
            <a:endParaRPr lang="en-US" dirty="0"/>
          </a:p>
        </p:txBody>
      </p:sp>
      <p:sp>
        <p:nvSpPr>
          <p:cNvPr id="3" name="Content Placeholder 2"/>
          <p:cNvSpPr>
            <a:spLocks noGrp="1"/>
          </p:cNvSpPr>
          <p:nvPr>
            <p:ph idx="1"/>
          </p:nvPr>
        </p:nvSpPr>
        <p:spPr/>
        <p:txBody>
          <a:bodyPr>
            <a:normAutofit lnSpcReduction="10000"/>
          </a:bodyPr>
          <a:lstStyle/>
          <a:p>
            <a:pPr>
              <a:buNone/>
            </a:pPr>
            <a:r>
              <a:rPr lang="en-US" b="1" dirty="0" smtClean="0"/>
              <a:t>Affirmations are a key element of therapy</a:t>
            </a:r>
          </a:p>
          <a:p>
            <a:pPr>
              <a:buNone/>
            </a:pPr>
            <a:endParaRPr lang="en-US" b="1" dirty="0" smtClean="0"/>
          </a:p>
          <a:p>
            <a:r>
              <a:rPr lang="en-US" dirty="0" smtClean="0"/>
              <a:t>The conscious production of positive thoughts about one’s health and well-being activates the DLPFC and deactivates the ACC. These processes, in turn, act to </a:t>
            </a:r>
            <a:r>
              <a:rPr lang="en-US" b="1" dirty="0" smtClean="0"/>
              <a:t>reduce pain</a:t>
            </a:r>
          </a:p>
          <a:p>
            <a:endParaRPr lang="en-US" b="1" dirty="0" smtClean="0"/>
          </a:p>
          <a:p>
            <a:r>
              <a:rPr lang="en-US" dirty="0" smtClean="0"/>
              <a:t>Strong assertions can often reverse pain within minutes!</a:t>
            </a:r>
            <a:endParaRPr lang="en-US"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 for (PPD) Chronic Pain</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219200" y="1747850"/>
            <a:ext cx="6891817" cy="434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 for (PPD) Chronic Pain</a:t>
            </a:r>
            <a:endParaRPr lang="en-US" dirty="0"/>
          </a:p>
        </p:txBody>
      </p:sp>
      <p:sp>
        <p:nvSpPr>
          <p:cNvPr id="3" name="Content Placeholder 2"/>
          <p:cNvSpPr>
            <a:spLocks noGrp="1"/>
          </p:cNvSpPr>
          <p:nvPr>
            <p:ph idx="1"/>
          </p:nvPr>
        </p:nvSpPr>
        <p:spPr/>
        <p:txBody>
          <a:bodyPr>
            <a:normAutofit fontScale="92500" lnSpcReduction="20000"/>
          </a:bodyPr>
          <a:lstStyle/>
          <a:p>
            <a:pPr>
              <a:buNone/>
            </a:pPr>
            <a:r>
              <a:rPr lang="en-US" b="1" dirty="0" smtClean="0"/>
              <a:t>Challenge Triggers</a:t>
            </a:r>
          </a:p>
          <a:p>
            <a:r>
              <a:rPr lang="en-US" dirty="0" smtClean="0"/>
              <a:t>Weather changes, bright lighting, foods, wine or other alcoholic drinks, family gatherings, visits to certain people, places, movements, driving, and many others</a:t>
            </a:r>
          </a:p>
          <a:p>
            <a:r>
              <a:rPr lang="en-US" dirty="0" smtClean="0"/>
              <a:t>Avoiding triggers allows them to exert even greater effects, so patients should be encouraged to seek out these triggers* and expose themselves to them to overcome them</a:t>
            </a:r>
          </a:p>
          <a:p>
            <a:r>
              <a:rPr lang="en-US" sz="2600" b="1" dirty="0" smtClean="0">
                <a:solidFill>
                  <a:schemeClr val="accent6">
                    <a:lumMod val="60000"/>
                    <a:lumOff val="40000"/>
                  </a:schemeClr>
                </a:solidFill>
              </a:rPr>
              <a:t>The patient/client should R/0 allergies and structural causes before exposing self to triggers</a:t>
            </a:r>
            <a:endParaRPr lang="en-US" sz="2600" b="1" dirty="0">
              <a:solidFill>
                <a:schemeClr val="accent6">
                  <a:lumMod val="60000"/>
                  <a:lumOff val="40000"/>
                </a:schemeClr>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4294967295"/>
          </p:nvPr>
        </p:nvPicPr>
        <p:blipFill>
          <a:blip r:embed="rId2" cstate="print"/>
          <a:srcRect/>
          <a:stretch>
            <a:fillRect/>
          </a:stretch>
        </p:blipFill>
        <p:spPr bwMode="auto">
          <a:xfrm>
            <a:off x="1295400" y="1066800"/>
            <a:ext cx="6694309" cy="5211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Treatment for (PPD) Chronic Pain</a:t>
            </a:r>
            <a:endParaRPr lang="en-US" dirty="0"/>
          </a:p>
        </p:txBody>
      </p:sp>
      <p:sp>
        <p:nvSpPr>
          <p:cNvPr id="3" name="Content Placeholder 2"/>
          <p:cNvSpPr>
            <a:spLocks noGrp="1"/>
          </p:cNvSpPr>
          <p:nvPr>
            <p:ph idx="1"/>
          </p:nvPr>
        </p:nvSpPr>
        <p:spPr/>
        <p:txBody>
          <a:bodyPr/>
          <a:lstStyle/>
          <a:p>
            <a:r>
              <a:rPr lang="en-US" dirty="0" smtClean="0"/>
              <a:t>Encourage patients to deal with traumas  using appropriate referrals</a:t>
            </a:r>
          </a:p>
          <a:p>
            <a:pPr lvl="1"/>
            <a:r>
              <a:rPr lang="en-US" dirty="0" smtClean="0"/>
              <a:t>CBT</a:t>
            </a:r>
          </a:p>
          <a:p>
            <a:pPr lvl="1"/>
            <a:r>
              <a:rPr lang="en-US" dirty="0" smtClean="0"/>
              <a:t>Operant conditioning</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Learning Outcomes</a:t>
            </a:r>
            <a:endParaRPr lang="en-US" sz="4000" dirty="0"/>
          </a:p>
        </p:txBody>
      </p:sp>
      <p:sp>
        <p:nvSpPr>
          <p:cNvPr id="3" name="Content Placeholder 2"/>
          <p:cNvSpPr>
            <a:spLocks noGrp="1"/>
          </p:cNvSpPr>
          <p:nvPr>
            <p:ph idx="1"/>
          </p:nvPr>
        </p:nvSpPr>
        <p:spPr>
          <a:xfrm>
            <a:off x="457200" y="1600200"/>
            <a:ext cx="8229600" cy="4724400"/>
          </a:xfrm>
        </p:spPr>
        <p:txBody>
          <a:bodyPr/>
          <a:lstStyle/>
          <a:p>
            <a:pPr marL="514350" indent="-514350">
              <a:buFont typeface="+mj-lt"/>
              <a:buAutoNum type="arabicPeriod" startAt="5"/>
            </a:pPr>
            <a:r>
              <a:rPr lang="en-US" sz="2800" dirty="0" smtClean="0"/>
              <a:t>Identify at least three chronic pain conditions that incorporate Integrative Healthcare as part of health promotion, disease prevention, treatment, cure, and/or healing.</a:t>
            </a:r>
          </a:p>
          <a:p>
            <a:pPr marL="514350" indent="-514350">
              <a:buFont typeface="+mj-lt"/>
              <a:buAutoNum type="arabicPeriod" startAt="6"/>
            </a:pPr>
            <a:r>
              <a:rPr lang="en-US" sz="2800" dirty="0" smtClean="0"/>
              <a:t>Describe evidence-based Integrative Healthcare therapies for Chronic Pain and conditions that lead to decreased mobility.</a:t>
            </a:r>
          </a:p>
          <a:p>
            <a:pPr marL="514350" indent="-514350">
              <a:buFont typeface="+mj-lt"/>
              <a:buAutoNum type="arabicPeriod" startAt="6"/>
            </a:pPr>
            <a:r>
              <a:rPr lang="en-US" sz="2800" dirty="0" smtClean="0"/>
              <a:t>Talk about some of the current research related to integrative therapies for chronic pain.</a:t>
            </a:r>
          </a:p>
          <a:p>
            <a:pPr marL="514350" indent="-514350">
              <a:buNone/>
            </a:pPr>
            <a:endParaRPr lang="en-US" dirty="0" smtClean="0"/>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2514600" y="1676400"/>
            <a:ext cx="4386263" cy="4226889"/>
          </a:xfrm>
          <a:prstGeom prst="rect">
            <a:avLst/>
          </a:prstGeom>
          <a:noFill/>
          <a:ln w="9525">
            <a:noFill/>
            <a:miter lim="800000"/>
            <a:headEnd/>
            <a:tailEnd/>
          </a:ln>
        </p:spPr>
      </p:pic>
      <p:sp>
        <p:nvSpPr>
          <p:cNvPr id="5" name="Title 4"/>
          <p:cNvSpPr>
            <a:spLocks noGrp="1"/>
          </p:cNvSpPr>
          <p:nvPr>
            <p:ph type="title"/>
          </p:nvPr>
        </p:nvSpPr>
        <p:spPr/>
        <p:txBody>
          <a:bodyPr/>
          <a:lstStyle/>
          <a:p>
            <a:r>
              <a:rPr lang="en-US" b="1" dirty="0" smtClean="0"/>
              <a:t>Cognitive Behavioral </a:t>
            </a:r>
            <a:r>
              <a:rPr lang="en-US" b="1" dirty="0" err="1" smtClean="0"/>
              <a:t>Therpay</a:t>
            </a:r>
            <a:endParaRPr lang="en-US" b="1" dirty="0"/>
          </a:p>
        </p:txBody>
      </p:sp>
      <p:sp>
        <p:nvSpPr>
          <p:cNvPr id="6" name="Content Placeholder 5"/>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Operant Conditioning</a:t>
            </a:r>
            <a:endParaRPr lang="en-US" b="1"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1204470" y="1690653"/>
            <a:ext cx="6644130" cy="44053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Chronic Low Back Pain (CLBP)</a:t>
            </a:r>
            <a:endParaRPr lang="en-US" b="1" dirty="0"/>
          </a:p>
        </p:txBody>
      </p:sp>
      <p:pic>
        <p:nvPicPr>
          <p:cNvPr id="1026" name="Picture 2" descr="C:\Users\Linnea\AppData\Local\Microsoft\Windows\INetCache\IE\ZX7E9ZNQ\Safety-cartoon-Back-pain-Woman-Ouch[1].jpg"/>
          <p:cNvPicPr>
            <a:picLocks noGrp="1" noChangeAspect="1" noChangeArrowheads="1"/>
          </p:cNvPicPr>
          <p:nvPr>
            <p:ph idx="1"/>
          </p:nvPr>
        </p:nvPicPr>
        <p:blipFill>
          <a:blip r:embed="rId2" cstate="print"/>
          <a:srcRect/>
          <a:stretch>
            <a:fillRect/>
          </a:stretch>
        </p:blipFill>
        <p:spPr bwMode="auto">
          <a:xfrm>
            <a:off x="2819400" y="1981200"/>
            <a:ext cx="3528219" cy="3528219"/>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Low Back Pain</a:t>
            </a:r>
            <a:endParaRPr lang="en-US" b="1" dirty="0"/>
          </a:p>
        </p:txBody>
      </p:sp>
      <p:sp>
        <p:nvSpPr>
          <p:cNvPr id="3" name="Content Placeholder 2"/>
          <p:cNvSpPr>
            <a:spLocks noGrp="1"/>
          </p:cNvSpPr>
          <p:nvPr>
            <p:ph idx="1"/>
          </p:nvPr>
        </p:nvSpPr>
        <p:spPr>
          <a:xfrm>
            <a:off x="304800" y="1447800"/>
            <a:ext cx="8534400" cy="5105400"/>
          </a:xfrm>
        </p:spPr>
        <p:txBody>
          <a:bodyPr>
            <a:normAutofit fontScale="85000" lnSpcReduction="20000"/>
          </a:bodyPr>
          <a:lstStyle/>
          <a:p>
            <a:r>
              <a:rPr lang="en-US" dirty="0" smtClean="0"/>
              <a:t>The lifetime prevalence of LBP ranges between 60% and 85%</a:t>
            </a:r>
          </a:p>
          <a:p>
            <a:r>
              <a:rPr lang="en-US" dirty="0" smtClean="0"/>
              <a:t>LBP is the fifth most common reason for visits to primary care providers</a:t>
            </a:r>
          </a:p>
          <a:p>
            <a:r>
              <a:rPr lang="en-US" dirty="0" smtClean="0"/>
              <a:t>The single most common reason that U.S. adults use CAM</a:t>
            </a:r>
          </a:p>
          <a:p>
            <a:r>
              <a:rPr lang="en-US" dirty="0" smtClean="0"/>
              <a:t>Manipulation, massage, acupuncture, and mind-body approaches such as yoga are frequently used</a:t>
            </a:r>
          </a:p>
          <a:p>
            <a:r>
              <a:rPr lang="en-US" dirty="0" smtClean="0"/>
              <a:t>Most episodes resolve within 6 weeks, regardless of treatment given </a:t>
            </a:r>
          </a:p>
          <a:p>
            <a:r>
              <a:rPr lang="en-US" dirty="0" smtClean="0"/>
              <a:t>Recurrence rates are high (20% to 35%) </a:t>
            </a:r>
          </a:p>
          <a:p>
            <a:r>
              <a:rPr lang="en-US" dirty="0" smtClean="0">
                <a:solidFill>
                  <a:srgbClr val="FFC000"/>
                </a:solidFill>
              </a:rPr>
              <a:t>Approximately 5% to 20% of patients will go on to develop chronic LBP (CLBP).</a:t>
            </a:r>
            <a:endParaRPr lang="en-US" dirty="0">
              <a:solidFill>
                <a:srgbClr val="FFC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Prevention of CLBP</a:t>
            </a:r>
            <a:endParaRPr lang="en-US" sz="4000" b="1" dirty="0"/>
          </a:p>
        </p:txBody>
      </p:sp>
      <p:sp>
        <p:nvSpPr>
          <p:cNvPr id="3" name="Content Placeholder 2"/>
          <p:cNvSpPr>
            <a:spLocks noGrp="1"/>
          </p:cNvSpPr>
          <p:nvPr>
            <p:ph idx="1"/>
          </p:nvPr>
        </p:nvSpPr>
        <p:spPr>
          <a:xfrm>
            <a:off x="457200" y="1752600"/>
            <a:ext cx="8305800" cy="4343400"/>
          </a:xfrm>
        </p:spPr>
        <p:txBody>
          <a:bodyPr>
            <a:normAutofit lnSpcReduction="10000"/>
          </a:bodyPr>
          <a:lstStyle/>
          <a:p>
            <a:pPr lvl="1"/>
            <a:r>
              <a:rPr lang="en-US" b="1" dirty="0" smtClean="0"/>
              <a:t>Education: Most not progressive; will not disable</a:t>
            </a:r>
          </a:p>
          <a:p>
            <a:pPr lvl="1"/>
            <a:r>
              <a:rPr lang="en-US" b="1" dirty="0" smtClean="0"/>
              <a:t>Maintain physical activity</a:t>
            </a:r>
          </a:p>
          <a:p>
            <a:pPr lvl="1"/>
            <a:r>
              <a:rPr lang="en-US" b="1" dirty="0" smtClean="0"/>
              <a:t>Lift Properly: Bend knees, back straight</a:t>
            </a:r>
          </a:p>
          <a:p>
            <a:pPr lvl="1"/>
            <a:r>
              <a:rPr lang="en-US" b="1" dirty="0" smtClean="0"/>
              <a:t>Take regular 5-minute breaks from sitting/standing</a:t>
            </a:r>
          </a:p>
          <a:p>
            <a:pPr lvl="1"/>
            <a:r>
              <a:rPr lang="en-US" b="1" dirty="0" smtClean="0"/>
              <a:t>Strengthen trunk (core)</a:t>
            </a:r>
          </a:p>
          <a:p>
            <a:pPr lvl="1"/>
            <a:r>
              <a:rPr lang="en-US" b="1" dirty="0" smtClean="0"/>
              <a:t>Walk regularly (30 minutes most days)</a:t>
            </a:r>
          </a:p>
          <a:p>
            <a:pPr lvl="1"/>
            <a:r>
              <a:rPr lang="en-US" b="1" dirty="0" smtClean="0"/>
              <a:t>Regular stretching or yoga routine</a:t>
            </a:r>
          </a:p>
          <a:p>
            <a:pPr lvl="1"/>
            <a:r>
              <a:rPr lang="en-US" b="1" dirty="0" smtClean="0"/>
              <a:t>Healthy body weight</a:t>
            </a:r>
          </a:p>
          <a:p>
            <a:pPr lvl="1">
              <a:buNone/>
            </a:pPr>
            <a:endParaRPr lang="en-US" dirty="0" smtClean="0"/>
          </a:p>
          <a:p>
            <a:endParaRPr lang="en-US" b="1"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Low Back Pain: Causes</a:t>
            </a:r>
            <a:endParaRPr lang="en-US" b="1" dirty="0"/>
          </a:p>
        </p:txBody>
      </p:sp>
      <p:sp>
        <p:nvSpPr>
          <p:cNvPr id="3" name="Content Placeholder 2"/>
          <p:cNvSpPr>
            <a:spLocks noGrp="1"/>
          </p:cNvSpPr>
          <p:nvPr>
            <p:ph idx="1"/>
          </p:nvPr>
        </p:nvSpPr>
        <p:spPr>
          <a:xfrm>
            <a:off x="381000" y="1524000"/>
            <a:ext cx="8305800" cy="4800600"/>
          </a:xfrm>
        </p:spPr>
        <p:txBody>
          <a:bodyPr>
            <a:normAutofit fontScale="92500" lnSpcReduction="10000"/>
          </a:bodyPr>
          <a:lstStyle/>
          <a:p>
            <a:r>
              <a:rPr lang="en-US" dirty="0" smtClean="0"/>
              <a:t>Definitive </a:t>
            </a:r>
            <a:r>
              <a:rPr lang="en-US" dirty="0" err="1" smtClean="0"/>
              <a:t>pathoanatomic</a:t>
            </a:r>
            <a:r>
              <a:rPr lang="en-US" dirty="0" smtClean="0"/>
              <a:t> cause of [Acute and Chronic] LBP can be identified only in approximately 15% of cases</a:t>
            </a:r>
          </a:p>
          <a:p>
            <a:r>
              <a:rPr lang="en-US" dirty="0" smtClean="0"/>
              <a:t>Definitive causes include disk </a:t>
            </a:r>
            <a:r>
              <a:rPr lang="en-US" dirty="0" err="1" smtClean="0"/>
              <a:t>herniation</a:t>
            </a:r>
            <a:r>
              <a:rPr lang="en-US" dirty="0" smtClean="0"/>
              <a:t> with suspected </a:t>
            </a:r>
            <a:r>
              <a:rPr lang="en-US" dirty="0" err="1" smtClean="0"/>
              <a:t>radiculopathy</a:t>
            </a:r>
            <a:r>
              <a:rPr lang="en-US" dirty="0" smtClean="0"/>
              <a:t> or spinal </a:t>
            </a:r>
            <a:r>
              <a:rPr lang="en-US" dirty="0" err="1" smtClean="0"/>
              <a:t>stenosis</a:t>
            </a:r>
            <a:r>
              <a:rPr lang="en-US" dirty="0" smtClean="0"/>
              <a:t> (5%), osteoporotic compression fracture (4%), and inflammatory </a:t>
            </a:r>
            <a:r>
              <a:rPr lang="en-US" dirty="0" err="1" smtClean="0"/>
              <a:t>arthropathies</a:t>
            </a:r>
            <a:r>
              <a:rPr lang="en-US" dirty="0" smtClean="0"/>
              <a:t> (3%), cancer and infection (1%), </a:t>
            </a:r>
            <a:r>
              <a:rPr lang="en-US" dirty="0" err="1" smtClean="0"/>
              <a:t>cauda</a:t>
            </a:r>
            <a:r>
              <a:rPr lang="en-US" dirty="0" smtClean="0"/>
              <a:t> </a:t>
            </a:r>
            <a:r>
              <a:rPr lang="en-US" dirty="0" err="1" smtClean="0"/>
              <a:t>equina</a:t>
            </a:r>
            <a:r>
              <a:rPr lang="en-US" dirty="0" smtClean="0"/>
              <a:t> syndrome (less than 1%) and visceral disorders (less than 2%) such as aortic aneurysm and pelvic, gastrointestinal, and renal disease</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Low Back Pain</a:t>
            </a:r>
            <a:endParaRPr lang="en-US" b="1" dirty="0"/>
          </a:p>
        </p:txBody>
      </p:sp>
      <p:sp>
        <p:nvSpPr>
          <p:cNvPr id="3" name="Content Placeholder 2"/>
          <p:cNvSpPr>
            <a:spLocks noGrp="1"/>
          </p:cNvSpPr>
          <p:nvPr>
            <p:ph idx="1"/>
          </p:nvPr>
        </p:nvSpPr>
        <p:spPr/>
        <p:txBody>
          <a:bodyPr/>
          <a:lstStyle/>
          <a:p>
            <a:r>
              <a:rPr lang="en-US" dirty="0" smtClean="0"/>
              <a:t>Nonspecific back pain may emanate from ligaments, facet joints, muscle, fascia, nerve roots, the vertebral </a:t>
            </a:r>
            <a:r>
              <a:rPr lang="en-US" dirty="0" err="1" smtClean="0"/>
              <a:t>periosteum</a:t>
            </a:r>
            <a:r>
              <a:rPr lang="en-US" dirty="0" smtClean="0"/>
              <a:t>, or the outer portion of the disk</a:t>
            </a:r>
          </a:p>
          <a:p>
            <a:pPr>
              <a:buNone/>
            </a:pPr>
            <a:endParaRPr lang="en-US" dirty="0" smtClean="0"/>
          </a:p>
          <a:p>
            <a:r>
              <a:rPr lang="en-US" dirty="0" smtClean="0"/>
              <a:t>Precise identification of a specific diagnosis is not necessary to manage LBP patients effectively</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1143000" y="1143000"/>
            <a:ext cx="6517104" cy="4422321"/>
          </a:xfrm>
          <a:prstGeom prst="rect">
            <a:avLst/>
          </a:prstGeom>
          <a:noFill/>
          <a:ln w="9525">
            <a:noFill/>
            <a:miter lim="800000"/>
            <a:headEnd/>
            <a:tailEnd/>
          </a:ln>
        </p:spPr>
      </p:pic>
      <p:sp>
        <p:nvSpPr>
          <p:cNvPr id="11" name="TextBox 10"/>
          <p:cNvSpPr txBox="1"/>
          <p:nvPr/>
        </p:nvSpPr>
        <p:spPr>
          <a:xfrm>
            <a:off x="990600" y="609600"/>
            <a:ext cx="7162800" cy="461665"/>
          </a:xfrm>
          <a:prstGeom prst="rect">
            <a:avLst/>
          </a:prstGeom>
          <a:noFill/>
        </p:spPr>
        <p:txBody>
          <a:bodyPr wrap="square" rtlCol="0">
            <a:spAutoFit/>
          </a:bodyPr>
          <a:lstStyle/>
          <a:p>
            <a:r>
              <a:rPr lang="en-US" sz="2400" b="1" dirty="0" smtClean="0"/>
              <a:t>Waddell’s Nonorganic Signs</a:t>
            </a:r>
            <a:r>
              <a:rPr lang="en-US" sz="2400" b="1" baseline="30000" dirty="0" smtClean="0"/>
              <a:t>*</a:t>
            </a:r>
            <a:endParaRPr lang="en-US" sz="2400" b="1" dirty="0"/>
          </a:p>
        </p:txBody>
      </p:sp>
      <p:sp>
        <p:nvSpPr>
          <p:cNvPr id="12" name="TextBox 11"/>
          <p:cNvSpPr txBox="1"/>
          <p:nvPr/>
        </p:nvSpPr>
        <p:spPr>
          <a:xfrm>
            <a:off x="1066800" y="5867400"/>
            <a:ext cx="6400800" cy="646331"/>
          </a:xfrm>
          <a:prstGeom prst="rect">
            <a:avLst/>
          </a:prstGeom>
          <a:noFill/>
        </p:spPr>
        <p:txBody>
          <a:bodyPr wrap="square" rtlCol="0">
            <a:spAutoFit/>
          </a:bodyPr>
          <a:lstStyle/>
          <a:p>
            <a:r>
              <a:rPr lang="en-US" dirty="0" smtClean="0"/>
              <a:t>Note. Adapted from Chou R, </a:t>
            </a:r>
            <a:r>
              <a:rPr lang="en-US" dirty="0" err="1" smtClean="0"/>
              <a:t>Shekelle</a:t>
            </a:r>
            <a:r>
              <a:rPr lang="en-US" dirty="0" smtClean="0"/>
              <a:t> P. Will this patient develop persistent disabling low back pain? </a:t>
            </a:r>
            <a:r>
              <a:rPr lang="en-US" i="1" dirty="0" smtClean="0"/>
              <a:t>JAMA.</a:t>
            </a:r>
            <a:r>
              <a:rPr lang="en-US" dirty="0" smtClean="0"/>
              <a:t> 2010;303:1295–1302.</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762000" y="1676400"/>
            <a:ext cx="7421217" cy="3048000"/>
          </a:xfrm>
          <a:prstGeom prst="rect">
            <a:avLst/>
          </a:prstGeom>
          <a:noFill/>
          <a:ln w="9525">
            <a:noFill/>
            <a:miter lim="800000"/>
            <a:headEnd/>
            <a:tailEnd/>
          </a:ln>
        </p:spPr>
      </p:pic>
      <p:sp>
        <p:nvSpPr>
          <p:cNvPr id="3" name="TextBox 2"/>
          <p:cNvSpPr txBox="1"/>
          <p:nvPr/>
        </p:nvSpPr>
        <p:spPr>
          <a:xfrm>
            <a:off x="685800" y="838200"/>
            <a:ext cx="7162800" cy="461665"/>
          </a:xfrm>
          <a:prstGeom prst="rect">
            <a:avLst/>
          </a:prstGeom>
          <a:noFill/>
        </p:spPr>
        <p:txBody>
          <a:bodyPr wrap="square" rtlCol="0">
            <a:spAutoFit/>
          </a:bodyPr>
          <a:lstStyle/>
          <a:p>
            <a:r>
              <a:rPr lang="en-US" sz="2400" b="1" dirty="0" smtClean="0"/>
              <a:t>Waddell’s Nonorganic Signs</a:t>
            </a:r>
            <a:r>
              <a:rPr lang="en-US" sz="2400" b="1" baseline="30000" dirty="0" smtClean="0"/>
              <a:t>*</a:t>
            </a:r>
            <a:endParaRPr lang="en-US" sz="2400"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Evaluation of LBP</a:t>
            </a:r>
            <a:endParaRPr lang="en-US" b="1" dirty="0"/>
          </a:p>
        </p:txBody>
      </p:sp>
      <p:sp>
        <p:nvSpPr>
          <p:cNvPr id="3" name="Content Placeholder 2"/>
          <p:cNvSpPr>
            <a:spLocks noGrp="1"/>
          </p:cNvSpPr>
          <p:nvPr>
            <p:ph idx="1"/>
          </p:nvPr>
        </p:nvSpPr>
        <p:spPr>
          <a:xfrm>
            <a:off x="304800" y="1524000"/>
            <a:ext cx="8458200" cy="4800600"/>
          </a:xfrm>
        </p:spPr>
        <p:txBody>
          <a:bodyPr>
            <a:normAutofit fontScale="85000" lnSpcReduction="10000"/>
          </a:bodyPr>
          <a:lstStyle/>
          <a:p>
            <a:pPr>
              <a:buNone/>
            </a:pPr>
            <a:r>
              <a:rPr lang="en-US" b="1" u="sng" dirty="0" smtClean="0"/>
              <a:t>Current Complaint and History</a:t>
            </a:r>
          </a:p>
          <a:p>
            <a:r>
              <a:rPr lang="en-US" dirty="0" smtClean="0"/>
              <a:t>Pattern and nature of any lower extremity symptoms</a:t>
            </a:r>
          </a:p>
          <a:p>
            <a:r>
              <a:rPr lang="en-US" dirty="0" smtClean="0"/>
              <a:t>Presence of significant neurologic deficits, gait abnormalities, or bowel or bladder dysfunction. </a:t>
            </a:r>
          </a:p>
          <a:p>
            <a:r>
              <a:rPr lang="en-US" dirty="0" smtClean="0"/>
              <a:t>History of trauma, </a:t>
            </a:r>
            <a:r>
              <a:rPr lang="en-US" dirty="0" err="1" smtClean="0"/>
              <a:t>immunosuppression</a:t>
            </a:r>
            <a:r>
              <a:rPr lang="en-US" dirty="0" smtClean="0"/>
              <a:t>, constitutional symptoms, substance use, </a:t>
            </a:r>
            <a:r>
              <a:rPr lang="en-US" dirty="0" err="1" smtClean="0"/>
              <a:t>comorbidities</a:t>
            </a:r>
            <a:r>
              <a:rPr lang="en-US" dirty="0" smtClean="0"/>
              <a:t>, and previous history of back troubles including spinal surgery</a:t>
            </a:r>
          </a:p>
          <a:p>
            <a:r>
              <a:rPr lang="en-US" dirty="0" smtClean="0"/>
              <a:t>Postures or spinal loading strategies (e.g., flexion, extension) that aggravate or palliate the patient’s symptoms</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Definitions</a:t>
            </a:r>
            <a:endParaRPr lang="en-US" sz="4000" b="1" dirty="0"/>
          </a:p>
        </p:txBody>
      </p:sp>
      <p:sp>
        <p:nvSpPr>
          <p:cNvPr id="4" name="Text Placeholder 3"/>
          <p:cNvSpPr>
            <a:spLocks noGrp="1"/>
          </p:cNvSpPr>
          <p:nvPr>
            <p:ph type="body" idx="1"/>
          </p:nvPr>
        </p:nvSpPr>
        <p:spPr>
          <a:xfrm>
            <a:off x="381000" y="1371600"/>
            <a:ext cx="4040188" cy="639762"/>
          </a:xfrm>
        </p:spPr>
        <p:txBody>
          <a:bodyPr>
            <a:normAutofit/>
          </a:bodyPr>
          <a:lstStyle/>
          <a:p>
            <a:r>
              <a:rPr lang="en-US" sz="2800" dirty="0" smtClean="0"/>
              <a:t>Allopathic Model</a:t>
            </a:r>
            <a:endParaRPr lang="en-US" sz="2800" dirty="0"/>
          </a:p>
        </p:txBody>
      </p:sp>
      <p:sp>
        <p:nvSpPr>
          <p:cNvPr id="5" name="Content Placeholder 4"/>
          <p:cNvSpPr>
            <a:spLocks noGrp="1"/>
          </p:cNvSpPr>
          <p:nvPr>
            <p:ph sz="half" idx="2"/>
          </p:nvPr>
        </p:nvSpPr>
        <p:spPr>
          <a:xfrm>
            <a:off x="457200" y="2174874"/>
            <a:ext cx="4419600" cy="4378325"/>
          </a:xfrm>
        </p:spPr>
        <p:txBody>
          <a:bodyPr>
            <a:noAutofit/>
          </a:bodyPr>
          <a:lstStyle/>
          <a:p>
            <a:r>
              <a:rPr lang="en-US" sz="2800" dirty="0" smtClean="0"/>
              <a:t>Used synonymously with “Western Medicine” or “Conventional Medicine”</a:t>
            </a:r>
          </a:p>
          <a:p>
            <a:pPr>
              <a:buNone/>
            </a:pPr>
            <a:endParaRPr lang="en-US" sz="2800" dirty="0" smtClean="0"/>
          </a:p>
          <a:p>
            <a:r>
              <a:rPr lang="en-US" sz="2800" dirty="0" smtClean="0"/>
              <a:t>"A method of treating disease with remedies that produce effects antagonistic to those caused by the disease itself.“ (Tabor, 2001).</a:t>
            </a:r>
            <a:endParaRPr lang="en-US" sz="2800" dirty="0"/>
          </a:p>
        </p:txBody>
      </p:sp>
      <p:sp>
        <p:nvSpPr>
          <p:cNvPr id="6" name="Text Placeholder 5"/>
          <p:cNvSpPr>
            <a:spLocks noGrp="1"/>
          </p:cNvSpPr>
          <p:nvPr>
            <p:ph type="body" sz="quarter" idx="3"/>
          </p:nvPr>
        </p:nvSpPr>
        <p:spPr>
          <a:xfrm>
            <a:off x="4648200" y="1295400"/>
            <a:ext cx="4041775" cy="639762"/>
          </a:xfrm>
        </p:spPr>
        <p:txBody>
          <a:bodyPr>
            <a:normAutofit/>
          </a:bodyPr>
          <a:lstStyle/>
          <a:p>
            <a:r>
              <a:rPr lang="en-US" sz="2800" dirty="0" smtClean="0"/>
              <a:t>CAM Model</a:t>
            </a:r>
            <a:endParaRPr lang="en-US" sz="2800" dirty="0"/>
          </a:p>
        </p:txBody>
      </p:sp>
      <p:sp>
        <p:nvSpPr>
          <p:cNvPr id="7" name="Content Placeholder 6"/>
          <p:cNvSpPr>
            <a:spLocks noGrp="1"/>
          </p:cNvSpPr>
          <p:nvPr>
            <p:ph sz="quarter" idx="4"/>
          </p:nvPr>
        </p:nvSpPr>
        <p:spPr>
          <a:xfrm>
            <a:off x="4645025" y="2209799"/>
            <a:ext cx="4346575" cy="4495801"/>
          </a:xfrm>
        </p:spPr>
        <p:txBody>
          <a:bodyPr>
            <a:normAutofit/>
          </a:bodyPr>
          <a:lstStyle/>
          <a:p>
            <a:r>
              <a:rPr lang="en-US" sz="2800" dirty="0" smtClean="0"/>
              <a:t>Complementary generally refers to using a non-mainstream approach with conventional medicine.</a:t>
            </a:r>
          </a:p>
          <a:p>
            <a:r>
              <a:rPr lang="en-US" sz="2800" dirty="0" smtClean="0"/>
              <a:t>Alternative refers to using a non-mainstream approach in place of conventional medicine.</a:t>
            </a:r>
          </a:p>
          <a:p>
            <a:endParaRPr lang="en-US" sz="28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Evaluation of LBP</a:t>
            </a:r>
            <a:endParaRPr lang="en-US" b="1" dirty="0"/>
          </a:p>
        </p:txBody>
      </p:sp>
      <p:sp>
        <p:nvSpPr>
          <p:cNvPr id="3" name="Content Placeholder 2"/>
          <p:cNvSpPr>
            <a:spLocks noGrp="1"/>
          </p:cNvSpPr>
          <p:nvPr>
            <p:ph idx="1"/>
          </p:nvPr>
        </p:nvSpPr>
        <p:spPr>
          <a:xfrm>
            <a:off x="381000" y="1524000"/>
            <a:ext cx="8382000" cy="4953000"/>
          </a:xfrm>
        </p:spPr>
        <p:txBody>
          <a:bodyPr>
            <a:normAutofit fontScale="85000" lnSpcReduction="20000"/>
          </a:bodyPr>
          <a:lstStyle/>
          <a:p>
            <a:pPr>
              <a:buNone/>
            </a:pPr>
            <a:r>
              <a:rPr lang="en-US" b="1" u="sng" dirty="0" smtClean="0"/>
              <a:t>Physical Exam </a:t>
            </a:r>
          </a:p>
          <a:p>
            <a:r>
              <a:rPr lang="en-US" dirty="0" smtClean="0"/>
              <a:t>Back inspection, palpation, range-of-motion testing, orthopedic maneuvers, and a comprehensive neurologic evaluation</a:t>
            </a:r>
          </a:p>
          <a:p>
            <a:r>
              <a:rPr lang="en-US" dirty="0" smtClean="0"/>
              <a:t>Observe for </a:t>
            </a:r>
            <a:r>
              <a:rPr lang="en-US" dirty="0" err="1" smtClean="0"/>
              <a:t>antalgic</a:t>
            </a:r>
            <a:r>
              <a:rPr lang="en-US" dirty="0" smtClean="0"/>
              <a:t> posture, the Gower sign (using hands to “walk” up the thighs from a flexed position because of proximal leg weakness), or reverse </a:t>
            </a:r>
            <a:r>
              <a:rPr lang="en-US" dirty="0" err="1" smtClean="0"/>
              <a:t>lumbopelvic</a:t>
            </a:r>
            <a:r>
              <a:rPr lang="en-US" dirty="0" smtClean="0"/>
              <a:t> rhythm (bending knees to return from flexed position)</a:t>
            </a:r>
            <a:endParaRPr lang="en-US" baseline="30000" dirty="0" smtClean="0"/>
          </a:p>
          <a:p>
            <a:r>
              <a:rPr lang="en-US" dirty="0" smtClean="0"/>
              <a:t>Range-of-motion testing, especially repetitive flexion and extension: repetitive movements that centralize the pain or cause it to move from a more peripheral location (e.g., buttocks) to a more central location (midline of the lumbar spine)</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Evaluation of LBP</a:t>
            </a:r>
            <a:endParaRPr lang="en-US" b="1" dirty="0"/>
          </a:p>
        </p:txBody>
      </p:sp>
      <p:sp>
        <p:nvSpPr>
          <p:cNvPr id="3" name="Content Placeholder 2"/>
          <p:cNvSpPr>
            <a:spLocks noGrp="1"/>
          </p:cNvSpPr>
          <p:nvPr>
            <p:ph idx="1"/>
          </p:nvPr>
        </p:nvSpPr>
        <p:spPr/>
        <p:txBody>
          <a:bodyPr>
            <a:normAutofit/>
          </a:bodyPr>
          <a:lstStyle/>
          <a:p>
            <a:pPr>
              <a:buNone/>
            </a:pPr>
            <a:r>
              <a:rPr lang="en-US" b="1" u="sng" dirty="0" smtClean="0"/>
              <a:t>Physical Exam</a:t>
            </a:r>
          </a:p>
          <a:p>
            <a:r>
              <a:rPr lang="en-US" sz="2800" dirty="0" smtClean="0"/>
              <a:t>Orthopedic tests such as the straight leg raise and slump test (the seated </a:t>
            </a:r>
            <a:r>
              <a:rPr lang="en-US" sz="2800" dirty="0" err="1" smtClean="0"/>
              <a:t>Lasègue</a:t>
            </a:r>
            <a:r>
              <a:rPr lang="en-US" sz="2800" dirty="0" smtClean="0"/>
              <a:t> test) may be useful in identifying nerve root tension</a:t>
            </a:r>
            <a:endParaRPr lang="en-US" sz="2800" baseline="30000" dirty="0" smtClean="0"/>
          </a:p>
          <a:p>
            <a:r>
              <a:rPr lang="en-US" sz="2800" dirty="0" smtClean="0"/>
              <a:t>The neurologic examination should focus on the L4, L5, and S1 </a:t>
            </a:r>
            <a:r>
              <a:rPr lang="en-US" sz="2800" dirty="0" err="1" smtClean="0"/>
              <a:t>myotomes</a:t>
            </a:r>
            <a:r>
              <a:rPr lang="en-US" sz="2800" dirty="0" smtClean="0"/>
              <a:t> (heel and toe walking), dermatomes (light touch or pin prick sensation), and deep tendon reflexes (knee and ankle)</a:t>
            </a:r>
          </a:p>
          <a:p>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Evaluation of CLBP</a:t>
            </a:r>
            <a:endParaRPr lang="en-US" b="1"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1752601" y="1407576"/>
            <a:ext cx="5645472" cy="4917024"/>
          </a:xfrm>
          <a:prstGeom prst="rect">
            <a:avLst/>
          </a:prstGeom>
          <a:noFill/>
          <a:ln w="9525">
            <a:noFill/>
            <a:miter lim="800000"/>
            <a:headEnd/>
            <a:tailEnd/>
          </a:ln>
        </p:spPr>
      </p:pic>
      <p:sp>
        <p:nvSpPr>
          <p:cNvPr id="4" name="Rectangle 3"/>
          <p:cNvSpPr/>
          <p:nvPr/>
        </p:nvSpPr>
        <p:spPr>
          <a:xfrm>
            <a:off x="6781800" y="304800"/>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Care and Treatment of LBP</a:t>
            </a:r>
            <a:endParaRPr lang="en-US" b="1" dirty="0"/>
          </a:p>
        </p:txBody>
      </p:sp>
      <p:sp>
        <p:nvSpPr>
          <p:cNvPr id="3" name="Content Placeholder 2"/>
          <p:cNvSpPr>
            <a:spLocks noGrp="1"/>
          </p:cNvSpPr>
          <p:nvPr>
            <p:ph idx="1"/>
          </p:nvPr>
        </p:nvSpPr>
        <p:spPr/>
        <p:txBody>
          <a:bodyPr>
            <a:normAutofit/>
          </a:bodyPr>
          <a:lstStyle/>
          <a:p>
            <a:r>
              <a:rPr lang="en-US" b="1" dirty="0" smtClean="0"/>
              <a:t>Education and Self-Care</a:t>
            </a:r>
          </a:p>
          <a:p>
            <a:pPr lvl="1"/>
            <a:r>
              <a:rPr lang="en-US" dirty="0" smtClean="0"/>
              <a:t>Stay active and carry on as normally as possible</a:t>
            </a:r>
          </a:p>
          <a:p>
            <a:pPr lvl="1"/>
            <a:r>
              <a:rPr lang="en-US" dirty="0" smtClean="0"/>
              <a:t>Staying active may “hurt” but will not cause “harm”</a:t>
            </a:r>
          </a:p>
          <a:p>
            <a:pPr lvl="1"/>
            <a:r>
              <a:rPr lang="en-US" dirty="0" smtClean="0"/>
              <a:t>Perform physical activities in manageable, graded stages</a:t>
            </a:r>
          </a:p>
          <a:p>
            <a:pPr lvl="1"/>
            <a:r>
              <a:rPr lang="en-US" dirty="0" smtClean="0"/>
              <a:t>Track your own functional progress, and do more each day</a:t>
            </a:r>
          </a:p>
          <a:p>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Care and Treatment of CLBP</a:t>
            </a:r>
            <a:endParaRPr lang="en-US" b="1" dirty="0"/>
          </a:p>
        </p:txBody>
      </p:sp>
      <p:sp>
        <p:nvSpPr>
          <p:cNvPr id="3" name="Content Placeholder 2"/>
          <p:cNvSpPr>
            <a:spLocks noGrp="1"/>
          </p:cNvSpPr>
          <p:nvPr>
            <p:ph idx="1"/>
          </p:nvPr>
        </p:nvSpPr>
        <p:spPr>
          <a:xfrm>
            <a:off x="457200" y="1447800"/>
            <a:ext cx="8229600" cy="5105400"/>
          </a:xfrm>
        </p:spPr>
        <p:txBody>
          <a:bodyPr>
            <a:normAutofit lnSpcReduction="10000"/>
          </a:bodyPr>
          <a:lstStyle/>
          <a:p>
            <a:r>
              <a:rPr lang="en-US" b="1" dirty="0" smtClean="0"/>
              <a:t>Mind-Body Therapies</a:t>
            </a:r>
          </a:p>
          <a:p>
            <a:pPr lvl="1"/>
            <a:r>
              <a:rPr lang="en-US" dirty="0" smtClean="0"/>
              <a:t>Behavioral Therapies</a:t>
            </a:r>
          </a:p>
          <a:p>
            <a:pPr lvl="2"/>
            <a:r>
              <a:rPr lang="en-US" dirty="0" smtClean="0"/>
              <a:t>CBT</a:t>
            </a:r>
          </a:p>
          <a:p>
            <a:pPr lvl="2"/>
            <a:r>
              <a:rPr lang="en-US" dirty="0" smtClean="0"/>
              <a:t>Operant Conditioning (carrot and stick)</a:t>
            </a:r>
          </a:p>
          <a:p>
            <a:pPr lvl="1"/>
            <a:r>
              <a:rPr lang="en-US" dirty="0" smtClean="0"/>
              <a:t>Yoga</a:t>
            </a:r>
          </a:p>
          <a:p>
            <a:pPr lvl="2"/>
            <a:r>
              <a:rPr lang="en-US" dirty="0" err="1" smtClean="0"/>
              <a:t>Hatha</a:t>
            </a:r>
            <a:r>
              <a:rPr lang="en-US" dirty="0" smtClean="0"/>
              <a:t>, </a:t>
            </a:r>
            <a:r>
              <a:rPr lang="en-US" dirty="0" err="1" smtClean="0"/>
              <a:t>Vinyasa</a:t>
            </a:r>
            <a:r>
              <a:rPr lang="en-US" dirty="0" smtClean="0"/>
              <a:t>, </a:t>
            </a:r>
            <a:r>
              <a:rPr lang="en-US" dirty="0" err="1" smtClean="0"/>
              <a:t>Iyengar</a:t>
            </a:r>
            <a:r>
              <a:rPr lang="en-US" dirty="0" smtClean="0"/>
              <a:t>, </a:t>
            </a:r>
            <a:r>
              <a:rPr lang="en-US" dirty="0" err="1" smtClean="0"/>
              <a:t>Kripalu</a:t>
            </a:r>
            <a:r>
              <a:rPr lang="en-US" dirty="0" smtClean="0"/>
              <a:t>, </a:t>
            </a:r>
            <a:r>
              <a:rPr lang="en-US" dirty="0" err="1" smtClean="0"/>
              <a:t>Anusara</a:t>
            </a:r>
            <a:r>
              <a:rPr lang="en-US" dirty="0" smtClean="0"/>
              <a:t>. Others</a:t>
            </a:r>
          </a:p>
          <a:p>
            <a:pPr lvl="2"/>
            <a:r>
              <a:rPr lang="en-US" dirty="0" smtClean="0"/>
              <a:t>Instructors should have experience working with patients with chronic pain</a:t>
            </a:r>
          </a:p>
          <a:p>
            <a:pPr lvl="1"/>
            <a:r>
              <a:rPr lang="en-US" dirty="0" smtClean="0"/>
              <a:t>Multidisciplinary Functional Restoration Programs</a:t>
            </a:r>
          </a:p>
          <a:p>
            <a:pPr lvl="2"/>
            <a:r>
              <a:rPr lang="en-US" dirty="0" smtClean="0"/>
              <a:t>Physicians, exercise instructors, physical and occupational therapists, and mental health professionals</a:t>
            </a:r>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Yoga</a:t>
            </a:r>
            <a:endParaRPr lang="en-US" sz="4000" b="1" dirty="0"/>
          </a:p>
        </p:txBody>
      </p:sp>
      <p:pic>
        <p:nvPicPr>
          <p:cNvPr id="4" name="Content Placeholder 3" descr="Ayurvedic Yoga Training.jpg"/>
          <p:cNvPicPr>
            <a:picLocks noGrp="1" noChangeAspect="1"/>
          </p:cNvPicPr>
          <p:nvPr>
            <p:ph idx="1"/>
          </p:nvPr>
        </p:nvPicPr>
        <p:blipFill>
          <a:blip r:embed="rId2" cstate="print"/>
          <a:stretch>
            <a:fillRect/>
          </a:stretch>
        </p:blipFill>
        <p:spPr>
          <a:xfrm>
            <a:off x="1066800" y="1676400"/>
            <a:ext cx="7169298" cy="4038600"/>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Care and Treatment of CLBP</a:t>
            </a:r>
            <a:endParaRPr lang="en-US" b="1" dirty="0"/>
          </a:p>
        </p:txBody>
      </p:sp>
      <p:sp>
        <p:nvSpPr>
          <p:cNvPr id="3" name="Content Placeholder 2"/>
          <p:cNvSpPr>
            <a:spLocks noGrp="1"/>
          </p:cNvSpPr>
          <p:nvPr>
            <p:ph idx="1"/>
          </p:nvPr>
        </p:nvSpPr>
        <p:spPr>
          <a:xfrm>
            <a:off x="457200" y="1371600"/>
            <a:ext cx="8229600" cy="5181600"/>
          </a:xfrm>
        </p:spPr>
        <p:txBody>
          <a:bodyPr>
            <a:normAutofit/>
          </a:bodyPr>
          <a:lstStyle/>
          <a:p>
            <a:r>
              <a:rPr lang="en-US" b="1" dirty="0" smtClean="0"/>
              <a:t>First Line Pharmaceuticals</a:t>
            </a:r>
          </a:p>
          <a:p>
            <a:pPr lvl="1"/>
            <a:r>
              <a:rPr lang="en-US" b="1" dirty="0" smtClean="0"/>
              <a:t>Acetaminophen </a:t>
            </a:r>
            <a:r>
              <a:rPr lang="en-US" b="1" dirty="0" smtClean="0"/>
              <a:t>500 mg tabs </a:t>
            </a:r>
            <a:r>
              <a:rPr lang="en-US" b="1" dirty="0" err="1" smtClean="0"/>
              <a:t>i</a:t>
            </a:r>
            <a:r>
              <a:rPr lang="en-US" b="1" dirty="0" smtClean="0"/>
              <a:t>-ii </a:t>
            </a:r>
            <a:r>
              <a:rPr lang="en-US" b="1" dirty="0" err="1" smtClean="0"/>
              <a:t>po</a:t>
            </a:r>
            <a:r>
              <a:rPr lang="en-US" b="1" dirty="0" smtClean="0"/>
              <a:t> 2-4 x per day AND/OR</a:t>
            </a:r>
          </a:p>
          <a:p>
            <a:pPr lvl="1"/>
            <a:r>
              <a:rPr lang="en-US" b="1" dirty="0" smtClean="0"/>
              <a:t>Ibuprofen  400-800 mgs </a:t>
            </a:r>
            <a:r>
              <a:rPr lang="en-US" b="1" dirty="0" err="1" smtClean="0"/>
              <a:t>po</a:t>
            </a:r>
            <a:r>
              <a:rPr lang="en-US" b="1" dirty="0" smtClean="0"/>
              <a:t> TID </a:t>
            </a:r>
            <a:r>
              <a:rPr lang="en-US" b="1" u="sng" dirty="0" smtClean="0"/>
              <a:t>OR</a:t>
            </a:r>
          </a:p>
          <a:p>
            <a:pPr lvl="1"/>
            <a:r>
              <a:rPr lang="en-US" b="1" dirty="0" smtClean="0"/>
              <a:t>Naproxen  </a:t>
            </a:r>
            <a:r>
              <a:rPr lang="en-US" b="1" dirty="0" smtClean="0"/>
              <a:t>375-500 </a:t>
            </a:r>
            <a:r>
              <a:rPr lang="en-US" b="1" dirty="0" err="1" smtClean="0"/>
              <a:t>po</a:t>
            </a:r>
            <a:r>
              <a:rPr lang="en-US" b="1" dirty="0" smtClean="0"/>
              <a:t> BID</a:t>
            </a:r>
          </a:p>
          <a:p>
            <a:r>
              <a:rPr lang="en-US" b="1" dirty="0" smtClean="0"/>
              <a:t>Second Line Pharmaceuticals</a:t>
            </a:r>
          </a:p>
          <a:p>
            <a:pPr lvl="1"/>
            <a:r>
              <a:rPr lang="en-US" b="1" dirty="0" smtClean="0"/>
              <a:t>Weak </a:t>
            </a:r>
            <a:r>
              <a:rPr lang="en-US" b="1" dirty="0"/>
              <a:t>o</a:t>
            </a:r>
            <a:r>
              <a:rPr lang="en-US" b="1" dirty="0" smtClean="0"/>
              <a:t>pioids</a:t>
            </a:r>
            <a:endParaRPr lang="en-US" b="1" dirty="0" smtClean="0"/>
          </a:p>
          <a:p>
            <a:pPr lvl="2"/>
            <a:r>
              <a:rPr lang="en-US" dirty="0" smtClean="0"/>
              <a:t>Codeine 15 to 30 mg up to 4 x per day </a:t>
            </a:r>
            <a:r>
              <a:rPr lang="en-US" b="1" u="sng" dirty="0" smtClean="0"/>
              <a:t>OR</a:t>
            </a:r>
          </a:p>
          <a:p>
            <a:pPr lvl="2"/>
            <a:r>
              <a:rPr lang="en-US" dirty="0"/>
              <a:t>h</a:t>
            </a:r>
            <a:r>
              <a:rPr lang="en-US" dirty="0" smtClean="0"/>
              <a:t>ydrocodone </a:t>
            </a:r>
            <a:r>
              <a:rPr lang="en-US" dirty="0" smtClean="0"/>
              <a:t>5 to 10 mg up to 4 x per day  </a:t>
            </a:r>
            <a:r>
              <a:rPr lang="en-US" b="1" u="sng" dirty="0" smtClean="0"/>
              <a:t>OR</a:t>
            </a:r>
          </a:p>
          <a:p>
            <a:pPr lvl="2"/>
            <a:r>
              <a:rPr lang="en-US" dirty="0"/>
              <a:t>t</a:t>
            </a:r>
            <a:r>
              <a:rPr lang="en-US" dirty="0" smtClean="0"/>
              <a:t>ramadol  </a:t>
            </a:r>
            <a:r>
              <a:rPr lang="en-US" dirty="0" smtClean="0"/>
              <a:t>50 to 100 mg up to 4 x per day</a:t>
            </a:r>
            <a:endParaRPr lang="en-US" b="1" dirty="0" smtClean="0"/>
          </a:p>
          <a:p>
            <a:pPr lvl="1"/>
            <a:endParaRPr lang="en-US" b="1"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Care and Treatment of CLBP</a:t>
            </a:r>
            <a:endParaRPr lang="en-US" dirty="0"/>
          </a:p>
        </p:txBody>
      </p:sp>
      <p:sp>
        <p:nvSpPr>
          <p:cNvPr id="3" name="Content Placeholder 2"/>
          <p:cNvSpPr>
            <a:spLocks noGrp="1"/>
          </p:cNvSpPr>
          <p:nvPr>
            <p:ph idx="1"/>
          </p:nvPr>
        </p:nvSpPr>
        <p:spPr/>
        <p:txBody>
          <a:bodyPr/>
          <a:lstStyle/>
          <a:p>
            <a:r>
              <a:rPr lang="en-US" dirty="0" smtClean="0"/>
              <a:t>Muscle Relaxants</a:t>
            </a:r>
          </a:p>
          <a:p>
            <a:pPr lvl="1"/>
            <a:r>
              <a:rPr lang="en-US" dirty="0" smtClean="0"/>
              <a:t>Benzodiazepines</a:t>
            </a:r>
          </a:p>
          <a:p>
            <a:pPr lvl="1"/>
            <a:r>
              <a:rPr lang="en-US" dirty="0" smtClean="0"/>
              <a:t>Non benzodiazepines</a:t>
            </a:r>
            <a:endParaRPr lang="en-US" dirty="0" smtClean="0"/>
          </a:p>
          <a:p>
            <a:r>
              <a:rPr lang="en-US" dirty="0" err="1" smtClean="0"/>
              <a:t>Tricyclic</a:t>
            </a:r>
            <a:r>
              <a:rPr lang="en-US" dirty="0" smtClean="0"/>
              <a:t> Antidepressants</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b="1" dirty="0" smtClean="0"/>
              <a:t>Care and Treatment for CLBP</a:t>
            </a:r>
            <a:endParaRPr lang="en-US" sz="3600" b="1" dirty="0"/>
          </a:p>
        </p:txBody>
      </p:sp>
      <p:sp>
        <p:nvSpPr>
          <p:cNvPr id="3" name="Content Placeholder 2"/>
          <p:cNvSpPr>
            <a:spLocks noGrp="1"/>
          </p:cNvSpPr>
          <p:nvPr>
            <p:ph idx="1"/>
          </p:nvPr>
        </p:nvSpPr>
        <p:spPr>
          <a:xfrm>
            <a:off x="0" y="1066800"/>
            <a:ext cx="9144000" cy="5791200"/>
          </a:xfrm>
        </p:spPr>
        <p:txBody>
          <a:bodyPr>
            <a:normAutofit lnSpcReduction="10000"/>
          </a:bodyPr>
          <a:lstStyle/>
          <a:p>
            <a:r>
              <a:rPr lang="en-US" b="1" dirty="0" smtClean="0"/>
              <a:t>Botanicals and supplements</a:t>
            </a:r>
          </a:p>
          <a:p>
            <a:pPr lvl="1"/>
            <a:r>
              <a:rPr lang="en-US" b="1" dirty="0" smtClean="0"/>
              <a:t>Devil’s Claw</a:t>
            </a:r>
          </a:p>
          <a:p>
            <a:pPr lvl="2"/>
            <a:r>
              <a:rPr lang="en-US" dirty="0" smtClean="0"/>
              <a:t>Devil’s claw (</a:t>
            </a:r>
            <a:r>
              <a:rPr lang="en-US" i="1" dirty="0" err="1" smtClean="0"/>
              <a:t>Harpagophytum</a:t>
            </a:r>
            <a:r>
              <a:rPr lang="en-US" i="1" dirty="0" smtClean="0"/>
              <a:t> </a:t>
            </a:r>
            <a:r>
              <a:rPr lang="en-US" i="1" dirty="0" err="1" smtClean="0"/>
              <a:t>procumbens</a:t>
            </a:r>
            <a:r>
              <a:rPr lang="en-US" i="1" dirty="0" smtClean="0"/>
              <a:t>)</a:t>
            </a:r>
            <a:r>
              <a:rPr lang="en-US" dirty="0" smtClean="0"/>
              <a:t>belongs to the </a:t>
            </a:r>
            <a:r>
              <a:rPr lang="en-US" dirty="0" err="1" smtClean="0"/>
              <a:t>Pedaliaceae</a:t>
            </a:r>
            <a:r>
              <a:rPr lang="en-US" dirty="0" smtClean="0"/>
              <a:t> family and is also known as grapple plant, wood spider, and </a:t>
            </a:r>
            <a:r>
              <a:rPr lang="en-US" dirty="0" err="1" smtClean="0"/>
              <a:t>harpago</a:t>
            </a:r>
            <a:r>
              <a:rPr lang="en-US" dirty="0" smtClean="0"/>
              <a:t>.</a:t>
            </a:r>
          </a:p>
          <a:p>
            <a:pPr lvl="2"/>
            <a:r>
              <a:rPr lang="en-US" dirty="0" smtClean="0"/>
              <a:t>A Cochrane Review found </a:t>
            </a:r>
            <a:r>
              <a:rPr lang="en-US" b="1" dirty="0" smtClean="0"/>
              <a:t>two high-quality trials </a:t>
            </a:r>
            <a:r>
              <a:rPr lang="en-US" dirty="0" smtClean="0"/>
              <a:t>that examined the analgesic effects of devil’s claw for back pain and showed strong evidence that this botanical was better than placebo for short-term improvements in pain.</a:t>
            </a:r>
          </a:p>
          <a:p>
            <a:pPr lvl="2"/>
            <a:r>
              <a:rPr lang="en-US" dirty="0" smtClean="0"/>
              <a:t>Daily use of 2400 mg, divided three times per day and ingested by tablet or capsule standardized to 2% </a:t>
            </a:r>
            <a:r>
              <a:rPr lang="en-US" dirty="0" err="1" smtClean="0"/>
              <a:t>harpagosides</a:t>
            </a:r>
            <a:r>
              <a:rPr lang="en-US" dirty="0" smtClean="0"/>
              <a:t> and 3% total </a:t>
            </a:r>
            <a:r>
              <a:rPr lang="en-US" dirty="0" err="1" smtClean="0"/>
              <a:t>iridoid</a:t>
            </a:r>
            <a:r>
              <a:rPr lang="en-US" dirty="0" smtClean="0"/>
              <a:t> glycosides, is recommended.</a:t>
            </a:r>
            <a:endParaRPr lang="en-US" baseline="30000" dirty="0" smtClean="0"/>
          </a:p>
          <a:p>
            <a:pPr lvl="2"/>
            <a:r>
              <a:rPr lang="en-US" dirty="0" smtClean="0"/>
              <a:t>Devil’s claw extract </a:t>
            </a:r>
            <a:r>
              <a:rPr lang="en-US" b="1" dirty="0" smtClean="0"/>
              <a:t>may inhibit certain </a:t>
            </a:r>
            <a:r>
              <a:rPr lang="en-US" b="1" dirty="0" err="1" smtClean="0"/>
              <a:t>cytochrome</a:t>
            </a:r>
            <a:r>
              <a:rPr lang="en-US" b="1" dirty="0" smtClean="0"/>
              <a:t> P-450 </a:t>
            </a:r>
            <a:r>
              <a:rPr lang="en-US" dirty="0" smtClean="0"/>
              <a:t>enzymes; caution with </a:t>
            </a:r>
            <a:r>
              <a:rPr lang="en-US" dirty="0" err="1" smtClean="0"/>
              <a:t>statins</a:t>
            </a:r>
            <a:r>
              <a:rPr lang="en-US" dirty="0" smtClean="0"/>
              <a:t>, </a:t>
            </a:r>
            <a:r>
              <a:rPr lang="en-US" dirty="0" err="1" smtClean="0"/>
              <a:t>imidazoles</a:t>
            </a:r>
            <a:r>
              <a:rPr lang="en-US" dirty="0" smtClean="0"/>
              <a:t>, protease inhibitors, and </a:t>
            </a:r>
            <a:r>
              <a:rPr lang="en-US" dirty="0" err="1" smtClean="0"/>
              <a:t>warfarin</a:t>
            </a:r>
            <a:endParaRPr lang="en-US" dirty="0" smtClean="0"/>
          </a:p>
          <a:p>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Devil’s Claw</a:t>
            </a:r>
            <a:endParaRPr lang="en-US" b="1" dirty="0"/>
          </a:p>
        </p:txBody>
      </p:sp>
      <p:sp>
        <p:nvSpPr>
          <p:cNvPr id="9" name="Text Placeholder 8"/>
          <p:cNvSpPr>
            <a:spLocks noGrp="1"/>
          </p:cNvSpPr>
          <p:nvPr>
            <p:ph type="body" idx="1"/>
          </p:nvPr>
        </p:nvSpPr>
        <p:spPr>
          <a:xfrm>
            <a:off x="457200" y="1447800"/>
            <a:ext cx="4040188" cy="639762"/>
          </a:xfrm>
        </p:spPr>
        <p:txBody>
          <a:bodyPr/>
          <a:lstStyle/>
          <a:p>
            <a:r>
              <a:rPr lang="en-US" dirty="0" smtClean="0"/>
              <a:t>Capsules</a:t>
            </a:r>
            <a:endParaRPr lang="en-US" dirty="0"/>
          </a:p>
        </p:txBody>
      </p:sp>
      <p:pic>
        <p:nvPicPr>
          <p:cNvPr id="2050" name="Picture 2"/>
          <p:cNvPicPr>
            <a:picLocks noGrp="1" noChangeAspect="1" noChangeArrowheads="1"/>
          </p:cNvPicPr>
          <p:nvPr>
            <p:ph sz="half" idx="2"/>
          </p:nvPr>
        </p:nvPicPr>
        <p:blipFill>
          <a:blip r:embed="rId2" cstate="print"/>
          <a:stretch>
            <a:fillRect/>
          </a:stretch>
        </p:blipFill>
        <p:spPr bwMode="auto">
          <a:xfrm>
            <a:off x="1559717" y="2174875"/>
            <a:ext cx="1835154" cy="3951288"/>
          </a:xfrm>
          <a:prstGeom prst="rect">
            <a:avLst/>
          </a:prstGeom>
          <a:noFill/>
          <a:ln w="9525">
            <a:noFill/>
            <a:miter lim="800000"/>
            <a:headEnd/>
            <a:tailEnd/>
          </a:ln>
        </p:spPr>
      </p:pic>
      <p:sp>
        <p:nvSpPr>
          <p:cNvPr id="10" name="Text Placeholder 9"/>
          <p:cNvSpPr>
            <a:spLocks noGrp="1"/>
          </p:cNvSpPr>
          <p:nvPr>
            <p:ph type="body" sz="quarter" idx="3"/>
          </p:nvPr>
        </p:nvSpPr>
        <p:spPr/>
        <p:txBody>
          <a:bodyPr/>
          <a:lstStyle/>
          <a:p>
            <a:r>
              <a:rPr lang="en-US" dirty="0" smtClean="0"/>
              <a:t>Seed Pods</a:t>
            </a:r>
            <a:endParaRPr lang="en-US" dirty="0"/>
          </a:p>
        </p:txBody>
      </p:sp>
      <p:pic>
        <p:nvPicPr>
          <p:cNvPr id="2051" name="Picture 3"/>
          <p:cNvPicPr>
            <a:picLocks noGrp="1" noChangeAspect="1" noChangeArrowheads="1"/>
          </p:cNvPicPr>
          <p:nvPr>
            <p:ph sz="quarter" idx="4"/>
          </p:nvPr>
        </p:nvPicPr>
        <p:blipFill>
          <a:blip r:embed="rId3" cstate="print"/>
          <a:stretch>
            <a:fillRect/>
          </a:stretch>
        </p:blipFill>
        <p:spPr bwMode="auto">
          <a:xfrm>
            <a:off x="4495800" y="2667000"/>
            <a:ext cx="4041775" cy="30206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CA BRN Position on CAM</a:t>
            </a:r>
            <a:endParaRPr lang="en-US" sz="4000" b="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1371600"/>
            <a:ext cx="9204191" cy="51748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rmAutofit fontScale="90000"/>
          </a:bodyPr>
          <a:lstStyle/>
          <a:p>
            <a:r>
              <a:rPr lang="en-US" sz="3600" b="1" dirty="0" smtClean="0"/>
              <a:t>Care and Treatment for CLBP</a:t>
            </a:r>
            <a:endParaRPr lang="en-US" sz="3600" b="1" dirty="0"/>
          </a:p>
        </p:txBody>
      </p:sp>
      <p:sp>
        <p:nvSpPr>
          <p:cNvPr id="3" name="Content Placeholder 2"/>
          <p:cNvSpPr>
            <a:spLocks noGrp="1"/>
          </p:cNvSpPr>
          <p:nvPr>
            <p:ph idx="1"/>
          </p:nvPr>
        </p:nvSpPr>
        <p:spPr>
          <a:xfrm>
            <a:off x="0" y="685800"/>
            <a:ext cx="9144000" cy="6172200"/>
          </a:xfrm>
        </p:spPr>
        <p:txBody>
          <a:bodyPr>
            <a:normAutofit fontScale="92500" lnSpcReduction="20000"/>
          </a:bodyPr>
          <a:lstStyle/>
          <a:p>
            <a:r>
              <a:rPr lang="en-US" b="1" dirty="0" smtClean="0"/>
              <a:t>Botanicals and supplements</a:t>
            </a:r>
            <a:endParaRPr lang="en-US" dirty="0" smtClean="0"/>
          </a:p>
          <a:p>
            <a:pPr lvl="1"/>
            <a:r>
              <a:rPr lang="en-US" b="1" dirty="0" smtClean="0"/>
              <a:t>Willow Bark</a:t>
            </a:r>
          </a:p>
          <a:p>
            <a:pPr lvl="1"/>
            <a:r>
              <a:rPr lang="en-US" dirty="0" smtClean="0"/>
              <a:t>Willow bark comes from white willow or European willow </a:t>
            </a:r>
            <a:r>
              <a:rPr lang="en-US" i="1" dirty="0" smtClean="0"/>
              <a:t>(Salix alba)</a:t>
            </a:r>
            <a:r>
              <a:rPr lang="en-US" dirty="0" smtClean="0"/>
              <a:t> and purple willow </a:t>
            </a:r>
            <a:r>
              <a:rPr lang="en-US" i="1" dirty="0" smtClean="0"/>
              <a:t>(Salix </a:t>
            </a:r>
            <a:r>
              <a:rPr lang="en-US" i="1" dirty="0" err="1" smtClean="0"/>
              <a:t>purpurea</a:t>
            </a:r>
            <a:r>
              <a:rPr lang="en-US" i="1" dirty="0" smtClean="0"/>
              <a:t>).</a:t>
            </a:r>
            <a:r>
              <a:rPr lang="en-US" dirty="0" smtClean="0"/>
              <a:t> </a:t>
            </a:r>
          </a:p>
          <a:p>
            <a:pPr lvl="1"/>
            <a:r>
              <a:rPr lang="en-US" dirty="0" smtClean="0"/>
              <a:t>Willow bark contains </a:t>
            </a:r>
            <a:r>
              <a:rPr lang="en-US" dirty="0" err="1" smtClean="0"/>
              <a:t>salicylates</a:t>
            </a:r>
            <a:r>
              <a:rPr lang="en-US" dirty="0" smtClean="0"/>
              <a:t> and is the botanical precursor to aspirin. Willow bark has been shown to be better than placebo for short-term improvements in pain.</a:t>
            </a:r>
          </a:p>
          <a:p>
            <a:pPr lvl="1"/>
            <a:r>
              <a:rPr lang="en-US" b="1" dirty="0" smtClean="0"/>
              <a:t>Dosage</a:t>
            </a:r>
          </a:p>
          <a:p>
            <a:pPr lvl="2"/>
            <a:r>
              <a:rPr lang="en-US" dirty="0" smtClean="0"/>
              <a:t>The three routes of administration of willow bark are tea, capsule, and tincture. Willow bark containing 240 mg of </a:t>
            </a:r>
            <a:r>
              <a:rPr lang="en-US" dirty="0" err="1" smtClean="0"/>
              <a:t>salicin</a:t>
            </a:r>
            <a:r>
              <a:rPr lang="en-US" dirty="0" smtClean="0"/>
              <a:t> taken once daily is recommended.</a:t>
            </a:r>
          </a:p>
          <a:p>
            <a:pPr lvl="1"/>
            <a:r>
              <a:rPr lang="en-US" b="1" dirty="0" smtClean="0"/>
              <a:t>Precautions</a:t>
            </a:r>
          </a:p>
          <a:p>
            <a:pPr lvl="2"/>
            <a:r>
              <a:rPr lang="en-US" dirty="0" smtClean="0"/>
              <a:t>Willow bark should be avoided in patients who are allergic or sensitive to </a:t>
            </a:r>
            <a:r>
              <a:rPr lang="en-US" dirty="0" err="1" smtClean="0"/>
              <a:t>salicylates</a:t>
            </a:r>
            <a:r>
              <a:rPr lang="en-US" dirty="0" smtClean="0"/>
              <a:t>. </a:t>
            </a:r>
          </a:p>
          <a:p>
            <a:pPr lvl="2"/>
            <a:r>
              <a:rPr lang="en-US" dirty="0" smtClean="0"/>
              <a:t>Willow bark can cause dyspepsia </a:t>
            </a:r>
          </a:p>
          <a:p>
            <a:pPr lvl="2"/>
            <a:r>
              <a:rPr lang="en-US" dirty="0" smtClean="0"/>
              <a:t>Concomitant use of willow bark and anticoagulants and </a:t>
            </a:r>
            <a:r>
              <a:rPr lang="en-US" dirty="0" err="1" smtClean="0"/>
              <a:t>antiplatelet</a:t>
            </a:r>
            <a:r>
              <a:rPr lang="en-US" dirty="0" smtClean="0"/>
              <a:t> drugs should be avoided.</a:t>
            </a:r>
            <a:r>
              <a:rPr lang="en-US" baseline="30000" dirty="0" smtClean="0"/>
              <a:t>=</a:t>
            </a:r>
            <a:endParaRPr lang="en-US" dirty="0" smtClean="0"/>
          </a:p>
          <a:p>
            <a:pPr lvl="1"/>
            <a:endParaRPr lang="en-US" b="1" dirty="0" smtClean="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Willow’s Bark</a:t>
            </a:r>
            <a:endParaRPr lang="en-US" b="1" dirty="0"/>
          </a:p>
        </p:txBody>
      </p:sp>
      <p:sp>
        <p:nvSpPr>
          <p:cNvPr id="5" name="Text Placeholder 4"/>
          <p:cNvSpPr>
            <a:spLocks noGrp="1"/>
          </p:cNvSpPr>
          <p:nvPr>
            <p:ph type="body" idx="1"/>
          </p:nvPr>
        </p:nvSpPr>
        <p:spPr/>
        <p:txBody>
          <a:bodyPr/>
          <a:lstStyle/>
          <a:p>
            <a:r>
              <a:rPr lang="en-US" dirty="0" smtClean="0"/>
              <a:t>White Willow Tree</a:t>
            </a:r>
            <a:endParaRPr lang="en-US" dirty="0"/>
          </a:p>
        </p:txBody>
      </p:sp>
      <p:sp>
        <p:nvSpPr>
          <p:cNvPr id="7" name="Text Placeholder 6"/>
          <p:cNvSpPr>
            <a:spLocks noGrp="1"/>
          </p:cNvSpPr>
          <p:nvPr>
            <p:ph type="body" sz="quarter" idx="3"/>
          </p:nvPr>
        </p:nvSpPr>
        <p:spPr/>
        <p:txBody>
          <a:bodyPr/>
          <a:lstStyle/>
          <a:p>
            <a:r>
              <a:rPr lang="en-US" dirty="0" smtClean="0"/>
              <a:t>Willow’s Bark </a:t>
            </a:r>
            <a:r>
              <a:rPr lang="en-US" dirty="0" err="1" smtClean="0"/>
              <a:t>Tinctture</a:t>
            </a:r>
            <a:endParaRPr lang="en-US" dirty="0"/>
          </a:p>
        </p:txBody>
      </p:sp>
      <p:pic>
        <p:nvPicPr>
          <p:cNvPr id="3074" name="Picture 2"/>
          <p:cNvPicPr>
            <a:picLocks noGrp="1" noChangeAspect="1" noChangeArrowheads="1"/>
          </p:cNvPicPr>
          <p:nvPr>
            <p:ph sz="quarter" idx="4"/>
          </p:nvPr>
        </p:nvPicPr>
        <p:blipFill>
          <a:blip r:embed="rId3" cstate="print"/>
          <a:srcRect/>
          <a:stretch>
            <a:fillRect/>
          </a:stretch>
        </p:blipFill>
        <p:spPr bwMode="auto">
          <a:xfrm>
            <a:off x="5943600" y="2514600"/>
            <a:ext cx="1480598" cy="3951288"/>
          </a:xfrm>
          <a:prstGeom prst="rect">
            <a:avLst/>
          </a:prstGeom>
          <a:noFill/>
          <a:ln w="9525">
            <a:noFill/>
            <a:miter lim="800000"/>
            <a:headEnd/>
            <a:tailEnd/>
          </a:ln>
        </p:spPr>
      </p:pic>
      <p:pic>
        <p:nvPicPr>
          <p:cNvPr id="3075" name="Picture 3"/>
          <p:cNvPicPr>
            <a:picLocks noGrp="1" noChangeAspect="1" noChangeArrowheads="1"/>
          </p:cNvPicPr>
          <p:nvPr>
            <p:ph sz="half" idx="2"/>
          </p:nvPr>
        </p:nvPicPr>
        <p:blipFill>
          <a:blip r:embed="rId4" cstate="print"/>
          <a:srcRect/>
          <a:stretch>
            <a:fillRect/>
          </a:stretch>
        </p:blipFill>
        <p:spPr bwMode="auto">
          <a:xfrm>
            <a:off x="685800" y="2359025"/>
            <a:ext cx="426720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b="1" dirty="0" smtClean="0"/>
              <a:t>Spinal Manipulation</a:t>
            </a:r>
            <a:endParaRPr lang="en-US" b="1" dirty="0"/>
          </a:p>
        </p:txBody>
      </p:sp>
      <p:sp>
        <p:nvSpPr>
          <p:cNvPr id="13" name="Content Placeholder 12"/>
          <p:cNvSpPr>
            <a:spLocks noGrp="1"/>
          </p:cNvSpPr>
          <p:nvPr>
            <p:ph idx="1"/>
          </p:nvPr>
        </p:nvSpPr>
        <p:spPr/>
        <p:txBody>
          <a:bodyPr/>
          <a:lstStyle/>
          <a:p>
            <a:r>
              <a:rPr lang="en-US" dirty="0" smtClean="0"/>
              <a:t>High-velocity, low-amplitude forces to the joints of the spine through long or short levers. </a:t>
            </a:r>
          </a:p>
          <a:p>
            <a:r>
              <a:rPr lang="en-US" dirty="0" smtClean="0"/>
              <a:t>Spinal manipulation is primarily performed by chiropractors, but it also can be provided by osteopaths, physical therapists, and physicians.</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000" dirty="0" smtClean="0"/>
              <a:t/>
            </a:r>
            <a:br>
              <a:rPr lang="en-US" sz="4000" dirty="0" smtClean="0"/>
            </a:br>
            <a:r>
              <a:rPr lang="en-US" sz="4000" b="1" dirty="0" smtClean="0"/>
              <a:t>Patients with LBP most likely to respond to manipulation</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Duration of current episode less than 16 days</a:t>
            </a:r>
          </a:p>
          <a:p>
            <a:r>
              <a:rPr lang="en-US" dirty="0" smtClean="0"/>
              <a:t>Extremity symptoms not distal to the knee</a:t>
            </a:r>
          </a:p>
          <a:p>
            <a:r>
              <a:rPr lang="en-US" dirty="0" smtClean="0"/>
              <a:t>Low fear avoidance</a:t>
            </a:r>
          </a:p>
          <a:p>
            <a:r>
              <a:rPr lang="en-US" dirty="0" smtClean="0"/>
              <a:t>Palpation of one or more </a:t>
            </a:r>
            <a:r>
              <a:rPr lang="en-US" dirty="0" err="1" smtClean="0"/>
              <a:t>hypomobile</a:t>
            </a:r>
            <a:r>
              <a:rPr lang="en-US" dirty="0" smtClean="0"/>
              <a:t> lumbar segments</a:t>
            </a:r>
          </a:p>
          <a:p>
            <a:r>
              <a:rPr lang="en-US" dirty="0" smtClean="0"/>
              <a:t>One or both hips with internal rotation range of motion greater than 35 degrees</a:t>
            </a:r>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err="1" smtClean="0"/>
              <a:t>Nonthrust</a:t>
            </a:r>
            <a:r>
              <a:rPr lang="en-US" b="1" dirty="0" smtClean="0"/>
              <a:t> Manual Therapies</a:t>
            </a:r>
            <a:br>
              <a:rPr lang="en-US" b="1" dirty="0" smtClean="0"/>
            </a:br>
            <a:endParaRPr lang="en-US" dirty="0"/>
          </a:p>
        </p:txBody>
      </p:sp>
      <p:sp>
        <p:nvSpPr>
          <p:cNvPr id="3" name="Content Placeholder 2"/>
          <p:cNvSpPr>
            <a:spLocks noGrp="1"/>
          </p:cNvSpPr>
          <p:nvPr>
            <p:ph idx="1"/>
          </p:nvPr>
        </p:nvSpPr>
        <p:spPr>
          <a:xfrm>
            <a:off x="457200" y="1447800"/>
            <a:ext cx="8229600" cy="5029200"/>
          </a:xfrm>
        </p:spPr>
        <p:txBody>
          <a:bodyPr>
            <a:normAutofit fontScale="85000" lnSpcReduction="20000"/>
          </a:bodyPr>
          <a:lstStyle/>
          <a:p>
            <a:r>
              <a:rPr lang="en-US" dirty="0" err="1" smtClean="0"/>
              <a:t>Nonthrust</a:t>
            </a:r>
            <a:r>
              <a:rPr lang="en-US" dirty="0" smtClean="0"/>
              <a:t> manual therapies encompass various techniques directed at the joints and soft tissues</a:t>
            </a:r>
          </a:p>
          <a:p>
            <a:r>
              <a:rPr lang="en-US" dirty="0" smtClean="0"/>
              <a:t>Techniques include mobilization, muscle energy techniques, </a:t>
            </a:r>
            <a:r>
              <a:rPr lang="en-US" dirty="0" err="1" smtClean="0"/>
              <a:t>myofascial</a:t>
            </a:r>
            <a:r>
              <a:rPr lang="en-US" dirty="0" smtClean="0"/>
              <a:t> release, strain and </a:t>
            </a:r>
            <a:r>
              <a:rPr lang="en-US" dirty="0" err="1" smtClean="0"/>
              <a:t>counterstrain</a:t>
            </a:r>
            <a:r>
              <a:rPr lang="en-US" dirty="0" smtClean="0"/>
              <a:t> and </a:t>
            </a:r>
            <a:r>
              <a:rPr lang="en-US" dirty="0" err="1" smtClean="0"/>
              <a:t>craniosacral</a:t>
            </a:r>
            <a:r>
              <a:rPr lang="en-US" dirty="0" smtClean="0"/>
              <a:t> therapy </a:t>
            </a:r>
          </a:p>
          <a:p>
            <a:r>
              <a:rPr lang="en-US" dirty="0" smtClean="0"/>
              <a:t>Procedures use both active and passive movements and are distinct from spinal manipulation in that high-velocity, low-amplitude forces are not used</a:t>
            </a:r>
          </a:p>
          <a:p>
            <a:r>
              <a:rPr lang="en-US" dirty="0" err="1" smtClean="0"/>
              <a:t>Nonthrust</a:t>
            </a:r>
            <a:r>
              <a:rPr lang="en-US" dirty="0" smtClean="0"/>
              <a:t> manual therapies are primarily performed by osteopaths, but they are also commonly </a:t>
            </a:r>
            <a:r>
              <a:rPr lang="en-US" b="1" dirty="0" smtClean="0"/>
              <a:t>delivered by physical therapists and chiropractors</a:t>
            </a:r>
          </a:p>
          <a:p>
            <a:r>
              <a:rPr lang="en-US" b="1" dirty="0" smtClean="0"/>
              <a:t>Massage therapists </a:t>
            </a:r>
            <a:r>
              <a:rPr lang="en-US" dirty="0" smtClean="0"/>
              <a:t>may be trained to perform </a:t>
            </a:r>
            <a:r>
              <a:rPr lang="en-US" dirty="0" err="1" smtClean="0"/>
              <a:t>craniosacral</a:t>
            </a:r>
            <a:r>
              <a:rPr lang="en-US" dirty="0" smtClean="0"/>
              <a:t> therapy</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Exercise</a:t>
            </a:r>
            <a:endParaRPr lang="en-US" b="1" dirty="0"/>
          </a:p>
        </p:txBody>
      </p:sp>
      <p:sp>
        <p:nvSpPr>
          <p:cNvPr id="3" name="Content Placeholder 2"/>
          <p:cNvSpPr>
            <a:spLocks noGrp="1"/>
          </p:cNvSpPr>
          <p:nvPr>
            <p:ph idx="1"/>
          </p:nvPr>
        </p:nvSpPr>
        <p:spPr>
          <a:xfrm>
            <a:off x="457200" y="1371600"/>
            <a:ext cx="8229600" cy="4754563"/>
          </a:xfrm>
        </p:spPr>
        <p:txBody>
          <a:bodyPr>
            <a:normAutofit lnSpcReduction="10000"/>
          </a:bodyPr>
          <a:lstStyle/>
          <a:p>
            <a:r>
              <a:rPr lang="en-US" dirty="0" smtClean="0"/>
              <a:t>Major clinical practice guidelines recommend that exercise therapy be offered according to patients’ preferences</a:t>
            </a:r>
          </a:p>
          <a:p>
            <a:r>
              <a:rPr lang="en-US" dirty="0" smtClean="0"/>
              <a:t>Individually designed, supervised, high-intensity programs are recommended </a:t>
            </a:r>
          </a:p>
          <a:p>
            <a:r>
              <a:rPr lang="en-US" dirty="0" smtClean="0"/>
              <a:t>Adverse events associated with back exercise programs are rare</a:t>
            </a:r>
          </a:p>
          <a:p>
            <a:r>
              <a:rPr lang="en-US" dirty="0" smtClean="0"/>
              <a:t>Usually designed by physical therapists, but may be designed by physicians</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Massage</a:t>
            </a:r>
            <a:endParaRPr lang="en-US" b="1" dirty="0"/>
          </a:p>
        </p:txBody>
      </p:sp>
      <p:sp>
        <p:nvSpPr>
          <p:cNvPr id="3" name="Content Placeholder 2"/>
          <p:cNvSpPr>
            <a:spLocks noGrp="1"/>
          </p:cNvSpPr>
          <p:nvPr>
            <p:ph idx="1"/>
          </p:nvPr>
        </p:nvSpPr>
        <p:spPr>
          <a:xfrm>
            <a:off x="457200" y="1447800"/>
            <a:ext cx="8229600" cy="4953000"/>
          </a:xfrm>
        </p:spPr>
        <p:txBody>
          <a:bodyPr>
            <a:normAutofit lnSpcReduction="10000"/>
          </a:bodyPr>
          <a:lstStyle/>
          <a:p>
            <a:r>
              <a:rPr lang="en-US" dirty="0" smtClean="0"/>
              <a:t>Massage produces similar improvement in pain and function as exercise therapy</a:t>
            </a:r>
          </a:p>
          <a:p>
            <a:r>
              <a:rPr lang="en-US" dirty="0" smtClean="0"/>
              <a:t>Provides better short-term outcomes compared with mobilization, relaxation therapy, physical therapy, acupuncture, and self-care education</a:t>
            </a:r>
          </a:p>
          <a:p>
            <a:pPr lvl="1"/>
            <a:r>
              <a:rPr lang="en-US" dirty="0" smtClean="0"/>
              <a:t>Acupressure massage (gently pressing specific points) produces better results than Swedish massage</a:t>
            </a:r>
          </a:p>
          <a:p>
            <a:pPr lvl="1"/>
            <a:r>
              <a:rPr lang="en-US" dirty="0" smtClean="0"/>
              <a:t>Work with a licensed massage therapist</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Bioenergetic</a:t>
            </a:r>
            <a:r>
              <a:rPr lang="en-US" b="1" dirty="0" smtClean="0"/>
              <a:t> Modalities</a:t>
            </a:r>
            <a:endParaRPr lang="en-US" b="1" dirty="0"/>
          </a:p>
        </p:txBody>
      </p:sp>
      <p:sp>
        <p:nvSpPr>
          <p:cNvPr id="3" name="Content Placeholder 2"/>
          <p:cNvSpPr>
            <a:spLocks noGrp="1"/>
          </p:cNvSpPr>
          <p:nvPr>
            <p:ph idx="1"/>
          </p:nvPr>
        </p:nvSpPr>
        <p:spPr/>
        <p:txBody>
          <a:bodyPr>
            <a:normAutofit fontScale="92500" lnSpcReduction="20000"/>
          </a:bodyPr>
          <a:lstStyle/>
          <a:p>
            <a:r>
              <a:rPr lang="en-US" dirty="0" smtClean="0"/>
              <a:t>Acupuncture is considered more effective than no treatment at all</a:t>
            </a:r>
          </a:p>
          <a:p>
            <a:r>
              <a:rPr lang="en-US" dirty="0" smtClean="0"/>
              <a:t>Acupuncture may achieve its effects by three proposed mechanisms: </a:t>
            </a:r>
          </a:p>
          <a:p>
            <a:pPr>
              <a:buNone/>
            </a:pPr>
            <a:r>
              <a:rPr lang="en-US" dirty="0" smtClean="0"/>
              <a:t>(1) release of endorphins and other neurotransmitters as a result of nervous system stimulation</a:t>
            </a:r>
          </a:p>
          <a:p>
            <a:pPr>
              <a:buNone/>
            </a:pPr>
            <a:r>
              <a:rPr lang="en-US" dirty="0" smtClean="0"/>
              <a:t>(2) the gate control theory of pain </a:t>
            </a:r>
          </a:p>
          <a:p>
            <a:pPr>
              <a:buNone/>
            </a:pPr>
            <a:r>
              <a:rPr lang="en-US" dirty="0" smtClean="0"/>
              <a:t>(3) stimulation of vascular and </a:t>
            </a:r>
            <a:r>
              <a:rPr lang="en-US" dirty="0" err="1" smtClean="0"/>
              <a:t>immunomodulatory</a:t>
            </a:r>
            <a:r>
              <a:rPr lang="en-US" dirty="0" smtClean="0"/>
              <a:t> mediators of inflammation</a:t>
            </a:r>
          </a:p>
          <a:p>
            <a:pPr>
              <a:buNone/>
            </a:pP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References</a:t>
            </a:r>
            <a:endParaRPr lang="en-US" sz="4000" b="1" dirty="0"/>
          </a:p>
        </p:txBody>
      </p:sp>
      <p:sp>
        <p:nvSpPr>
          <p:cNvPr id="3" name="Content Placeholder 2"/>
          <p:cNvSpPr>
            <a:spLocks noGrp="1"/>
          </p:cNvSpPr>
          <p:nvPr>
            <p:ph idx="1"/>
          </p:nvPr>
        </p:nvSpPr>
        <p:spPr>
          <a:xfrm>
            <a:off x="304800" y="1295400"/>
            <a:ext cx="8610600" cy="5181600"/>
          </a:xfrm>
        </p:spPr>
        <p:txBody>
          <a:bodyPr>
            <a:normAutofit fontScale="92500"/>
          </a:bodyPr>
          <a:lstStyle/>
          <a:p>
            <a:r>
              <a:rPr lang="en-US" sz="2400" dirty="0" err="1" smtClean="0"/>
              <a:t>Agins</a:t>
            </a:r>
            <a:r>
              <a:rPr lang="en-US" sz="2400" dirty="0" smtClean="0"/>
              <a:t>, A. (2011). ADA quick guide to drug-supplement interactions. USA: American Dietetic Association.</a:t>
            </a:r>
          </a:p>
          <a:p>
            <a:r>
              <a:rPr lang="en-US" sz="2400" dirty="0" smtClean="0"/>
              <a:t>Amsterdam, J.D., </a:t>
            </a:r>
            <a:r>
              <a:rPr lang="en-US" sz="2400" dirty="0" err="1" smtClean="0"/>
              <a:t>Shulta</a:t>
            </a:r>
            <a:r>
              <a:rPr lang="en-US" sz="2400" dirty="0" smtClean="0"/>
              <a:t>, J., </a:t>
            </a:r>
            <a:r>
              <a:rPr lang="en-US" sz="2400" dirty="0" err="1" smtClean="0"/>
              <a:t>Soeller</a:t>
            </a:r>
            <a:r>
              <a:rPr lang="en-US" sz="2400" dirty="0" smtClean="0"/>
              <a:t>, I., Mao, J.J., Rockwell, K., &amp; Newberg, A.B. (2012). Chamomile (</a:t>
            </a:r>
            <a:r>
              <a:rPr lang="en-US" sz="2400" dirty="0" err="1" smtClean="0"/>
              <a:t>Matricaria</a:t>
            </a:r>
            <a:r>
              <a:rPr lang="en-US" sz="2400" dirty="0" smtClean="0"/>
              <a:t> </a:t>
            </a:r>
            <a:r>
              <a:rPr lang="en-US" sz="2400" dirty="0" err="1" smtClean="0"/>
              <a:t>recitita</a:t>
            </a:r>
            <a:r>
              <a:rPr lang="en-US" sz="2400" dirty="0" smtClean="0"/>
              <a:t>) may have </a:t>
            </a:r>
            <a:r>
              <a:rPr lang="en-US" sz="2400" dirty="0" err="1" smtClean="0"/>
              <a:t>antidepressnat</a:t>
            </a:r>
            <a:r>
              <a:rPr lang="en-US" sz="2400" dirty="0" smtClean="0"/>
              <a:t> activity in anxious depressed humans – An exploratory study. </a:t>
            </a:r>
            <a:r>
              <a:rPr lang="en-US" sz="2400" i="1" dirty="0" smtClean="0"/>
              <a:t>Alternative Therapy Health Medicine, 18(5), pp. 44-49</a:t>
            </a:r>
            <a:r>
              <a:rPr lang="en-US" sz="2400" dirty="0" smtClean="0"/>
              <a:t>.</a:t>
            </a:r>
          </a:p>
          <a:p>
            <a:r>
              <a:rPr lang="en-US" sz="2400" dirty="0" smtClean="0"/>
              <a:t>Bio-Medicine (2013).  Allopathic medicine. Retrieved from </a:t>
            </a:r>
            <a:r>
              <a:rPr lang="en-US" sz="2400" dirty="0" smtClean="0">
                <a:hlinkClick r:id="rId3"/>
              </a:rPr>
              <a:t>http://www.bio-medicine.org/medicine-definition/Allopathic_medicine/#_note-tcmd/</a:t>
            </a:r>
            <a:endParaRPr lang="en-US" sz="2400" dirty="0" smtClean="0"/>
          </a:p>
          <a:p>
            <a:r>
              <a:rPr lang="en-US" sz="1800" dirty="0" err="1" smtClean="0"/>
              <a:t>sse</a:t>
            </a:r>
            <a:r>
              <a:rPr lang="en-US" sz="1800" dirty="0" smtClean="0"/>
              <a:t> WR, </a:t>
            </a:r>
            <a:r>
              <a:rPr lang="en-US" sz="1800" dirty="0" err="1" smtClean="0"/>
              <a:t>Juretzek</a:t>
            </a:r>
            <a:r>
              <a:rPr lang="en-US" sz="1800" dirty="0" smtClean="0"/>
              <a:t> W, Koch E. Hawthorn (</a:t>
            </a:r>
            <a:r>
              <a:rPr lang="en-US" sz="1800" i="1" dirty="0" err="1" smtClean="0"/>
              <a:t>Crataegus</a:t>
            </a:r>
            <a:r>
              <a:rPr lang="en-US" sz="1800" dirty="0" smtClean="0"/>
              <a:t>). In: Coates P, Blackman M, </a:t>
            </a:r>
            <a:r>
              <a:rPr lang="en-US" sz="1800" dirty="0" err="1" smtClean="0"/>
              <a:t>Cragg</a:t>
            </a:r>
            <a:r>
              <a:rPr lang="en-US" sz="1800" dirty="0" smtClean="0"/>
              <a:t> G, et al., eds. </a:t>
            </a:r>
            <a:r>
              <a:rPr lang="en-US" sz="1800" i="1" dirty="0" smtClean="0"/>
              <a:t>Encyclopedia of Dietary Supplements</a:t>
            </a:r>
            <a:r>
              <a:rPr lang="en-US" sz="1800" dirty="0" smtClean="0"/>
              <a:t>. New York, NY: Marcel Dekker; 2005:337–347.</a:t>
            </a:r>
          </a:p>
          <a:p>
            <a:endParaRPr lang="en-US" sz="2400" dirty="0" smtClean="0"/>
          </a:p>
          <a:p>
            <a:r>
              <a:rPr lang="en-US" sz="2400" dirty="0" smtClean="0"/>
              <a:t>Faqs.org (2014). </a:t>
            </a:r>
            <a:r>
              <a:rPr lang="en-US" sz="2400" dirty="0" err="1" smtClean="0"/>
              <a:t>Erasistratus</a:t>
            </a:r>
            <a:r>
              <a:rPr lang="en-US" sz="2400" dirty="0" smtClean="0"/>
              <a:t> Biography (304 B.C.-250 B.C.). Retrieved from </a:t>
            </a:r>
            <a:r>
              <a:rPr lang="en-US" sz="2400" dirty="0" smtClean="0">
                <a:hlinkClick r:id="rId4"/>
              </a:rPr>
              <a:t>http://www.faqs.org/health/bios/12/Erasistratus.html</a:t>
            </a:r>
            <a:endParaRPr lang="en-US" sz="24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References</a:t>
            </a:r>
            <a:endParaRPr lang="en-US" sz="4000" b="1" dirty="0"/>
          </a:p>
        </p:txBody>
      </p:sp>
      <p:sp>
        <p:nvSpPr>
          <p:cNvPr id="3" name="Content Placeholder 2"/>
          <p:cNvSpPr>
            <a:spLocks noGrp="1"/>
          </p:cNvSpPr>
          <p:nvPr>
            <p:ph idx="1"/>
          </p:nvPr>
        </p:nvSpPr>
        <p:spPr>
          <a:xfrm>
            <a:off x="304800" y="1295400"/>
            <a:ext cx="8458200" cy="5181600"/>
          </a:xfrm>
        </p:spPr>
        <p:txBody>
          <a:bodyPr>
            <a:noAutofit/>
          </a:bodyPr>
          <a:lstStyle/>
          <a:p>
            <a:r>
              <a:rPr lang="en-US" sz="2100" dirty="0" smtClean="0"/>
              <a:t>Natural Medicines Comprehensive Database Web site (2003). Natural Medicines. Retrieved from www.naturaldatabase.com on July 23, 2009.</a:t>
            </a:r>
          </a:p>
          <a:p>
            <a:r>
              <a:rPr lang="en-US" sz="2100" dirty="0" smtClean="0"/>
              <a:t>Meadows, C. (2015). Taking charge of your health &amp; wellbeing. University of Minnesota. Retrieved from </a:t>
            </a:r>
            <a:r>
              <a:rPr lang="en-US" sz="2100" dirty="0" smtClean="0">
                <a:hlinkClick r:id="rId3"/>
              </a:rPr>
              <a:t>http://www.takingcharge.csh.umn.edu/explore-healing-practices/aromatherapy/what-does-research-say-about-essential-oils</a:t>
            </a:r>
            <a:endParaRPr lang="en-US" sz="2100" dirty="0" smtClean="0"/>
          </a:p>
          <a:p>
            <a:r>
              <a:rPr lang="en-US" sz="2100" dirty="0" err="1" smtClean="0"/>
              <a:t>Rakel</a:t>
            </a:r>
            <a:r>
              <a:rPr lang="en-US" sz="2100" dirty="0" smtClean="0"/>
              <a:t>, D. (2012). </a:t>
            </a:r>
            <a:r>
              <a:rPr lang="en-US" sz="2100" i="1" dirty="0" smtClean="0"/>
              <a:t>Integrative medicine (3</a:t>
            </a:r>
            <a:r>
              <a:rPr lang="en-US" sz="2100" i="1" baseline="30000" dirty="0" smtClean="0"/>
              <a:t>rd</a:t>
            </a:r>
            <a:r>
              <a:rPr lang="en-US" sz="2100" i="1" dirty="0" smtClean="0"/>
              <a:t> Ed.)</a:t>
            </a:r>
            <a:r>
              <a:rPr lang="en-US" sz="2100" dirty="0" smtClean="0"/>
              <a:t>. Philadelphia: Elsevier Saunders.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Integrative Healthcare</a:t>
            </a:r>
            <a:endParaRPr lang="en-US" sz="4000" b="1" dirty="0"/>
          </a:p>
        </p:txBody>
      </p:sp>
      <p:sp>
        <p:nvSpPr>
          <p:cNvPr id="5" name="Content Placeholder 4"/>
          <p:cNvSpPr>
            <a:spLocks noGrp="1"/>
          </p:cNvSpPr>
          <p:nvPr>
            <p:ph idx="1"/>
          </p:nvPr>
        </p:nvSpPr>
        <p:spPr/>
        <p:txBody>
          <a:bodyPr>
            <a:normAutofit/>
          </a:bodyPr>
          <a:lstStyle/>
          <a:p>
            <a:r>
              <a:rPr lang="en-US" dirty="0" smtClean="0"/>
              <a:t>Integrative Medicine  (IM) </a:t>
            </a:r>
            <a:r>
              <a:rPr lang="en-US" b="1" dirty="0" smtClean="0"/>
              <a:t>or  Integrative Healthcare (IH)</a:t>
            </a:r>
            <a:r>
              <a:rPr lang="en-US" dirty="0" smtClean="0"/>
              <a:t>, as defined by the National Center for Complementary and Alternative Medicine (NCCAM) at the National Institutes of Health </a:t>
            </a:r>
            <a:r>
              <a:rPr lang="en-US" b="1" dirty="0" smtClean="0"/>
              <a:t>"combines mainstream therapies and CAM therapies for which there is some high-quality scientific evidence of safety and effectiveness”. </a:t>
            </a:r>
            <a:r>
              <a:rPr lang="en-US" dirty="0" smtClean="0"/>
              <a:t>(NIH, 2009).</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pic>
        <p:nvPicPr>
          <p:cNvPr id="6146" name="Picture 2" descr="C:\Users\Linnea\AppData\Local\Microsoft\Windows\INetCache\IE\DK3WC2V3\16032-illustration-of-a-green-question-mark-pv[1].png"/>
          <p:cNvPicPr>
            <a:picLocks noGrp="1" noChangeAspect="1" noChangeArrowheads="1"/>
          </p:cNvPicPr>
          <p:nvPr>
            <p:ph idx="1"/>
          </p:nvPr>
        </p:nvPicPr>
        <p:blipFill>
          <a:blip r:embed="rId2" cstate="print"/>
          <a:srcRect/>
          <a:stretch>
            <a:fillRect/>
          </a:stretch>
        </p:blipFill>
        <p:spPr bwMode="auto">
          <a:xfrm>
            <a:off x="3359507" y="1600200"/>
            <a:ext cx="2424985" cy="452596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1000" y="228600"/>
            <a:ext cx="8229600" cy="1143000"/>
          </a:xfrm>
        </p:spPr>
        <p:txBody>
          <a:bodyPr>
            <a:noAutofit/>
          </a:bodyPr>
          <a:lstStyle/>
          <a:p>
            <a:r>
              <a:rPr lang="en-US" sz="3600" b="1" dirty="0" smtClean="0"/>
              <a:t>Institute of Medicine (2005)</a:t>
            </a:r>
            <a:endParaRPr lang="en-US" sz="3600" b="1" dirty="0"/>
          </a:p>
        </p:txBody>
      </p:sp>
      <p:sp>
        <p:nvSpPr>
          <p:cNvPr id="8" name="Content Placeholder 7"/>
          <p:cNvSpPr>
            <a:spLocks noGrp="1"/>
          </p:cNvSpPr>
          <p:nvPr>
            <p:ph idx="1"/>
          </p:nvPr>
        </p:nvSpPr>
        <p:spPr>
          <a:xfrm>
            <a:off x="381000" y="1371600"/>
            <a:ext cx="8229600" cy="4525963"/>
          </a:xfrm>
        </p:spPr>
        <p:txBody>
          <a:bodyPr/>
          <a:lstStyle/>
          <a:p>
            <a:pPr>
              <a:buNone/>
            </a:pPr>
            <a:r>
              <a:rPr lang="en-US" i="1" dirty="0" smtClean="0"/>
              <a:t>	</a:t>
            </a:r>
          </a:p>
          <a:p>
            <a:pPr>
              <a:buNone/>
            </a:pPr>
            <a:r>
              <a:rPr lang="en-US" i="1" dirty="0" smtClean="0"/>
              <a:t>	Healing oriented [healthcare]) that re-emphasizes the relationship between patient and [healthcare provider] and integrates the best of complimentary and alternative medicine with the best of conventional medicine (</a:t>
            </a:r>
            <a:r>
              <a:rPr lang="en-US" i="1" dirty="0" err="1" smtClean="0"/>
              <a:t>Maizes</a:t>
            </a:r>
            <a:r>
              <a:rPr lang="en-US" i="1" dirty="0" smtClean="0"/>
              <a:t>, Schneider, Bell, &amp; Weil (2002). </a:t>
            </a:r>
            <a:endParaRPr lang="en-US" i="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1424</TotalTime>
  <Words>4385</Words>
  <Application>Microsoft Office PowerPoint</Application>
  <PresentationFormat>On-screen Show (4:3)</PresentationFormat>
  <Paragraphs>453</Paragraphs>
  <Slides>80</Slides>
  <Notes>28</Notes>
  <HiddenSlides>0</HiddenSlides>
  <MMClips>0</MMClips>
  <ScaleCrop>false</ScaleCrop>
  <HeadingPairs>
    <vt:vector size="4" baseType="variant">
      <vt:variant>
        <vt:lpstr>Theme</vt:lpstr>
      </vt:variant>
      <vt:variant>
        <vt:i4>1</vt:i4>
      </vt:variant>
      <vt:variant>
        <vt:lpstr>Slide Titles</vt:lpstr>
      </vt:variant>
      <vt:variant>
        <vt:i4>80</vt:i4>
      </vt:variant>
    </vt:vector>
  </HeadingPairs>
  <TitlesOfParts>
    <vt:vector size="81" baseType="lpstr">
      <vt:lpstr>Office Theme</vt:lpstr>
      <vt:lpstr>Introduction to Integrative Healthcare:  Focus on Chronic Pain</vt:lpstr>
      <vt:lpstr>Introductions</vt:lpstr>
      <vt:lpstr>Disclosures</vt:lpstr>
      <vt:lpstr>Learning Outcomes</vt:lpstr>
      <vt:lpstr>Learning Outcomes</vt:lpstr>
      <vt:lpstr>Definitions</vt:lpstr>
      <vt:lpstr>CA BRN Position on CAM</vt:lpstr>
      <vt:lpstr>Integrative Healthcare</vt:lpstr>
      <vt:lpstr>Institute of Medicine (2005)</vt:lpstr>
      <vt:lpstr>Defining Integrative Healthcare</vt:lpstr>
      <vt:lpstr>Integrative Therapies</vt:lpstr>
      <vt:lpstr>Towards a system of  Integrative Healthcare</vt:lpstr>
      <vt:lpstr>History of Integrative Healthcare</vt:lpstr>
      <vt:lpstr>History of Integrative Healthcare</vt:lpstr>
      <vt:lpstr>History of Integrative Medicine</vt:lpstr>
      <vt:lpstr>History of Integrative Healthcare</vt:lpstr>
      <vt:lpstr>Five Questions to Consider  (before prescribing any therapy)</vt:lpstr>
      <vt:lpstr>[just a few of the] Chronic conditions that incorporate Integrative Healthcare  </vt:lpstr>
      <vt:lpstr>Potential for Interactions</vt:lpstr>
      <vt:lpstr>Pain</vt:lpstr>
      <vt:lpstr>What we know</vt:lpstr>
      <vt:lpstr>Chronic Pain</vt:lpstr>
      <vt:lpstr>The psychophysiology of pain</vt:lpstr>
      <vt:lpstr>Anterior Cingulate Cortex</vt:lpstr>
      <vt:lpstr>Dorsolateral Prefrontal Cortex (DLPFC)</vt:lpstr>
      <vt:lpstr>The Amygdala and Pain</vt:lpstr>
      <vt:lpstr>The Brain’s Major Divisions</vt:lpstr>
      <vt:lpstr>The Autonomic Nervous System</vt:lpstr>
      <vt:lpstr>Chronic Pain Syndromes Commonly Caused by Psychophysiologic Disorders (PPD )</vt:lpstr>
      <vt:lpstr>Integrative Therapeutic Approaches</vt:lpstr>
      <vt:lpstr>The Integrative Healthcare Plan  R/O Structural Conditions</vt:lpstr>
      <vt:lpstr>Example: Low Back Pain</vt:lpstr>
      <vt:lpstr>The Integrative Healthcare Plan  Talk with your patient</vt:lpstr>
      <vt:lpstr>The Integrative Healthcare Plan  Talk with your patient</vt:lpstr>
      <vt:lpstr>The Integrative Healthcare Plan  The Diagnostic Interview</vt:lpstr>
      <vt:lpstr>Symptom and syndrome checklist</vt:lpstr>
      <vt:lpstr>Symptoms and syndrome checklist</vt:lpstr>
      <vt:lpstr>The diagnostic interview</vt:lpstr>
      <vt:lpstr>The diagnostic interview</vt:lpstr>
      <vt:lpstr>The diagnostic interview</vt:lpstr>
      <vt:lpstr>Common Personality Traits for PPD</vt:lpstr>
      <vt:lpstr>Conclude the PPD Interview</vt:lpstr>
      <vt:lpstr>The Integrative Healthcare Plan  Treatment for (PPD) Chronic Pain  </vt:lpstr>
      <vt:lpstr>Treatment for (PPD) Chronic Pain</vt:lpstr>
      <vt:lpstr>Treatment for (PPD) Chronic Pain</vt:lpstr>
      <vt:lpstr>Treatment for (PPD) Chronic Pain</vt:lpstr>
      <vt:lpstr>Treatment for (PPD) Chronic Pain</vt:lpstr>
      <vt:lpstr>PowerPoint Presentation</vt:lpstr>
      <vt:lpstr>Treatment for (PPD) Chronic Pain</vt:lpstr>
      <vt:lpstr>Cognitive Behavioral Therpay</vt:lpstr>
      <vt:lpstr>Operant Conditioning</vt:lpstr>
      <vt:lpstr>Chronic Low Back Pain (CLBP)</vt:lpstr>
      <vt:lpstr>Low Back Pain</vt:lpstr>
      <vt:lpstr>Prevention of CLBP</vt:lpstr>
      <vt:lpstr>Low Back Pain: Causes</vt:lpstr>
      <vt:lpstr>Low Back Pain</vt:lpstr>
      <vt:lpstr>PowerPoint Presentation</vt:lpstr>
      <vt:lpstr>PowerPoint Presentation</vt:lpstr>
      <vt:lpstr>Evaluation of LBP</vt:lpstr>
      <vt:lpstr>Evaluation of LBP</vt:lpstr>
      <vt:lpstr>Evaluation of LBP</vt:lpstr>
      <vt:lpstr>Evaluation of CLBP</vt:lpstr>
      <vt:lpstr>Care and Treatment of LBP</vt:lpstr>
      <vt:lpstr>Care and Treatment of CLBP</vt:lpstr>
      <vt:lpstr>Yoga</vt:lpstr>
      <vt:lpstr>Care and Treatment of CLBP</vt:lpstr>
      <vt:lpstr>Care and Treatment of CLBP</vt:lpstr>
      <vt:lpstr>Care and Treatment for CLBP</vt:lpstr>
      <vt:lpstr>Devil’s Claw</vt:lpstr>
      <vt:lpstr>Care and Treatment for CLBP</vt:lpstr>
      <vt:lpstr>Willow’s Bark</vt:lpstr>
      <vt:lpstr>Spinal Manipulation</vt:lpstr>
      <vt:lpstr> Patients with LBP most likely to respond to manipulation </vt:lpstr>
      <vt:lpstr> Nonthrust Manual Therapies </vt:lpstr>
      <vt:lpstr>Exercise</vt:lpstr>
      <vt:lpstr>Massage</vt:lpstr>
      <vt:lpstr>Bioenergetic Modalities</vt:lpstr>
      <vt:lpstr>References</vt:lpstr>
      <vt:lpstr>References</vt:lpstr>
      <vt:lpstr>Questions</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Integrative Healthcare and Chronic Disease</dc:title>
  <dc:creator>Linnea</dc:creator>
  <cp:lastModifiedBy>laxman</cp:lastModifiedBy>
  <cp:revision>151</cp:revision>
  <dcterms:created xsi:type="dcterms:W3CDTF">2015-04-14T17:43:52Z</dcterms:created>
  <dcterms:modified xsi:type="dcterms:W3CDTF">2016-06-01T18:29:55Z</dcterms:modified>
</cp:coreProperties>
</file>