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86" r:id="rId3"/>
    <p:sldId id="291" r:id="rId4"/>
    <p:sldId id="263" r:id="rId5"/>
    <p:sldId id="264" r:id="rId6"/>
    <p:sldId id="265" r:id="rId7"/>
    <p:sldId id="268" r:id="rId8"/>
    <p:sldId id="266" r:id="rId9"/>
    <p:sldId id="267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9" r:id="rId29"/>
    <p:sldId id="288" r:id="rId30"/>
    <p:sldId id="290" r:id="rId31"/>
    <p:sldId id="285" r:id="rId32"/>
    <p:sldId id="284" r:id="rId33"/>
    <p:sldId id="293" r:id="rId34"/>
    <p:sldId id="294" r:id="rId35"/>
    <p:sldId id="262" r:id="rId36"/>
    <p:sldId id="292" r:id="rId37"/>
    <p:sldId id="295" r:id="rId38"/>
    <p:sldId id="258" r:id="rId39"/>
    <p:sldId id="25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D148-4579-4162-8E10-2395F1B21B77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4199-81C8-4850-9F91-4855A23226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E1 = Estrone</a:t>
            </a:r>
          </a:p>
          <a:p>
            <a:r>
              <a:rPr lang="en-US" dirty="0" smtClean="0"/>
              <a:t>E2 = Estradiol</a:t>
            </a:r>
          </a:p>
          <a:p>
            <a:r>
              <a:rPr lang="en-US" dirty="0" smtClean="0"/>
              <a:t>E3 = Estriol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4199-81C8-4850-9F91-4855A23226A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E1 = Estrone</a:t>
            </a:r>
          </a:p>
          <a:p>
            <a:r>
              <a:rPr lang="en-US" dirty="0" smtClean="0"/>
              <a:t>E2 = Estradiol</a:t>
            </a:r>
          </a:p>
          <a:p>
            <a:r>
              <a:rPr lang="en-US" dirty="0" smtClean="0"/>
              <a:t>E3 = Estriol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4199-81C8-4850-9F91-4855A23226A7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B9FD-43EF-499B-B858-C0CB11D7CDA3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79A6C-FA14-4B75-8E48-EFB1DCA734A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consult.inkling.com/read/rakel-integrative-medicine-3rd/chapter-35/chapter035-reader-4#23f3feca43ba49418ad2b45b90e48b74" TargetMode="External"/><Relationship Id="rId7" Type="http://schemas.openxmlformats.org/officeDocument/2006/relationships/hyperlink" Target="https://expertconsult.inkling.com/read/rakel-integrative-medicine-3rd/chapter-35/chapter035-reader-4#3294cd8a06ca40a393d97eaa57648c19" TargetMode="External"/><Relationship Id="rId2" Type="http://schemas.openxmlformats.org/officeDocument/2006/relationships/hyperlink" Target="https://expertconsult.inkling.com/read/rakel-integrative-medicine-3rd/chapter-35/integrative-therapy-hormones#96f409317d5d4a5999c47c5962e3eef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pertconsult.inkling.com/read/rakel-integrative-medicine-3rd/chapter-35/chapter035-reader-4#d54c1c3be404489fa3aaf4206c27a89f" TargetMode="External"/><Relationship Id="rId5" Type="http://schemas.openxmlformats.org/officeDocument/2006/relationships/hyperlink" Target="https://expertconsult.inkling.com/read/rakel-integrative-medicine-3rd/chapter-35/chapter035-reader-4#658829d5c47e47faafbe0dcc68e66d55" TargetMode="External"/><Relationship Id="rId4" Type="http://schemas.openxmlformats.org/officeDocument/2006/relationships/hyperlink" Target="https://expertconsult.inkling.com/read/rakel-integrative-medicine-3rd/chapter-35/chapter035-reader-4#daf14b941e044388abefd8011ab301d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consult.inkling.com/read/rakel-integrative-medicine-3rd/chapter-35/chapter035-reader-4#fd800dd9d30b4d85b1feb7c395aa3d25" TargetMode="External"/><Relationship Id="rId2" Type="http://schemas.openxmlformats.org/officeDocument/2006/relationships/hyperlink" Target="https://expertconsult.inkling.com/read/rakel-integrative-medicine-3rd/chapter-35/chapter035-reader-4#9559b75641014edeb37de7cfacb69d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ertconsult.inkling.com/read/rakel-integrative-medicine-3rd/chapter-35/chapter035-reader-4#92f77bd776a34b25b4b8a1938a166c12" TargetMode="External"/><Relationship Id="rId4" Type="http://schemas.openxmlformats.org/officeDocument/2006/relationships/hyperlink" Target="https://expertconsult.inkling.com/read/rakel-integrative-medicine-3rd/chapter-35/chapter035-reader-4#0ef2817fc2594af89ac70f2c7ba3193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consult.inkling.com/read/rakel-integrative-medicine-3rd/chapter-35/chapter035-reader-4#4616dbfe717445389b6848116e57462f" TargetMode="External"/><Relationship Id="rId2" Type="http://schemas.openxmlformats.org/officeDocument/2006/relationships/hyperlink" Target="https://expertconsult.inkling.com/read/rakel-integrative-medicine-3rd/chapter-35/chapter035-reader-4#f1dc708534c24aa8b65aeff1e435557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pertconsult.inkling.com/read/rakel-integrative-medicine-3rd/chapter-35/chapter035-reader-4#8eb8aad973e44e42b8c5f8db3f39e84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tconsult.inkling.com/read/rakel-integrative-medicine-3rd/chapter-35/chapter035-reader-4#f3367af49533462c8d471ea56e49868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tconsult.inkling.com/read/rakel-integrative-medicine-3rd/chapter-35/chapter035-reader-4#e6a50d15bbb044d38e2a7942fe864e1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consult.inkling.com/read/rakel-integrative-medicine-3rd/chapter-35/chapter035-reader-4#b3a9301e6321459992c645ef480f1d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pertconsult.inkling.com/read/rakel-integrative-medicine-3rd/chapter-35/chapter035-reader-4#ebd77c59f24449b1b278b5a3a21281e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tconsult.inkling.com/read/rakel-integrative-medicine-3rd/chapter-35/chapter035-reader-4#b07583fdee2344d39fab45c2cda6af7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expertconsult.inkling.com/read/rakel-integrative-medicine-3rd/chapter-35/chapter035-reader-4#4764004967f7427ead50601dbde228d7" TargetMode="External"/><Relationship Id="rId13" Type="http://schemas.openxmlformats.org/officeDocument/2006/relationships/hyperlink" Target="https://expertconsult.inkling.com/read/rakel-integrative-medicine-3rd/chapter-35/chapter035-reader-4#e61c83faa27941a48d600a140c276d9f" TargetMode="External"/><Relationship Id="rId3" Type="http://schemas.openxmlformats.org/officeDocument/2006/relationships/hyperlink" Target="https://expertconsult.inkling.com/read/rakel-integrative-medicine-3rd/chapter-35/chapter035-reader-4#42c22205d46f4b7aabf558ba966d904b" TargetMode="External"/><Relationship Id="rId7" Type="http://schemas.openxmlformats.org/officeDocument/2006/relationships/hyperlink" Target="https://expertconsult.inkling.com/read/rakel-integrative-medicine-3rd/chapter-35/chapter035-reader-4#fe097be88e334b10a4cb473c8368dfcf" TargetMode="External"/><Relationship Id="rId12" Type="http://schemas.openxmlformats.org/officeDocument/2006/relationships/hyperlink" Target="https://expertconsult.inkling.com/read/rakel-integrative-medicine-3rd/chapter-35/chapter035-reader-4#5dfa8f25969441cd834f2a47bcf67d1c" TargetMode="External"/><Relationship Id="rId2" Type="http://schemas.openxmlformats.org/officeDocument/2006/relationships/hyperlink" Target="https://expertconsult.inkling.com/read/rakel-integrative-medicine-3rd/chapter-35/chapter035-reader-4#bac5cf172ba04b24b9aa6cc9cdca055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xpertconsult.inkling.com/read/rakel-integrative-medicine-3rd/chapter-35/chapter035-reader-4#8b7909b46cbb4dba908e7d9a273bc3bb" TargetMode="External"/><Relationship Id="rId11" Type="http://schemas.openxmlformats.org/officeDocument/2006/relationships/hyperlink" Target="https://expertconsult.inkling.com/read/rakel-integrative-medicine-3rd/chapter-35/chapter035-reader-4#d64fcf5eeda4420bbe58cee1d17d46f1" TargetMode="External"/><Relationship Id="rId5" Type="http://schemas.openxmlformats.org/officeDocument/2006/relationships/hyperlink" Target="https://expertconsult.inkling.com/read/rakel-integrative-medicine-3rd/chapter-35/chapter035-reader-4#981cea1b47f24e138eea96e38c36f50a" TargetMode="External"/><Relationship Id="rId10" Type="http://schemas.openxmlformats.org/officeDocument/2006/relationships/hyperlink" Target="https://expertconsult.inkling.com/read/rakel-integrative-medicine-3rd/chapter-35/chapter035-reader-4#f54459b9dada4fdfa05d6a7dca330349" TargetMode="External"/><Relationship Id="rId4" Type="http://schemas.openxmlformats.org/officeDocument/2006/relationships/hyperlink" Target="https://expertconsult.inkling.com/read/rakel-integrative-medicine-3rd/chapter-35/chapter035-reader-4#77a3b5c6a2544e3e832f2c1f4f2d2924" TargetMode="External"/><Relationship Id="rId9" Type="http://schemas.openxmlformats.org/officeDocument/2006/relationships/hyperlink" Target="https://expertconsult.inkling.com/read/rakel-integrative-medicine-3rd/chapter-35/chapter035-reader-4#efd55b50a592461dba72a52274e8d04c" TargetMode="External"/><Relationship Id="rId14" Type="http://schemas.openxmlformats.org/officeDocument/2006/relationships/hyperlink" Target="https://expertconsult.inkling.com/read/rakel-integrative-medicine-3rd/chapter-35/chapter035-reader-4#8658bd0091014bd592f48bf78c9771f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nniesremedy.com/chart.php?herbs_families_ID=2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Women and Integrative Healthcare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Focus on Hormone Replacement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Estrogen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Estrogen has 400 crucial functions in the body (Box 35-2).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body has receptor sites for estrogen in many locations: brain, muscles, bone, bladder, gut, uterus, ovaries, vagina, breast, eyes, heart, lungs, and blood vessels (Box 35-2e)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315200" cy="593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8994"/>
            <a:ext cx="6934200" cy="590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3945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3733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Estrogen: The “pretty” hormone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665409"/>
            <a:ext cx="6927246" cy="55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61" y="990600"/>
            <a:ext cx="807389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Estrogen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can have excess estrogen levels in the body in relation to progesterone. This condition is called </a:t>
            </a:r>
            <a:r>
              <a:rPr lang="en-US" b="1" dirty="0" smtClean="0"/>
              <a:t>estrogen dominance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87" y="990600"/>
            <a:ext cx="78463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Progesterone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Progesterone</a:t>
            </a:r>
            <a:r>
              <a:rPr lang="en-US" dirty="0" smtClean="0"/>
              <a:t> is made in the</a:t>
            </a:r>
            <a:r>
              <a:rPr lang="en-US" b="1" dirty="0" smtClean="0"/>
              <a:t> ovaries </a:t>
            </a:r>
            <a:r>
              <a:rPr lang="en-US" dirty="0" smtClean="0"/>
              <a:t>before menopause. After menopause, some progesterone is made in the </a:t>
            </a:r>
            <a:r>
              <a:rPr lang="en-US" b="1" dirty="0" smtClean="0"/>
              <a:t>adrenal glands </a:t>
            </a:r>
            <a:r>
              <a:rPr lang="en-US" dirty="0" smtClean="0"/>
              <a:t>(Boxes 35-5 &amp; 35-4e).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826" y="609601"/>
            <a:ext cx="689786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485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Steroid Hormone Metabolism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295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E1 = Estrone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E2 = Estradiol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E3 = Estriol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57" y="990600"/>
            <a:ext cx="759928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Progesterone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Natural progesterone is biologically identical </a:t>
            </a:r>
            <a:r>
              <a:rPr lang="en-US" sz="3200" dirty="0" smtClean="0"/>
              <a:t>to what the patient’s own body produces. </a:t>
            </a:r>
            <a:r>
              <a:rPr lang="en-US" sz="3200" dirty="0" smtClean="0"/>
              <a:t>Progesterone (bio-identical) </a:t>
            </a:r>
            <a:r>
              <a:rPr lang="en-US" sz="3200" b="1" dirty="0" smtClean="0"/>
              <a:t>does not share the same risk seen with progestins </a:t>
            </a:r>
            <a:r>
              <a:rPr lang="en-US" sz="3200" dirty="0" smtClean="0"/>
              <a:t>(</a:t>
            </a:r>
            <a:r>
              <a:rPr lang="en-US" sz="3200" dirty="0" smtClean="0">
                <a:hlinkClick r:id="rId2"/>
              </a:rPr>
              <a:t>Box 35-6</a:t>
            </a:r>
            <a:r>
              <a:rPr lang="en-US" sz="3200" dirty="0" smtClean="0"/>
              <a:t>).</a:t>
            </a:r>
            <a:r>
              <a:rPr lang="en-US" sz="3200" baseline="30000" dirty="0" smtClean="0">
                <a:hlinkClick r:id="rId3"/>
              </a:rPr>
              <a:t>67,</a:t>
            </a:r>
            <a:r>
              <a:rPr lang="en-US" sz="3200" baseline="30000" dirty="0" smtClean="0">
                <a:hlinkClick r:id="rId4"/>
              </a:rPr>
              <a:t>164,</a:t>
            </a:r>
            <a:r>
              <a:rPr lang="en-US" sz="3200" baseline="30000" dirty="0" smtClean="0">
                <a:hlinkClick r:id="rId5"/>
              </a:rPr>
              <a:t>187,</a:t>
            </a:r>
            <a:r>
              <a:rPr lang="en-US" sz="3200" baseline="30000" dirty="0" smtClean="0">
                <a:hlinkClick r:id="rId6"/>
              </a:rPr>
              <a:t>188,</a:t>
            </a:r>
            <a:r>
              <a:rPr lang="en-US" sz="3200" baseline="30000" dirty="0" smtClean="0">
                <a:hlinkClick r:id="rId7"/>
              </a:rPr>
              <a:t>194–217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Progestin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Synthetic progesterone, called progestin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Does not have the same chemical structure as natural progesterone. </a:t>
            </a:r>
          </a:p>
          <a:p>
            <a:pPr lvl="1"/>
            <a:r>
              <a:rPr lang="en-US" sz="2400" dirty="0" smtClean="0"/>
              <a:t>Do not reproduce the actions of natural progesterone.</a:t>
            </a:r>
            <a:r>
              <a:rPr lang="en-US" sz="2400" baseline="30000" dirty="0" smtClean="0">
                <a:hlinkClick r:id="rId2"/>
              </a:rPr>
              <a:t>170</a:t>
            </a:r>
            <a:endParaRPr lang="en-US" sz="2400" dirty="0" smtClean="0"/>
          </a:p>
          <a:p>
            <a:pPr lvl="1"/>
            <a:r>
              <a:rPr lang="en-US" sz="2400" dirty="0" smtClean="0"/>
              <a:t>Have been shown to increase the risk of breast cancer by as much as 800% as compared with the use of estrogen alone.</a:t>
            </a:r>
            <a:r>
              <a:rPr lang="en-US" sz="2400" baseline="30000" dirty="0" smtClean="0">
                <a:hlinkClick r:id="rId3"/>
              </a:rPr>
              <a:t>190–193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The risk of breast cancer has been predicted to rise by nearly 80% after 10 years of use of estrogen-progestin HRT and 160% after 20 years.</a:t>
            </a:r>
            <a:r>
              <a:rPr lang="en-US" sz="2400" baseline="30000" dirty="0" smtClean="0">
                <a:hlinkClick r:id="rId4"/>
              </a:rPr>
              <a:t>192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Can lead to serious cardiac side effects in patients, including shortness of breath, fatigue, chest pain, and high blood pressure.</a:t>
            </a:r>
            <a:r>
              <a:rPr lang="en-US" sz="2400" baseline="30000" dirty="0" smtClean="0">
                <a:hlinkClick r:id="rId5"/>
              </a:rPr>
              <a:t>177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735191" cy="54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71" y="762000"/>
            <a:ext cx="72175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Progesterone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hormonal symphony is very important. If the body has too much synthetic or natural progesterone, then some of the following effects can occur</a:t>
            </a:r>
            <a:r>
              <a:rPr lang="en-US" baseline="30000" dirty="0" smtClean="0">
                <a:hlinkClick r:id="rId2"/>
              </a:rPr>
              <a:t>206,</a:t>
            </a:r>
            <a:r>
              <a:rPr lang="en-US" baseline="30000" dirty="0" smtClean="0">
                <a:hlinkClick r:id="rId3"/>
              </a:rPr>
              <a:t>211,</a:t>
            </a:r>
            <a:r>
              <a:rPr lang="en-US" baseline="30000" dirty="0" smtClean="0">
                <a:hlinkClick r:id="rId4"/>
              </a:rPr>
              <a:t>212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Progesterone is sometimes called the “witchy hormone” </a:t>
            </a:r>
            <a:r>
              <a:rPr lang="en-US" dirty="0" smtClean="0"/>
              <a:t>due to these side effects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58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Estrogen-to-Progesterone Ratio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risk of breast cancer is increased when estrogen metabolism favors the 16-hydroxyestrone or 4-hydroxyestrone pathway.</a:t>
            </a:r>
          </a:p>
          <a:p>
            <a:r>
              <a:rPr lang="en-US" dirty="0" smtClean="0"/>
              <a:t>Patients with a low progesterone-to-estrogen ratio, otherwise known as estrogen dominance, also have a higher risk of breast cancer.</a:t>
            </a:r>
            <a:r>
              <a:rPr lang="en-US" baseline="30000" dirty="0" smtClean="0">
                <a:hlinkClick r:id="rId2"/>
              </a:rPr>
              <a:t>223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Progesterone-to-Estrogen Ratio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progesterone-to-estrogen ratio that is too high in progesterone breaks down protein and muscle tissue.</a:t>
            </a:r>
            <a:r>
              <a:rPr lang="en-US" baseline="30000" dirty="0" smtClean="0">
                <a:hlinkClick r:id="rId2"/>
              </a:rPr>
              <a:t>226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This process may worsen symptoms of diseases such as fibromyalgia.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Estrogen-to-Progesterone Ratio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Progesterone and E</a:t>
            </a:r>
            <a:r>
              <a:rPr lang="en-US" baseline="-25000" dirty="0" smtClean="0"/>
              <a:t>2</a:t>
            </a:r>
            <a:r>
              <a:rPr lang="en-US" dirty="0" smtClean="0"/>
              <a:t> (estrogen) work together in the body. 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lowers body fat by decreasing lipoprotein lipase. </a:t>
            </a:r>
          </a:p>
          <a:p>
            <a:pPr lvl="1"/>
            <a:r>
              <a:rPr lang="en-US" dirty="0" smtClean="0"/>
              <a:t>Progesterone increases body fat storage by increasing lipoprotein lipase.</a:t>
            </a:r>
            <a:r>
              <a:rPr lang="en-US" baseline="30000" dirty="0" smtClean="0">
                <a:hlinkClick r:id="rId3"/>
              </a:rPr>
              <a:t>224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Estrogen and progesterone work together to control the body’s release of insulin. </a:t>
            </a:r>
          </a:p>
          <a:p>
            <a:pPr lvl="1"/>
            <a:r>
              <a:rPr lang="en-US" dirty="0" smtClean="0"/>
              <a:t>Women with diabetes must be prescribed the smallest amount of progesterone that will balance E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4"/>
              </a:rPr>
              <a:t>225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increases insulin sensitivity and improves glucose tolerance, whereas excess progesterone decreases insulin sensitivity.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Estrogen Metabolism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2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Two major competing pathways: </a:t>
            </a:r>
          </a:p>
          <a:p>
            <a:pPr lvl="1"/>
            <a:r>
              <a:rPr lang="en-US" dirty="0" smtClean="0"/>
              <a:t>2-Hydroxyestrone (“The good estrogen”; cancer blocking properties)</a:t>
            </a:r>
          </a:p>
          <a:p>
            <a:pPr lvl="1"/>
            <a:r>
              <a:rPr lang="en-US" dirty="0" smtClean="0"/>
              <a:t>16-Hydroxyestrone (More stimulatory effect, associated with increased risk of cancer; decreases risk of osteoporosis)</a:t>
            </a:r>
          </a:p>
          <a:p>
            <a:pPr lvl="1"/>
            <a:r>
              <a:rPr lang="en-US" dirty="0" smtClean="0"/>
              <a:t>Ratio of 2-Hydroxyestrone to 16-Hydroxyestrone very important in cancer prevention (ideally &gt; 4)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One minor pathway: </a:t>
            </a:r>
          </a:p>
          <a:p>
            <a:pPr lvl="1"/>
            <a:r>
              <a:rPr lang="en-US" dirty="0" smtClean="0"/>
              <a:t>4-Hydroxyestrone (may enhance cancer risk; high in women deficient in folic acid and in women with uterine fibroids)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600" b="1" dirty="0" smtClean="0"/>
              <a:t>Prolonged use of progesterone without adequate estrogen can have the following effects: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5900" dirty="0" smtClean="0"/>
          </a:p>
          <a:p>
            <a:r>
              <a:rPr lang="en-US" sz="5900" dirty="0" smtClean="0"/>
              <a:t>Increased weight gain</a:t>
            </a:r>
          </a:p>
          <a:p>
            <a:r>
              <a:rPr lang="en-US" sz="5900" dirty="0" smtClean="0"/>
              <a:t>Increased total cholesterol</a:t>
            </a:r>
          </a:p>
          <a:p>
            <a:r>
              <a:rPr lang="en-US" sz="5900" dirty="0" smtClean="0"/>
              <a:t>Decreased HDL</a:t>
            </a:r>
          </a:p>
          <a:p>
            <a:r>
              <a:rPr lang="en-US" sz="5900" dirty="0" smtClean="0"/>
              <a:t>Increased LDL</a:t>
            </a:r>
          </a:p>
          <a:p>
            <a:r>
              <a:rPr lang="en-US" sz="5900" dirty="0" smtClean="0"/>
              <a:t>Increased triglycerides</a:t>
            </a:r>
          </a:p>
          <a:p>
            <a:r>
              <a:rPr lang="en-US" sz="5900" dirty="0" smtClean="0"/>
              <a:t>Increased risk of developing insulin resistance</a:t>
            </a:r>
          </a:p>
          <a:p>
            <a:r>
              <a:rPr lang="en-US" sz="5900" dirty="0" smtClean="0"/>
              <a:t>Depression</a:t>
            </a:r>
          </a:p>
          <a:p>
            <a:r>
              <a:rPr lang="en-US" sz="5900" dirty="0" smtClean="0"/>
              <a:t>Fatigue</a:t>
            </a:r>
          </a:p>
          <a:p>
            <a:r>
              <a:rPr lang="en-US" sz="5900" dirty="0" smtClean="0"/>
              <a:t>Decreased libido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503492"/>
            <a:ext cx="6934200" cy="89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Testosterone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Testosterone is made in the adrenal glands and ovaries. </a:t>
            </a:r>
          </a:p>
          <a:p>
            <a:r>
              <a:rPr lang="en-US" dirty="0" smtClean="0"/>
              <a:t>As women age, their ovaries produce less testosterone. </a:t>
            </a:r>
          </a:p>
          <a:p>
            <a:r>
              <a:rPr lang="en-US" dirty="0" smtClean="0"/>
              <a:t>Of testosterone women produce, 1% is unbound, and the remainder is bound to sex hormone–binding globulin. </a:t>
            </a:r>
          </a:p>
          <a:p>
            <a:r>
              <a:rPr lang="en-US" dirty="0" smtClean="0"/>
              <a:t>Women with increased androgens have more free testosterone available for the body to use. Therefore, measuring hormone levels is important (Box 35-7 ).</a:t>
            </a:r>
            <a:r>
              <a:rPr lang="en-US" baseline="30000" dirty="0" smtClean="0">
                <a:hlinkClick r:id="rId2"/>
              </a:rPr>
              <a:t>227–233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300163"/>
            <a:ext cx="60579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60" y="457200"/>
            <a:ext cx="895094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23" y="1828800"/>
            <a:ext cx="910613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Evidence-Based Therapies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See next slide!</a:t>
            </a:r>
          </a:p>
          <a:p>
            <a:endParaRPr lang="en-US" b="1" dirty="0" smtClean="0"/>
          </a:p>
          <a:p>
            <a:r>
              <a:rPr lang="en-US" b="1" dirty="0" smtClean="0"/>
              <a:t>Refer to page 343 of text book, Integrative Medicine (3</a:t>
            </a:r>
            <a:r>
              <a:rPr lang="en-US" b="1" baseline="30000" dirty="0" smtClean="0"/>
              <a:t>rd</a:t>
            </a:r>
            <a:r>
              <a:rPr lang="en-US" b="1" dirty="0" smtClean="0"/>
              <a:t> Edition)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What can elevate </a:t>
            </a:r>
            <a:br>
              <a:rPr lang="en-US" sz="3600" b="1" dirty="0" smtClean="0"/>
            </a:br>
            <a:r>
              <a:rPr lang="en-US" sz="3600" b="1" dirty="0" smtClean="0"/>
              <a:t>2-hydroxyestrone levels (good estrogen)?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4500" dirty="0" smtClean="0"/>
          </a:p>
          <a:p>
            <a:r>
              <a:rPr lang="en-US" sz="5100" dirty="0" smtClean="0"/>
              <a:t>Cruciferous vegetables</a:t>
            </a:r>
            <a:r>
              <a:rPr lang="en-US" sz="5100" baseline="30000" dirty="0" smtClean="0">
                <a:hlinkClick r:id="rId2"/>
              </a:rPr>
              <a:t>105,</a:t>
            </a:r>
            <a:r>
              <a:rPr lang="en-US" sz="5100" baseline="30000" dirty="0" smtClean="0">
                <a:hlinkClick r:id="rId3"/>
              </a:rPr>
              <a:t>126–135</a:t>
            </a:r>
            <a:endParaRPr lang="en-US" sz="5100" dirty="0"/>
          </a:p>
          <a:p>
            <a:r>
              <a:rPr lang="en-US" sz="5100" dirty="0" smtClean="0"/>
              <a:t>Flax</a:t>
            </a:r>
            <a:r>
              <a:rPr lang="en-US" sz="5100" baseline="30000" dirty="0" smtClean="0">
                <a:hlinkClick r:id="rId4"/>
              </a:rPr>
              <a:t>136,</a:t>
            </a:r>
            <a:r>
              <a:rPr lang="en-US" sz="5100" baseline="30000" dirty="0" smtClean="0">
                <a:hlinkClick r:id="rId5"/>
              </a:rPr>
              <a:t>137</a:t>
            </a:r>
            <a:endParaRPr lang="en-US" sz="5100" dirty="0"/>
          </a:p>
          <a:p>
            <a:r>
              <a:rPr lang="en-US" sz="5100" dirty="0" smtClean="0"/>
              <a:t>Soy</a:t>
            </a:r>
            <a:r>
              <a:rPr lang="en-US" sz="5100" baseline="30000" dirty="0" smtClean="0">
                <a:hlinkClick r:id="rId6"/>
              </a:rPr>
              <a:t>138</a:t>
            </a:r>
            <a:endParaRPr lang="en-US" sz="5100" dirty="0" smtClean="0"/>
          </a:p>
          <a:p>
            <a:r>
              <a:rPr lang="en-US" sz="5100" dirty="0" smtClean="0"/>
              <a:t>Kudzu (source of isoflavones)</a:t>
            </a:r>
          </a:p>
          <a:p>
            <a:r>
              <a:rPr lang="en-US" sz="5100" dirty="0" smtClean="0"/>
              <a:t>Rosemary</a:t>
            </a:r>
          </a:p>
          <a:p>
            <a:r>
              <a:rPr lang="en-US" sz="5100" dirty="0"/>
              <a:t>T</a:t>
            </a:r>
            <a:r>
              <a:rPr lang="en-US" sz="5100" dirty="0" smtClean="0"/>
              <a:t>urmeric</a:t>
            </a:r>
          </a:p>
          <a:p>
            <a:r>
              <a:rPr lang="en-US" sz="5100" dirty="0" smtClean="0"/>
              <a:t>Exercise</a:t>
            </a:r>
          </a:p>
          <a:p>
            <a:r>
              <a:rPr lang="en-US" sz="5100" dirty="0" smtClean="0"/>
              <a:t>Weight loss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sz="5100" dirty="0" smtClean="0"/>
          </a:p>
          <a:p>
            <a:r>
              <a:rPr lang="en-US" sz="5100" dirty="0" smtClean="0"/>
              <a:t>Broccoli derivatives</a:t>
            </a:r>
            <a:r>
              <a:rPr lang="en-US" sz="5100" baseline="30000" dirty="0" smtClean="0">
                <a:hlinkClick r:id="rId7"/>
              </a:rPr>
              <a:t>130,</a:t>
            </a:r>
            <a:r>
              <a:rPr lang="en-US" sz="5100" baseline="30000" dirty="0" smtClean="0">
                <a:hlinkClick r:id="rId8"/>
              </a:rPr>
              <a:t>139–146</a:t>
            </a:r>
            <a:endParaRPr lang="en-US" sz="5100" dirty="0"/>
          </a:p>
          <a:p>
            <a:r>
              <a:rPr lang="en-US" sz="5100" dirty="0" smtClean="0"/>
              <a:t>High-protein diet</a:t>
            </a:r>
            <a:r>
              <a:rPr lang="en-US" sz="5100" baseline="30000" dirty="0" smtClean="0">
                <a:hlinkClick r:id="rId9"/>
              </a:rPr>
              <a:t>147</a:t>
            </a:r>
            <a:endParaRPr lang="en-US" sz="5100" dirty="0" smtClean="0"/>
          </a:p>
          <a:p>
            <a:r>
              <a:rPr lang="en-US" sz="5100" dirty="0" smtClean="0"/>
              <a:t>Omega-3 fatty acids</a:t>
            </a:r>
            <a:r>
              <a:rPr lang="en-US" sz="5100" baseline="30000" dirty="0" smtClean="0">
                <a:hlinkClick r:id="rId10"/>
              </a:rPr>
              <a:t>101,</a:t>
            </a:r>
            <a:r>
              <a:rPr lang="en-US" sz="5100" baseline="30000" dirty="0" smtClean="0">
                <a:hlinkClick r:id="rId11"/>
              </a:rPr>
              <a:t>108,</a:t>
            </a:r>
            <a:r>
              <a:rPr lang="en-US" sz="5100" baseline="30000" dirty="0" smtClean="0">
                <a:hlinkClick r:id="rId12"/>
              </a:rPr>
              <a:t>148</a:t>
            </a:r>
            <a:endParaRPr lang="en-US" sz="5100" dirty="0" smtClean="0"/>
          </a:p>
          <a:p>
            <a:r>
              <a:rPr lang="en-US" sz="5100" dirty="0" smtClean="0"/>
              <a:t>Vitamins B</a:t>
            </a:r>
            <a:r>
              <a:rPr lang="en-US" sz="5100" baseline="-25000" dirty="0" smtClean="0"/>
              <a:t>6</a:t>
            </a:r>
            <a:r>
              <a:rPr lang="en-US" sz="5100" dirty="0" smtClean="0"/>
              <a:t> and B</a:t>
            </a:r>
            <a:r>
              <a:rPr lang="en-US" sz="5100" baseline="-25000" dirty="0" smtClean="0"/>
              <a:t>12</a:t>
            </a:r>
            <a:r>
              <a:rPr lang="en-US" sz="5100" dirty="0" smtClean="0"/>
              <a:t> and folate</a:t>
            </a:r>
            <a:r>
              <a:rPr lang="en-US" sz="5100" baseline="30000" dirty="0" smtClean="0">
                <a:hlinkClick r:id="rId13"/>
              </a:rPr>
              <a:t>149,</a:t>
            </a:r>
            <a:r>
              <a:rPr lang="en-US" sz="5100" baseline="30000" dirty="0" smtClean="0">
                <a:hlinkClick r:id="rId14"/>
              </a:rPr>
              <a:t>150</a:t>
            </a:r>
            <a:endParaRPr lang="en-US" sz="51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Kudzu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4958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Common Name</a:t>
            </a:r>
            <a:r>
              <a:rPr lang="en-US" dirty="0" smtClean="0"/>
              <a:t> Kudzu</a:t>
            </a:r>
          </a:p>
          <a:p>
            <a:pPr>
              <a:buNone/>
            </a:pPr>
            <a:r>
              <a:rPr lang="en-US" b="1" dirty="0" smtClean="0"/>
              <a:t>Botanical Name</a:t>
            </a:r>
            <a:r>
              <a:rPr lang="en-US" dirty="0" smtClean="0"/>
              <a:t> </a:t>
            </a:r>
            <a:r>
              <a:rPr lang="en-US" i="1" dirty="0" smtClean="0"/>
              <a:t>Pueraria lobata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Family </a:t>
            </a:r>
            <a:r>
              <a:rPr lang="en-US" dirty="0" smtClean="0">
                <a:hlinkClick r:id="rId2"/>
              </a:rPr>
              <a:t>FABACEAE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Kudzu has spread across millions of acres of the southwestern United States where it was imported from it's native Japan to protect against erosion. </a:t>
            </a:r>
          </a:p>
          <a:p>
            <a:r>
              <a:rPr lang="en-US" dirty="0" smtClean="0"/>
              <a:t>Kudzu is a climbing, woody or semi-woody, perennial vine, that seems to swallow everything it comes in contact with. </a:t>
            </a:r>
          </a:p>
          <a:p>
            <a:r>
              <a:rPr lang="en-US" dirty="0" smtClean="0"/>
              <a:t>Used mainly today as a starch thickener in prepared foods, recently it has been found to hold some very promising medicinal properties. (the dried root)</a:t>
            </a:r>
            <a:endParaRPr lang="en-US" dirty="0"/>
          </a:p>
        </p:txBody>
      </p:sp>
      <p:pic>
        <p:nvPicPr>
          <p:cNvPr id="9" name="Content Placeholder 8" descr="iStock_kudzubar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18200" y="1520031"/>
            <a:ext cx="2237846" cy="3356769"/>
          </a:xfr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175054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Children and Integrative Healthcare</a:t>
            </a:r>
            <a:endParaRPr lang="en-US" b="1" dirty="0"/>
          </a:p>
        </p:txBody>
      </p:sp>
      <p:pic>
        <p:nvPicPr>
          <p:cNvPr id="5" name="Content Placeholder 4" descr="kids yoga 15_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3810000" cy="3810000"/>
          </a:xfrm>
        </p:spPr>
      </p:pic>
      <p:sp>
        <p:nvSpPr>
          <p:cNvPr id="6" name="TextBox 5"/>
          <p:cNvSpPr txBox="1"/>
          <p:nvPr/>
        </p:nvSpPr>
        <p:spPr>
          <a:xfrm>
            <a:off x="2590800" y="5562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 Bryan Ewsichek at https://nccih.nih.gov/health/children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 Most Common Complementary Health Approaches Among Children-2012:  see description be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858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Perimenopause and Menopause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Hormonal dysfunction can occur at any age.</a:t>
            </a:r>
          </a:p>
          <a:p>
            <a:endParaRPr lang="en-US" dirty="0" smtClean="0"/>
          </a:p>
          <a:p>
            <a:r>
              <a:rPr lang="en-US" b="1" dirty="0" smtClean="0"/>
              <a:t>Menopause</a:t>
            </a:r>
            <a:r>
              <a:rPr lang="en-US" dirty="0" smtClean="0"/>
              <a:t> is defined as no menstrual cycle for 12 months. </a:t>
            </a:r>
          </a:p>
          <a:p>
            <a:r>
              <a:rPr lang="en-US" dirty="0" smtClean="0"/>
              <a:t>If a woman’s hormones are out of balance, symptoms may begin many years before menopause. </a:t>
            </a:r>
          </a:p>
          <a:p>
            <a:r>
              <a:rPr lang="en-US" dirty="0" smtClean="0"/>
              <a:t>The symptoms of both perimenopause and menopause are similar (</a:t>
            </a:r>
            <a:r>
              <a:rPr lang="en-US" b="1" dirty="0" smtClean="0"/>
              <a:t>Box 35-1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The normal age for a woman to go through menopause ranges from </a:t>
            </a:r>
            <a:r>
              <a:rPr lang="en-US" b="1" dirty="0" smtClean="0"/>
              <a:t>35 to 55 years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seases/Conditions for Which Complementary Health Approaches Are Most Frequently Used Among Children-2012: follow link for full de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1956"/>
            <a:ext cx="7033579" cy="579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0424"/>
            <a:ext cx="6944622" cy="58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Premature Ovarian Failure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Premature ovarian failure</a:t>
            </a:r>
            <a:r>
              <a:rPr lang="en-US" dirty="0" smtClean="0"/>
              <a:t> is defined as the ovaries stop producing an adequate amount of sex hormones before the age of 35 years. Causes for premature ovarian failure may be found in </a:t>
            </a:r>
            <a:r>
              <a:rPr lang="en-US" b="1" dirty="0" smtClean="0"/>
              <a:t>Box</a:t>
            </a:r>
            <a:r>
              <a:rPr lang="en-US" b="1" dirty="0" smtClean="0"/>
              <a:t> 35 – 1.e.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752" y="457200"/>
            <a:ext cx="7320495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8515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890</Words>
  <Application>Microsoft Office PowerPoint</Application>
  <PresentationFormat>On-screen Show (4:3)</PresentationFormat>
  <Paragraphs>112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Women and Integrative Healthcare</vt:lpstr>
      <vt:lpstr>Steroid Hormone Metabolism</vt:lpstr>
      <vt:lpstr>Estrogen Metabolism</vt:lpstr>
      <vt:lpstr>Perimenopause and Menopause</vt:lpstr>
      <vt:lpstr>Slide 5</vt:lpstr>
      <vt:lpstr>Slide 6</vt:lpstr>
      <vt:lpstr>Premature Ovarian Failure</vt:lpstr>
      <vt:lpstr>Slide 8</vt:lpstr>
      <vt:lpstr>Slide 9</vt:lpstr>
      <vt:lpstr>Estrogen</vt:lpstr>
      <vt:lpstr>Slide 11</vt:lpstr>
      <vt:lpstr>Slide 12</vt:lpstr>
      <vt:lpstr>Slide 13</vt:lpstr>
      <vt:lpstr>Slide 14</vt:lpstr>
      <vt:lpstr>Slide 15</vt:lpstr>
      <vt:lpstr>Estrogen</vt:lpstr>
      <vt:lpstr>Slide 17</vt:lpstr>
      <vt:lpstr>Progesterone</vt:lpstr>
      <vt:lpstr>Slide 19</vt:lpstr>
      <vt:lpstr>Slide 20</vt:lpstr>
      <vt:lpstr>Progesterone</vt:lpstr>
      <vt:lpstr>Progestin</vt:lpstr>
      <vt:lpstr>Slide 23</vt:lpstr>
      <vt:lpstr>Slide 24</vt:lpstr>
      <vt:lpstr>Progesterone</vt:lpstr>
      <vt:lpstr>Slide 26</vt:lpstr>
      <vt:lpstr> Estrogen-to-Progesterone Ratio </vt:lpstr>
      <vt:lpstr>Progesterone-to-Estrogen Ratio</vt:lpstr>
      <vt:lpstr>Estrogen-to-Progesterone Ratio</vt:lpstr>
      <vt:lpstr> Prolonged use of progesterone without adequate estrogen can have the following effects:  </vt:lpstr>
      <vt:lpstr>Testosterone</vt:lpstr>
      <vt:lpstr>Slide 32</vt:lpstr>
      <vt:lpstr>Slide 33</vt:lpstr>
      <vt:lpstr>Conclusion</vt:lpstr>
      <vt:lpstr>Evidence-Based Therapies</vt:lpstr>
      <vt:lpstr>What can elevate  2-hydroxyestrone levels (good estrogen)?</vt:lpstr>
      <vt:lpstr>Kudzu</vt:lpstr>
      <vt:lpstr>Children and Integrative Healthcare</vt:lpstr>
      <vt:lpstr>Slide 39</vt:lpstr>
      <vt:lpstr>Slide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and Integrative Healthcare</dc:title>
  <dc:creator>Linnea</dc:creator>
  <cp:lastModifiedBy>Linnea</cp:lastModifiedBy>
  <cp:revision>18</cp:revision>
  <dcterms:created xsi:type="dcterms:W3CDTF">2016-07-26T16:09:13Z</dcterms:created>
  <dcterms:modified xsi:type="dcterms:W3CDTF">2016-07-26T18:49:44Z</dcterms:modified>
</cp:coreProperties>
</file>