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1" r:id="rId3"/>
    <p:sldId id="276" r:id="rId4"/>
    <p:sldId id="259" r:id="rId5"/>
    <p:sldId id="264" r:id="rId6"/>
    <p:sldId id="303" r:id="rId7"/>
    <p:sldId id="260" r:id="rId8"/>
    <p:sldId id="269" r:id="rId9"/>
    <p:sldId id="272" r:id="rId10"/>
    <p:sldId id="270" r:id="rId11"/>
    <p:sldId id="277" r:id="rId12"/>
    <p:sldId id="263" r:id="rId13"/>
    <p:sldId id="265" r:id="rId14"/>
    <p:sldId id="267" r:id="rId15"/>
    <p:sldId id="268" r:id="rId16"/>
    <p:sldId id="271" r:id="rId17"/>
    <p:sldId id="273" r:id="rId18"/>
    <p:sldId id="291" r:id="rId19"/>
    <p:sldId id="317" r:id="rId20"/>
    <p:sldId id="319" r:id="rId21"/>
    <p:sldId id="257" r:id="rId22"/>
    <p:sldId id="295" r:id="rId23"/>
    <p:sldId id="36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62" autoAdjust="0"/>
    <p:restoredTop sz="94624" autoAdjust="0"/>
  </p:normalViewPr>
  <p:slideViewPr>
    <p:cSldViewPr>
      <p:cViewPr varScale="1">
        <p:scale>
          <a:sx n="84" d="100"/>
          <a:sy n="84" d="100"/>
        </p:scale>
        <p:origin x="96" y="492"/>
      </p:cViewPr>
      <p:guideLst>
        <p:guide orient="horz" pos="2160"/>
        <p:guide pos="2880"/>
      </p:guideLst>
    </p:cSldViewPr>
  </p:slideViewPr>
  <p:outlineViewPr>
    <p:cViewPr>
      <p:scale>
        <a:sx n="33" d="100"/>
        <a:sy n="33" d="100"/>
      </p:scale>
      <p:origin x="0" y="44910"/>
    </p:cViewPr>
  </p:outlineViewPr>
  <p:notesTextViewPr>
    <p:cViewPr>
      <p:scale>
        <a:sx n="100" d="100"/>
        <a:sy n="100" d="100"/>
      </p:scale>
      <p:origin x="0" y="0"/>
    </p:cViewPr>
  </p:notesTextViewPr>
  <p:sorterViewPr>
    <p:cViewPr>
      <p:scale>
        <a:sx n="66" d="100"/>
        <a:sy n="66" d="100"/>
      </p:scale>
      <p:origin x="0" y="4290"/>
    </p:cViewPr>
  </p:sorterViewPr>
  <p:notesViewPr>
    <p:cSldViewPr>
      <p:cViewPr>
        <p:scale>
          <a:sx n="100" d="100"/>
          <a:sy n="100" d="100"/>
        </p:scale>
        <p:origin x="-1878" y="21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64AF40-574C-4C6A-941D-0B3DE73078C4}" type="datetimeFigureOut">
              <a:rPr lang="en-US" smtClean="0"/>
              <a:pPr/>
              <a:t>6/15/2016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E8138F-3EBB-406B-91DE-34E71A86A210}" type="slidenum">
              <a:rPr lang="en-US" smtClean="0"/>
              <a:pPr/>
              <a:t>‹#›</a:t>
            </a:fld>
            <a:endParaRPr lang="en-US"/>
          </a:p>
        </p:txBody>
      </p:sp>
    </p:spTree>
    <p:extLst>
      <p:ext uri="{BB962C8B-B14F-4D97-AF65-F5344CB8AC3E}">
        <p14:creationId xmlns:p14="http://schemas.microsoft.com/office/powerpoint/2010/main" val="370105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mailto:kshz@mac.com"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tel:858-366-3994"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en.wikipedia.org/wiki/Ren%C3%A9_Descartes" TargetMode="External"/><Relationship Id="rId7" Type="http://schemas.openxmlformats.org/officeDocument/2006/relationships/hyperlink" Target="http://en.wikipedia.org/wiki/Dualism_(philosophy_of_mind)"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en.wikipedia.org/wiki/Intelligence" TargetMode="External"/><Relationship Id="rId5" Type="http://schemas.openxmlformats.org/officeDocument/2006/relationships/hyperlink" Target="http://en.wikipedia.org/wiki/Brain" TargetMode="External"/><Relationship Id="rId4" Type="http://schemas.openxmlformats.org/officeDocument/2006/relationships/hyperlink" Target="http://en.wikipedia.org/wiki/Consciousness" TargetMode="Externa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en.wikipedia.org/wiki/American_Osteopathic_Association" TargetMode="External"/><Relationship Id="rId3" Type="http://schemas.openxmlformats.org/officeDocument/2006/relationships/hyperlink" Target="http://studymore.org.uk/ssh3.htm" TargetMode="External"/><Relationship Id="rId7" Type="http://schemas.openxmlformats.org/officeDocument/2006/relationships/hyperlink" Target="http://en.wikipedia.org/w/index.php?title=Flexner_Report&amp;action=edit&amp;section=6"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en.wikipedia.org/wiki/Wikipedia:Citation_needed" TargetMode="External"/><Relationship Id="rId5" Type="http://schemas.openxmlformats.org/officeDocument/2006/relationships/hyperlink" Target="http://en.wikipedia.org/w/index.php?title=Flexner_Report&amp;action=edit&amp;section=5" TargetMode="External"/><Relationship Id="rId10" Type="http://schemas.openxmlformats.org/officeDocument/2006/relationships/hyperlink" Target="http://en.wikipedia.org/wiki/Osteopathic_manipulative_medicine" TargetMode="External"/><Relationship Id="rId4" Type="http://schemas.openxmlformats.org/officeDocument/2006/relationships/hyperlink" Target="http://studymore.org.uk/mhhglo.htm" TargetMode="External"/><Relationship Id="rId9" Type="http://schemas.openxmlformats.org/officeDocument/2006/relationships/hyperlink" Target="http://en.wikipedia.org/wiki/Comparison_of_MD_and_DO_in_the_United_States"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E8138F-3EBB-406B-91DE-34E71A86A21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E8138F-3EBB-406B-91DE-34E71A86A210}" type="slidenum">
              <a:rPr lang="en-US" smtClean="0"/>
              <a:pPr/>
              <a:t>18</a:t>
            </a:fld>
            <a:endParaRPr lang="en-US"/>
          </a:p>
        </p:txBody>
      </p:sp>
      <p:pic>
        <p:nvPicPr>
          <p:cNvPr id="6" name="Picture 5"/>
          <p:cNvPicPr/>
          <p:nvPr/>
        </p:nvPicPr>
        <p:blipFill>
          <a:blip r:embed="rId3"/>
          <a:srcRect/>
          <a:stretch>
            <a:fillRect/>
          </a:stretch>
        </p:blipFill>
        <p:spPr bwMode="auto">
          <a:xfrm>
            <a:off x="990600" y="4419600"/>
            <a:ext cx="4953000" cy="4038600"/>
          </a:xfrm>
          <a:prstGeom prst="rect">
            <a:avLst/>
          </a:prstGeom>
          <a:noFill/>
          <a:ln w="9525">
            <a:noFill/>
            <a:miter lim="800000"/>
            <a:headEnd/>
            <a:tailEnd/>
          </a:ln>
        </p:spPr>
      </p:pic>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educational process is extremely important to allay fears of a disease process, explain the reason for the symptoms, and offer hope and the expectation that these symptoms can be resolved. Treatment of PPDs in the absence of understanding and accepting these principles is typically not effective.</a:t>
            </a:r>
            <a:endParaRPr lang="en-US" dirty="0"/>
          </a:p>
        </p:txBody>
      </p:sp>
      <p:sp>
        <p:nvSpPr>
          <p:cNvPr id="4" name="Slide Number Placeholder 3"/>
          <p:cNvSpPr>
            <a:spLocks noGrp="1"/>
          </p:cNvSpPr>
          <p:nvPr>
            <p:ph type="sldNum" sz="quarter" idx="10"/>
          </p:nvPr>
        </p:nvSpPr>
        <p:spPr/>
        <p:txBody>
          <a:bodyPr/>
          <a:lstStyle/>
          <a:p>
            <a:fld id="{87E8138F-3EBB-406B-91DE-34E71A86A210}" type="slidenum">
              <a:rPr lang="en-US" smtClean="0"/>
              <a:pPr/>
              <a:t>20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E8138F-3EBB-406B-91DE-34E71A86A210}" type="slidenum">
              <a:rPr lang="en-US" smtClean="0"/>
              <a:pPr/>
              <a:t>21</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E8138F-3EBB-406B-91DE-34E71A86A210}"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fontAlgn="t"/>
            <a:r>
              <a:rPr lang="en-US" dirty="0" err="1" smtClean="0"/>
              <a:t>Linnea</a:t>
            </a:r>
            <a:r>
              <a:rPr lang="en-US" dirty="0" smtClean="0"/>
              <a:t> </a:t>
            </a:r>
            <a:r>
              <a:rPr lang="en-US" dirty="0" err="1" smtClean="0"/>
              <a:t>Axman</a:t>
            </a:r>
            <a:r>
              <a:rPr lang="en-US" dirty="0" smtClean="0"/>
              <a:t> is a</a:t>
            </a:r>
            <a:r>
              <a:rPr lang="en-US" baseline="0" dirty="0" smtClean="0"/>
              <a:t> Family Nurse Practitioner, Lecturer</a:t>
            </a:r>
            <a:r>
              <a:rPr lang="en-US" dirty="0" smtClean="0"/>
              <a:t> …CMP, Reiki II Practitioner, RYT 200, </a:t>
            </a:r>
            <a:r>
              <a:rPr lang="en-US" dirty="0" err="1" smtClean="0"/>
              <a:t>AyurYoga</a:t>
            </a:r>
            <a:r>
              <a:rPr lang="en-US" dirty="0" smtClean="0"/>
              <a:t> 200,</a:t>
            </a:r>
            <a:r>
              <a:rPr lang="en-US" baseline="0" dirty="0" smtClean="0"/>
              <a:t> Ordained minister, and is currently working on Life Purpose counseling certificate (year long)</a:t>
            </a:r>
            <a:endParaRPr lang="en-US" dirty="0" smtClean="0"/>
          </a:p>
          <a:p>
            <a:pPr fontAlgn="t"/>
            <a:endParaRPr lang="en-US" sz="1200" kern="1200" dirty="0" smtClean="0">
              <a:solidFill>
                <a:schemeClr val="tx1"/>
              </a:solidFill>
              <a:latin typeface="+mn-lt"/>
              <a:ea typeface="+mn-ea"/>
              <a:cs typeface="+mn-cs"/>
            </a:endParaRPr>
          </a:p>
          <a:p>
            <a:pPr fontAlgn="t"/>
            <a:endParaRPr lang="en-US" sz="1200" kern="1200" dirty="0" smtClean="0">
              <a:solidFill>
                <a:schemeClr val="tx1"/>
              </a:solidFill>
              <a:latin typeface="+mn-lt"/>
              <a:ea typeface="+mn-ea"/>
              <a:cs typeface="+mn-cs"/>
            </a:endParaRPr>
          </a:p>
          <a:p>
            <a:pPr fontAlgn="t"/>
            <a:r>
              <a:rPr lang="en-US" sz="1200" kern="1200" dirty="0" smtClean="0">
                <a:solidFill>
                  <a:schemeClr val="tx1"/>
                </a:solidFill>
                <a:latin typeface="+mn-lt"/>
                <a:ea typeface="+mn-ea"/>
                <a:cs typeface="+mn-cs"/>
              </a:rPr>
              <a:t>Karen Heine </a:t>
            </a:r>
            <a:r>
              <a:rPr lang="en-US" sz="1200" kern="1200" dirty="0" err="1" smtClean="0">
                <a:solidFill>
                  <a:schemeClr val="tx1"/>
                </a:solidFill>
                <a:latin typeface="+mn-lt"/>
                <a:ea typeface="+mn-ea"/>
                <a:cs typeface="+mn-cs"/>
              </a:rPr>
              <a:t>Zlatic</a:t>
            </a:r>
            <a:r>
              <a:rPr lang="en-US" sz="1200" kern="1200" dirty="0" smtClean="0">
                <a:solidFill>
                  <a:schemeClr val="tx1"/>
                </a:solidFill>
                <a:latin typeface="+mn-lt"/>
                <a:ea typeface="+mn-ea"/>
                <a:cs typeface="+mn-cs"/>
              </a:rPr>
              <a:t> has been a leader in Holistic Health, Healing, and Wellness for nearly three decades. </a:t>
            </a:r>
            <a:r>
              <a:rPr lang="en-US" dirty="0"/>
              <a:t>S</a:t>
            </a:r>
            <a:r>
              <a:rPr lang="en-US" sz="1200" kern="1200" dirty="0" smtClean="0">
                <a:solidFill>
                  <a:schemeClr val="tx1"/>
                </a:solidFill>
                <a:latin typeface="+mn-lt"/>
                <a:ea typeface="+mn-ea"/>
                <a:cs typeface="+mn-cs"/>
              </a:rPr>
              <a:t>he began her private practice in 1987. She uses her knowledge and training in massage, nutritional counseling, and natural medicine to assist others in attaining optimal health.</a:t>
            </a:r>
            <a:br>
              <a:rPr lang="en-US" sz="1200" kern="1200" dirty="0" smtClean="0">
                <a:solidFill>
                  <a:schemeClr val="tx1"/>
                </a:solidFill>
                <a:latin typeface="+mn-lt"/>
                <a:ea typeface="+mn-ea"/>
                <a:cs typeface="+mn-cs"/>
              </a:rPr>
            </a:br>
            <a:endParaRPr lang="en-US" sz="1200" kern="1200" dirty="0" smtClean="0">
              <a:solidFill>
                <a:schemeClr val="tx1"/>
              </a:solidFill>
              <a:latin typeface="+mn-lt"/>
              <a:ea typeface="+mn-ea"/>
              <a:cs typeface="+mn-cs"/>
            </a:endParaRPr>
          </a:p>
          <a:p>
            <a:pPr fontAlgn="t"/>
            <a:r>
              <a:rPr lang="en-US" sz="1200" kern="1200" dirty="0" smtClean="0">
                <a:solidFill>
                  <a:schemeClr val="tx1"/>
                </a:solidFill>
                <a:latin typeface="+mn-lt"/>
                <a:ea typeface="+mn-ea"/>
                <a:cs typeface="+mn-cs"/>
              </a:rPr>
              <a:t>In 1983, she graduated from Old Dominion University in Virginia with a B.A.  </a:t>
            </a:r>
          </a:p>
          <a:p>
            <a:pPr fontAlgn="t"/>
            <a:r>
              <a:rPr lang="en-US" sz="1200" kern="1200" dirty="0" smtClean="0">
                <a:solidFill>
                  <a:schemeClr val="tx1"/>
                </a:solidFill>
                <a:latin typeface="+mn-lt"/>
                <a:ea typeface="+mn-ea"/>
                <a:cs typeface="+mn-cs"/>
              </a:rPr>
              <a:t>Karen received her certification as a Holistic Health Practitioner from the Institute of Health Sciences in 1987, now known as the School of Healing Arts. She then became an instructor in their Massage Trainee Program. Through the integration of bodywork, communication, and the application of essential oils, Karen finds many compliments to healing.</a:t>
            </a:r>
          </a:p>
          <a:p>
            <a:pPr fontAlgn="t"/>
            <a:r>
              <a:rPr lang="en-US" sz="1200" kern="1200" dirty="0" smtClean="0">
                <a:solidFill>
                  <a:schemeClr val="tx1"/>
                </a:solidFill>
                <a:latin typeface="+mn-lt"/>
                <a:ea typeface="+mn-ea"/>
                <a:cs typeface="+mn-cs"/>
              </a:rPr>
              <a:t> One of Karen’s highest priorities is being a single mother to her three children. They are honored scholars and highly achieving athletes. She attributes these successes to the environment of wellness that has been present since their days in the womb.</a:t>
            </a:r>
          </a:p>
          <a:p>
            <a:pPr fontAlgn="t"/>
            <a:r>
              <a:rPr lang="en-US" sz="1200" kern="1200" dirty="0" smtClean="0">
                <a:solidFill>
                  <a:schemeClr val="tx1"/>
                </a:solidFill>
                <a:latin typeface="+mn-lt"/>
                <a:ea typeface="+mn-ea"/>
                <a:cs typeface="+mn-cs"/>
              </a:rPr>
              <a:t> Currently, Karen continues her private practice as a Holistic Health Practitioner and Natural Healthcare Educator in San Diego, CA. She is an part-time teacher to children in the San Diego Unified School District, to adults in the School of Healing Arts, and to families, groups, or anyone needs assistance in health through the natural protection of essential oils.</a:t>
            </a:r>
          </a:p>
          <a:p>
            <a:pPr fontAlgn="t"/>
            <a:r>
              <a:rPr lang="en-US" sz="1200" kern="1200" dirty="0" smtClean="0">
                <a:solidFill>
                  <a:schemeClr val="tx1"/>
                </a:solidFill>
                <a:latin typeface="+mn-lt"/>
                <a:ea typeface="+mn-ea"/>
                <a:cs typeface="+mn-cs"/>
              </a:rPr>
              <a:t>For appointments or classes feel free to contact Karen @ </a:t>
            </a:r>
            <a:r>
              <a:rPr lang="en-US" sz="1200" kern="1200" dirty="0" smtClean="0">
                <a:solidFill>
                  <a:schemeClr val="tx1"/>
                </a:solidFill>
                <a:latin typeface="+mn-lt"/>
                <a:ea typeface="+mn-ea"/>
                <a:cs typeface="+mn-cs"/>
                <a:hlinkClick r:id="rId3"/>
              </a:rPr>
              <a:t>kshz@mac.com</a:t>
            </a:r>
            <a:r>
              <a:rPr lang="en-US" sz="1200" kern="1200" dirty="0" smtClean="0">
                <a:solidFill>
                  <a:schemeClr val="tx1"/>
                </a:solidFill>
                <a:latin typeface="+mn-lt"/>
                <a:ea typeface="+mn-ea"/>
                <a:cs typeface="+mn-cs"/>
              </a:rPr>
              <a:t> or </a:t>
            </a:r>
            <a:r>
              <a:rPr lang="en-US" sz="1200" kern="1200" dirty="0" smtClean="0">
                <a:solidFill>
                  <a:schemeClr val="tx1"/>
                </a:solidFill>
                <a:latin typeface="+mn-lt"/>
                <a:ea typeface="+mn-ea"/>
                <a:cs typeface="+mn-cs"/>
                <a:hlinkClick r:id="rId4"/>
              </a:rPr>
              <a:t>858-366-3994</a:t>
            </a:r>
            <a:endParaRPr lang="en-US" sz="1200" kern="1200" dirty="0" smtClean="0">
              <a:solidFill>
                <a:schemeClr val="tx1"/>
              </a:solidFill>
              <a:latin typeface="+mn-lt"/>
              <a:ea typeface="+mn-ea"/>
              <a:cs typeface="+mn-cs"/>
            </a:endParaRPr>
          </a:p>
          <a:p>
            <a:pPr fontAlgn="t"/>
            <a:r>
              <a:rPr lang="en-US" sz="1200" b="1" kern="1200" dirty="0" smtClean="0">
                <a:solidFill>
                  <a:schemeClr val="tx1"/>
                </a:solidFill>
                <a:latin typeface="+mn-lt"/>
                <a:ea typeface="+mn-ea"/>
                <a:cs typeface="+mn-cs"/>
              </a:rPr>
              <a:t>PIC</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7E8138F-3EBB-406B-91DE-34E71A86A21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E8138F-3EBB-406B-91DE-34E71A86A210}"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b="1" dirty="0" smtClean="0"/>
              <a:t>Healing</a:t>
            </a:r>
            <a:r>
              <a:rPr lang="en-US" sz="1600" dirty="0" smtClean="0"/>
              <a:t> facilitates</a:t>
            </a:r>
            <a:r>
              <a:rPr lang="en-US" sz="1600" baseline="0" dirty="0" smtClean="0"/>
              <a:t> change that reduces stress, improves diet, promotes exercise, and increases a person’s sense of community; whereas</a:t>
            </a:r>
            <a:r>
              <a:rPr lang="en-US" sz="1600" b="1" baseline="0" dirty="0" smtClean="0"/>
              <a:t> curing  </a:t>
            </a:r>
            <a:r>
              <a:rPr lang="en-US" sz="1600" baseline="0" dirty="0" smtClean="0"/>
              <a:t>refers to something done to alleviate a troublesome condition or disease. In doing these things, the balance of the body (mind and spirit) may be improved to the point that it may be able to heal itself (less need for a pharmaceutical such as a HTN med or hypoglycemic like </a:t>
            </a:r>
            <a:r>
              <a:rPr lang="en-US" sz="1600" baseline="0" dirty="0" err="1" smtClean="0"/>
              <a:t>Metformin</a:t>
            </a:r>
            <a:r>
              <a:rPr lang="en-US" sz="1600" baseline="0" dirty="0" smtClean="0"/>
              <a:t>). Healing does not equal curing and becomes particularly important when we are discussing chronic disease.</a:t>
            </a:r>
            <a:endParaRPr lang="en-US" sz="1600" dirty="0"/>
          </a:p>
        </p:txBody>
      </p:sp>
      <p:sp>
        <p:nvSpPr>
          <p:cNvPr id="4" name="Slide Number Placeholder 3"/>
          <p:cNvSpPr>
            <a:spLocks noGrp="1"/>
          </p:cNvSpPr>
          <p:nvPr>
            <p:ph type="sldNum" sz="quarter" idx="10"/>
          </p:nvPr>
        </p:nvSpPr>
        <p:spPr/>
        <p:txBody>
          <a:bodyPr/>
          <a:lstStyle/>
          <a:p>
            <a:fld id="{87E8138F-3EBB-406B-91DE-34E71A86A210}"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E8138F-3EBB-406B-91DE-34E71A86A210}" type="slidenum">
              <a:rPr lang="en-US" smtClean="0"/>
              <a:pPr/>
              <a:t>12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Dualism is closely associated with the philosophy of </a:t>
            </a:r>
            <a:r>
              <a:rPr lang="en-US" dirty="0" smtClean="0">
                <a:hlinkClick r:id="rId3" tooltip="René Descartes"/>
              </a:rPr>
              <a:t>René Descartes</a:t>
            </a:r>
            <a:r>
              <a:rPr lang="en-US" dirty="0" smtClean="0"/>
              <a:t> (1641), which holds that the mind is a nonphysical substance. Descartes clearly identified the mind with </a:t>
            </a:r>
            <a:r>
              <a:rPr lang="en-US" dirty="0" smtClean="0">
                <a:hlinkClick r:id="rId4" tooltip="Consciousness"/>
              </a:rPr>
              <a:t>consciousness</a:t>
            </a:r>
            <a:r>
              <a:rPr lang="en-US" dirty="0" smtClean="0"/>
              <a:t> and self-awareness and distinguished this from the </a:t>
            </a:r>
            <a:r>
              <a:rPr lang="en-US" dirty="0" smtClean="0">
                <a:hlinkClick r:id="rId5" tooltip="Brain"/>
              </a:rPr>
              <a:t>brain</a:t>
            </a:r>
            <a:r>
              <a:rPr lang="en-US" dirty="0" smtClean="0"/>
              <a:t> as the seat of </a:t>
            </a:r>
            <a:r>
              <a:rPr lang="en-US" dirty="0" smtClean="0">
                <a:hlinkClick r:id="rId6" tooltip="Intelligence"/>
              </a:rPr>
              <a:t>intelligence</a:t>
            </a:r>
            <a:r>
              <a:rPr lang="en-US" dirty="0" smtClean="0"/>
              <a:t>.</a:t>
            </a:r>
            <a:r>
              <a:rPr lang="en-US" baseline="30000" dirty="0" smtClean="0">
                <a:hlinkClick r:id="rId7"/>
              </a:rPr>
              <a:t>[6]</a:t>
            </a:r>
            <a:r>
              <a:rPr lang="en-US" dirty="0" smtClean="0"/>
              <a:t> Hence, he was the first to formulate the mind–body problem in the form in which it exists today.</a:t>
            </a:r>
            <a:r>
              <a:rPr lang="en-US" baseline="30000" dirty="0" smtClean="0">
                <a:hlinkClick r:id="rId7"/>
              </a:rPr>
              <a:t>[7]</a:t>
            </a:r>
            <a:endParaRPr lang="en-US" dirty="0"/>
          </a:p>
        </p:txBody>
      </p:sp>
      <p:sp>
        <p:nvSpPr>
          <p:cNvPr id="4" name="Slide Number Placeholder 3"/>
          <p:cNvSpPr>
            <a:spLocks noGrp="1"/>
          </p:cNvSpPr>
          <p:nvPr>
            <p:ph type="sldNum" sz="quarter" idx="10"/>
          </p:nvPr>
        </p:nvSpPr>
        <p:spPr/>
        <p:txBody>
          <a:bodyPr/>
          <a:lstStyle/>
          <a:p>
            <a:fld id="{87E8138F-3EBB-406B-91DE-34E71A86A210}" type="slidenum">
              <a:rPr lang="en-US" smtClean="0"/>
              <a:pPr/>
              <a:t>13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343400"/>
            <a:ext cx="6324600" cy="4495800"/>
          </a:xfrm>
        </p:spPr>
        <p:txBody>
          <a:bodyPr>
            <a:normAutofit lnSpcReduction="10000"/>
          </a:bodyPr>
          <a:lstStyle/>
          <a:p>
            <a:r>
              <a:rPr lang="en-US" b="1" dirty="0" smtClean="0"/>
              <a:t>Locke and Hume</a:t>
            </a:r>
          </a:p>
          <a:p>
            <a:r>
              <a:rPr lang="en-US" dirty="0" smtClean="0"/>
              <a:t>Let us imagine each of these theorists giving us advice about how we should be scientific in our pursuit of knowledge. What would that advice be? </a:t>
            </a:r>
          </a:p>
          <a:p>
            <a:r>
              <a:rPr lang="en-US" dirty="0" smtClean="0">
                <a:hlinkClick r:id="rId3"/>
              </a:rPr>
              <a:t>Locke</a:t>
            </a:r>
            <a:r>
              <a:rPr lang="en-US" dirty="0" smtClean="0"/>
              <a:t> would tell us that we must reason carefully about sense data so as to build up sure knowledge that is not distorted by fantasy or </a:t>
            </a:r>
            <a:r>
              <a:rPr lang="en-US" dirty="0" smtClean="0">
                <a:hlinkClick r:id="rId4"/>
              </a:rPr>
              <a:t>passion</a:t>
            </a:r>
            <a:r>
              <a:rPr lang="en-US" dirty="0" smtClean="0"/>
              <a:t> </a:t>
            </a:r>
          </a:p>
          <a:p>
            <a:r>
              <a:rPr lang="en-US" dirty="0" smtClean="0">
                <a:hlinkClick r:id="rId3"/>
              </a:rPr>
              <a:t>Hume</a:t>
            </a:r>
            <a:r>
              <a:rPr lang="en-US" dirty="0" smtClean="0"/>
              <a:t> would agree with Locke, but would tell us sadly that science is very limited and that reason is the slave of our </a:t>
            </a:r>
            <a:r>
              <a:rPr lang="en-US" dirty="0" smtClean="0">
                <a:hlinkClick r:id="rId4"/>
              </a:rPr>
              <a:t>passions</a:t>
            </a:r>
            <a:r>
              <a:rPr lang="en-US" dirty="0" smtClean="0"/>
              <a:t>. </a:t>
            </a:r>
          </a:p>
          <a:p>
            <a:endParaRPr lang="en-US" b="1" dirty="0" smtClean="0"/>
          </a:p>
          <a:p>
            <a:r>
              <a:rPr lang="en-US" b="1" dirty="0" smtClean="0"/>
              <a:t>Impact on alternative medicine[</a:t>
            </a:r>
            <a:r>
              <a:rPr lang="en-US" b="1" dirty="0" smtClean="0">
                <a:hlinkClick r:id="rId5" tooltip="Edit section: Impact on alternative medicine"/>
              </a:rPr>
              <a:t>edit</a:t>
            </a:r>
            <a:r>
              <a:rPr lang="en-US" b="1" dirty="0" smtClean="0"/>
              <a:t>]</a:t>
            </a:r>
          </a:p>
          <a:p>
            <a:r>
              <a:rPr lang="en-US" dirty="0" smtClean="0"/>
              <a:t>Flexner clearly doubted the scientific validity of all forms of medicine other than that based on scientific research, deeming any approach to medicine that did not advocate the use of treatments such as vaccines to prevent and cure illness as tantamount to quackery and charlatanism. Medical schools that offered training in various disciplines including electromagnetic field therapy, phototherapy, eclectic medicine, </a:t>
            </a:r>
            <a:r>
              <a:rPr lang="en-US" dirty="0" err="1" smtClean="0"/>
              <a:t>physiomedicalism</a:t>
            </a:r>
            <a:r>
              <a:rPr lang="en-US" dirty="0" smtClean="0"/>
              <a:t>, naturopathy, and homeopathy, were told either to drop these courses from their curriculum or lose their accreditation and underwriting support. A few schools resisted for a time, but eventually all complied with the Report or shut their doors.</a:t>
            </a:r>
            <a:r>
              <a:rPr lang="en-US" baseline="30000" dirty="0" smtClean="0"/>
              <a:t>[</a:t>
            </a:r>
            <a:r>
              <a:rPr lang="en-US" i="1" baseline="30000" dirty="0" smtClean="0">
                <a:hlinkClick r:id="rId6" tooltip="Wikipedia:Citation needed"/>
              </a:rPr>
              <a:t>citation needed</a:t>
            </a:r>
            <a:r>
              <a:rPr lang="en-US" baseline="30000" dirty="0" smtClean="0"/>
              <a:t>]</a:t>
            </a:r>
            <a:endParaRPr lang="en-US" dirty="0" smtClean="0"/>
          </a:p>
          <a:p>
            <a:r>
              <a:rPr lang="en-US" b="1" dirty="0" smtClean="0"/>
              <a:t>Impact on osteopathic medicine[</a:t>
            </a:r>
            <a:r>
              <a:rPr lang="en-US" b="1" dirty="0" smtClean="0">
                <a:hlinkClick r:id="rId7" tooltip="Edit section: Impact on osteopathic medicine"/>
              </a:rPr>
              <a:t>edit</a:t>
            </a:r>
            <a:r>
              <a:rPr lang="en-US" b="1" dirty="0" smtClean="0"/>
              <a:t>]</a:t>
            </a:r>
          </a:p>
          <a:p>
            <a:r>
              <a:rPr lang="en-US" dirty="0" smtClean="0"/>
              <a:t>Although almost all the alternative medical schools listed in Flexner's report were closed, the </a:t>
            </a:r>
            <a:r>
              <a:rPr lang="en-US" dirty="0" smtClean="0">
                <a:hlinkClick r:id="rId8" tooltip="American Osteopathic Association"/>
              </a:rPr>
              <a:t>American Osteopathic Association</a:t>
            </a:r>
            <a:r>
              <a:rPr lang="en-US" dirty="0" smtClean="0"/>
              <a:t> (AOA) was able to bring a number of osteopathic medical schools into compliance with Flexner's recommendations and produce an evidence-based practice.</a:t>
            </a:r>
            <a:r>
              <a:rPr lang="en-US" baseline="30000" dirty="0" smtClean="0"/>
              <a:t>[</a:t>
            </a:r>
            <a:r>
              <a:rPr lang="en-US" i="1" baseline="30000" dirty="0" smtClean="0">
                <a:hlinkClick r:id="rId6" tooltip="Wikipedia:Citation needed"/>
              </a:rPr>
              <a:t>citation needed</a:t>
            </a:r>
            <a:r>
              <a:rPr lang="en-US" baseline="30000" dirty="0" smtClean="0"/>
              <a:t>]</a:t>
            </a:r>
            <a:r>
              <a:rPr lang="en-US" dirty="0" smtClean="0"/>
              <a:t> </a:t>
            </a:r>
            <a:r>
              <a:rPr lang="en-US" dirty="0" smtClean="0">
                <a:hlinkClick r:id="rId9" tooltip="Comparison of MD and DO in the United States"/>
              </a:rPr>
              <a:t>The curricula of DO and MD awarding medical schools are now nearly identical</a:t>
            </a:r>
            <a:r>
              <a:rPr lang="en-US" dirty="0" smtClean="0"/>
              <a:t>, the chief difference being the additional instruction in osteopathic schools of </a:t>
            </a:r>
            <a:r>
              <a:rPr lang="en-US" dirty="0" smtClean="0">
                <a:hlinkClick r:id="rId10" tooltip="Osteopathic manipulative medicine"/>
              </a:rPr>
              <a:t>osteopathic manipulative medicine</a:t>
            </a:r>
            <a:r>
              <a:rPr lang="en-US" dirty="0" smtClean="0"/>
              <a:t>. This dramatic convergence of osteopathic and biomedical training demonstrates the sweeping effect of the Flexner Report, not only in the closure of inadequate schools, but also in the standardization of the curricula of surviving schools.</a:t>
            </a:r>
          </a:p>
          <a:p>
            <a:endParaRPr lang="en-US" dirty="0"/>
          </a:p>
        </p:txBody>
      </p:sp>
      <p:sp>
        <p:nvSpPr>
          <p:cNvPr id="4" name="Slide Number Placeholder 3"/>
          <p:cNvSpPr>
            <a:spLocks noGrp="1"/>
          </p:cNvSpPr>
          <p:nvPr>
            <p:ph type="sldNum" sz="quarter" idx="10"/>
          </p:nvPr>
        </p:nvSpPr>
        <p:spPr/>
        <p:txBody>
          <a:bodyPr/>
          <a:lstStyle/>
          <a:p>
            <a:fld id="{87E8138F-3EBB-406B-91DE-34E71A86A210}"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E8138F-3EBB-406B-91DE-34E71A86A210}" type="slidenum">
              <a:rPr lang="en-US" smtClean="0"/>
              <a:pPr/>
              <a:t>15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E8138F-3EBB-406B-91DE-34E71A86A210}"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B339B3-A916-4DAD-ABD2-BA49F325C47B}"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B339B3-A916-4DAD-ABD2-BA49F325C47B}"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B339B3-A916-4DAD-ABD2-BA49F325C47B}"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B339B3-A916-4DAD-ABD2-BA49F325C47B}"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B339B3-A916-4DAD-ABD2-BA49F325C47B}"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B339B3-A916-4DAD-ABD2-BA49F325C47B}" type="datetimeFigureOut">
              <a:rPr lang="en-US" smtClean="0"/>
              <a:pPr/>
              <a:t>6/15/2016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B339B3-A916-4DAD-ABD2-BA49F325C47B}" type="datetimeFigureOut">
              <a:rPr lang="en-US" smtClean="0"/>
              <a:pPr/>
              <a:t>6/15/2016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B339B3-A916-4DAD-ABD2-BA49F325C47B}" type="datetimeFigureOut">
              <a:rPr lang="en-US" smtClean="0"/>
              <a:pPr/>
              <a:t>6/15/2016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B339B3-A916-4DAD-ABD2-BA49F325C47B}" type="datetimeFigureOut">
              <a:rPr lang="en-US" smtClean="0"/>
              <a:pPr/>
              <a:t>6/15/2016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B339B3-A916-4DAD-ABD2-BA49F325C47B}" type="datetimeFigureOut">
              <a:rPr lang="en-US" smtClean="0"/>
              <a:pPr/>
              <a:t>6/15/2016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B339B3-A916-4DAD-ABD2-BA49F325C47B}" type="datetimeFigureOut">
              <a:rPr lang="en-US" smtClean="0"/>
              <a:pPr/>
              <a:t>6/15/2016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04BF25-A917-4A3E-BF8A-217C611578B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bg1">
                <a:shade val="30000"/>
                <a:satMod val="2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B339B3-A916-4DAD-ABD2-BA49F325C47B}" type="datetimeFigureOut">
              <a:rPr lang="en-US" smtClean="0"/>
              <a:pPr/>
              <a:t>6/15/2016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04BF25-A917-4A3E-BF8A-217C611578B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bio-medicine.org/medicine-definition/Allopathic_medicin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faqs.org/health/bios/12/Erasistratus.html"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takingcharge.csh.umn.edu/explore-healing-practices/aromatherapy/what-does-research-say-about-essential-oil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doterra.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76400"/>
            <a:ext cx="8229600" cy="1676400"/>
          </a:xfrm>
        </p:spPr>
        <p:txBody>
          <a:bodyPr>
            <a:noAutofit/>
          </a:bodyPr>
          <a:lstStyle/>
          <a:p>
            <a:r>
              <a:rPr lang="en-US" b="1" dirty="0" smtClean="0"/>
              <a:t>Introduction to Integrative Healthcare</a:t>
            </a:r>
            <a:br>
              <a:rPr lang="en-US" b="1" dirty="0" smtClean="0"/>
            </a:br>
            <a:endParaRPr lang="en-US" b="1" dirty="0"/>
          </a:p>
        </p:txBody>
      </p:sp>
      <p:sp>
        <p:nvSpPr>
          <p:cNvPr id="3" name="Subtitle 2"/>
          <p:cNvSpPr>
            <a:spLocks noGrp="1"/>
          </p:cNvSpPr>
          <p:nvPr>
            <p:ph type="subTitle" idx="1"/>
          </p:nvPr>
        </p:nvSpPr>
        <p:spPr>
          <a:xfrm>
            <a:off x="1371600" y="4267200"/>
            <a:ext cx="6629400" cy="2057400"/>
          </a:xfrm>
        </p:spPr>
        <p:txBody>
          <a:bodyPr>
            <a:noAutofit/>
          </a:bodyPr>
          <a:lstStyle/>
          <a:p>
            <a:r>
              <a:rPr lang="en-US" sz="2800" dirty="0" err="1" smtClean="0"/>
              <a:t>Linnea</a:t>
            </a:r>
            <a:r>
              <a:rPr lang="en-US" sz="2800" dirty="0" smtClean="0"/>
              <a:t> </a:t>
            </a:r>
            <a:r>
              <a:rPr lang="en-US" sz="2800" dirty="0" err="1" smtClean="0"/>
              <a:t>Axman</a:t>
            </a:r>
            <a:endParaRPr lang="en-US" sz="2800" dirty="0" smtClean="0"/>
          </a:p>
          <a:p>
            <a:r>
              <a:rPr lang="en-US" sz="2800" dirty="0" err="1" smtClean="0"/>
              <a:t>DrPH</a:t>
            </a:r>
            <a:r>
              <a:rPr lang="en-US" sz="2800" dirty="0" smtClean="0"/>
              <a:t>, MSN, FNP-BC, FAANP</a:t>
            </a:r>
          </a:p>
          <a:p>
            <a:endParaRPr lang="en-US" sz="2800" dirty="0" smtClean="0"/>
          </a:p>
          <a:p>
            <a:endParaRPr lang="en-US" sz="2800" dirty="0" smtClean="0"/>
          </a:p>
          <a:p>
            <a:r>
              <a:rPr lang="en-US" sz="2800" dirty="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458200" cy="4800600"/>
          </a:xfrm>
        </p:spPr>
        <p:txBody>
          <a:bodyPr>
            <a:normAutofit/>
          </a:bodyPr>
          <a:lstStyle/>
          <a:p>
            <a:r>
              <a:rPr lang="en-US" dirty="0" smtClean="0"/>
              <a:t>Include [but are not limited to]</a:t>
            </a:r>
          </a:p>
          <a:p>
            <a:pPr lvl="1"/>
            <a:r>
              <a:rPr lang="en-US" dirty="0" smtClean="0"/>
              <a:t>Mind/body practices (such as meditation, yoga, and </a:t>
            </a:r>
            <a:r>
              <a:rPr lang="en-US" dirty="0" err="1" smtClean="0"/>
              <a:t>biofeeback</a:t>
            </a:r>
            <a:r>
              <a:rPr lang="en-US" dirty="0" smtClean="0"/>
              <a:t>)</a:t>
            </a:r>
          </a:p>
          <a:p>
            <a:pPr lvl="1"/>
            <a:r>
              <a:rPr lang="en-US" dirty="0" smtClean="0"/>
              <a:t>Natural products (such as vitamins and dietary supplements like fish oil; botanicals)</a:t>
            </a:r>
          </a:p>
          <a:p>
            <a:pPr lvl="1"/>
            <a:r>
              <a:rPr lang="en-US" dirty="0" smtClean="0"/>
              <a:t>Traditional or cultural healing practices (such as Traditional Chinese Medicine and </a:t>
            </a:r>
            <a:r>
              <a:rPr lang="en-US" dirty="0" err="1" smtClean="0"/>
              <a:t>Ayurvedic</a:t>
            </a:r>
            <a:r>
              <a:rPr lang="en-US" dirty="0" smtClean="0"/>
              <a:t> Medicine)</a:t>
            </a:r>
          </a:p>
          <a:p>
            <a:pPr lvl="1"/>
            <a:r>
              <a:rPr lang="en-US" dirty="0" smtClean="0"/>
              <a:t>Energy-based therapies (such as Healing Touch and Reiki) (Meadows, 2015)</a:t>
            </a:r>
          </a:p>
          <a:p>
            <a:endParaRPr lang="en-US" dirty="0"/>
          </a:p>
        </p:txBody>
      </p:sp>
      <p:sp>
        <p:nvSpPr>
          <p:cNvPr id="4" name="Text Placeholder 5"/>
          <p:cNvSpPr>
            <a:spLocks noGrp="1"/>
          </p:cNvSpPr>
          <p:nvPr>
            <p:ph type="title"/>
          </p:nvPr>
        </p:nvSpPr>
        <p:spPr/>
        <p:txBody>
          <a:bodyPr>
            <a:normAutofit/>
          </a:bodyPr>
          <a:lstStyle/>
          <a:p>
            <a:r>
              <a:rPr lang="en-US" sz="4000" b="1" dirty="0" smtClean="0"/>
              <a:t>Integrative Therapies</a:t>
            </a:r>
            <a:endParaRPr lang="en-US" sz="40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828800"/>
            <a:ext cx="7772400" cy="1470025"/>
          </a:xfrm>
        </p:spPr>
        <p:txBody>
          <a:bodyPr>
            <a:normAutofit/>
          </a:bodyPr>
          <a:lstStyle/>
          <a:p>
            <a:r>
              <a:rPr lang="en-US" sz="4000" b="1" dirty="0" smtClean="0"/>
              <a:t>Towards a system of </a:t>
            </a:r>
            <a:br>
              <a:rPr lang="en-US" sz="4000" b="1" dirty="0" smtClean="0"/>
            </a:br>
            <a:r>
              <a:rPr lang="en-US" sz="4000" b="1" dirty="0" smtClean="0"/>
              <a:t>Integrative Healthcare</a:t>
            </a:r>
            <a:endParaRPr lang="en-US" sz="4000" b="1" dirty="0"/>
          </a:p>
        </p:txBody>
      </p:sp>
      <p:sp>
        <p:nvSpPr>
          <p:cNvPr id="3" name="Content Placeholder 2"/>
          <p:cNvSpPr>
            <a:spLocks noGrp="1"/>
          </p:cNvSpPr>
          <p:nvPr>
            <p:ph type="subTitle" idx="1"/>
          </p:nvPr>
        </p:nvSpPr>
        <p:spPr/>
        <p:txBody>
          <a:bodyPr/>
          <a:lstStyle/>
          <a:p>
            <a:r>
              <a:rPr lang="en-US" i="1" dirty="0" smtClean="0"/>
              <a:t>The job of the [healthcare provider] is to cure sometimes, heal often, support always - Hippocrates</a:t>
            </a:r>
            <a:endParaRPr lang="en-US"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4000" b="1" dirty="0" smtClean="0"/>
              <a:t>History of Integrative Healthcare</a:t>
            </a:r>
            <a:endParaRPr lang="en-US" sz="4000" b="1" dirty="0"/>
          </a:p>
        </p:txBody>
      </p:sp>
      <p:sp>
        <p:nvSpPr>
          <p:cNvPr id="8" name="Content Placeholder 7"/>
          <p:cNvSpPr>
            <a:spLocks noGrp="1"/>
          </p:cNvSpPr>
          <p:nvPr>
            <p:ph idx="1"/>
          </p:nvPr>
        </p:nvSpPr>
        <p:spPr/>
        <p:txBody>
          <a:bodyPr>
            <a:normAutofit/>
          </a:bodyPr>
          <a:lstStyle/>
          <a:p>
            <a:r>
              <a:rPr lang="en-US" b="1" dirty="0" smtClean="0"/>
              <a:t>Hippocrates (born 460 BCE)</a:t>
            </a:r>
          </a:p>
          <a:p>
            <a:pPr lvl="1"/>
            <a:r>
              <a:rPr lang="en-US" dirty="0" smtClean="0"/>
              <a:t>Father of Medicine</a:t>
            </a:r>
          </a:p>
          <a:p>
            <a:pPr lvl="1"/>
            <a:r>
              <a:rPr lang="en-US" dirty="0" smtClean="0"/>
              <a:t>“Let food be thy medicine and medicine be thy food”</a:t>
            </a:r>
          </a:p>
          <a:p>
            <a:r>
              <a:rPr lang="en-US" b="1" dirty="0" smtClean="0"/>
              <a:t>Aristotle (384-322 BCE)</a:t>
            </a:r>
          </a:p>
          <a:p>
            <a:pPr lvl="1"/>
            <a:r>
              <a:rPr lang="en-US" dirty="0" smtClean="0"/>
              <a:t>Father of logic</a:t>
            </a:r>
          </a:p>
          <a:p>
            <a:pPr lvl="1"/>
            <a:r>
              <a:rPr lang="en-US" dirty="0" smtClean="0"/>
              <a:t>First holistic physician</a:t>
            </a:r>
          </a:p>
          <a:p>
            <a:pPr lvl="2"/>
            <a:r>
              <a:rPr lang="en-US" dirty="0" smtClean="0"/>
              <a:t>Every person was a combination of physical and spiritual; no mind/body separation</a:t>
            </a:r>
          </a:p>
          <a:p>
            <a:pPr lvl="1">
              <a:buNone/>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History of Integrative Healthcare</a:t>
            </a:r>
            <a:endParaRPr lang="en-US" sz="4000" b="1" dirty="0"/>
          </a:p>
        </p:txBody>
      </p:sp>
      <p:sp>
        <p:nvSpPr>
          <p:cNvPr id="3" name="Content Placeholder 2"/>
          <p:cNvSpPr>
            <a:spLocks noGrp="1"/>
          </p:cNvSpPr>
          <p:nvPr>
            <p:ph idx="1"/>
          </p:nvPr>
        </p:nvSpPr>
        <p:spPr/>
        <p:txBody>
          <a:bodyPr/>
          <a:lstStyle/>
          <a:p>
            <a:r>
              <a:rPr lang="en-US" b="1" dirty="0" err="1" smtClean="0"/>
              <a:t>Erasistratus</a:t>
            </a:r>
            <a:r>
              <a:rPr lang="en-US" b="1" dirty="0" smtClean="0"/>
              <a:t> (born 304 BCE)</a:t>
            </a:r>
          </a:p>
          <a:p>
            <a:pPr lvl="1"/>
            <a:r>
              <a:rPr lang="en-US" dirty="0" smtClean="0"/>
              <a:t>Father of Physiology</a:t>
            </a:r>
          </a:p>
          <a:p>
            <a:pPr lvl="1"/>
            <a:r>
              <a:rPr lang="en-US" dirty="0" smtClean="0"/>
              <a:t>Promoted diet, exercise, and hygiene in medical care</a:t>
            </a:r>
          </a:p>
          <a:p>
            <a:r>
              <a:rPr lang="en-US" b="1" dirty="0" smtClean="0"/>
              <a:t>Descartes (1596-1650 CE)</a:t>
            </a:r>
          </a:p>
          <a:p>
            <a:pPr lvl="1"/>
            <a:r>
              <a:rPr lang="en-US" dirty="0" smtClean="0"/>
              <a:t>Separated mind and body to protect the spiritual (“Cartesian split” and mind-body duality)</a:t>
            </a:r>
          </a:p>
          <a:p>
            <a:pPr lvl="1">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History of Integrative Medicine</a:t>
            </a:r>
            <a:endParaRPr lang="en-US" sz="4000" b="1" dirty="0"/>
          </a:p>
        </p:txBody>
      </p:sp>
      <p:sp>
        <p:nvSpPr>
          <p:cNvPr id="3" name="Content Placeholder 2"/>
          <p:cNvSpPr>
            <a:spLocks noGrp="1"/>
          </p:cNvSpPr>
          <p:nvPr>
            <p:ph idx="1"/>
          </p:nvPr>
        </p:nvSpPr>
        <p:spPr/>
        <p:txBody>
          <a:bodyPr>
            <a:normAutofit lnSpcReduction="10000"/>
          </a:bodyPr>
          <a:lstStyle/>
          <a:p>
            <a:r>
              <a:rPr lang="en-US" b="1" dirty="0" smtClean="0"/>
              <a:t>Locke ( 1632-1704) and Hume (1711-1776) </a:t>
            </a:r>
          </a:p>
          <a:p>
            <a:pPr lvl="1"/>
            <a:r>
              <a:rPr lang="en-US" dirty="0" smtClean="0"/>
              <a:t>Reductionism</a:t>
            </a:r>
          </a:p>
          <a:p>
            <a:pPr lvl="2"/>
            <a:r>
              <a:rPr lang="en-US" dirty="0" smtClean="0"/>
              <a:t>Every concept , body part, disease reduced to its smallest part</a:t>
            </a:r>
          </a:p>
          <a:p>
            <a:pPr lvl="1">
              <a:buNone/>
            </a:pPr>
            <a:endParaRPr lang="en-US" dirty="0" smtClean="0"/>
          </a:p>
          <a:p>
            <a:r>
              <a:rPr lang="en-US" b="1" dirty="0" smtClean="0"/>
              <a:t>The Flexner Report (1910)</a:t>
            </a:r>
          </a:p>
          <a:p>
            <a:pPr lvl="1"/>
            <a:r>
              <a:rPr lang="en-US" dirty="0" smtClean="0"/>
              <a:t>Development of allopathic academic institutions</a:t>
            </a:r>
          </a:p>
          <a:p>
            <a:pPr lvl="2"/>
            <a:r>
              <a:rPr lang="en-US" dirty="0" smtClean="0"/>
              <a:t>Research</a:t>
            </a:r>
          </a:p>
          <a:p>
            <a:pPr lvl="2"/>
            <a:r>
              <a:rPr lang="en-US" dirty="0" smtClean="0"/>
              <a:t>Education</a:t>
            </a:r>
          </a:p>
          <a:p>
            <a:pPr lvl="2"/>
            <a:r>
              <a:rPr lang="en-US" dirty="0" smtClean="0"/>
              <a:t>Clinical practice</a:t>
            </a:r>
          </a:p>
          <a:p>
            <a:pPr lvl="1">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History of Integrative Healthcare</a:t>
            </a:r>
            <a:endParaRPr lang="en-US" sz="4000" b="1" dirty="0"/>
          </a:p>
        </p:txBody>
      </p:sp>
      <p:sp>
        <p:nvSpPr>
          <p:cNvPr id="3" name="Content Placeholder 2"/>
          <p:cNvSpPr>
            <a:spLocks noGrp="1"/>
          </p:cNvSpPr>
          <p:nvPr>
            <p:ph idx="1"/>
          </p:nvPr>
        </p:nvSpPr>
        <p:spPr>
          <a:xfrm>
            <a:off x="457200" y="1371600"/>
            <a:ext cx="8229600" cy="5181600"/>
          </a:xfrm>
        </p:spPr>
        <p:txBody>
          <a:bodyPr>
            <a:normAutofit fontScale="92500" lnSpcReduction="10000"/>
          </a:bodyPr>
          <a:lstStyle/>
          <a:p>
            <a:r>
              <a:rPr lang="en-US" b="1" dirty="0" smtClean="0"/>
              <a:t>NIH (1993)</a:t>
            </a:r>
          </a:p>
          <a:p>
            <a:pPr lvl="1"/>
            <a:r>
              <a:rPr lang="en-US" dirty="0" smtClean="0"/>
              <a:t>Office of Alternative Medicine, later became the National Center for Complimentary and Alternative Medicine (NCCAM)</a:t>
            </a:r>
          </a:p>
          <a:p>
            <a:pPr lvl="1"/>
            <a:r>
              <a:rPr lang="en-US" dirty="0" smtClean="0"/>
              <a:t>Allowed for much needed research that started with </a:t>
            </a:r>
            <a:r>
              <a:rPr lang="en-US" b="1" dirty="0" smtClean="0">
                <a:ln w="12700">
                  <a:solidFill>
                    <a:schemeClr val="accent3">
                      <a:lumMod val="50000"/>
                    </a:schemeClr>
                  </a:solidFill>
                  <a:prstDash val="solid"/>
                </a:ln>
                <a:solidFill>
                  <a:srgbClr val="00B050"/>
                </a:solidFill>
                <a:effectLst>
                  <a:outerShdw blurRad="41275" dist="20320" dir="1800000" algn="tl" rotWithShape="0">
                    <a:srgbClr val="000000">
                      <a:alpha val="40000"/>
                    </a:srgbClr>
                  </a:outerShdw>
                </a:effectLst>
              </a:rPr>
              <a:t>botanicals</a:t>
            </a:r>
            <a:endParaRPr lang="en-US" b="1" dirty="0" smtClean="0">
              <a:ln w="12700">
                <a:solidFill>
                  <a:schemeClr val="accent3">
                    <a:lumMod val="50000"/>
                  </a:schemeClr>
                </a:solidFill>
                <a:prstDash val="solid"/>
              </a:ln>
              <a:solidFill>
                <a:srgbClr val="00B050"/>
              </a:solidFill>
            </a:endParaRPr>
          </a:p>
          <a:p>
            <a:endParaRPr lang="en-US" dirty="0" smtClean="0"/>
          </a:p>
          <a:p>
            <a:r>
              <a:rPr lang="en-US" b="1" dirty="0" smtClean="0"/>
              <a:t>IOM Report (2004/2005)</a:t>
            </a:r>
          </a:p>
          <a:p>
            <a:pPr lvl="1"/>
            <a:r>
              <a:rPr lang="en-US" dirty="0" smtClean="0"/>
              <a:t>Recommended health profession schools incorporate sufficient info about CAM into their standard curriculum to enable them to advise their patients competently  about CAM</a:t>
            </a:r>
          </a:p>
          <a:p>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Five Questions to Consider </a:t>
            </a:r>
            <a:br>
              <a:rPr lang="en-US" sz="4000" b="1" dirty="0" smtClean="0"/>
            </a:br>
            <a:r>
              <a:rPr lang="en-US" sz="4000" b="1" dirty="0" smtClean="0"/>
              <a:t>(before prescribing </a:t>
            </a:r>
            <a:r>
              <a:rPr lang="en-US" sz="4000" b="1" u="sng" dirty="0" smtClean="0"/>
              <a:t>any</a:t>
            </a:r>
            <a:r>
              <a:rPr lang="en-US" sz="4000" b="1" dirty="0" smtClean="0"/>
              <a:t> therapy)</a:t>
            </a:r>
            <a:endParaRPr lang="en-US" sz="4000" b="1" dirty="0"/>
          </a:p>
        </p:txBody>
      </p:sp>
      <p:sp>
        <p:nvSpPr>
          <p:cNvPr id="3" name="Content Placeholder 2"/>
          <p:cNvSpPr>
            <a:spLocks noGrp="1"/>
          </p:cNvSpPr>
          <p:nvPr>
            <p:ph idx="1"/>
          </p:nvPr>
        </p:nvSpPr>
        <p:spPr>
          <a:xfrm>
            <a:off x="457200" y="1905000"/>
            <a:ext cx="8229600" cy="4525963"/>
          </a:xfrm>
        </p:spPr>
        <p:txBody>
          <a:bodyPr/>
          <a:lstStyle/>
          <a:p>
            <a:pPr marL="514350" indent="-514350">
              <a:buFont typeface="+mj-lt"/>
              <a:buAutoNum type="arabicPeriod"/>
            </a:pPr>
            <a:r>
              <a:rPr lang="en-US" dirty="0" smtClean="0"/>
              <a:t>Does the therapy result in symptom resolution or suppression?</a:t>
            </a:r>
          </a:p>
          <a:p>
            <a:pPr marL="514350" indent="-514350">
              <a:buFont typeface="+mj-lt"/>
              <a:buAutoNum type="arabicPeriod"/>
            </a:pPr>
            <a:r>
              <a:rPr lang="en-US" dirty="0" smtClean="0"/>
              <a:t>What is the evidence?</a:t>
            </a:r>
          </a:p>
          <a:p>
            <a:pPr marL="514350" indent="-514350">
              <a:buFont typeface="+mj-lt"/>
              <a:buAutoNum type="arabicPeriod"/>
            </a:pPr>
            <a:r>
              <a:rPr lang="en-US" dirty="0" smtClean="0"/>
              <a:t>What is the potential harm?</a:t>
            </a:r>
          </a:p>
          <a:p>
            <a:pPr marL="514350" indent="-514350">
              <a:buFont typeface="+mj-lt"/>
              <a:buAutoNum type="arabicPeriod"/>
            </a:pPr>
            <a:r>
              <a:rPr lang="en-US" dirty="0" smtClean="0"/>
              <a:t>What is the cost?</a:t>
            </a:r>
          </a:p>
          <a:p>
            <a:pPr marL="514350" indent="-514350">
              <a:buFont typeface="+mj-lt"/>
              <a:buAutoNum type="arabicPeriod"/>
            </a:pPr>
            <a:r>
              <a:rPr lang="en-US" dirty="0" smtClean="0"/>
              <a:t>Does the therapy match the patient’s culture and belief system?</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a:t>
            </a:r>
            <a:r>
              <a:rPr lang="en-US" sz="3600" i="1" dirty="0" smtClean="0"/>
              <a:t>just a few of the</a:t>
            </a:r>
            <a:r>
              <a:rPr lang="en-US" sz="3600" b="1" dirty="0" smtClean="0"/>
              <a:t>] Chronic conditions that incorporate Integrative Healthcare  </a:t>
            </a:r>
            <a:endParaRPr lang="en-US" sz="3600" b="1" dirty="0"/>
          </a:p>
        </p:txBody>
      </p:sp>
      <p:sp>
        <p:nvSpPr>
          <p:cNvPr id="3" name="Content Placeholder 2"/>
          <p:cNvSpPr>
            <a:spLocks noGrp="1"/>
          </p:cNvSpPr>
          <p:nvPr>
            <p:ph sz="half" idx="1"/>
          </p:nvPr>
        </p:nvSpPr>
        <p:spPr>
          <a:xfrm>
            <a:off x="457200" y="1828800"/>
            <a:ext cx="4038600" cy="4525963"/>
          </a:xfrm>
        </p:spPr>
        <p:txBody>
          <a:bodyPr>
            <a:normAutofit fontScale="92500" lnSpcReduction="20000"/>
          </a:bodyPr>
          <a:lstStyle/>
          <a:p>
            <a:r>
              <a:rPr lang="en-US" dirty="0" smtClean="0"/>
              <a:t>Asthma</a:t>
            </a:r>
          </a:p>
          <a:p>
            <a:r>
              <a:rPr lang="en-US" dirty="0" smtClean="0"/>
              <a:t>Breast Cancer</a:t>
            </a:r>
          </a:p>
          <a:p>
            <a:r>
              <a:rPr lang="en-US" dirty="0" smtClean="0"/>
              <a:t>Cataracts</a:t>
            </a:r>
          </a:p>
          <a:p>
            <a:r>
              <a:rPr lang="en-US" dirty="0" smtClean="0"/>
              <a:t>Depression</a:t>
            </a:r>
          </a:p>
          <a:p>
            <a:r>
              <a:rPr lang="en-US" dirty="0" err="1" smtClean="0"/>
              <a:t>Dyslipidemias</a:t>
            </a:r>
            <a:endParaRPr lang="en-US" dirty="0" smtClean="0"/>
          </a:p>
          <a:p>
            <a:r>
              <a:rPr lang="en-US" dirty="0" smtClean="0"/>
              <a:t>Erectile Dysfunction</a:t>
            </a:r>
          </a:p>
          <a:p>
            <a:r>
              <a:rPr lang="en-US" b="1" dirty="0" smtClean="0"/>
              <a:t>Fibromyalgia</a:t>
            </a:r>
          </a:p>
          <a:p>
            <a:r>
              <a:rPr lang="en-US" dirty="0" smtClean="0"/>
              <a:t>GERD</a:t>
            </a:r>
          </a:p>
          <a:p>
            <a:r>
              <a:rPr lang="en-US" dirty="0" smtClean="0"/>
              <a:t>Hypertension</a:t>
            </a:r>
          </a:p>
          <a:p>
            <a:r>
              <a:rPr lang="en-US" dirty="0" smtClean="0"/>
              <a:t>Insomnia</a:t>
            </a:r>
          </a:p>
          <a:p>
            <a:r>
              <a:rPr lang="en-US" b="1" dirty="0" smtClean="0"/>
              <a:t>Low Back Pain</a:t>
            </a:r>
          </a:p>
          <a:p>
            <a:endParaRPr lang="en-US" dirty="0" smtClean="0"/>
          </a:p>
          <a:p>
            <a:endParaRPr lang="en-US" dirty="0" smtClean="0"/>
          </a:p>
          <a:p>
            <a:endParaRPr lang="en-US" dirty="0"/>
          </a:p>
        </p:txBody>
      </p:sp>
      <p:sp>
        <p:nvSpPr>
          <p:cNvPr id="4" name="Content Placeholder 3"/>
          <p:cNvSpPr>
            <a:spLocks noGrp="1"/>
          </p:cNvSpPr>
          <p:nvPr>
            <p:ph sz="half" idx="2"/>
          </p:nvPr>
        </p:nvSpPr>
        <p:spPr>
          <a:xfrm>
            <a:off x="4648200" y="1828800"/>
            <a:ext cx="4038600" cy="4525963"/>
          </a:xfrm>
        </p:spPr>
        <p:txBody>
          <a:bodyPr>
            <a:normAutofit fontScale="92500" lnSpcReduction="20000"/>
          </a:bodyPr>
          <a:lstStyle/>
          <a:p>
            <a:r>
              <a:rPr lang="en-US" b="1" dirty="0" smtClean="0"/>
              <a:t>Multiple Sclerosis</a:t>
            </a:r>
          </a:p>
          <a:p>
            <a:r>
              <a:rPr lang="en-US" dirty="0" smtClean="0"/>
              <a:t>Osteoporosis</a:t>
            </a:r>
          </a:p>
          <a:p>
            <a:r>
              <a:rPr lang="en-US" dirty="0" smtClean="0"/>
              <a:t>Premenstrual Syndrome</a:t>
            </a:r>
          </a:p>
          <a:p>
            <a:r>
              <a:rPr lang="en-US" b="1" dirty="0" smtClean="0"/>
              <a:t>Rheumatoid Arthritis</a:t>
            </a:r>
          </a:p>
          <a:p>
            <a:r>
              <a:rPr lang="en-US" dirty="0" smtClean="0"/>
              <a:t>Sinusitis</a:t>
            </a:r>
          </a:p>
          <a:p>
            <a:r>
              <a:rPr lang="en-US" dirty="0" smtClean="0"/>
              <a:t>Type II Diabetes</a:t>
            </a:r>
          </a:p>
          <a:p>
            <a:r>
              <a:rPr lang="en-US" dirty="0" smtClean="0"/>
              <a:t>Urinary Tract Infections</a:t>
            </a:r>
          </a:p>
          <a:p>
            <a:r>
              <a:rPr lang="en-US" dirty="0" smtClean="0"/>
              <a:t>Vaginal Dryness</a:t>
            </a:r>
          </a:p>
          <a:p>
            <a:r>
              <a:rPr lang="en-US" dirty="0" smtClean="0"/>
              <a:t>Warts including HPV</a:t>
            </a:r>
          </a:p>
          <a:p>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000" b="1" dirty="0" smtClean="0"/>
              <a:t>Potential for Interactions</a:t>
            </a:r>
            <a:endParaRPr lang="en-US" sz="4000" b="1" dirty="0"/>
          </a:p>
        </p:txBody>
      </p:sp>
      <p:sp>
        <p:nvSpPr>
          <p:cNvPr id="7" name="Text Placeholder 6"/>
          <p:cNvSpPr>
            <a:spLocks noGrp="1"/>
          </p:cNvSpPr>
          <p:nvPr>
            <p:ph type="body" idx="1"/>
          </p:nvPr>
        </p:nvSpPr>
        <p:spPr>
          <a:xfrm>
            <a:off x="381000" y="1143000"/>
            <a:ext cx="4040188" cy="639762"/>
          </a:xfrm>
        </p:spPr>
        <p:txBody>
          <a:bodyPr>
            <a:normAutofit/>
          </a:bodyPr>
          <a:lstStyle/>
          <a:p>
            <a:r>
              <a:rPr lang="en-US" sz="2800" dirty="0" smtClean="0"/>
              <a:t>Botanicals</a:t>
            </a:r>
            <a:endParaRPr lang="en-US" sz="2800" dirty="0"/>
          </a:p>
        </p:txBody>
      </p:sp>
      <p:sp>
        <p:nvSpPr>
          <p:cNvPr id="6" name="Content Placeholder 5"/>
          <p:cNvSpPr>
            <a:spLocks noGrp="1"/>
          </p:cNvSpPr>
          <p:nvPr>
            <p:ph sz="half" idx="2"/>
          </p:nvPr>
        </p:nvSpPr>
        <p:spPr>
          <a:xfrm>
            <a:off x="381000" y="1981200"/>
            <a:ext cx="4116388" cy="4144963"/>
          </a:xfrm>
        </p:spPr>
        <p:txBody>
          <a:bodyPr>
            <a:normAutofit/>
          </a:bodyPr>
          <a:lstStyle/>
          <a:p>
            <a:r>
              <a:rPr lang="en-US" dirty="0" smtClean="0"/>
              <a:t>Garlic </a:t>
            </a:r>
          </a:p>
          <a:p>
            <a:r>
              <a:rPr lang="en-US" dirty="0" smtClean="0"/>
              <a:t>Valerian</a:t>
            </a:r>
          </a:p>
          <a:p>
            <a:r>
              <a:rPr lang="en-US" dirty="0" smtClean="0"/>
              <a:t>Kava</a:t>
            </a:r>
          </a:p>
          <a:p>
            <a:r>
              <a:rPr lang="en-US" dirty="0" smtClean="0"/>
              <a:t>Ginkgo</a:t>
            </a:r>
          </a:p>
          <a:p>
            <a:r>
              <a:rPr lang="en-US" b="1" dirty="0" smtClean="0">
                <a:solidFill>
                  <a:schemeClr val="accent6">
                    <a:lumMod val="60000"/>
                    <a:lumOff val="40000"/>
                  </a:schemeClr>
                </a:solidFill>
              </a:rPr>
              <a:t>St John's </a:t>
            </a:r>
            <a:r>
              <a:rPr lang="en-US" b="1" dirty="0" err="1" smtClean="0">
                <a:solidFill>
                  <a:schemeClr val="accent6">
                    <a:lumMod val="60000"/>
                    <a:lumOff val="40000"/>
                  </a:schemeClr>
                </a:solidFill>
              </a:rPr>
              <a:t>wort</a:t>
            </a:r>
            <a:endParaRPr lang="en-US" b="1" dirty="0" smtClean="0">
              <a:solidFill>
                <a:schemeClr val="accent6">
                  <a:lumMod val="60000"/>
                  <a:lumOff val="40000"/>
                </a:schemeClr>
              </a:solidFill>
            </a:endParaRPr>
          </a:p>
          <a:p>
            <a:r>
              <a:rPr lang="en-US" dirty="0" smtClean="0"/>
              <a:t>Above account for 68% of clinically significant interactions</a:t>
            </a:r>
          </a:p>
          <a:p>
            <a:endParaRPr lang="en-US" dirty="0" smtClean="0"/>
          </a:p>
          <a:p>
            <a:endParaRPr lang="en-US" dirty="0"/>
          </a:p>
        </p:txBody>
      </p:sp>
      <p:sp>
        <p:nvSpPr>
          <p:cNvPr id="8" name="Text Placeholder 7"/>
          <p:cNvSpPr>
            <a:spLocks noGrp="1"/>
          </p:cNvSpPr>
          <p:nvPr>
            <p:ph type="body" sz="quarter" idx="3"/>
          </p:nvPr>
        </p:nvSpPr>
        <p:spPr>
          <a:xfrm>
            <a:off x="4572000" y="1371600"/>
            <a:ext cx="4041775" cy="639762"/>
          </a:xfrm>
        </p:spPr>
        <p:txBody>
          <a:bodyPr>
            <a:normAutofit/>
          </a:bodyPr>
          <a:lstStyle/>
          <a:p>
            <a:r>
              <a:rPr lang="en-US" sz="2800" dirty="0" smtClean="0"/>
              <a:t>Pharmaceuticals</a:t>
            </a:r>
            <a:endParaRPr lang="en-US" sz="2800" dirty="0"/>
          </a:p>
        </p:txBody>
      </p:sp>
      <p:sp>
        <p:nvSpPr>
          <p:cNvPr id="9" name="Content Placeholder 8"/>
          <p:cNvSpPr>
            <a:spLocks noGrp="1"/>
          </p:cNvSpPr>
          <p:nvPr>
            <p:ph sz="quarter" idx="4"/>
          </p:nvPr>
        </p:nvSpPr>
        <p:spPr>
          <a:xfrm>
            <a:off x="4645025" y="2174875"/>
            <a:ext cx="4041775" cy="3159125"/>
          </a:xfrm>
        </p:spPr>
        <p:txBody>
          <a:bodyPr>
            <a:normAutofit/>
          </a:bodyPr>
          <a:lstStyle/>
          <a:p>
            <a:r>
              <a:rPr lang="en-US" b="1" dirty="0" smtClean="0">
                <a:solidFill>
                  <a:schemeClr val="accent6">
                    <a:lumMod val="60000"/>
                    <a:lumOff val="40000"/>
                  </a:schemeClr>
                </a:solidFill>
              </a:rPr>
              <a:t>Anti </a:t>
            </a:r>
            <a:r>
              <a:rPr lang="en-US" b="1" dirty="0" err="1" smtClean="0">
                <a:solidFill>
                  <a:schemeClr val="accent6">
                    <a:lumMod val="60000"/>
                    <a:lumOff val="40000"/>
                  </a:schemeClr>
                </a:solidFill>
              </a:rPr>
              <a:t>thrombotics</a:t>
            </a:r>
            <a:endParaRPr lang="en-US" b="1" dirty="0" smtClean="0">
              <a:solidFill>
                <a:schemeClr val="accent6">
                  <a:lumMod val="60000"/>
                  <a:lumOff val="40000"/>
                </a:schemeClr>
              </a:solidFill>
            </a:endParaRPr>
          </a:p>
          <a:p>
            <a:r>
              <a:rPr lang="en-US" dirty="0" smtClean="0"/>
              <a:t>Sedatives</a:t>
            </a:r>
          </a:p>
          <a:p>
            <a:r>
              <a:rPr lang="en-US" dirty="0" smtClean="0"/>
              <a:t>Antidepressants</a:t>
            </a:r>
          </a:p>
          <a:p>
            <a:r>
              <a:rPr lang="en-US" dirty="0" smtClean="0"/>
              <a:t>Anti diabetics</a:t>
            </a:r>
          </a:p>
          <a:p>
            <a:r>
              <a:rPr lang="en-US" dirty="0" smtClean="0"/>
              <a:t>Above accounted for 94% of all clinically significant interactions</a:t>
            </a:r>
          </a:p>
          <a:p>
            <a:endParaRPr lang="en-US" dirty="0"/>
          </a:p>
        </p:txBody>
      </p:sp>
      <p:sp>
        <p:nvSpPr>
          <p:cNvPr id="10" name="TextBox 9"/>
          <p:cNvSpPr txBox="1"/>
          <p:nvPr/>
        </p:nvSpPr>
        <p:spPr>
          <a:xfrm>
            <a:off x="304800" y="5562600"/>
            <a:ext cx="8534400" cy="954107"/>
          </a:xfrm>
          <a:prstGeom prst="rect">
            <a:avLst/>
          </a:prstGeom>
          <a:noFill/>
        </p:spPr>
        <p:txBody>
          <a:bodyPr wrap="square" rtlCol="0">
            <a:spAutoFit/>
          </a:bodyPr>
          <a:lstStyle/>
          <a:p>
            <a:pPr algn="ctr"/>
            <a:r>
              <a:rPr lang="en-US" sz="2800" b="1" dirty="0" smtClean="0"/>
              <a:t>No patient was harmed seriously from any interaction</a:t>
            </a:r>
          </a:p>
          <a:p>
            <a:r>
              <a:rPr lang="en-US" sz="2800" dirty="0" smtClean="0"/>
              <a:t>(</a:t>
            </a:r>
            <a:r>
              <a:rPr lang="en-US" sz="2800" dirty="0" err="1" smtClean="0"/>
              <a:t>Sood</a:t>
            </a:r>
            <a:r>
              <a:rPr lang="en-US" sz="2800" dirty="0" smtClean="0"/>
              <a:t>, </a:t>
            </a:r>
            <a:r>
              <a:rPr lang="en-US" sz="2800" dirty="0" err="1" smtClean="0"/>
              <a:t>Sood</a:t>
            </a:r>
            <a:r>
              <a:rPr lang="en-US" sz="2800" dirty="0" smtClean="0"/>
              <a:t>, Brinker, Mann, et al, 2008</a:t>
            </a:r>
            <a:r>
              <a:rPr lang="en-US" sz="2800" b="1" dirty="0" smtClean="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Chronic Pain Syndromes Commonly Caused by </a:t>
            </a:r>
            <a:r>
              <a:rPr lang="en-US" sz="3200" b="1" dirty="0" err="1" smtClean="0"/>
              <a:t>Psychophysiologic</a:t>
            </a:r>
            <a:r>
              <a:rPr lang="en-US" sz="3200" b="1" dirty="0" smtClean="0"/>
              <a:t> Disorders (PPD )</a:t>
            </a:r>
            <a:endParaRPr lang="en-US" sz="3200" b="1" dirty="0"/>
          </a:p>
        </p:txBody>
      </p:sp>
      <p:sp>
        <p:nvSpPr>
          <p:cNvPr id="3" name="Content Placeholder 2"/>
          <p:cNvSpPr>
            <a:spLocks noGrp="1"/>
          </p:cNvSpPr>
          <p:nvPr>
            <p:ph sz="half" idx="1"/>
          </p:nvPr>
        </p:nvSpPr>
        <p:spPr/>
        <p:txBody>
          <a:bodyPr>
            <a:normAutofit lnSpcReduction="10000"/>
          </a:bodyPr>
          <a:lstStyle/>
          <a:p>
            <a:r>
              <a:rPr lang="en-US" dirty="0" smtClean="0"/>
              <a:t>Tension headaches</a:t>
            </a:r>
          </a:p>
          <a:p>
            <a:r>
              <a:rPr lang="en-US" dirty="0" smtClean="0"/>
              <a:t>Migraine headaches</a:t>
            </a:r>
          </a:p>
          <a:p>
            <a:r>
              <a:rPr lang="en-US" dirty="0" smtClean="0"/>
              <a:t>Back pain</a:t>
            </a:r>
          </a:p>
          <a:p>
            <a:r>
              <a:rPr lang="en-US" dirty="0" smtClean="0"/>
              <a:t>Neck pain</a:t>
            </a:r>
          </a:p>
          <a:p>
            <a:r>
              <a:rPr lang="en-US" dirty="0" smtClean="0"/>
              <a:t>Whiplash</a:t>
            </a:r>
          </a:p>
          <a:p>
            <a:r>
              <a:rPr lang="en-US" dirty="0" smtClean="0"/>
              <a:t>Fibromyalgia</a:t>
            </a:r>
          </a:p>
          <a:p>
            <a:r>
              <a:rPr lang="en-US" dirty="0" smtClean="0"/>
              <a:t>TMJ syndrome</a:t>
            </a:r>
          </a:p>
          <a:p>
            <a:r>
              <a:rPr lang="en-US" dirty="0" err="1" smtClean="0"/>
              <a:t>Myofascial</a:t>
            </a:r>
            <a:r>
              <a:rPr lang="en-US" dirty="0" smtClean="0"/>
              <a:t>  pain syndromes</a:t>
            </a:r>
          </a:p>
          <a:p>
            <a:endParaRPr lang="en-US" dirty="0"/>
          </a:p>
        </p:txBody>
      </p:sp>
      <p:sp>
        <p:nvSpPr>
          <p:cNvPr id="4" name="Content Placeholder 3"/>
          <p:cNvSpPr>
            <a:spLocks noGrp="1"/>
          </p:cNvSpPr>
          <p:nvPr>
            <p:ph sz="half" idx="2"/>
          </p:nvPr>
        </p:nvSpPr>
        <p:spPr/>
        <p:txBody>
          <a:bodyPr>
            <a:normAutofit lnSpcReduction="10000"/>
          </a:bodyPr>
          <a:lstStyle/>
          <a:p>
            <a:r>
              <a:rPr lang="en-US" dirty="0" smtClean="0"/>
              <a:t>Chronic abdominal and/or pelvic pain syndromes</a:t>
            </a:r>
          </a:p>
          <a:p>
            <a:r>
              <a:rPr lang="en-US" dirty="0" smtClean="0"/>
              <a:t>Chronic tendonitis</a:t>
            </a:r>
          </a:p>
          <a:p>
            <a:r>
              <a:rPr lang="en-US" dirty="0" err="1" smtClean="0"/>
              <a:t>Vulvodynia</a:t>
            </a:r>
            <a:endParaRPr lang="en-US" dirty="0" smtClean="0"/>
          </a:p>
          <a:p>
            <a:r>
              <a:rPr lang="en-US" dirty="0" err="1" smtClean="0"/>
              <a:t>Piriformis</a:t>
            </a:r>
            <a:r>
              <a:rPr lang="en-US" dirty="0" smtClean="0"/>
              <a:t> syndrome</a:t>
            </a:r>
          </a:p>
          <a:p>
            <a:r>
              <a:rPr lang="en-US" dirty="0" smtClean="0"/>
              <a:t>Sciatic pain syndrome</a:t>
            </a:r>
          </a:p>
          <a:p>
            <a:r>
              <a:rPr lang="en-US" dirty="0" smtClean="0"/>
              <a:t>Repetitive stress injury</a:t>
            </a:r>
          </a:p>
          <a:p>
            <a:r>
              <a:rPr lang="en-US" dirty="0" smtClean="0"/>
              <a:t>Foot Pain syndromes</a:t>
            </a:r>
          </a:p>
          <a:p>
            <a:endParaRPr lang="en-US" dirty="0" smtClean="0"/>
          </a:p>
          <a:p>
            <a:endParaRPr lang="en-US" dirty="0"/>
          </a:p>
        </p:txBody>
      </p:sp>
      <p:sp>
        <p:nvSpPr>
          <p:cNvPr id="5" name="TextBox 4"/>
          <p:cNvSpPr txBox="1"/>
          <p:nvPr/>
        </p:nvSpPr>
        <p:spPr>
          <a:xfrm>
            <a:off x="685800" y="5867400"/>
            <a:ext cx="7772400" cy="400110"/>
          </a:xfrm>
          <a:prstGeom prst="rect">
            <a:avLst/>
          </a:prstGeom>
          <a:noFill/>
        </p:spPr>
        <p:txBody>
          <a:bodyPr wrap="square" rtlCol="0">
            <a:spAutoFit/>
          </a:bodyPr>
          <a:lstStyle/>
          <a:p>
            <a:r>
              <a:rPr lang="en-US" sz="2000" dirty="0" smtClean="0"/>
              <a:t>Do not necessarily cause tissue destruction and can be reversed</a:t>
            </a: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Introductions</a:t>
            </a:r>
            <a:endParaRPr lang="en-US" sz="4000" b="1" dirty="0"/>
          </a:p>
        </p:txBody>
      </p:sp>
      <p:sp>
        <p:nvSpPr>
          <p:cNvPr id="6" name="Content Placeholder 5"/>
          <p:cNvSpPr>
            <a:spLocks noGrp="1"/>
          </p:cNvSpPr>
          <p:nvPr>
            <p:ph idx="1"/>
          </p:nvPr>
        </p:nvSpPr>
        <p:spPr/>
        <p:txBody>
          <a:bodyPr>
            <a:normAutofit fontScale="92500" lnSpcReduction="20000"/>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b="1" dirty="0" smtClean="0"/>
              <a:t>	</a:t>
            </a:r>
          </a:p>
        </p:txBody>
      </p:sp>
      <p:pic>
        <p:nvPicPr>
          <p:cNvPr id="8" name="Picture 7" descr="Linnea Head Shot.jpg"/>
          <p:cNvPicPr>
            <a:picLocks noChangeAspect="1"/>
          </p:cNvPicPr>
          <p:nvPr/>
        </p:nvPicPr>
        <p:blipFill>
          <a:blip r:embed="rId3" cstate="print"/>
          <a:stretch>
            <a:fillRect/>
          </a:stretch>
        </p:blipFill>
        <p:spPr>
          <a:xfrm>
            <a:off x="2609532" y="1751252"/>
            <a:ext cx="3943668" cy="2515948"/>
          </a:xfrm>
          <a:prstGeom prst="rect">
            <a:avLst/>
          </a:prstGeom>
        </p:spPr>
      </p:pic>
      <p:sp>
        <p:nvSpPr>
          <p:cNvPr id="9" name="TextBox 8"/>
          <p:cNvSpPr txBox="1"/>
          <p:nvPr/>
        </p:nvSpPr>
        <p:spPr>
          <a:xfrm>
            <a:off x="2971800" y="4648200"/>
            <a:ext cx="3505200" cy="1384995"/>
          </a:xfrm>
          <a:prstGeom prst="rect">
            <a:avLst/>
          </a:prstGeom>
          <a:noFill/>
        </p:spPr>
        <p:txBody>
          <a:bodyPr wrap="square" rtlCol="0">
            <a:spAutoFit/>
          </a:bodyPr>
          <a:lstStyle/>
          <a:p>
            <a:pPr algn="ctr"/>
            <a:r>
              <a:rPr lang="en-US" sz="2800" b="1" dirty="0" smtClean="0"/>
              <a:t>Contact  Information</a:t>
            </a:r>
          </a:p>
          <a:p>
            <a:pPr algn="ctr"/>
            <a:r>
              <a:rPr lang="en-US" sz="2800" b="1" dirty="0" smtClean="0"/>
              <a:t>laxman@csusm.edu </a:t>
            </a:r>
          </a:p>
          <a:p>
            <a:pPr algn="ctr"/>
            <a:r>
              <a:rPr lang="en-US" sz="2800" b="1" dirty="0" smtClean="0"/>
              <a:t>or at 619-813-5732</a:t>
            </a:r>
            <a:endParaRPr lang="en-US" sz="28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Integrative Healthcare Plan </a:t>
            </a:r>
            <a:br>
              <a:rPr lang="en-US" b="1" dirty="0" smtClean="0"/>
            </a:br>
            <a:r>
              <a:rPr lang="en-US" b="1" dirty="0" smtClean="0"/>
              <a:t>Talk with your patient</a:t>
            </a:r>
            <a:endParaRPr lang="en-US" dirty="0"/>
          </a:p>
        </p:txBody>
      </p:sp>
      <p:sp>
        <p:nvSpPr>
          <p:cNvPr id="3" name="Content Placeholder 2"/>
          <p:cNvSpPr>
            <a:spLocks noGrp="1"/>
          </p:cNvSpPr>
          <p:nvPr>
            <p:ph idx="1"/>
          </p:nvPr>
        </p:nvSpPr>
        <p:spPr/>
        <p:txBody>
          <a:bodyPr/>
          <a:lstStyle/>
          <a:p>
            <a:r>
              <a:rPr lang="en-US" b="1" dirty="0" smtClean="0"/>
              <a:t>Reassure</a:t>
            </a:r>
          </a:p>
          <a:p>
            <a:r>
              <a:rPr lang="en-US" b="1" dirty="0" smtClean="0"/>
              <a:t>Offer Hope</a:t>
            </a:r>
            <a:endParaRPr lang="en-US"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References</a:t>
            </a:r>
            <a:endParaRPr lang="en-US" sz="4000" b="1" dirty="0"/>
          </a:p>
        </p:txBody>
      </p:sp>
      <p:sp>
        <p:nvSpPr>
          <p:cNvPr id="3" name="Content Placeholder 2"/>
          <p:cNvSpPr>
            <a:spLocks noGrp="1"/>
          </p:cNvSpPr>
          <p:nvPr>
            <p:ph idx="1"/>
          </p:nvPr>
        </p:nvSpPr>
        <p:spPr>
          <a:xfrm>
            <a:off x="304800" y="1295400"/>
            <a:ext cx="8610600" cy="5181600"/>
          </a:xfrm>
        </p:spPr>
        <p:txBody>
          <a:bodyPr>
            <a:normAutofit fontScale="92500"/>
          </a:bodyPr>
          <a:lstStyle/>
          <a:p>
            <a:r>
              <a:rPr lang="en-US" sz="2400" dirty="0" err="1" smtClean="0"/>
              <a:t>Agins</a:t>
            </a:r>
            <a:r>
              <a:rPr lang="en-US" sz="2400" dirty="0" smtClean="0"/>
              <a:t>, A. (2011). ADA quick guide to drug-supplement interactions. USA: American Dietetic Association.</a:t>
            </a:r>
          </a:p>
          <a:p>
            <a:r>
              <a:rPr lang="en-US" sz="2400" dirty="0" smtClean="0"/>
              <a:t>Amsterdam, J.D., </a:t>
            </a:r>
            <a:r>
              <a:rPr lang="en-US" sz="2400" dirty="0" err="1" smtClean="0"/>
              <a:t>Shulta</a:t>
            </a:r>
            <a:r>
              <a:rPr lang="en-US" sz="2400" dirty="0" smtClean="0"/>
              <a:t>, J., </a:t>
            </a:r>
            <a:r>
              <a:rPr lang="en-US" sz="2400" dirty="0" err="1" smtClean="0"/>
              <a:t>Soeller</a:t>
            </a:r>
            <a:r>
              <a:rPr lang="en-US" sz="2400" dirty="0" smtClean="0"/>
              <a:t>, I., Mao, J.J., Rockwell, K., &amp; Newberg, A.B. (2012). Chamomile (</a:t>
            </a:r>
            <a:r>
              <a:rPr lang="en-US" sz="2400" dirty="0" err="1" smtClean="0"/>
              <a:t>Matricaria</a:t>
            </a:r>
            <a:r>
              <a:rPr lang="en-US" sz="2400" dirty="0" smtClean="0"/>
              <a:t> </a:t>
            </a:r>
            <a:r>
              <a:rPr lang="en-US" sz="2400" dirty="0" err="1" smtClean="0"/>
              <a:t>recitita</a:t>
            </a:r>
            <a:r>
              <a:rPr lang="en-US" sz="2400" dirty="0" smtClean="0"/>
              <a:t>) may have </a:t>
            </a:r>
            <a:r>
              <a:rPr lang="en-US" sz="2400" dirty="0" err="1" smtClean="0"/>
              <a:t>antidepressnat</a:t>
            </a:r>
            <a:r>
              <a:rPr lang="en-US" sz="2400" dirty="0" smtClean="0"/>
              <a:t> activity in anxious depressed humans – An exploratory study. </a:t>
            </a:r>
            <a:r>
              <a:rPr lang="en-US" sz="2400" i="1" dirty="0" smtClean="0"/>
              <a:t>Alternative Therapy Health Medicine, 18(5), pp. 44-49</a:t>
            </a:r>
            <a:r>
              <a:rPr lang="en-US" sz="2400" dirty="0" smtClean="0"/>
              <a:t>.</a:t>
            </a:r>
          </a:p>
          <a:p>
            <a:r>
              <a:rPr lang="en-US" sz="2400" dirty="0" smtClean="0"/>
              <a:t>Bio-Medicine (2013).  Allopathic medicine. Retrieved from </a:t>
            </a:r>
            <a:r>
              <a:rPr lang="en-US" sz="2400" dirty="0" smtClean="0">
                <a:hlinkClick r:id="rId3"/>
              </a:rPr>
              <a:t>http://www.bio-medicine.org/medicine-definition/Allopathic_medicine/#_note-tcmd/</a:t>
            </a:r>
            <a:endParaRPr lang="en-US" sz="2400" dirty="0" smtClean="0"/>
          </a:p>
          <a:p>
            <a:r>
              <a:rPr lang="en-US" sz="1800" dirty="0" err="1" smtClean="0"/>
              <a:t>sse</a:t>
            </a:r>
            <a:r>
              <a:rPr lang="en-US" sz="1800" dirty="0" smtClean="0"/>
              <a:t> WR, </a:t>
            </a:r>
            <a:r>
              <a:rPr lang="en-US" sz="1800" dirty="0" err="1" smtClean="0"/>
              <a:t>Juretzek</a:t>
            </a:r>
            <a:r>
              <a:rPr lang="en-US" sz="1800" dirty="0" smtClean="0"/>
              <a:t> W, Koch E. Hawthorn (</a:t>
            </a:r>
            <a:r>
              <a:rPr lang="en-US" sz="1800" i="1" dirty="0" err="1" smtClean="0"/>
              <a:t>Crataegus</a:t>
            </a:r>
            <a:r>
              <a:rPr lang="en-US" sz="1800" dirty="0" smtClean="0"/>
              <a:t>). In: Coates P, Blackman M, </a:t>
            </a:r>
            <a:r>
              <a:rPr lang="en-US" sz="1800" dirty="0" err="1" smtClean="0"/>
              <a:t>Cragg</a:t>
            </a:r>
            <a:r>
              <a:rPr lang="en-US" sz="1800" dirty="0" smtClean="0"/>
              <a:t> G, et al., eds. </a:t>
            </a:r>
            <a:r>
              <a:rPr lang="en-US" sz="1800" i="1" dirty="0" smtClean="0"/>
              <a:t>Encyclopedia of Dietary Supplements</a:t>
            </a:r>
            <a:r>
              <a:rPr lang="en-US" sz="1800" dirty="0" smtClean="0"/>
              <a:t>. New York, NY: Marcel Dekker; 2005:337–347.</a:t>
            </a:r>
          </a:p>
          <a:p>
            <a:endParaRPr lang="en-US" sz="2400" dirty="0" smtClean="0"/>
          </a:p>
          <a:p>
            <a:r>
              <a:rPr lang="en-US" sz="2400" dirty="0" smtClean="0"/>
              <a:t>Faqs.org (2014). </a:t>
            </a:r>
            <a:r>
              <a:rPr lang="en-US" sz="2400" dirty="0" err="1" smtClean="0"/>
              <a:t>Erasistratus</a:t>
            </a:r>
            <a:r>
              <a:rPr lang="en-US" sz="2400" dirty="0" smtClean="0"/>
              <a:t> Biography (304 B.C.-250 B.C.). Retrieved from </a:t>
            </a:r>
            <a:r>
              <a:rPr lang="en-US" sz="2400" dirty="0" smtClean="0">
                <a:hlinkClick r:id="rId4"/>
              </a:rPr>
              <a:t>http://www.faqs.org/health/bios/12/Erasistratus.html</a:t>
            </a:r>
            <a:endParaRPr lang="en-US" sz="24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References</a:t>
            </a:r>
            <a:endParaRPr lang="en-US" sz="4000" b="1" dirty="0"/>
          </a:p>
        </p:txBody>
      </p:sp>
      <p:sp>
        <p:nvSpPr>
          <p:cNvPr id="3" name="Content Placeholder 2"/>
          <p:cNvSpPr>
            <a:spLocks noGrp="1"/>
          </p:cNvSpPr>
          <p:nvPr>
            <p:ph idx="1"/>
          </p:nvPr>
        </p:nvSpPr>
        <p:spPr>
          <a:xfrm>
            <a:off x="304800" y="1295400"/>
            <a:ext cx="8458200" cy="5181600"/>
          </a:xfrm>
        </p:spPr>
        <p:txBody>
          <a:bodyPr>
            <a:noAutofit/>
          </a:bodyPr>
          <a:lstStyle/>
          <a:p>
            <a:r>
              <a:rPr lang="en-US" sz="2100" dirty="0" smtClean="0"/>
              <a:t>Natural Medicines Comprehensive Database Web site (2003). Natural Medicines. Retrieved from www.naturaldatabase.com on July 23, 2009.</a:t>
            </a:r>
          </a:p>
          <a:p>
            <a:r>
              <a:rPr lang="en-US" sz="2100" dirty="0" smtClean="0"/>
              <a:t>Meadows, C. (2015). Taking charge of your health &amp; wellbeing. University of Minnesota. Retrieved from </a:t>
            </a:r>
            <a:r>
              <a:rPr lang="en-US" sz="2100" dirty="0" smtClean="0">
                <a:hlinkClick r:id="rId3"/>
              </a:rPr>
              <a:t>http://www.takingcharge.csh.umn.edu/explore-healing-practices/aromatherapy/what-does-research-say-about-essential-oils</a:t>
            </a:r>
            <a:endParaRPr lang="en-US" sz="2100" dirty="0" smtClean="0"/>
          </a:p>
          <a:p>
            <a:r>
              <a:rPr lang="en-US" sz="2100" dirty="0" err="1" smtClean="0"/>
              <a:t>Rakel</a:t>
            </a:r>
            <a:r>
              <a:rPr lang="en-US" sz="2100" dirty="0" smtClean="0"/>
              <a:t>, D. (2012). </a:t>
            </a:r>
            <a:r>
              <a:rPr lang="en-US" sz="2100" i="1" dirty="0" smtClean="0"/>
              <a:t>Integrative medicine (3</a:t>
            </a:r>
            <a:r>
              <a:rPr lang="en-US" sz="2100" i="1" baseline="30000" dirty="0" smtClean="0"/>
              <a:t>rd</a:t>
            </a:r>
            <a:r>
              <a:rPr lang="en-US" sz="2100" i="1" dirty="0" smtClean="0"/>
              <a:t> Ed.)</a:t>
            </a:r>
            <a:r>
              <a:rPr lang="en-US" sz="2100" dirty="0" smtClean="0"/>
              <a:t>. Philadelphia: Elsevier Saunders.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a:t>
            </a:r>
            <a:endParaRPr lang="en-US" b="1" dirty="0"/>
          </a:p>
        </p:txBody>
      </p:sp>
      <p:pic>
        <p:nvPicPr>
          <p:cNvPr id="6146" name="Picture 2" descr="C:\Users\Linnea\AppData\Local\Microsoft\Windows\INetCache\IE\DK3WC2V3\16032-illustration-of-a-green-question-mark-pv[1].png"/>
          <p:cNvPicPr>
            <a:picLocks noGrp="1" noChangeAspect="1" noChangeArrowheads="1"/>
          </p:cNvPicPr>
          <p:nvPr>
            <p:ph idx="1"/>
          </p:nvPr>
        </p:nvPicPr>
        <p:blipFill>
          <a:blip r:embed="rId2" cstate="print"/>
          <a:srcRect/>
          <a:stretch>
            <a:fillRect/>
          </a:stretch>
        </p:blipFill>
        <p:spPr bwMode="auto">
          <a:xfrm>
            <a:off x="3359507" y="1600200"/>
            <a:ext cx="2424985" cy="4525963"/>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4000" b="1" dirty="0" smtClean="0"/>
              <a:t>Disclosures</a:t>
            </a:r>
            <a:endParaRPr lang="en-US" sz="4000" b="1" dirty="0"/>
          </a:p>
        </p:txBody>
      </p:sp>
      <p:sp>
        <p:nvSpPr>
          <p:cNvPr id="8" name="Content Placeholder 7"/>
          <p:cNvSpPr>
            <a:spLocks noGrp="1"/>
          </p:cNvSpPr>
          <p:nvPr>
            <p:ph idx="1"/>
          </p:nvPr>
        </p:nvSpPr>
        <p:spPr/>
        <p:txBody>
          <a:bodyPr>
            <a:normAutofit fontScale="92500"/>
          </a:bodyPr>
          <a:lstStyle/>
          <a:p>
            <a:pPr>
              <a:buNone/>
            </a:pPr>
            <a:endParaRPr lang="en-US" sz="2800" dirty="0" smtClean="0"/>
          </a:p>
          <a:p>
            <a:r>
              <a:rPr lang="en-US" sz="2800" b="1" dirty="0" err="1" smtClean="0"/>
              <a:t>Linnea</a:t>
            </a:r>
            <a:r>
              <a:rPr lang="en-US" sz="2800" b="1" dirty="0" smtClean="0"/>
              <a:t> </a:t>
            </a:r>
            <a:r>
              <a:rPr lang="en-US" sz="2800" b="1" dirty="0" err="1" smtClean="0"/>
              <a:t>Axman</a:t>
            </a:r>
            <a:r>
              <a:rPr lang="en-US" sz="2800" b="1" dirty="0" smtClean="0"/>
              <a:t> </a:t>
            </a:r>
            <a:r>
              <a:rPr lang="en-US" sz="2800" dirty="0" smtClean="0"/>
              <a:t>is a Wellness Advocate for </a:t>
            </a:r>
            <a:r>
              <a:rPr lang="en-US" sz="2800" dirty="0" err="1" smtClean="0"/>
              <a:t>doTERRA</a:t>
            </a:r>
            <a:r>
              <a:rPr lang="en-US" sz="2800" dirty="0" smtClean="0"/>
              <a:t> International and currently uses essential oils at the CSUSM Free Clinics</a:t>
            </a:r>
          </a:p>
          <a:p>
            <a:pPr>
              <a:buNone/>
            </a:pPr>
            <a:endParaRPr lang="en-US" sz="3500" dirty="0" smtClean="0"/>
          </a:p>
          <a:p>
            <a:pPr>
              <a:buNone/>
            </a:pPr>
            <a:r>
              <a:rPr lang="en-US" sz="3500" dirty="0" smtClean="0"/>
              <a:t>…</a:t>
            </a:r>
            <a:r>
              <a:rPr lang="en-US" sz="3500" i="1" dirty="0" smtClean="0"/>
              <a:t>bringing a new standard of therapeutic-grade essential oils to the world...</a:t>
            </a:r>
            <a:r>
              <a:rPr lang="en-US" sz="3500" dirty="0" smtClean="0"/>
              <a:t> </a:t>
            </a:r>
          </a:p>
          <a:p>
            <a:pPr>
              <a:buNone/>
            </a:pPr>
            <a:endParaRPr lang="en-US" dirty="0" smtClean="0"/>
          </a:p>
          <a:p>
            <a:pPr>
              <a:buNone/>
            </a:pPr>
            <a:r>
              <a:rPr lang="en-US" sz="2600" dirty="0" smtClean="0">
                <a:hlinkClick r:id="rId2"/>
              </a:rPr>
              <a:t>http://www.doterra.com/#/en/ourCompany/aboutUs/ourStory</a:t>
            </a:r>
            <a:endParaRPr lang="en-US" sz="2600" dirty="0" smtClean="0"/>
          </a:p>
        </p:txBody>
      </p:sp>
      <p:cxnSp>
        <p:nvCxnSpPr>
          <p:cNvPr id="5" name="Straight Connector 4"/>
          <p:cNvCxnSpPr/>
          <p:nvPr/>
        </p:nvCxnSpPr>
        <p:spPr>
          <a:xfrm>
            <a:off x="3352800" y="2286000"/>
            <a:ext cx="152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276600" y="22860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Learning Outcomes</a:t>
            </a:r>
            <a:endParaRPr lang="en-US" sz="4000" b="1" dirty="0"/>
          </a:p>
        </p:txBody>
      </p:sp>
      <p:sp>
        <p:nvSpPr>
          <p:cNvPr id="3" name="Content Placeholder 2"/>
          <p:cNvSpPr>
            <a:spLocks noGrp="1"/>
          </p:cNvSpPr>
          <p:nvPr>
            <p:ph idx="1"/>
          </p:nvPr>
        </p:nvSpPr>
        <p:spPr>
          <a:xfrm>
            <a:off x="304800" y="1371600"/>
            <a:ext cx="8534400" cy="5257800"/>
          </a:xfrm>
        </p:spPr>
        <p:txBody>
          <a:bodyPr>
            <a:normAutofit/>
          </a:bodyPr>
          <a:lstStyle/>
          <a:p>
            <a:pPr>
              <a:buNone/>
            </a:pPr>
            <a:r>
              <a:rPr lang="en-US" b="1" dirty="0" smtClean="0"/>
              <a:t>By the end of this class period, the learner will be able to</a:t>
            </a:r>
            <a:r>
              <a:rPr lang="en-US" dirty="0" smtClean="0"/>
              <a:t>:</a:t>
            </a:r>
            <a:endParaRPr lang="en-US" sz="3000" dirty="0" smtClean="0"/>
          </a:p>
          <a:p>
            <a:pPr marL="514350" indent="-514350">
              <a:buAutoNum type="arabicPeriod"/>
            </a:pPr>
            <a:r>
              <a:rPr lang="en-US" sz="3000" dirty="0" smtClean="0"/>
              <a:t>Define Integrative Healthcare.</a:t>
            </a:r>
          </a:p>
          <a:p>
            <a:pPr marL="514350" indent="-514350">
              <a:buAutoNum type="arabicPeriod"/>
            </a:pPr>
            <a:r>
              <a:rPr lang="en-US" sz="3000" dirty="0" smtClean="0"/>
              <a:t>Identify the California BRN position on CAM in Registered Nursing Practice</a:t>
            </a:r>
          </a:p>
          <a:p>
            <a:pPr marL="514350" indent="-514350">
              <a:buAutoNum type="arabicPeriod"/>
            </a:pPr>
            <a:r>
              <a:rPr lang="en-US" sz="3000" dirty="0" smtClean="0"/>
              <a:t>Explain the history of Integrative Healthcare.</a:t>
            </a:r>
          </a:p>
          <a:p>
            <a:pPr marL="514350" indent="-514350">
              <a:buAutoNum type="arabicPeriod"/>
            </a:pPr>
            <a:r>
              <a:rPr lang="en-US" sz="3000" dirty="0" smtClean="0"/>
              <a:t>Discuss Five Questions to consider before prescribing </a:t>
            </a:r>
            <a:r>
              <a:rPr lang="en-US" sz="3000" u="sng" dirty="0" smtClean="0"/>
              <a:t>any</a:t>
            </a:r>
            <a:r>
              <a:rPr lang="en-US" sz="3000" dirty="0" smtClean="0"/>
              <a:t> therapy.</a:t>
            </a:r>
          </a:p>
          <a:p>
            <a:pPr marL="514350" indent="-514350">
              <a:buNone/>
            </a:pPr>
            <a:endParaRPr lang="en-US" sz="3000" dirty="0" smtClean="0"/>
          </a:p>
          <a:p>
            <a:pPr marL="514350" indent="-514350">
              <a:buAutoNum type="arabicPeriod"/>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Definitions</a:t>
            </a:r>
            <a:endParaRPr lang="en-US" sz="4000" b="1" dirty="0"/>
          </a:p>
        </p:txBody>
      </p:sp>
      <p:sp>
        <p:nvSpPr>
          <p:cNvPr id="4" name="Text Placeholder 3"/>
          <p:cNvSpPr>
            <a:spLocks noGrp="1"/>
          </p:cNvSpPr>
          <p:nvPr>
            <p:ph type="body" idx="1"/>
          </p:nvPr>
        </p:nvSpPr>
        <p:spPr>
          <a:xfrm>
            <a:off x="381000" y="1371600"/>
            <a:ext cx="4040188" cy="639762"/>
          </a:xfrm>
        </p:spPr>
        <p:txBody>
          <a:bodyPr>
            <a:normAutofit/>
          </a:bodyPr>
          <a:lstStyle/>
          <a:p>
            <a:r>
              <a:rPr lang="en-US" sz="2800" dirty="0" smtClean="0"/>
              <a:t>Allopathic Model</a:t>
            </a:r>
            <a:endParaRPr lang="en-US" sz="2800" dirty="0"/>
          </a:p>
        </p:txBody>
      </p:sp>
      <p:sp>
        <p:nvSpPr>
          <p:cNvPr id="5" name="Content Placeholder 4"/>
          <p:cNvSpPr>
            <a:spLocks noGrp="1"/>
          </p:cNvSpPr>
          <p:nvPr>
            <p:ph sz="half" idx="2"/>
          </p:nvPr>
        </p:nvSpPr>
        <p:spPr>
          <a:xfrm>
            <a:off x="457200" y="2174874"/>
            <a:ext cx="4419600" cy="4378325"/>
          </a:xfrm>
        </p:spPr>
        <p:txBody>
          <a:bodyPr>
            <a:noAutofit/>
          </a:bodyPr>
          <a:lstStyle/>
          <a:p>
            <a:r>
              <a:rPr lang="en-US" sz="2800" dirty="0" smtClean="0"/>
              <a:t>Used synonymously with “Western Medicine” or “Conventional Medicine”</a:t>
            </a:r>
          </a:p>
          <a:p>
            <a:pPr>
              <a:buNone/>
            </a:pPr>
            <a:endParaRPr lang="en-US" sz="2800" dirty="0" smtClean="0"/>
          </a:p>
          <a:p>
            <a:r>
              <a:rPr lang="en-US" sz="2800" dirty="0" smtClean="0"/>
              <a:t>"A method of treating disease with remedies that produce effects antagonistic to those caused by the disease itself.“ (Tabor, 2001).</a:t>
            </a:r>
            <a:endParaRPr lang="en-US" sz="2800" dirty="0"/>
          </a:p>
        </p:txBody>
      </p:sp>
      <p:sp>
        <p:nvSpPr>
          <p:cNvPr id="6" name="Text Placeholder 5"/>
          <p:cNvSpPr>
            <a:spLocks noGrp="1"/>
          </p:cNvSpPr>
          <p:nvPr>
            <p:ph type="body" sz="quarter" idx="3"/>
          </p:nvPr>
        </p:nvSpPr>
        <p:spPr>
          <a:xfrm>
            <a:off x="4648200" y="1295400"/>
            <a:ext cx="4041775" cy="639762"/>
          </a:xfrm>
        </p:spPr>
        <p:txBody>
          <a:bodyPr>
            <a:normAutofit/>
          </a:bodyPr>
          <a:lstStyle/>
          <a:p>
            <a:r>
              <a:rPr lang="en-US" sz="2800" dirty="0" smtClean="0"/>
              <a:t>CAM Model</a:t>
            </a:r>
            <a:endParaRPr lang="en-US" sz="2800" dirty="0"/>
          </a:p>
        </p:txBody>
      </p:sp>
      <p:sp>
        <p:nvSpPr>
          <p:cNvPr id="7" name="Content Placeholder 6"/>
          <p:cNvSpPr>
            <a:spLocks noGrp="1"/>
          </p:cNvSpPr>
          <p:nvPr>
            <p:ph sz="quarter" idx="4"/>
          </p:nvPr>
        </p:nvSpPr>
        <p:spPr>
          <a:xfrm>
            <a:off x="4645025" y="2209799"/>
            <a:ext cx="4346575" cy="4495801"/>
          </a:xfrm>
        </p:spPr>
        <p:txBody>
          <a:bodyPr>
            <a:normAutofit/>
          </a:bodyPr>
          <a:lstStyle/>
          <a:p>
            <a:r>
              <a:rPr lang="en-US" sz="2800" dirty="0" smtClean="0"/>
              <a:t>Complementary generally refers to using a non-mainstream approach with conventional medicine.</a:t>
            </a:r>
          </a:p>
          <a:p>
            <a:r>
              <a:rPr lang="en-US" sz="2800" dirty="0" smtClean="0"/>
              <a:t>Alternative refers to using a non-mainstream approach in place of conventional medicine.</a:t>
            </a:r>
          </a:p>
          <a:p>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CA BRN Position on CAM</a:t>
            </a:r>
            <a:endParaRPr lang="en-US" sz="4000" b="1"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371600"/>
            <a:ext cx="9204191" cy="517483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Integrative Healthcare</a:t>
            </a:r>
            <a:endParaRPr lang="en-US" sz="4000" b="1" dirty="0"/>
          </a:p>
        </p:txBody>
      </p:sp>
      <p:sp>
        <p:nvSpPr>
          <p:cNvPr id="5" name="Content Placeholder 4"/>
          <p:cNvSpPr>
            <a:spLocks noGrp="1"/>
          </p:cNvSpPr>
          <p:nvPr>
            <p:ph idx="1"/>
          </p:nvPr>
        </p:nvSpPr>
        <p:spPr/>
        <p:txBody>
          <a:bodyPr>
            <a:normAutofit/>
          </a:bodyPr>
          <a:lstStyle/>
          <a:p>
            <a:r>
              <a:rPr lang="en-US" dirty="0" smtClean="0"/>
              <a:t>Integrative Medicine  (IM) </a:t>
            </a:r>
            <a:r>
              <a:rPr lang="en-US" b="1" dirty="0" smtClean="0"/>
              <a:t>or  Integrative Healthcare (IH)</a:t>
            </a:r>
            <a:r>
              <a:rPr lang="en-US" dirty="0" smtClean="0"/>
              <a:t>, as defined by the National Center for Complementary and Alternative Medicine (NCCAM) at the National Institutes of Health </a:t>
            </a:r>
            <a:r>
              <a:rPr lang="en-US" b="1" dirty="0" smtClean="0"/>
              <a:t>"combines mainstream therapies and CAM therapies for which there is some high-quality scientific evidence of safety and effectiveness”. </a:t>
            </a:r>
            <a:r>
              <a:rPr lang="en-US" dirty="0" smtClean="0"/>
              <a:t>(NIH, 2009).</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228600"/>
            <a:ext cx="8229600" cy="1143000"/>
          </a:xfrm>
        </p:spPr>
        <p:txBody>
          <a:bodyPr>
            <a:noAutofit/>
          </a:bodyPr>
          <a:lstStyle/>
          <a:p>
            <a:r>
              <a:rPr lang="en-US" sz="3600" b="1" dirty="0" smtClean="0"/>
              <a:t>Institute of Medicine (2005)</a:t>
            </a:r>
            <a:endParaRPr lang="en-US" sz="3600" b="1" dirty="0"/>
          </a:p>
        </p:txBody>
      </p:sp>
      <p:sp>
        <p:nvSpPr>
          <p:cNvPr id="8" name="Content Placeholder 7"/>
          <p:cNvSpPr>
            <a:spLocks noGrp="1"/>
          </p:cNvSpPr>
          <p:nvPr>
            <p:ph idx="1"/>
          </p:nvPr>
        </p:nvSpPr>
        <p:spPr>
          <a:xfrm>
            <a:off x="381000" y="1371600"/>
            <a:ext cx="8229600" cy="4525963"/>
          </a:xfrm>
        </p:spPr>
        <p:txBody>
          <a:bodyPr/>
          <a:lstStyle/>
          <a:p>
            <a:pPr>
              <a:buNone/>
            </a:pPr>
            <a:r>
              <a:rPr lang="en-US" i="1" dirty="0" smtClean="0"/>
              <a:t>	</a:t>
            </a:r>
          </a:p>
          <a:p>
            <a:pPr>
              <a:buNone/>
            </a:pPr>
            <a:r>
              <a:rPr lang="en-US" i="1" dirty="0" smtClean="0"/>
              <a:t>	Healing oriented [healthcare]) that re-emphasizes the relationship between patient and [healthcare provider] and integrates the best of complimentary and alternative medicine with the best of conventional medicine (</a:t>
            </a:r>
            <a:r>
              <a:rPr lang="en-US" i="1" dirty="0" err="1" smtClean="0"/>
              <a:t>Maizes</a:t>
            </a:r>
            <a:r>
              <a:rPr lang="en-US" i="1" dirty="0" smtClean="0"/>
              <a:t>, Schneider, Bell, &amp; Weil (2002). </a:t>
            </a:r>
            <a:endParaRPr lang="en-US" i="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Defining Integrative Healthcare</a:t>
            </a:r>
            <a:endParaRPr lang="en-US" sz="4000" b="1" dirty="0"/>
          </a:p>
        </p:txBody>
      </p:sp>
      <p:sp>
        <p:nvSpPr>
          <p:cNvPr id="3" name="Content Placeholder 2"/>
          <p:cNvSpPr>
            <a:spLocks noGrp="1"/>
          </p:cNvSpPr>
          <p:nvPr>
            <p:ph idx="1"/>
          </p:nvPr>
        </p:nvSpPr>
        <p:spPr>
          <a:xfrm>
            <a:off x="457200" y="1524000"/>
            <a:ext cx="8229600" cy="5029200"/>
          </a:xfrm>
        </p:spPr>
        <p:txBody>
          <a:bodyPr>
            <a:normAutofit fontScale="85000" lnSpcReduction="10000"/>
          </a:bodyPr>
          <a:lstStyle/>
          <a:p>
            <a:r>
              <a:rPr lang="en-US" dirty="0" smtClean="0"/>
              <a:t>Oriented towards Health and Healing </a:t>
            </a:r>
          </a:p>
          <a:p>
            <a:r>
              <a:rPr lang="en-US" dirty="0" smtClean="0"/>
              <a:t>Emphasizes relationship-centered care</a:t>
            </a:r>
          </a:p>
          <a:p>
            <a:r>
              <a:rPr lang="en-US" dirty="0" smtClean="0"/>
              <a:t>Integrates evidence-based methods for prevention and treatment</a:t>
            </a:r>
          </a:p>
          <a:p>
            <a:r>
              <a:rPr lang="en-US" dirty="0" smtClean="0"/>
              <a:t>Uses natural less invasive methods when possible</a:t>
            </a:r>
          </a:p>
          <a:p>
            <a:r>
              <a:rPr lang="en-US" dirty="0" smtClean="0"/>
              <a:t>Engages body, mind, spirit, and community to facilitate healing; Recognizes that we are part of a greater ecological system (ecological models of care) </a:t>
            </a:r>
          </a:p>
          <a:p>
            <a:r>
              <a:rPr lang="en-US" dirty="0" smtClean="0"/>
              <a:t>Encourages HCPs to act as educators, role models, and mentors</a:t>
            </a:r>
          </a:p>
          <a:p>
            <a:r>
              <a:rPr lang="en-US" dirty="0" smtClean="0"/>
              <a:t>Maintains healing is always possible when cure is not (*so important in chronic disease)</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1511</TotalTime>
  <Words>1616</Words>
  <Application>Microsoft Office PowerPoint</Application>
  <PresentationFormat>On-screen Show (4:3)</PresentationFormat>
  <Paragraphs>204</Paragraphs>
  <Slides>23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Introduction to Integrative Healthcare </vt:lpstr>
      <vt:lpstr>Introductions</vt:lpstr>
      <vt:lpstr>Disclosures</vt:lpstr>
      <vt:lpstr>Learning Outcomes</vt:lpstr>
      <vt:lpstr>Definitions</vt:lpstr>
      <vt:lpstr>CA BRN Position on CAM</vt:lpstr>
      <vt:lpstr>Integrative Healthcare</vt:lpstr>
      <vt:lpstr>Institute of Medicine (2005)</vt:lpstr>
      <vt:lpstr>Defining Integrative Healthcare</vt:lpstr>
      <vt:lpstr>Integrative Therapies</vt:lpstr>
      <vt:lpstr>Towards a system of  Integrative Healthcare</vt:lpstr>
      <vt:lpstr>History of Integrative Healthcare</vt:lpstr>
      <vt:lpstr>History of Integrative Healthcare</vt:lpstr>
      <vt:lpstr>History of Integrative Medicine</vt:lpstr>
      <vt:lpstr>History of Integrative Healthcare</vt:lpstr>
      <vt:lpstr>Five Questions to Consider  (before prescribing any therapy)</vt:lpstr>
      <vt:lpstr>[just a few of the] Chronic conditions that incorporate Integrative Healthcare  </vt:lpstr>
      <vt:lpstr>Potential for Interactions</vt:lpstr>
      <vt:lpstr>Chronic Pain Syndromes Commonly Caused by Psychophysiologic Disorders (PPD )</vt:lpstr>
      <vt:lpstr>The Integrative Healthcare Plan  Talk with your patient</vt:lpstr>
      <vt:lpstr>References</vt:lpstr>
      <vt:lpstr>References</vt:lpstr>
      <vt:lpstr>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Integrative Healthcare and Chronic Disease</dc:title>
  <dc:creator>Linnea</dc:creator>
  <cp:lastModifiedBy>Linnea M. Axman</cp:lastModifiedBy>
  <cp:revision>161</cp:revision>
  <dcterms:created xsi:type="dcterms:W3CDTF">2015-04-14T17:43:52Z</dcterms:created>
  <dcterms:modified xsi:type="dcterms:W3CDTF">2016-06-15T15:55:55Z</dcterms:modified>
</cp:coreProperties>
</file>