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21" Type="http://schemas.openxmlformats.org/officeDocument/2006/relationships/slide" Target="slides/slide17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6" Type="http://schemas.openxmlformats.org/officeDocument/2006/relationships/slide" Target="slides/slide2.xml"/><Relationship Id="rId18" Type="http://schemas.openxmlformats.org/officeDocument/2006/relationships/slide" Target="slides/slide14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Plan is to talk a bit about presenting as a group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Have them talk about a topic and plan something to share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Can use ‘design a club’ activity</a:t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c8a7f7a22c_1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c8a7f7a22c_1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Students will prepare a speech and club poster next</a:t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c66e55bef4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c66e55bef4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[include picture of club</a:t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c66e55bef4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c66e55bef4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c66e55bef4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c66e55bef4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c66e55bef4_0_2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c66e55bef4_0_2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c8a7f7a22c_1_1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c8a7f7a22c_1_1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c8a7f7a22c_1_1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c8a7f7a22c_1_1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c66e55bef4_0_2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c66e55bef4_0_2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Handout link: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Pacific Beach: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Solano Beach: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At the end of the activity, each group to describes their club in full to the class. If there is not enough time, ask specific questions: for example, ask one group the name and purpose of their club, ask the next group the name and target demographic of their club, and so on.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2eb142b06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2eb142b0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Time: 50”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Option 1: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10” </a:t>
            </a:r>
            <a:r>
              <a:rPr lang="en"/>
              <a:t>Warm-Up Discussion </a:t>
            </a:r>
            <a:r>
              <a:rPr lang="en">
                <a:solidFill>
                  <a:srgbClr val="FF0000"/>
                </a:solidFill>
              </a:rPr>
              <a:t>&lt;&lt;&lt; cut?</a:t>
            </a:r>
            <a:endParaRPr>
              <a:solidFill>
                <a:srgbClr val="FF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5” Introduce Project (slide 4)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5” Brainstorm clubs (slide 5-6)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5” Example club (slide 7)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10” Main points </a:t>
            </a:r>
            <a:r>
              <a:rPr lang="en">
                <a:solidFill>
                  <a:srgbClr val="FF0000"/>
                </a:solidFill>
              </a:rPr>
              <a:t>&lt;&lt;&lt; Cut?</a:t>
            </a:r>
            <a:endParaRPr>
              <a:solidFill>
                <a:srgbClr val="FF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15” Prepare speech &amp; Visual [can continue over break] </a:t>
            </a:r>
            <a:r>
              <a:rPr lang="en">
                <a:solidFill>
                  <a:srgbClr val="FF0000"/>
                </a:solidFill>
              </a:rPr>
              <a:t>&lt;&lt;&lt; cut?</a:t>
            </a:r>
            <a:endParaRPr>
              <a:solidFill>
                <a:srgbClr val="FF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------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Next Class: 15”-20” Present Clubs [In Area Studies]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c66e55bef4_0_1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c66e55bef4_0_1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c66e55bef4_0_1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c66e55bef4_0_1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c8a7f7a22c_1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c8a7f7a22c_1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https://www.csusm.edu/orgs/index.html </a:t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c66e55bef4_0_1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c66e55bef4_0_1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(e.g. films, guitar, painting, photography, mahjong, etc)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c8a7f7a22c_1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c8a7f7a22c_1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Note: </a:t>
            </a:r>
            <a:r>
              <a:rPr lang="en"/>
              <a:t>Target</a:t>
            </a:r>
            <a:r>
              <a:rPr lang="en"/>
              <a:t> Demographic can be explained as ‘who will be interested in this club; who should join; or who can join?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1. Club Name &amp; Logo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2. Club Purpose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3. Target Demographic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4. What do members have to do?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5. How do you join?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6. What are some special events for the club (calendar)?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Note:Groups can expand on ideas like ‘test’ once they have the 5 main points answered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11df2a7fff6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11df2a7fff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Note: Target Demographic can be explained as ‘who will be interested in this club; who should join; or who can join?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1. Club Name &amp; Logo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2. Club Purpose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3. Target Demographic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4. What do members have to do?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5. How do you join?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6. What are some special events for the club (calendar)?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Note:Groups can expand on ideas like ‘test’ once they have the 5 main points answered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c66e55bef4_0_1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c66e55bef4_0_1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Groups share out main points if there is enough time to do so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Ask specific questions to help them think about the information they should include on their visual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4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5.png"/><Relationship Id="rId4" Type="http://schemas.openxmlformats.org/officeDocument/2006/relationships/image" Target="../media/image10.png"/><Relationship Id="rId5" Type="http://schemas.openxmlformats.org/officeDocument/2006/relationships/image" Target="../media/image13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6.png"/><Relationship Id="rId4" Type="http://schemas.openxmlformats.org/officeDocument/2006/relationships/image" Target="../media/image19.png"/><Relationship Id="rId5" Type="http://schemas.openxmlformats.org/officeDocument/2006/relationships/image" Target="../media/image21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0.png"/><Relationship Id="rId4" Type="http://schemas.openxmlformats.org/officeDocument/2006/relationships/hyperlink" Target="https://docs.google.com/document/d/1rm_2PXde9dooaNJ_-1ZX8vl5heF1L18iiZla7MqttgU/edit?usp=sharing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hyperlink" Target="https://www.csusm.edu/orgs/index.html" TargetMode="External"/><Relationship Id="rId4" Type="http://schemas.openxmlformats.org/officeDocument/2006/relationships/hyperlink" Target="https://www.csusm.edu/orgs/index.html" TargetMode="External"/><Relationship Id="rId5" Type="http://schemas.openxmlformats.org/officeDocument/2006/relationships/hyperlink" Target="https://www.csusm.edu/orgs/index.html" TargetMode="External"/><Relationship Id="rId6" Type="http://schemas.openxmlformats.org/officeDocument/2006/relationships/image" Target="../media/image1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Relationship Id="rId4" Type="http://schemas.openxmlformats.org/officeDocument/2006/relationships/image" Target="../media/image1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hyperlink" Target="https://docs.google.com/document/d/1rm_2PXde9dooaNJ_-1ZX8vl5heF1L18iiZla7MqttgU/edit?usp=sharing" TargetMode="Externa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CSB: Group Presentations</a:t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Global Tourism &amp; Communication Spring 2022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Preparing Your Group Presentation</a:t>
            </a:r>
            <a:endParaRPr b="1"/>
          </a:p>
        </p:txBody>
      </p:sp>
      <p:sp>
        <p:nvSpPr>
          <p:cNvPr id="126" name="Google Shape;126;p22"/>
          <p:cNvSpPr txBox="1"/>
          <p:nvPr>
            <p:ph idx="1" type="body"/>
          </p:nvPr>
        </p:nvSpPr>
        <p:spPr>
          <a:xfrm>
            <a:off x="0" y="1152475"/>
            <a:ext cx="49230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0000FF"/>
                </a:solidFill>
              </a:rPr>
              <a:t>#1 Tip: Plan your a presentation together</a:t>
            </a:r>
            <a:endParaRPr b="1" sz="1300">
              <a:solidFill>
                <a:srgbClr val="0000FF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1300"/>
              <a:t>Beginning: </a:t>
            </a:r>
            <a:endParaRPr b="1" sz="1300"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 sz="1300"/>
              <a:t>Introduce group members</a:t>
            </a:r>
            <a:endParaRPr sz="1300"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 sz="1300"/>
              <a:t>Introduce topic: Club name</a:t>
            </a:r>
            <a:endParaRPr sz="1300"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 sz="1300"/>
              <a:t>Preview what is to come</a:t>
            </a:r>
            <a:endParaRPr sz="13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b="1" lang="en" sz="1300"/>
              <a:t>Middle: </a:t>
            </a:r>
            <a:endParaRPr b="1" sz="1300"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 sz="1300"/>
              <a:t>Give important information: Your 6 main points and details</a:t>
            </a:r>
            <a:endParaRPr sz="1300"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 sz="1300"/>
              <a:t>Use a visual: </a:t>
            </a:r>
            <a:r>
              <a:rPr b="1" lang="en" sz="1300"/>
              <a:t>Club Poster</a:t>
            </a:r>
            <a:endParaRPr b="1" sz="13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b="1" lang="en" sz="1300"/>
              <a:t>End:</a:t>
            </a:r>
            <a:endParaRPr b="1" sz="1300"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 sz="1300"/>
              <a:t>Summary</a:t>
            </a:r>
            <a:endParaRPr sz="1300"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 sz="1300"/>
              <a:t>Thank you</a:t>
            </a:r>
            <a:endParaRPr sz="1300"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 sz="1300"/>
              <a:t>Q&amp;A</a:t>
            </a:r>
            <a:endParaRPr sz="13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38761D"/>
                </a:solidFill>
              </a:rPr>
              <a:t>Tip #3: Don’t forget to practice!</a:t>
            </a:r>
            <a:endParaRPr b="1" sz="1300">
              <a:solidFill>
                <a:srgbClr val="38761D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1300">
              <a:solidFill>
                <a:srgbClr val="FF0000"/>
              </a:solidFill>
            </a:endParaRPr>
          </a:p>
        </p:txBody>
      </p:sp>
      <p:sp>
        <p:nvSpPr>
          <p:cNvPr id="127" name="Google Shape;127;p22"/>
          <p:cNvSpPr txBox="1"/>
          <p:nvPr>
            <p:ph idx="2" type="body"/>
          </p:nvPr>
        </p:nvSpPr>
        <p:spPr>
          <a:xfrm>
            <a:off x="4123675" y="4015600"/>
            <a:ext cx="5020500" cy="69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1300">
                <a:solidFill>
                  <a:srgbClr val="FF0000"/>
                </a:solidFill>
              </a:rPr>
              <a:t>Tip # 2: Participation </a:t>
            </a:r>
            <a:endParaRPr b="1" i="1" sz="1300">
              <a:solidFill>
                <a:srgbClr val="FF0000"/>
              </a:solidFill>
            </a:endParaRPr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300"/>
              <a:buChar char="●"/>
            </a:pPr>
            <a:r>
              <a:rPr b="1" i="1" lang="en" sz="1300">
                <a:solidFill>
                  <a:srgbClr val="FF0000"/>
                </a:solidFill>
              </a:rPr>
              <a:t>Everyone in the group should have a turn speaking!</a:t>
            </a:r>
            <a:endParaRPr b="1" i="1" sz="1300">
              <a:solidFill>
                <a:srgbClr val="FF0000"/>
              </a:solidFill>
            </a:endParaRPr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300"/>
              <a:buChar char="●"/>
            </a:pPr>
            <a:r>
              <a:rPr b="1" i="1" lang="en" sz="1300">
                <a:solidFill>
                  <a:srgbClr val="FF0000"/>
                </a:solidFill>
              </a:rPr>
              <a:t>Don’t change speakers more than necessary; give everyone a part to present</a:t>
            </a:r>
            <a:endParaRPr b="1" i="1" sz="1300">
              <a:solidFill>
                <a:srgbClr val="FF0000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i="1" sz="1300"/>
          </a:p>
        </p:txBody>
      </p:sp>
      <p:pic>
        <p:nvPicPr>
          <p:cNvPr id="128" name="Google Shape;128;p22"/>
          <p:cNvPicPr preferRelativeResize="0"/>
          <p:nvPr/>
        </p:nvPicPr>
        <p:blipFill>
          <a:blip r:embed="rId3">
            <a:alphaModFix amt="71000"/>
          </a:blip>
          <a:stretch>
            <a:fillRect/>
          </a:stretch>
        </p:blipFill>
        <p:spPr>
          <a:xfrm>
            <a:off x="4922988" y="1406228"/>
            <a:ext cx="3641326" cy="2425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3"/>
          <p:cNvSpPr txBox="1"/>
          <p:nvPr>
            <p:ph type="title"/>
          </p:nvPr>
        </p:nvSpPr>
        <p:spPr>
          <a:xfrm>
            <a:off x="311700" y="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Beginning</a:t>
            </a:r>
            <a:endParaRPr b="1"/>
          </a:p>
        </p:txBody>
      </p:sp>
      <p:sp>
        <p:nvSpPr>
          <p:cNvPr id="134" name="Google Shape;134;p23"/>
          <p:cNvSpPr txBox="1"/>
          <p:nvPr>
            <p:ph idx="1" type="body"/>
          </p:nvPr>
        </p:nvSpPr>
        <p:spPr>
          <a:xfrm>
            <a:off x="311700" y="572700"/>
            <a:ext cx="8520600" cy="151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/>
              <a:t>Introduce your group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/>
              <a:t>Introduce your topic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/>
              <a:t>Preview what is to come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23"/>
          <p:cNvSpPr txBox="1"/>
          <p:nvPr/>
        </p:nvSpPr>
        <p:spPr>
          <a:xfrm>
            <a:off x="311700" y="1953825"/>
            <a:ext cx="8520600" cy="290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>
                <a:solidFill>
                  <a:schemeClr val="dk2"/>
                </a:solidFill>
              </a:rPr>
              <a:t>“Hello, my name is Mickey”; “My name is…”; “I’m…”</a:t>
            </a:r>
            <a:endParaRPr sz="2400">
              <a:solidFill>
                <a:schemeClr val="dk2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>
                <a:solidFill>
                  <a:schemeClr val="dk2"/>
                </a:solidFill>
              </a:rPr>
              <a:t>“The club we came up with is called...” </a:t>
            </a:r>
            <a:endParaRPr sz="2400">
              <a:solidFill>
                <a:schemeClr val="dk2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>
                <a:solidFill>
                  <a:schemeClr val="dk2"/>
                </a:solidFill>
              </a:rPr>
              <a:t>“We will tell you what the club is about, how to join, and some club events we will have.”</a:t>
            </a:r>
            <a:endParaRPr sz="24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36" name="Google Shape;136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54050" y="124825"/>
            <a:ext cx="1905000" cy="190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4"/>
          <p:cNvSpPr txBox="1"/>
          <p:nvPr>
            <p:ph type="title"/>
          </p:nvPr>
        </p:nvSpPr>
        <p:spPr>
          <a:xfrm>
            <a:off x="311700" y="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Middle</a:t>
            </a:r>
            <a:endParaRPr b="1"/>
          </a:p>
        </p:txBody>
      </p:sp>
      <p:sp>
        <p:nvSpPr>
          <p:cNvPr id="142" name="Google Shape;142;p24"/>
          <p:cNvSpPr txBox="1"/>
          <p:nvPr>
            <p:ph idx="1" type="body"/>
          </p:nvPr>
        </p:nvSpPr>
        <p:spPr>
          <a:xfrm>
            <a:off x="311700" y="443225"/>
            <a:ext cx="8520600" cy="1004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/>
              <a:t>Important information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/>
              <a:t>Use visuals to help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/>
              <a:t>Can be split among 2 or more group members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“First, our club’s purpose is to help you get better sleep.”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“If you want to sleep more, you should join our club.”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“We have a special event every Sunday. We sleep in until noon, and post about it on the group instagram.”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43" name="Google Shape;143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47850" y="231800"/>
            <a:ext cx="1573500" cy="157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5"/>
          <p:cNvSpPr txBox="1"/>
          <p:nvPr>
            <p:ph type="title"/>
          </p:nvPr>
        </p:nvSpPr>
        <p:spPr>
          <a:xfrm>
            <a:off x="311700" y="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End</a:t>
            </a:r>
            <a:endParaRPr b="1"/>
          </a:p>
        </p:txBody>
      </p:sp>
      <p:sp>
        <p:nvSpPr>
          <p:cNvPr id="149" name="Google Shape;149;p25"/>
          <p:cNvSpPr txBox="1"/>
          <p:nvPr>
            <p:ph idx="1" type="body"/>
          </p:nvPr>
        </p:nvSpPr>
        <p:spPr>
          <a:xfrm>
            <a:off x="311700" y="572700"/>
            <a:ext cx="8520600" cy="154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●"/>
            </a:pPr>
            <a:r>
              <a:rPr lang="en"/>
              <a:t>Summary</a:t>
            </a:r>
            <a:endParaRPr/>
          </a:p>
          <a:p>
            <a:pPr indent="-3810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●"/>
            </a:pPr>
            <a:r>
              <a:rPr lang="en"/>
              <a:t>Thank you!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/>
              <a:t>Q&amp;A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25"/>
          <p:cNvSpPr txBox="1"/>
          <p:nvPr/>
        </p:nvSpPr>
        <p:spPr>
          <a:xfrm>
            <a:off x="329550" y="2142150"/>
            <a:ext cx="8520600" cy="269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>
                <a:solidFill>
                  <a:schemeClr val="dk2"/>
                </a:solidFill>
              </a:rPr>
              <a:t>“If you like good sleep, you should definitely join our club!” </a:t>
            </a:r>
            <a:endParaRPr sz="2400">
              <a:solidFill>
                <a:schemeClr val="dk2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>
                <a:solidFill>
                  <a:schemeClr val="dk2"/>
                </a:solidFill>
              </a:rPr>
              <a:t>“Thank you for listening to our presentation.” </a:t>
            </a:r>
            <a:endParaRPr sz="2400">
              <a:solidFill>
                <a:schemeClr val="dk2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>
                <a:solidFill>
                  <a:schemeClr val="dk2"/>
                </a:solidFill>
              </a:rPr>
              <a:t>“Are there any questions?”</a:t>
            </a:r>
            <a:endParaRPr sz="2400">
              <a:solidFill>
                <a:schemeClr val="dk2"/>
              </a:solidFill>
            </a:endParaRPr>
          </a:p>
        </p:txBody>
      </p:sp>
      <p:pic>
        <p:nvPicPr>
          <p:cNvPr id="151" name="Google Shape;151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89500" y="174050"/>
            <a:ext cx="1759550" cy="1848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6"/>
          <p:cNvSpPr txBox="1"/>
          <p:nvPr>
            <p:ph type="title"/>
          </p:nvPr>
        </p:nvSpPr>
        <p:spPr>
          <a:xfrm>
            <a:off x="0" y="445025"/>
            <a:ext cx="914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Optional: Include a </a:t>
            </a:r>
            <a:r>
              <a:rPr b="1" lang="en"/>
              <a:t>Visual</a:t>
            </a:r>
            <a:endParaRPr b="1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100"/>
              <a:t>Design a club poster with your group, then use the poster as your visual aid. The 6 main points should be on the poster.</a:t>
            </a:r>
            <a:endParaRPr b="1" sz="2500"/>
          </a:p>
        </p:txBody>
      </p:sp>
      <p:sp>
        <p:nvSpPr>
          <p:cNvPr id="157" name="Google Shape;157;p26"/>
          <p:cNvSpPr txBox="1"/>
          <p:nvPr>
            <p:ph idx="1" type="body"/>
          </p:nvPr>
        </p:nvSpPr>
        <p:spPr>
          <a:xfrm>
            <a:off x="0" y="1727100"/>
            <a:ext cx="54285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100">
                <a:solidFill>
                  <a:schemeClr val="dk1"/>
                </a:solidFill>
              </a:rPr>
              <a:t>1.</a:t>
            </a:r>
            <a:r>
              <a:rPr lang="en" sz="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" sz="2100">
                <a:solidFill>
                  <a:schemeClr val="dk1"/>
                </a:solidFill>
              </a:rPr>
              <a:t>Club Name &amp; Logo</a:t>
            </a:r>
            <a:endParaRPr sz="2100">
              <a:solidFill>
                <a:schemeClr val="dk1"/>
              </a:solidFill>
            </a:endParaRPr>
          </a:p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dk1"/>
                </a:solidFill>
              </a:rPr>
              <a:t>2.</a:t>
            </a:r>
            <a:r>
              <a:rPr lang="en" sz="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" sz="2100">
                <a:solidFill>
                  <a:schemeClr val="dk1"/>
                </a:solidFill>
              </a:rPr>
              <a:t>Club Purpose</a:t>
            </a:r>
            <a:endParaRPr sz="2100">
              <a:solidFill>
                <a:schemeClr val="dk1"/>
              </a:solidFill>
            </a:endParaRPr>
          </a:p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dk1"/>
                </a:solidFill>
              </a:rPr>
              <a:t>3. Target Demographic</a:t>
            </a:r>
            <a:endParaRPr sz="2100">
              <a:solidFill>
                <a:schemeClr val="dk1"/>
              </a:solidFill>
            </a:endParaRPr>
          </a:p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dk1"/>
                </a:solidFill>
              </a:rPr>
              <a:t>4.</a:t>
            </a:r>
            <a:r>
              <a:rPr lang="en" sz="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" sz="2100">
                <a:solidFill>
                  <a:schemeClr val="dk1"/>
                </a:solidFill>
              </a:rPr>
              <a:t>What do members have to do?</a:t>
            </a:r>
            <a:endParaRPr sz="2100">
              <a:solidFill>
                <a:schemeClr val="dk1"/>
              </a:solidFill>
            </a:endParaRPr>
          </a:p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dk1"/>
                </a:solidFill>
              </a:rPr>
              <a:t>5.</a:t>
            </a:r>
            <a:r>
              <a:rPr lang="en" sz="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" sz="2100">
                <a:solidFill>
                  <a:schemeClr val="dk1"/>
                </a:solidFill>
              </a:rPr>
              <a:t>How do you join?</a:t>
            </a:r>
            <a:endParaRPr sz="2100">
              <a:solidFill>
                <a:schemeClr val="dk1"/>
              </a:solidFill>
            </a:endParaRPr>
          </a:p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dk1"/>
                </a:solidFill>
              </a:rPr>
              <a:t>6.</a:t>
            </a:r>
            <a:r>
              <a:rPr lang="en" sz="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" sz="2100">
                <a:solidFill>
                  <a:schemeClr val="dk1"/>
                </a:solidFill>
              </a:rPr>
              <a:t>What are some special events for the club (calendar)?</a:t>
            </a:r>
            <a:endParaRPr/>
          </a:p>
        </p:txBody>
      </p:sp>
      <p:sp>
        <p:nvSpPr>
          <p:cNvPr id="158" name="Google Shape;158;p26"/>
          <p:cNvSpPr txBox="1"/>
          <p:nvPr/>
        </p:nvSpPr>
        <p:spPr>
          <a:xfrm>
            <a:off x="5485550" y="1727100"/>
            <a:ext cx="3658500" cy="3455700"/>
          </a:xfrm>
          <a:prstGeom prst="rect">
            <a:avLst/>
          </a:prstGeom>
          <a:solidFill>
            <a:srgbClr val="C9DAF8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rgbClr val="0000FF"/>
                </a:solidFill>
              </a:rPr>
              <a:t>Remember the tips for visuals:</a:t>
            </a:r>
            <a:endParaRPr b="1" sz="1700">
              <a:solidFill>
                <a:srgbClr val="0000FF"/>
              </a:solidFill>
            </a:endParaRPr>
          </a:p>
          <a:p>
            <a:pPr indent="-3365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Char char="●"/>
            </a:pPr>
            <a:r>
              <a:rPr lang="en" sz="1700">
                <a:solidFill>
                  <a:schemeClr val="dk2"/>
                </a:solidFill>
              </a:rPr>
              <a:t>Attractive but </a:t>
            </a:r>
            <a:r>
              <a:rPr lang="en" sz="1700">
                <a:solidFill>
                  <a:srgbClr val="FF0000"/>
                </a:solidFill>
              </a:rPr>
              <a:t>simple</a:t>
            </a:r>
            <a:endParaRPr sz="1700">
              <a:solidFill>
                <a:srgbClr val="FF0000"/>
              </a:solidFill>
            </a:endParaRPr>
          </a:p>
          <a:p>
            <a:pPr indent="-3365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Char char="●"/>
            </a:pPr>
            <a:r>
              <a:rPr lang="en" sz="1700">
                <a:solidFill>
                  <a:srgbClr val="FF0000"/>
                </a:solidFill>
              </a:rPr>
              <a:t>Eye-catching</a:t>
            </a:r>
            <a:endParaRPr sz="1700">
              <a:solidFill>
                <a:srgbClr val="FF0000"/>
              </a:solidFill>
            </a:endParaRPr>
          </a:p>
          <a:p>
            <a:pPr indent="-3365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Char char="○"/>
            </a:pPr>
            <a:r>
              <a:rPr lang="en" sz="1700">
                <a:solidFill>
                  <a:schemeClr val="dk2"/>
                </a:solidFill>
              </a:rPr>
              <a:t>Large</a:t>
            </a:r>
            <a:endParaRPr sz="1700">
              <a:solidFill>
                <a:schemeClr val="dk2"/>
              </a:solidFill>
            </a:endParaRPr>
          </a:p>
          <a:p>
            <a:pPr indent="-3365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Char char="○"/>
            </a:pPr>
            <a:r>
              <a:rPr lang="en" sz="1700">
                <a:solidFill>
                  <a:schemeClr val="dk2"/>
                </a:solidFill>
              </a:rPr>
              <a:t>Colorful</a:t>
            </a:r>
            <a:endParaRPr sz="1700">
              <a:solidFill>
                <a:schemeClr val="dk2"/>
              </a:solidFill>
            </a:endParaRPr>
          </a:p>
          <a:p>
            <a:pPr indent="-3365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Char char="○"/>
            </a:pPr>
            <a:r>
              <a:rPr lang="en" sz="1700">
                <a:solidFill>
                  <a:schemeClr val="dk2"/>
                </a:solidFill>
              </a:rPr>
              <a:t>Easy to read</a:t>
            </a:r>
            <a:endParaRPr sz="1700">
              <a:solidFill>
                <a:schemeClr val="dk2"/>
              </a:solidFill>
            </a:endParaRPr>
          </a:p>
          <a:p>
            <a:pPr indent="-3365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Char char="●"/>
            </a:pPr>
            <a:r>
              <a:rPr lang="en" sz="1700">
                <a:solidFill>
                  <a:srgbClr val="FF0000"/>
                </a:solidFill>
              </a:rPr>
              <a:t>Remove </a:t>
            </a:r>
            <a:r>
              <a:rPr lang="en" sz="1700">
                <a:solidFill>
                  <a:schemeClr val="dk2"/>
                </a:solidFill>
              </a:rPr>
              <a:t>unnecessary </a:t>
            </a:r>
            <a:r>
              <a:rPr lang="en" sz="1700">
                <a:solidFill>
                  <a:schemeClr val="dk2"/>
                </a:solidFill>
              </a:rPr>
              <a:t>wording</a:t>
            </a:r>
            <a:endParaRPr sz="1700">
              <a:solidFill>
                <a:schemeClr val="dk2"/>
              </a:solidFill>
            </a:endParaRPr>
          </a:p>
          <a:p>
            <a:pPr indent="-3365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Char char="●"/>
            </a:pPr>
            <a:r>
              <a:rPr lang="en" sz="1700">
                <a:solidFill>
                  <a:schemeClr val="dk2"/>
                </a:solidFill>
              </a:rPr>
              <a:t>Include a </a:t>
            </a:r>
            <a:r>
              <a:rPr lang="en" sz="1700">
                <a:solidFill>
                  <a:srgbClr val="FF0000"/>
                </a:solidFill>
              </a:rPr>
              <a:t>title</a:t>
            </a:r>
            <a:endParaRPr sz="1700">
              <a:solidFill>
                <a:srgbClr val="FF0000"/>
              </a:solidFill>
            </a:endParaRPr>
          </a:p>
          <a:p>
            <a:pPr indent="-3365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Char char="●"/>
            </a:pPr>
            <a:r>
              <a:rPr lang="en" sz="1700">
                <a:solidFill>
                  <a:srgbClr val="FF0000"/>
                </a:solidFill>
              </a:rPr>
              <a:t>Label </a:t>
            </a:r>
            <a:r>
              <a:rPr lang="en" sz="1700">
                <a:solidFill>
                  <a:schemeClr val="dk2"/>
                </a:solidFill>
              </a:rPr>
              <a:t>major parts</a:t>
            </a:r>
            <a:endParaRPr sz="1700">
              <a:solidFill>
                <a:schemeClr val="dk2"/>
              </a:solidFill>
            </a:endParaRPr>
          </a:p>
          <a:p>
            <a:pPr indent="-3365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Char char="●"/>
            </a:pPr>
            <a:r>
              <a:rPr lang="en" sz="1700">
                <a:solidFill>
                  <a:schemeClr val="dk2"/>
                </a:solidFill>
              </a:rPr>
              <a:t>Include the </a:t>
            </a:r>
            <a:r>
              <a:rPr lang="en" sz="1700">
                <a:solidFill>
                  <a:srgbClr val="FF0000"/>
                </a:solidFill>
              </a:rPr>
              <a:t>source* </a:t>
            </a:r>
            <a:r>
              <a:rPr lang="en" sz="1700">
                <a:solidFill>
                  <a:schemeClr val="dk2"/>
                </a:solidFill>
              </a:rPr>
              <a:t>(where you got the visual)</a:t>
            </a:r>
            <a:endParaRPr sz="17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Poster Examples</a:t>
            </a:r>
            <a:endParaRPr b="1"/>
          </a:p>
        </p:txBody>
      </p:sp>
      <p:pic>
        <p:nvPicPr>
          <p:cNvPr id="164" name="Google Shape;164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170125"/>
            <a:ext cx="2949815" cy="382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04623" y="1170125"/>
            <a:ext cx="2886975" cy="36370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54615" y="1170125"/>
            <a:ext cx="2697608" cy="37728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Poster Examples</a:t>
            </a:r>
            <a:endParaRPr b="1"/>
          </a:p>
        </p:txBody>
      </p:sp>
      <p:pic>
        <p:nvPicPr>
          <p:cNvPr id="172" name="Google Shape;172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170125"/>
            <a:ext cx="2949815" cy="382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54615" y="1170125"/>
            <a:ext cx="2701429" cy="382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108450" y="1170125"/>
            <a:ext cx="2547325" cy="3820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2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Group Share</a:t>
            </a:r>
            <a:endParaRPr b="1"/>
          </a:p>
        </p:txBody>
      </p:sp>
      <p:sp>
        <p:nvSpPr>
          <p:cNvPr id="180" name="Google Shape;180;p29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81" name="Google Shape;181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13012" y="1374900"/>
            <a:ext cx="3193969" cy="3193969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29"/>
          <p:cNvSpPr txBox="1"/>
          <p:nvPr>
            <p:ph idx="2" type="body"/>
          </p:nvPr>
        </p:nvSpPr>
        <p:spPr>
          <a:xfrm>
            <a:off x="460425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Prepare your presentation</a:t>
            </a:r>
            <a:endParaRPr sz="24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/>
              <a:t>You can use the </a:t>
            </a:r>
            <a:r>
              <a:rPr lang="en" sz="2400" u="sng">
                <a:solidFill>
                  <a:schemeClr val="hlink"/>
                </a:solidFill>
                <a:hlinkClick r:id="rId4"/>
              </a:rPr>
              <a:t>handout</a:t>
            </a:r>
            <a:r>
              <a:rPr lang="en" sz="2400"/>
              <a:t> to help you</a:t>
            </a:r>
            <a:endParaRPr sz="24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Agenda</a:t>
            </a:r>
            <a:endParaRPr b="1"/>
          </a:p>
        </p:txBody>
      </p:sp>
      <p:sp>
        <p:nvSpPr>
          <p:cNvPr id="61" name="Google Shape;61;p14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/>
              <a:t>Warm-Up </a:t>
            </a:r>
            <a:endParaRPr sz="23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2300"/>
              <a:t>Project: Design a Club</a:t>
            </a:r>
            <a:endParaRPr sz="2300"/>
          </a:p>
          <a:p>
            <a:pPr indent="-374650" lvl="0" marL="457200" rtl="0" algn="l">
              <a:spcBef>
                <a:spcPts val="1600"/>
              </a:spcBef>
              <a:spcAft>
                <a:spcPts val="0"/>
              </a:spcAft>
              <a:buSzPts val="2300"/>
              <a:buChar char="●"/>
            </a:pPr>
            <a:r>
              <a:rPr lang="en" sz="2300"/>
              <a:t>Brainstorm</a:t>
            </a:r>
            <a:endParaRPr sz="2300"/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SzPts val="2300"/>
              <a:buChar char="●"/>
            </a:pPr>
            <a:r>
              <a:rPr lang="en" sz="2300"/>
              <a:t>Design </a:t>
            </a:r>
            <a:endParaRPr sz="2300"/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SzPts val="2300"/>
              <a:buChar char="●"/>
            </a:pPr>
            <a:r>
              <a:rPr lang="en" sz="2300"/>
              <a:t>Plan</a:t>
            </a:r>
            <a:endParaRPr sz="23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2300"/>
              <a:t>Short Presentations</a:t>
            </a:r>
            <a:endParaRPr sz="2300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2300"/>
          </a:p>
        </p:txBody>
      </p:sp>
      <p:pic>
        <p:nvPicPr>
          <p:cNvPr id="62" name="Google Shape;62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36763" y="300413"/>
            <a:ext cx="2295525" cy="2143125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4"/>
          <p:cNvSpPr txBox="1"/>
          <p:nvPr>
            <p:ph idx="2" type="body"/>
          </p:nvPr>
        </p:nvSpPr>
        <p:spPr>
          <a:xfrm>
            <a:off x="4832400" y="2497075"/>
            <a:ext cx="3999900" cy="207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400"/>
              <a:t>During this class you will practice making a group presentation by designing your own club!</a:t>
            </a:r>
            <a:endParaRPr sz="24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Warm Up Discussion: Clubs</a:t>
            </a:r>
            <a:endParaRPr b="1"/>
          </a:p>
        </p:txBody>
      </p:sp>
      <p:sp>
        <p:nvSpPr>
          <p:cNvPr id="69" name="Google Shape;69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en">
                <a:solidFill>
                  <a:schemeClr val="dk1"/>
                </a:solidFill>
              </a:rPr>
              <a:t>Think about  these questions and discuss with your group</a:t>
            </a:r>
            <a:endParaRPr i="1">
              <a:solidFill>
                <a:schemeClr val="dk1"/>
              </a:solidFill>
            </a:endParaRPr>
          </a:p>
          <a:p>
            <a:pPr indent="-38100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en">
                <a:solidFill>
                  <a:schemeClr val="dk1"/>
                </a:solidFill>
              </a:rPr>
              <a:t>What is a ‘club’? </a:t>
            </a:r>
            <a:endParaRPr>
              <a:solidFill>
                <a:schemeClr val="dk1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en">
                <a:solidFill>
                  <a:schemeClr val="dk1"/>
                </a:solidFill>
              </a:rPr>
              <a:t>Does anyone in your group belong to a club?</a:t>
            </a:r>
            <a:endParaRPr>
              <a:solidFill>
                <a:schemeClr val="dk1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en">
                <a:solidFill>
                  <a:schemeClr val="dk1"/>
                </a:solidFill>
              </a:rPr>
              <a:t>What kind of club would you join?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0000"/>
                </a:solidFill>
              </a:rPr>
              <a:t>Be prepared to share 1 thing your group discussed </a:t>
            </a:r>
            <a:endParaRPr>
              <a:solidFill>
                <a:srgbClr val="FF0000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70" name="Google Shape;70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67498" y="3187850"/>
            <a:ext cx="2409024" cy="1250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Group Presentation Project</a:t>
            </a:r>
            <a:endParaRPr b="1"/>
          </a:p>
        </p:txBody>
      </p:sp>
      <p:sp>
        <p:nvSpPr>
          <p:cNvPr id="76" name="Google Shape;76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Today we’ll be designing our own clubs in groups. Here are the steps:</a:t>
            </a:r>
            <a:endParaRPr>
              <a:solidFill>
                <a:schemeClr val="dk1"/>
              </a:solidFill>
            </a:endParaRPr>
          </a:p>
          <a:p>
            <a:pPr indent="-381000" lvl="0" marL="9144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AutoNum type="arabicPeriod"/>
            </a:pPr>
            <a:r>
              <a:rPr lang="en">
                <a:solidFill>
                  <a:schemeClr val="dk1"/>
                </a:solidFill>
              </a:rPr>
              <a:t>Brainstorm Club Ideas</a:t>
            </a:r>
            <a:endParaRPr>
              <a:solidFill>
                <a:schemeClr val="dk1"/>
              </a:solidFill>
            </a:endParaRPr>
          </a:p>
          <a:p>
            <a:pPr indent="-381000" lvl="0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AutoNum type="arabicPeriod"/>
            </a:pPr>
            <a:r>
              <a:rPr lang="en">
                <a:solidFill>
                  <a:schemeClr val="dk1"/>
                </a:solidFill>
              </a:rPr>
              <a:t>Design the club</a:t>
            </a:r>
            <a:endParaRPr>
              <a:solidFill>
                <a:schemeClr val="dk1"/>
              </a:solidFill>
            </a:endParaRPr>
          </a:p>
          <a:p>
            <a:pPr indent="-381000" lvl="0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AutoNum type="arabicPeriod"/>
            </a:pPr>
            <a:r>
              <a:rPr lang="en">
                <a:solidFill>
                  <a:schemeClr val="dk1"/>
                </a:solidFill>
              </a:rPr>
              <a:t>Make a visual &amp; Plan Speech</a:t>
            </a:r>
            <a:endParaRPr>
              <a:solidFill>
                <a:schemeClr val="dk1"/>
              </a:solidFill>
            </a:endParaRPr>
          </a:p>
          <a:p>
            <a:pPr indent="-381000" lvl="0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AutoNum type="arabicPeriod"/>
            </a:pPr>
            <a:r>
              <a:rPr lang="en">
                <a:solidFill>
                  <a:schemeClr val="dk1"/>
                </a:solidFill>
              </a:rPr>
              <a:t>Tell us about your club!</a:t>
            </a:r>
            <a:endParaRPr>
              <a:solidFill>
                <a:schemeClr val="dk1"/>
              </a:solidFill>
            </a:endParaRPr>
          </a:p>
          <a:p>
            <a:pPr indent="0" lvl="0" marL="2286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2286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77" name="Google Shape;77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64402" y="2464045"/>
            <a:ext cx="2699525" cy="13972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Student Clubs at CSUSM</a:t>
            </a:r>
            <a:endParaRPr b="1"/>
          </a:p>
        </p:txBody>
      </p:sp>
      <p:sp>
        <p:nvSpPr>
          <p:cNvPr id="83" name="Google Shape;83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2286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There are </a:t>
            </a:r>
            <a:r>
              <a:rPr lang="en" u="sng">
                <a:solidFill>
                  <a:schemeClr val="hlink"/>
                </a:solidFill>
                <a:hlinkClick r:id="rId3"/>
              </a:rPr>
              <a:t>many </a:t>
            </a:r>
            <a:r>
              <a:rPr lang="en" u="sng">
                <a:solidFill>
                  <a:schemeClr val="hlink"/>
                </a:solidFill>
                <a:hlinkClick r:id="rId4"/>
              </a:rPr>
              <a:t>types</a:t>
            </a:r>
            <a:r>
              <a:rPr lang="en" u="sng">
                <a:solidFill>
                  <a:schemeClr val="hlink"/>
                </a:solidFill>
                <a:hlinkClick r:id="rId5"/>
              </a:rPr>
              <a:t> of clubs</a:t>
            </a:r>
            <a:r>
              <a:rPr lang="en">
                <a:solidFill>
                  <a:schemeClr val="dk1"/>
                </a:solidFill>
              </a:rPr>
              <a:t> at CSUSM:</a:t>
            </a:r>
            <a:endParaRPr>
              <a:solidFill>
                <a:schemeClr val="dk1"/>
              </a:solidFill>
            </a:endParaRPr>
          </a:p>
          <a:p>
            <a:pPr indent="-38100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en">
                <a:solidFill>
                  <a:schemeClr val="dk1"/>
                </a:solidFill>
              </a:rPr>
              <a:t>Academic</a:t>
            </a:r>
            <a:endParaRPr>
              <a:solidFill>
                <a:schemeClr val="dk1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en">
                <a:solidFill>
                  <a:schemeClr val="dk1"/>
                </a:solidFill>
              </a:rPr>
              <a:t>Cultural</a:t>
            </a:r>
            <a:endParaRPr>
              <a:solidFill>
                <a:schemeClr val="dk1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en">
                <a:solidFill>
                  <a:schemeClr val="dk1"/>
                </a:solidFill>
              </a:rPr>
              <a:t>Sports</a:t>
            </a:r>
            <a:endParaRPr>
              <a:solidFill>
                <a:schemeClr val="dk1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en">
                <a:solidFill>
                  <a:schemeClr val="dk1"/>
                </a:solidFill>
              </a:rPr>
              <a:t>Special Interest</a:t>
            </a:r>
            <a:endParaRPr>
              <a:solidFill>
                <a:schemeClr val="dk1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en">
                <a:solidFill>
                  <a:schemeClr val="dk1"/>
                </a:solidFill>
              </a:rPr>
              <a:t>And more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300">
                <a:solidFill>
                  <a:schemeClr val="dk1"/>
                </a:solidFill>
              </a:rPr>
              <a:t>Here are just a few: Garden Club, Theater Club, Cultural Dance Club, French Club, Poetic Society, Entrepreneurship Society</a:t>
            </a:r>
            <a:endParaRPr sz="23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84" name="Google Shape;84;p1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573400" y="2069975"/>
            <a:ext cx="2571750" cy="2044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Brainstorm</a:t>
            </a:r>
            <a:endParaRPr b="1"/>
          </a:p>
        </p:txBody>
      </p:sp>
      <p:sp>
        <p:nvSpPr>
          <p:cNvPr id="90" name="Google Shape;90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Your turn! Let’s brainstorm some more ideas...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2286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FF0000"/>
                </a:solidFill>
              </a:rPr>
              <a:t>What are some other club ideas?</a:t>
            </a:r>
            <a:endParaRPr>
              <a:solidFill>
                <a:srgbClr val="FF0000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91" name="Google Shape;91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86339" y="2058675"/>
            <a:ext cx="2171326" cy="2071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Example Club: Sleep Club</a:t>
            </a:r>
            <a:endParaRPr b="1"/>
          </a:p>
        </p:txBody>
      </p:sp>
      <p:sp>
        <p:nvSpPr>
          <p:cNvPr id="97" name="Google Shape;97;p19"/>
          <p:cNvSpPr txBox="1"/>
          <p:nvPr>
            <p:ph idx="1" type="body"/>
          </p:nvPr>
        </p:nvSpPr>
        <p:spPr>
          <a:xfrm>
            <a:off x="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100"/>
              <a:buAutoNum type="arabicPeriod"/>
            </a:pPr>
            <a:r>
              <a:rPr lang="en" sz="2100">
                <a:solidFill>
                  <a:srgbClr val="0000FF"/>
                </a:solidFill>
              </a:rPr>
              <a:t>Club Name and Logo </a:t>
            </a:r>
            <a:endParaRPr sz="2100">
              <a:solidFill>
                <a:srgbClr val="0000FF"/>
              </a:solidFill>
            </a:endParaRPr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100"/>
              <a:buAutoNum type="arabicPeriod"/>
            </a:pPr>
            <a:r>
              <a:rPr lang="en" sz="2100">
                <a:solidFill>
                  <a:srgbClr val="0000FF"/>
                </a:solidFill>
              </a:rPr>
              <a:t>Club Purpose</a:t>
            </a:r>
            <a:endParaRPr sz="2100">
              <a:solidFill>
                <a:srgbClr val="0000FF"/>
              </a:solidFill>
            </a:endParaRPr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100"/>
              <a:buAutoNum type="arabicPeriod"/>
            </a:pPr>
            <a:r>
              <a:rPr lang="en" sz="2100">
                <a:solidFill>
                  <a:srgbClr val="0000FF"/>
                </a:solidFill>
              </a:rPr>
              <a:t>Target Demographic</a:t>
            </a:r>
            <a:endParaRPr sz="2100">
              <a:solidFill>
                <a:srgbClr val="0000FF"/>
              </a:solidFill>
            </a:endParaRPr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100"/>
              <a:buAutoNum type="arabicPeriod"/>
            </a:pPr>
            <a:r>
              <a:rPr lang="en" sz="2100">
                <a:solidFill>
                  <a:srgbClr val="0000FF"/>
                </a:solidFill>
              </a:rPr>
              <a:t>What do members have to do? </a:t>
            </a:r>
            <a:endParaRPr sz="2100">
              <a:solidFill>
                <a:srgbClr val="0000FF"/>
              </a:solidFill>
            </a:endParaRPr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100"/>
              <a:buAutoNum type="arabicPeriod"/>
            </a:pPr>
            <a:r>
              <a:rPr lang="en" sz="2100">
                <a:solidFill>
                  <a:srgbClr val="0000FF"/>
                </a:solidFill>
              </a:rPr>
              <a:t>How do you join? </a:t>
            </a:r>
            <a:endParaRPr sz="2100">
              <a:solidFill>
                <a:srgbClr val="0000FF"/>
              </a:solidFill>
            </a:endParaRPr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100"/>
              <a:buAutoNum type="arabicPeriod"/>
            </a:pPr>
            <a:r>
              <a:rPr lang="en" sz="2100">
                <a:solidFill>
                  <a:srgbClr val="0000FF"/>
                </a:solidFill>
              </a:rPr>
              <a:t>What are some special events for the club? (Calendar)</a:t>
            </a:r>
            <a:endParaRPr sz="2100">
              <a:solidFill>
                <a:srgbClr val="0000FF"/>
              </a:solidFill>
            </a:endParaRPr>
          </a:p>
        </p:txBody>
      </p:sp>
      <p:sp>
        <p:nvSpPr>
          <p:cNvPr id="98" name="Google Shape;98;p19"/>
          <p:cNvSpPr txBox="1"/>
          <p:nvPr>
            <p:ph idx="2" type="body"/>
          </p:nvPr>
        </p:nvSpPr>
        <p:spPr>
          <a:xfrm>
            <a:off x="3999900" y="1152475"/>
            <a:ext cx="51441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rabicPeriod"/>
            </a:pPr>
            <a:r>
              <a:rPr lang="en" sz="1900"/>
              <a:t>Sleep Club </a:t>
            </a:r>
            <a:endParaRPr sz="19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rabicPeriod"/>
            </a:pPr>
            <a:r>
              <a:rPr lang="en" sz="1900"/>
              <a:t>To make sure everyone gets better sleep</a:t>
            </a:r>
            <a:endParaRPr sz="19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rabicPeriod"/>
            </a:pPr>
            <a:r>
              <a:rPr lang="en" sz="1900"/>
              <a:t>Students who want to sleep more</a:t>
            </a:r>
            <a:endParaRPr sz="19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rabicPeriod"/>
            </a:pPr>
            <a:r>
              <a:rPr lang="en" sz="1900"/>
              <a:t>Members must sleep at least 6 hours a night and post on the club blog once a week</a:t>
            </a:r>
            <a:endParaRPr sz="19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rabicPeriod"/>
            </a:pPr>
            <a:r>
              <a:rPr lang="en" sz="1900"/>
              <a:t>You can join by sending a message to the club email. You must pass a </a:t>
            </a:r>
            <a:r>
              <a:rPr b="1" lang="en" sz="1900"/>
              <a:t>test</a:t>
            </a:r>
            <a:r>
              <a:rPr lang="en" sz="1900"/>
              <a:t>.</a:t>
            </a:r>
            <a:endParaRPr sz="19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rabicPeriod"/>
            </a:pPr>
            <a:r>
              <a:rPr lang="en" sz="1900"/>
              <a:t>Every Sunday, we sleep in until noon</a:t>
            </a:r>
            <a:endParaRPr sz="1900"/>
          </a:p>
        </p:txBody>
      </p:sp>
      <p:sp>
        <p:nvSpPr>
          <p:cNvPr id="99" name="Google Shape;99;p19"/>
          <p:cNvSpPr txBox="1"/>
          <p:nvPr/>
        </p:nvSpPr>
        <p:spPr>
          <a:xfrm>
            <a:off x="131300" y="4572625"/>
            <a:ext cx="89796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solidFill>
                  <a:srgbClr val="FF0000"/>
                </a:solidFill>
              </a:rPr>
              <a:t>It</a:t>
            </a:r>
            <a:r>
              <a:rPr lang="en" sz="2300">
                <a:solidFill>
                  <a:srgbClr val="FF0000"/>
                </a:solidFill>
              </a:rPr>
              <a:t> doesn’t have to be too long or organized (yet)</a:t>
            </a:r>
            <a:endParaRPr sz="2300">
              <a:solidFill>
                <a:srgbClr val="FF0000"/>
              </a:solidFill>
            </a:endParaRPr>
          </a:p>
        </p:txBody>
      </p:sp>
      <p:pic>
        <p:nvPicPr>
          <p:cNvPr id="100" name="Google Shape;100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24720" y="145700"/>
            <a:ext cx="1456300" cy="1387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5325" y="69575"/>
            <a:ext cx="1971700" cy="1234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Google Shape;106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8550" y="72950"/>
            <a:ext cx="1209325" cy="1209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84425" y="4130950"/>
            <a:ext cx="948274" cy="948274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Example Club: Birthday Club</a:t>
            </a:r>
            <a:endParaRPr b="1"/>
          </a:p>
        </p:txBody>
      </p:sp>
      <p:sp>
        <p:nvSpPr>
          <p:cNvPr id="109" name="Google Shape;109;p20"/>
          <p:cNvSpPr txBox="1"/>
          <p:nvPr>
            <p:ph idx="1" type="body"/>
          </p:nvPr>
        </p:nvSpPr>
        <p:spPr>
          <a:xfrm>
            <a:off x="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100"/>
              <a:buAutoNum type="arabicPeriod"/>
            </a:pPr>
            <a:r>
              <a:rPr lang="en" sz="2100">
                <a:solidFill>
                  <a:srgbClr val="0000FF"/>
                </a:solidFill>
              </a:rPr>
              <a:t>Club Name and Logo </a:t>
            </a:r>
            <a:endParaRPr sz="2100">
              <a:solidFill>
                <a:srgbClr val="0000FF"/>
              </a:solidFill>
            </a:endParaRPr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100"/>
              <a:buAutoNum type="arabicPeriod"/>
            </a:pPr>
            <a:r>
              <a:rPr lang="en" sz="2100">
                <a:solidFill>
                  <a:srgbClr val="0000FF"/>
                </a:solidFill>
              </a:rPr>
              <a:t>Club Purpose</a:t>
            </a:r>
            <a:endParaRPr sz="2100">
              <a:solidFill>
                <a:srgbClr val="0000FF"/>
              </a:solidFill>
            </a:endParaRPr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100"/>
              <a:buAutoNum type="arabicPeriod"/>
            </a:pPr>
            <a:r>
              <a:rPr lang="en" sz="2100">
                <a:solidFill>
                  <a:srgbClr val="0000FF"/>
                </a:solidFill>
              </a:rPr>
              <a:t>Target Demographic</a:t>
            </a:r>
            <a:endParaRPr sz="2100">
              <a:solidFill>
                <a:srgbClr val="0000FF"/>
              </a:solidFill>
            </a:endParaRPr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100"/>
              <a:buAutoNum type="arabicPeriod"/>
            </a:pPr>
            <a:r>
              <a:rPr lang="en" sz="2100">
                <a:solidFill>
                  <a:srgbClr val="0000FF"/>
                </a:solidFill>
              </a:rPr>
              <a:t>What do members have to do? </a:t>
            </a:r>
            <a:endParaRPr sz="2100">
              <a:solidFill>
                <a:srgbClr val="0000FF"/>
              </a:solidFill>
            </a:endParaRPr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100"/>
              <a:buAutoNum type="arabicPeriod"/>
            </a:pPr>
            <a:r>
              <a:rPr lang="en" sz="2100">
                <a:solidFill>
                  <a:srgbClr val="0000FF"/>
                </a:solidFill>
              </a:rPr>
              <a:t>How do you join? </a:t>
            </a:r>
            <a:endParaRPr sz="2100">
              <a:solidFill>
                <a:srgbClr val="0000FF"/>
              </a:solidFill>
            </a:endParaRPr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100"/>
              <a:buAutoNum type="arabicPeriod"/>
            </a:pPr>
            <a:r>
              <a:rPr lang="en" sz="2100">
                <a:solidFill>
                  <a:srgbClr val="0000FF"/>
                </a:solidFill>
              </a:rPr>
              <a:t>What are some special events for the club? (Calendar)</a:t>
            </a:r>
            <a:endParaRPr sz="2100">
              <a:solidFill>
                <a:srgbClr val="0000FF"/>
              </a:solidFill>
            </a:endParaRPr>
          </a:p>
        </p:txBody>
      </p:sp>
      <p:sp>
        <p:nvSpPr>
          <p:cNvPr id="110" name="Google Shape;110;p20"/>
          <p:cNvSpPr txBox="1"/>
          <p:nvPr>
            <p:ph idx="2" type="body"/>
          </p:nvPr>
        </p:nvSpPr>
        <p:spPr>
          <a:xfrm>
            <a:off x="3999900" y="1152475"/>
            <a:ext cx="51441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rabicPeriod"/>
            </a:pPr>
            <a:r>
              <a:rPr lang="en" sz="1900"/>
              <a:t>Birthday </a:t>
            </a:r>
            <a:r>
              <a:rPr lang="en" sz="1900"/>
              <a:t>Club </a:t>
            </a:r>
            <a:endParaRPr sz="19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rabicPeriod"/>
            </a:pPr>
            <a:r>
              <a:rPr lang="en" sz="1900"/>
              <a:t>To celebrate birthdays</a:t>
            </a:r>
            <a:endParaRPr sz="19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rabicPeriod"/>
            </a:pPr>
            <a:r>
              <a:rPr lang="en" sz="1900"/>
              <a:t>Anyone with a birthday</a:t>
            </a:r>
            <a:endParaRPr sz="19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rabicPeriod"/>
            </a:pPr>
            <a:r>
              <a:rPr lang="en" sz="1900"/>
              <a:t>Members must sing happy birthday when it is somebody’s birthday</a:t>
            </a:r>
            <a:endParaRPr sz="19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rabicPeriod"/>
            </a:pPr>
            <a:r>
              <a:rPr lang="en" sz="1900"/>
              <a:t>You can join by submitting your ID for birthday verification. You must pass a </a:t>
            </a:r>
            <a:r>
              <a:rPr b="1" lang="en" sz="1900"/>
              <a:t>singing </a:t>
            </a:r>
            <a:r>
              <a:rPr b="1" lang="en" sz="1900"/>
              <a:t>test</a:t>
            </a:r>
            <a:r>
              <a:rPr lang="en" sz="1900"/>
              <a:t>.</a:t>
            </a:r>
            <a:endParaRPr sz="19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rabicPeriod"/>
            </a:pPr>
            <a:r>
              <a:rPr lang="en" sz="1900"/>
              <a:t>Birthdays go onto the member calendar. </a:t>
            </a:r>
            <a:endParaRPr sz="1900"/>
          </a:p>
        </p:txBody>
      </p:sp>
      <p:sp>
        <p:nvSpPr>
          <p:cNvPr id="111" name="Google Shape;111;p20"/>
          <p:cNvSpPr txBox="1"/>
          <p:nvPr/>
        </p:nvSpPr>
        <p:spPr>
          <a:xfrm>
            <a:off x="131300" y="4572625"/>
            <a:ext cx="89796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solidFill>
                  <a:srgbClr val="FF0000"/>
                </a:solidFill>
              </a:rPr>
              <a:t>It doesn’t have to be too long or organized (yet)</a:t>
            </a:r>
            <a:endParaRPr sz="2300">
              <a:solidFill>
                <a:srgbClr val="FF0000"/>
              </a:solidFill>
            </a:endParaRPr>
          </a:p>
        </p:txBody>
      </p:sp>
      <p:pic>
        <p:nvPicPr>
          <p:cNvPr id="112" name="Google Shape;112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260425" y="72950"/>
            <a:ext cx="1800175" cy="1411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Design Your Club</a:t>
            </a:r>
            <a:endParaRPr b="1"/>
          </a:p>
        </p:txBody>
      </p:sp>
      <p:sp>
        <p:nvSpPr>
          <p:cNvPr id="118" name="Google Shape;118;p21"/>
          <p:cNvSpPr txBox="1"/>
          <p:nvPr>
            <p:ph idx="1" type="body"/>
          </p:nvPr>
        </p:nvSpPr>
        <p:spPr>
          <a:xfrm>
            <a:off x="0" y="1253825"/>
            <a:ext cx="4311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2286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1"/>
                </a:solidFill>
              </a:rPr>
              <a:t>Now it’s your turn! Design a club with your groups. You must: </a:t>
            </a:r>
            <a:endParaRPr sz="1700">
              <a:solidFill>
                <a:schemeClr val="dk1"/>
              </a:solidFill>
            </a:endParaRPr>
          </a:p>
          <a:p>
            <a:pPr indent="-33655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700"/>
              <a:buAutoNum type="arabicPeriod"/>
            </a:pPr>
            <a:r>
              <a:rPr b="1" lang="en" sz="1700">
                <a:solidFill>
                  <a:schemeClr val="dk1"/>
                </a:solidFill>
              </a:rPr>
              <a:t>Decide </a:t>
            </a:r>
            <a:r>
              <a:rPr lang="en" sz="1700">
                <a:solidFill>
                  <a:schemeClr val="dk1"/>
                </a:solidFill>
              </a:rPr>
              <a:t>on a club name</a:t>
            </a:r>
            <a:endParaRPr sz="1700">
              <a:solidFill>
                <a:schemeClr val="dk1"/>
              </a:solidFill>
            </a:endParaRPr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AutoNum type="arabicPeriod"/>
            </a:pPr>
            <a:r>
              <a:rPr b="1" lang="en" sz="1700">
                <a:solidFill>
                  <a:schemeClr val="dk1"/>
                </a:solidFill>
              </a:rPr>
              <a:t>Include </a:t>
            </a:r>
            <a:r>
              <a:rPr lang="en" sz="1700">
                <a:solidFill>
                  <a:schemeClr val="dk1"/>
                </a:solidFill>
              </a:rPr>
              <a:t>the information on the right </a:t>
            </a:r>
            <a:endParaRPr sz="1700">
              <a:solidFill>
                <a:schemeClr val="dk1"/>
              </a:solidFill>
            </a:endParaRPr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AutoNum type="arabicPeriod"/>
            </a:pPr>
            <a:r>
              <a:rPr b="1" lang="en" sz="1700">
                <a:solidFill>
                  <a:schemeClr val="dk1"/>
                </a:solidFill>
              </a:rPr>
              <a:t>Remember</a:t>
            </a:r>
            <a:r>
              <a:rPr lang="en" sz="1700">
                <a:solidFill>
                  <a:schemeClr val="dk1"/>
                </a:solidFill>
              </a:rPr>
              <a:t>, it doesn’t have to be perfect - we will just need a </a:t>
            </a:r>
            <a:r>
              <a:rPr lang="en" sz="1700" u="sng">
                <a:solidFill>
                  <a:schemeClr val="dk1"/>
                </a:solidFill>
              </a:rPr>
              <a:t>basic explanation</a:t>
            </a:r>
            <a:r>
              <a:rPr lang="en" sz="1700">
                <a:solidFill>
                  <a:schemeClr val="dk1"/>
                </a:solidFill>
              </a:rPr>
              <a:t> for now</a:t>
            </a:r>
            <a:endParaRPr sz="1700">
              <a:solidFill>
                <a:schemeClr val="dk1"/>
              </a:solidFill>
            </a:endParaRPr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AutoNum type="arabicPeriod"/>
            </a:pPr>
            <a:r>
              <a:rPr b="1" lang="en" sz="1700">
                <a:solidFill>
                  <a:schemeClr val="dk1"/>
                </a:solidFill>
              </a:rPr>
              <a:t>Return </a:t>
            </a:r>
            <a:r>
              <a:rPr lang="en" sz="1700">
                <a:solidFill>
                  <a:schemeClr val="dk1"/>
                </a:solidFill>
              </a:rPr>
              <a:t>to class to share the important points &amp; learn the next step</a:t>
            </a:r>
            <a:endParaRPr sz="17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rgbClr val="FF0000"/>
                </a:solidFill>
              </a:rPr>
              <a:t>Get into groups. You have 10 minutes!</a:t>
            </a:r>
            <a:endParaRPr b="1" sz="1700">
              <a:solidFill>
                <a:srgbClr val="FF0000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rgbClr val="FF0000"/>
                </a:solidFill>
              </a:rPr>
              <a:t>You can use </a:t>
            </a:r>
            <a:r>
              <a:rPr b="1" lang="en" sz="1700" u="sng">
                <a:solidFill>
                  <a:schemeClr val="hlink"/>
                </a:solidFill>
                <a:hlinkClick r:id="rId3"/>
              </a:rPr>
              <a:t>the handout</a:t>
            </a:r>
            <a:r>
              <a:rPr b="1" lang="en" sz="1700">
                <a:solidFill>
                  <a:srgbClr val="FF0000"/>
                </a:solidFill>
              </a:rPr>
              <a:t> to help</a:t>
            </a:r>
            <a:endParaRPr b="1" sz="1700">
              <a:solidFill>
                <a:srgbClr val="FF0000"/>
              </a:solidFill>
            </a:endParaRPr>
          </a:p>
        </p:txBody>
      </p:sp>
      <p:sp>
        <p:nvSpPr>
          <p:cNvPr id="119" name="Google Shape;119;p21"/>
          <p:cNvSpPr txBox="1"/>
          <p:nvPr>
            <p:ph idx="2" type="body"/>
          </p:nvPr>
        </p:nvSpPr>
        <p:spPr>
          <a:xfrm>
            <a:off x="4459500" y="1393175"/>
            <a:ext cx="4372800" cy="2877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rgbClr val="0000FF"/>
                </a:solidFill>
              </a:rPr>
              <a:t>Important Information:</a:t>
            </a:r>
            <a:endParaRPr b="1" sz="1700">
              <a:solidFill>
                <a:srgbClr val="0000FF"/>
              </a:solidFill>
            </a:endParaRPr>
          </a:p>
          <a:p>
            <a:pPr indent="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700">
                <a:solidFill>
                  <a:srgbClr val="0000FF"/>
                </a:solidFill>
              </a:rPr>
              <a:t>1.</a:t>
            </a:r>
            <a:r>
              <a:rPr lang="en" sz="100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" sz="1700">
                <a:solidFill>
                  <a:srgbClr val="0000FF"/>
                </a:solidFill>
              </a:rPr>
              <a:t>Club Name &amp; Logo</a:t>
            </a:r>
            <a:endParaRPr sz="1700">
              <a:solidFill>
                <a:srgbClr val="0000FF"/>
              </a:solidFill>
            </a:endParaRPr>
          </a:p>
          <a:p>
            <a:pPr indent="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0000FF"/>
                </a:solidFill>
              </a:rPr>
              <a:t>2.</a:t>
            </a:r>
            <a:r>
              <a:rPr lang="en" sz="100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" sz="1700">
                <a:solidFill>
                  <a:srgbClr val="0000FF"/>
                </a:solidFill>
              </a:rPr>
              <a:t>Club Purpose</a:t>
            </a:r>
            <a:endParaRPr sz="1700">
              <a:solidFill>
                <a:srgbClr val="0000FF"/>
              </a:solidFill>
            </a:endParaRPr>
          </a:p>
          <a:p>
            <a:pPr indent="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700">
                <a:solidFill>
                  <a:srgbClr val="0000FF"/>
                </a:solidFill>
              </a:rPr>
              <a:t>3. Target Demographic</a:t>
            </a:r>
            <a:endParaRPr sz="1700">
              <a:solidFill>
                <a:srgbClr val="0000FF"/>
              </a:solidFill>
            </a:endParaRPr>
          </a:p>
          <a:p>
            <a:pPr indent="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700">
                <a:solidFill>
                  <a:srgbClr val="0000FF"/>
                </a:solidFill>
              </a:rPr>
              <a:t>4.</a:t>
            </a:r>
            <a:r>
              <a:rPr lang="en" sz="100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" sz="1700">
                <a:solidFill>
                  <a:srgbClr val="0000FF"/>
                </a:solidFill>
              </a:rPr>
              <a:t>What do members have to do?</a:t>
            </a:r>
            <a:endParaRPr sz="1700">
              <a:solidFill>
                <a:srgbClr val="0000FF"/>
              </a:solidFill>
            </a:endParaRPr>
          </a:p>
          <a:p>
            <a:pPr indent="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700">
                <a:solidFill>
                  <a:srgbClr val="0000FF"/>
                </a:solidFill>
              </a:rPr>
              <a:t>5.</a:t>
            </a:r>
            <a:r>
              <a:rPr lang="en" sz="100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" sz="1700">
                <a:solidFill>
                  <a:srgbClr val="0000FF"/>
                </a:solidFill>
              </a:rPr>
              <a:t>How do you join?</a:t>
            </a:r>
            <a:endParaRPr sz="1700">
              <a:solidFill>
                <a:srgbClr val="0000FF"/>
              </a:solidFill>
            </a:endParaRPr>
          </a:p>
          <a:p>
            <a:pPr indent="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0000FF"/>
                </a:solidFill>
              </a:rPr>
              <a:t>6.</a:t>
            </a:r>
            <a:r>
              <a:rPr lang="en" sz="100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" sz="1700">
                <a:solidFill>
                  <a:srgbClr val="0000FF"/>
                </a:solidFill>
              </a:rPr>
              <a:t>What are some special events for the club (calendar)?</a:t>
            </a:r>
            <a:endParaRPr sz="1700">
              <a:solidFill>
                <a:srgbClr val="0000FF"/>
              </a:solidFill>
            </a:endParaRPr>
          </a:p>
          <a:p>
            <a:pPr indent="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rgbClr val="0000FF"/>
              </a:solidFill>
            </a:endParaRPr>
          </a:p>
          <a:p>
            <a:pPr indent="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1" lang="en" sz="1700">
                <a:solidFill>
                  <a:srgbClr val="0000FF"/>
                </a:solidFill>
              </a:rPr>
              <a:t>Add more details if you have extra time! You can Design a test, a group event, etc.</a:t>
            </a:r>
            <a:endParaRPr sz="1700">
              <a:solidFill>
                <a:srgbClr val="0000FF"/>
              </a:solidFill>
            </a:endParaRPr>
          </a:p>
        </p:txBody>
      </p:sp>
      <p:pic>
        <p:nvPicPr>
          <p:cNvPr id="120" name="Google Shape;120;p21"/>
          <p:cNvPicPr preferRelativeResize="0"/>
          <p:nvPr/>
        </p:nvPicPr>
        <p:blipFill rotWithShape="1">
          <a:blip r:embed="rId4">
            <a:alphaModFix/>
          </a:blip>
          <a:srcRect b="9739" l="0" r="0" t="0"/>
          <a:stretch/>
        </p:blipFill>
        <p:spPr>
          <a:xfrm>
            <a:off x="596750" y="103513"/>
            <a:ext cx="1918001" cy="1255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