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handoutMasterIdLst>
    <p:handoutMasterId r:id="rId27"/>
  </p:handoutMasterIdLst>
  <p:sldIdLst>
    <p:sldId id="256" r:id="rId2"/>
    <p:sldId id="281" r:id="rId3"/>
    <p:sldId id="257" r:id="rId4"/>
    <p:sldId id="258" r:id="rId5"/>
    <p:sldId id="259" r:id="rId6"/>
    <p:sldId id="260" r:id="rId7"/>
    <p:sldId id="261" r:id="rId8"/>
    <p:sldId id="263" r:id="rId9"/>
    <p:sldId id="287" r:id="rId10"/>
    <p:sldId id="266" r:id="rId11"/>
    <p:sldId id="289" r:id="rId12"/>
    <p:sldId id="276" r:id="rId13"/>
    <p:sldId id="290" r:id="rId14"/>
    <p:sldId id="267" r:id="rId15"/>
    <p:sldId id="279" r:id="rId16"/>
    <p:sldId id="277" r:id="rId17"/>
    <p:sldId id="278" r:id="rId18"/>
    <p:sldId id="280" r:id="rId19"/>
    <p:sldId id="282" r:id="rId20"/>
    <p:sldId id="283" r:id="rId21"/>
    <p:sldId id="288" r:id="rId22"/>
    <p:sldId id="284" r:id="rId23"/>
    <p:sldId id="285" r:id="rId24"/>
    <p:sldId id="286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A3C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7" autoAdjust="0"/>
    <p:restoredTop sz="94660"/>
  </p:normalViewPr>
  <p:slideViewPr>
    <p:cSldViewPr snapToGrid="0" snapToObjects="1">
      <p:cViewPr>
        <p:scale>
          <a:sx n="100" d="100"/>
          <a:sy n="100" d="100"/>
        </p:scale>
        <p:origin x="-80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D999A8-BF93-934F-8E57-3A6F9C834D9C}" type="datetimeFigureOut">
              <a:rPr lang="en-US" smtClean="0"/>
              <a:t>8/4/12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614D3-CB9E-8E42-94E0-BAF666A30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027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August 4, 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August 4,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August 4,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August 4,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August 4, 2012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August 4, 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August 4, 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August 4, 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August 4, 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August 4, 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August 4, 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August 4, 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usm.edu/education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571500"/>
            <a:ext cx="8107523" cy="5410200"/>
          </a:xfrm>
        </p:spPr>
        <p:txBody>
          <a:bodyPr/>
          <a:lstStyle/>
          <a:p>
            <a:r>
              <a:rPr lang="en-US" sz="3600" dirty="0" smtClean="0"/>
              <a:t>California State University San Marcos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Single Subject </a:t>
            </a:r>
            <a:br>
              <a:rPr lang="en-US" sz="3600" dirty="0" smtClean="0"/>
            </a:br>
            <a:r>
              <a:rPr lang="en-US" sz="3600" dirty="0" smtClean="0"/>
              <a:t>Credential Program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940300"/>
            <a:ext cx="6858000" cy="1308100"/>
          </a:xfrm>
        </p:spPr>
        <p:txBody>
          <a:bodyPr>
            <a:normAutofit/>
          </a:bodyPr>
          <a:lstStyle/>
          <a:p>
            <a:r>
              <a:rPr lang="en-US" dirty="0" smtClean="0"/>
              <a:t>Initial Clinical Practice Meeting for cooperating teachers and teacher candidates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941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Villa, Thousand, and </a:t>
            </a:r>
            <a:r>
              <a:rPr lang="en-US" dirty="0" err="1" smtClean="0"/>
              <a:t>Nevin</a:t>
            </a:r>
            <a:r>
              <a:rPr lang="en-US" dirty="0" smtClean="0"/>
              <a:t> (2013)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Co</a:t>
            </a:r>
            <a:r>
              <a:rPr lang="en-US" sz="2400" dirty="0"/>
              <a:t>-teaching is two or more people (i.e., cooperating teacher and credential candidate) sharing responsibility in planning for, teaching, and assessing the students assigned to them for instruction. In a co-teaching clinical practice approach, a cooperating teacher and credential candidate have an ongoing partnership in planning for and practicing four co-teaching approaches to collaboratively teach all students throughout the clinical experience </a:t>
            </a:r>
          </a:p>
        </p:txBody>
      </p:sp>
    </p:spTree>
    <p:extLst>
      <p:ext uri="{BB962C8B-B14F-4D97-AF65-F5344CB8AC3E}">
        <p14:creationId xmlns:p14="http://schemas.microsoft.com/office/powerpoint/2010/main" val="2007525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Benefits and and Challenges of co-teaching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What would be the benefits of collaborative planning and teaching in clinical practice?</a:t>
            </a:r>
          </a:p>
          <a:p>
            <a:endParaRPr lang="en-US" sz="2800" dirty="0"/>
          </a:p>
          <a:p>
            <a:r>
              <a:rPr lang="en-US" sz="2800" dirty="0" smtClean="0"/>
              <a:t>What might be some challenges of collaborative planning and teaching in clinical practice?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13639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Why co-teach in clinical practice?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400" dirty="0" smtClean="0"/>
              <a:t>Improved student achievement…..the </a:t>
            </a:r>
            <a:r>
              <a:rPr lang="en-US" sz="2400" dirty="0" smtClean="0">
                <a:solidFill>
                  <a:srgbClr val="000090"/>
                </a:solidFill>
              </a:rPr>
              <a:t>stakes</a:t>
            </a:r>
            <a:r>
              <a:rPr lang="en-US" sz="2400" dirty="0" smtClean="0"/>
              <a:t> are high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Improved teacher preparation….</a:t>
            </a:r>
            <a:r>
              <a:rPr lang="en-US" sz="2400" dirty="0" smtClean="0">
                <a:solidFill>
                  <a:srgbClr val="000090"/>
                </a:solidFill>
              </a:rPr>
              <a:t>scaffolding</a:t>
            </a:r>
            <a:r>
              <a:rPr lang="en-US" sz="2400" dirty="0" smtClean="0">
                <a:solidFill>
                  <a:srgbClr val="3366FF"/>
                </a:solidFill>
              </a:rPr>
              <a:t> </a:t>
            </a:r>
            <a:r>
              <a:rPr lang="en-US" sz="2400" dirty="0" smtClean="0"/>
              <a:t>and training the brains of beginning teachers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rgbClr val="000090"/>
                </a:solidFill>
              </a:rPr>
              <a:t>Collaboration</a:t>
            </a:r>
            <a:r>
              <a:rPr lang="en-US" sz="2400" dirty="0" smtClean="0"/>
              <a:t> is crucial to the changing culture of education…</a:t>
            </a:r>
            <a:r>
              <a:rPr lang="en-US" sz="2400" dirty="0" smtClean="0">
                <a:solidFill>
                  <a:srgbClr val="000090"/>
                </a:solidFill>
              </a:rPr>
              <a:t>isolation</a:t>
            </a:r>
            <a:r>
              <a:rPr lang="en-US" sz="2400" dirty="0" smtClean="0"/>
              <a:t> is not the most effective process in a constantly changing environment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rgbClr val="0000FF"/>
                </a:solidFill>
              </a:rPr>
              <a:t>Increased confidence and competence </a:t>
            </a:r>
            <a:r>
              <a:rPr lang="en-US" sz="2400" dirty="0" smtClean="0"/>
              <a:t>building to solo teaching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81989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Review: Themes </a:t>
            </a:r>
            <a:r>
              <a:rPr lang="en-US" dirty="0"/>
              <a:t>from CSUSM co-teaching pilot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Results are from small focus group interviews with a total of 30 teacher candidates and 41 cooperating teachers. 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Increased Teacher Candidate competence 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Increased Teacher Candidate confidence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Increased opportunities for Teacher Candidate and Cooperating Teacher to actively participate and contribute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Overall, stronger teaching to support student learning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Increased ability to differentiate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089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>
                <a:solidFill>
                  <a:srgbClr val="660066"/>
                </a:solidFill>
              </a:rPr>
              <a:t>Increased sharing and exchange of knowledge </a:t>
            </a:r>
            <a:r>
              <a:rPr lang="en-US" dirty="0"/>
              <a:t>and skills through the processes of collaborative planning, problem solving, and co-teaching</a:t>
            </a:r>
          </a:p>
          <a:p>
            <a:pPr lvl="0"/>
            <a:r>
              <a:rPr lang="en-US" dirty="0">
                <a:solidFill>
                  <a:srgbClr val="660066"/>
                </a:solidFill>
              </a:rPr>
              <a:t>Professional development for b</a:t>
            </a:r>
            <a:r>
              <a:rPr lang="en-US" dirty="0"/>
              <a:t>oth cooperating teachers and credential candidates in a shared language and understanding of collaborative planning and teaching and methods for high quality co-planning and co-teaching</a:t>
            </a:r>
          </a:p>
          <a:p>
            <a:pPr lvl="0"/>
            <a:r>
              <a:rPr lang="en-US" dirty="0">
                <a:solidFill>
                  <a:srgbClr val="660066"/>
                </a:solidFill>
              </a:rPr>
              <a:t>More opportunity to differentiate</a:t>
            </a:r>
            <a:r>
              <a:rPr lang="en-US" dirty="0"/>
              <a:t> instruction to increase student access to and performance in the general education curriculum in mixed-ability classrooms, inclusive of English learners </a:t>
            </a:r>
          </a:p>
          <a:p>
            <a:pPr lvl="0"/>
            <a:r>
              <a:rPr lang="en-US" dirty="0">
                <a:solidFill>
                  <a:srgbClr val="660066"/>
                </a:solidFill>
              </a:rPr>
              <a:t>Increased probability of closing the achievement gap </a:t>
            </a:r>
            <a:r>
              <a:rPr lang="en-US" dirty="0"/>
              <a:t>and preventing special education referral by providing research-based instruction and intervention in a Response to Intervention co-teaching approach </a:t>
            </a:r>
          </a:p>
          <a:p>
            <a:r>
              <a:rPr lang="en-US" i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6261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of Co-teaching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rgbClr val="660066"/>
                </a:solidFill>
              </a:rPr>
              <a:t>Planning Time </a:t>
            </a:r>
            <a:r>
              <a:rPr lang="en-US" dirty="0"/>
              <a:t>– Initially, co-teaching necessarily involves more time for planning together. While building a working relationship, both teachers need time to voice their thoughts and ask one another questions to be sure the lesson preparation and delivery go smoothly. </a:t>
            </a:r>
          </a:p>
          <a:p>
            <a:r>
              <a:rPr lang="en-US" dirty="0">
                <a:solidFill>
                  <a:srgbClr val="660066"/>
                </a:solidFill>
              </a:rPr>
              <a:t>Reflection Time </a:t>
            </a:r>
            <a:r>
              <a:rPr lang="en-US" dirty="0"/>
              <a:t>- Since teaching is a recursive process – planning, delivery, reflection -- discussions of assessment and reflection are usually threaded throughout the planning conversations. However, once a routine and pattern emerge, the planning time usually is reduced. </a:t>
            </a:r>
          </a:p>
          <a:p>
            <a:pPr lvl="0"/>
            <a:r>
              <a:rPr lang="en-US" dirty="0">
                <a:solidFill>
                  <a:srgbClr val="660066"/>
                </a:solidFill>
              </a:rPr>
              <a:t>Preparation for Individual Teaching </a:t>
            </a:r>
            <a:r>
              <a:rPr lang="en-US" dirty="0"/>
              <a:t>– For Co-teaching in Clinical Practice, there is a gradual shift of lead responsibility for the planning from the Cooperating Teacher to the Teacher Candidate. In addition, the Teacher Candidate can do a few days or even a couple of weeks of solo teaching. </a:t>
            </a:r>
          </a:p>
          <a:p>
            <a:pPr lvl="0"/>
            <a:r>
              <a:rPr lang="en-US" dirty="0">
                <a:solidFill>
                  <a:srgbClr val="660066"/>
                </a:solidFill>
              </a:rPr>
              <a:t>Relinquishing Control </a:t>
            </a:r>
            <a:r>
              <a:rPr lang="en-US" dirty="0"/>
              <a:t>– For some teachers, the idea of not being in complete control is a foreign notion. After all, one teacher per classroom most of the time is certainly the norm. For teachers who have difficulty relinquishing control, co-teaching is not likely a good option.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2181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Co-teaching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>
                <a:solidFill>
                  <a:srgbClr val="008000"/>
                </a:solidFill>
              </a:rPr>
              <a:t>Supportive</a:t>
            </a:r>
            <a:r>
              <a:rPr lang="en-US" dirty="0" smtClean="0"/>
              <a:t> - </a:t>
            </a:r>
            <a:r>
              <a:rPr lang="en-US" dirty="0"/>
              <a:t>Supportive co-teaching is when one teacher takes the lead instructional role and the other(s) rotates among the students providing support. </a:t>
            </a:r>
            <a:endParaRPr lang="en-US" dirty="0" smtClean="0"/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solidFill>
                  <a:srgbClr val="008000"/>
                </a:solidFill>
              </a:rPr>
              <a:t>Complementary</a:t>
            </a:r>
            <a:r>
              <a:rPr lang="en-US" dirty="0" smtClean="0"/>
              <a:t>-</a:t>
            </a:r>
            <a:r>
              <a:rPr lang="en-US" dirty="0"/>
              <a:t>Complementary co-teaching is when co-teachers do something to enhance the instruction provided by the other co-teacher(s</a:t>
            </a:r>
            <a:r>
              <a:rPr lang="en-US" dirty="0" smtClean="0"/>
              <a:t>)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solidFill>
                  <a:srgbClr val="008000"/>
                </a:solidFill>
              </a:rPr>
              <a:t>Parallel </a:t>
            </a:r>
            <a:r>
              <a:rPr lang="en-US" dirty="0" smtClean="0"/>
              <a:t>- </a:t>
            </a:r>
            <a:r>
              <a:rPr lang="en-US" dirty="0"/>
              <a:t>Parallel co-teaching is when two or more people work with different groups of students in different sections of the classroom. </a:t>
            </a:r>
            <a:endParaRPr lang="en-US" dirty="0" smtClean="0"/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solidFill>
                  <a:srgbClr val="008000"/>
                </a:solidFill>
              </a:rPr>
              <a:t>Team</a:t>
            </a:r>
            <a:r>
              <a:rPr lang="en-US" dirty="0" smtClean="0"/>
              <a:t> - </a:t>
            </a:r>
            <a:r>
              <a:rPr lang="en-US" dirty="0"/>
              <a:t>Team co-teaching is when two or more people do what the traditional teacher has always done – plan, teach, assess, and assume responsibility for all of the students in the classroom. 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482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Prepare for a good experience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Pre-</a:t>
            </a:r>
            <a:r>
              <a:rPr lang="en-US" dirty="0" smtClean="0">
                <a:solidFill>
                  <a:srgbClr val="0000FF"/>
                </a:solidFill>
              </a:rPr>
              <a:t>Nuptial </a:t>
            </a:r>
            <a:r>
              <a:rPr lang="en-US" dirty="0">
                <a:solidFill>
                  <a:srgbClr val="0000FF"/>
                </a:solidFill>
              </a:rPr>
              <a:t>Conversation Issues</a:t>
            </a:r>
            <a:r>
              <a:rPr lang="en-US" dirty="0"/>
              <a:t> for Discussion and </a:t>
            </a:r>
            <a:r>
              <a:rPr lang="en-US" dirty="0" smtClean="0"/>
              <a:t>Planning (handout)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Clinical </a:t>
            </a:r>
            <a:r>
              <a:rPr lang="en-US" dirty="0">
                <a:solidFill>
                  <a:srgbClr val="0000FF"/>
                </a:solidFill>
              </a:rPr>
              <a:t>Practice Timeline </a:t>
            </a:r>
            <a:r>
              <a:rPr lang="en-US" dirty="0" smtClean="0"/>
              <a:t>for Primary Teaching Responsibility (handout)</a:t>
            </a:r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0000FF"/>
                </a:solidFill>
              </a:rPr>
              <a:t>Time </a:t>
            </a:r>
            <a:r>
              <a:rPr lang="en-US" dirty="0" smtClean="0">
                <a:solidFill>
                  <a:srgbClr val="0000FF"/>
                </a:solidFill>
              </a:rPr>
              <a:t>Commitment </a:t>
            </a:r>
            <a:r>
              <a:rPr lang="en-US" dirty="0" smtClean="0"/>
              <a:t>necessary for co-planning and reflection conversations</a:t>
            </a:r>
            <a:endParaRPr lang="en-US" dirty="0">
              <a:solidFill>
                <a:srgbClr val="0000FF"/>
              </a:solidFill>
            </a:endParaRPr>
          </a:p>
          <a:p>
            <a:endParaRPr lang="en-US" dirty="0"/>
          </a:p>
          <a:p>
            <a:r>
              <a:rPr lang="en-US" dirty="0">
                <a:solidFill>
                  <a:srgbClr val="0000FF"/>
                </a:solidFill>
              </a:rPr>
              <a:t>Recursive Nature of Teaching </a:t>
            </a:r>
            <a:r>
              <a:rPr lang="en-US" dirty="0"/>
              <a:t>(U.S. has 2 planning observations and 2 teaching observations)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6215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In Clinical Practice (in brief)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University Supervisor 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Mentor and coach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4 formal observations (2 planning, 2 teaching)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Prepares final documents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On-Site Liaison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Mentor and coach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Site contact, sounding board, help in problem solving, reflection guide, etc.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Plans opening and closing meetings and meets weekly with TCs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Cooperating Teacher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Daily role model and </a:t>
            </a:r>
            <a:r>
              <a:rPr lang="en-US" dirty="0" smtClean="0"/>
              <a:t>mentor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Collaborates in co-planning and teaching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Guides reflective conversations, offering formal and informal feedback</a:t>
            </a:r>
            <a:endParaRPr lang="en-US" dirty="0"/>
          </a:p>
          <a:p>
            <a:pPr marL="342900" indent="-342900">
              <a:buFont typeface="Arial"/>
              <a:buChar char="•"/>
            </a:pPr>
            <a:endParaRPr lang="en-US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9770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7"/>
            <a:ext cx="5791200" cy="229414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Facilitation of Co-Teaching Conversation with Cooperating Teacher and Teacher Candidate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17800"/>
            <a:ext cx="7620000" cy="3408363"/>
          </a:xfrm>
        </p:spPr>
        <p:txBody>
          <a:bodyPr/>
          <a:lstStyle/>
          <a:p>
            <a:r>
              <a:rPr lang="en-US" sz="2400" dirty="0" smtClean="0"/>
              <a:t>Purposes: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Begin collaboration process with pre-nuptial conversation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Explain planning and teaching observations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Review suggested timeline for gradual shift in lead responsibility for planning and teaching</a:t>
            </a:r>
          </a:p>
          <a:p>
            <a:pPr marL="342900" indent="-342900">
              <a:buFont typeface="Arial"/>
              <a:buChar char="•"/>
            </a:pPr>
            <a:endParaRPr lang="en-US" dirty="0" smtClean="0"/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360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Cooperating Teacher and Teacher Candidate Training and Information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Purposes: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Understand Single Subject Program Organization and Focus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Review Teacher Performance Expectations (TPEs)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Review Co-teaching in Clinical Practice 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Discuss roles and expectations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Peruse community </a:t>
            </a:r>
            <a:r>
              <a:rPr lang="en-US" dirty="0" err="1" smtClean="0"/>
              <a:t>moodle</a:t>
            </a:r>
            <a:r>
              <a:rPr lang="en-US" dirty="0" smtClean="0"/>
              <a:t> site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Conduct Co-teaching conversation with teacher candidate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8967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Pre-nuptial conversation: Take 2 minutes to begin the conversation now.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Time for planning: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How much time do we need? (Suggestion: You will probably need more time initially than you think you might.)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When and where will we meet on a regular basis specifically for planning?</a:t>
            </a:r>
          </a:p>
          <a:p>
            <a:r>
              <a:rPr lang="en-US" dirty="0" smtClean="0"/>
              <a:t>Communication: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How will we ensure regular communication with each other?</a:t>
            </a:r>
          </a:p>
          <a:p>
            <a:r>
              <a:rPr lang="en-US" dirty="0" smtClean="0"/>
              <a:t>Instruction: 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How will we share teaching responsibility this week?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How will the content be presented – will one person teach and the other arrange and facilitate?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How are we comfortable complementing and supplementing one another during instruction?</a:t>
            </a:r>
          </a:p>
          <a:p>
            <a:r>
              <a:rPr lang="en-US" dirty="0" smtClean="0"/>
              <a:t>Student Behavior: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If we could each have only three class rules, what would those be?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How will we be consistent in dealing with behavior?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2721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Continue the conversation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When will you finish the pre-nuptial conversation you just started?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918700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Planning and Teaching 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i="1" dirty="0" smtClean="0"/>
              <a:t>What is the recursive nature of teaching?</a:t>
            </a:r>
          </a:p>
          <a:p>
            <a:r>
              <a:rPr lang="en-US" sz="2400" dirty="0" smtClean="0">
                <a:solidFill>
                  <a:srgbClr val="660066"/>
                </a:solidFill>
              </a:rPr>
              <a:t>Planning and Reflection Observations: </a:t>
            </a:r>
          </a:p>
          <a:p>
            <a:r>
              <a:rPr lang="en-US" sz="2400" dirty="0">
                <a:solidFill>
                  <a:srgbClr val="008000"/>
                </a:solidFill>
              </a:rPr>
              <a:t>R</a:t>
            </a:r>
            <a:r>
              <a:rPr lang="en-US" sz="2400" dirty="0" smtClean="0">
                <a:solidFill>
                  <a:srgbClr val="008000"/>
                </a:solidFill>
              </a:rPr>
              <a:t>ole of the University Supervisor is to listen, ask questions, and make notes to help with co-teaching.</a:t>
            </a:r>
          </a:p>
          <a:p>
            <a:r>
              <a:rPr lang="en-US" sz="2400" dirty="0" smtClean="0">
                <a:solidFill>
                  <a:srgbClr val="660066"/>
                </a:solidFill>
              </a:rPr>
              <a:t>Planning observation </a:t>
            </a:r>
            <a:r>
              <a:rPr lang="en-US" sz="2400" dirty="0" smtClean="0">
                <a:solidFill>
                  <a:srgbClr val="008000"/>
                </a:solidFill>
              </a:rPr>
              <a:t>at beginning and end of CP as evidence for growth and meeting Teacher Performance Expectations.</a:t>
            </a:r>
          </a:p>
          <a:p>
            <a:r>
              <a:rPr lang="en-US" sz="2400" dirty="0" smtClean="0">
                <a:solidFill>
                  <a:srgbClr val="660066"/>
                </a:solidFill>
              </a:rPr>
              <a:t>Performance observation </a:t>
            </a:r>
            <a:r>
              <a:rPr lang="en-US" sz="2400" dirty="0" smtClean="0">
                <a:solidFill>
                  <a:srgbClr val="008000"/>
                </a:solidFill>
              </a:rPr>
              <a:t>in early and middle of CP.</a:t>
            </a:r>
          </a:p>
          <a:p>
            <a:endParaRPr lang="en-US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1982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Suggested timeline and CP calendar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802123"/>
              </p:ext>
            </p:extLst>
          </p:nvPr>
        </p:nvGraphicFramePr>
        <p:xfrm>
          <a:off x="457200" y="1752600"/>
          <a:ext cx="76200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4300"/>
                <a:gridCol w="4724400"/>
                <a:gridCol w="15113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Clinical Practice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Teaching</a:t>
                      </a:r>
                      <a:r>
                        <a:rPr lang="en-US" baseline="0" dirty="0" smtClean="0"/>
                        <a:t> Responsibilities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</a:t>
                      </a:r>
                      <a:r>
                        <a:rPr lang="en-US" baseline="0" dirty="0" smtClean="0"/>
                        <a:t> Support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Beginning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90"/>
                          </a:solidFill>
                        </a:rPr>
                        <a:t>CT</a:t>
                      </a:r>
                      <a:r>
                        <a:rPr lang="en-US" sz="1600" dirty="0" smtClean="0"/>
                        <a:t> – Lead in planning,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teaching, reflection</a:t>
                      </a:r>
                    </a:p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Candidate</a:t>
                      </a:r>
                      <a:r>
                        <a:rPr lang="en-US" sz="1600" baseline="0" dirty="0" smtClean="0"/>
                        <a:t> – Complementary and Supportive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Planning Observation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Early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</a:rPr>
                        <a:t>CT</a:t>
                      </a:r>
                      <a:r>
                        <a:rPr lang="en-US" sz="1600" dirty="0" smtClean="0"/>
                        <a:t> – Primary</a:t>
                      </a:r>
                      <a:r>
                        <a:rPr lang="en-US" sz="1600" baseline="0" dirty="0" smtClean="0"/>
                        <a:t> l</a:t>
                      </a:r>
                      <a:r>
                        <a:rPr lang="en-US" sz="1600" dirty="0" smtClean="0"/>
                        <a:t>ead in planning and teaching</a:t>
                      </a:r>
                    </a:p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Candidate</a:t>
                      </a:r>
                      <a:r>
                        <a:rPr lang="en-US" sz="1600" baseline="0" dirty="0" smtClean="0"/>
                        <a:t> – Takes teaching lead periodically, contributes more to reflection conversation</a:t>
                      </a:r>
                    </a:p>
                    <a:p>
                      <a:r>
                        <a:rPr lang="en-US" sz="1600" baseline="0" dirty="0" smtClean="0"/>
                        <a:t>(May begin parallel teaching)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May</a:t>
                      </a:r>
                      <a:r>
                        <a:rPr lang="en-US" sz="1600" baseline="0" dirty="0" smtClean="0"/>
                        <a:t> observe candidate teaching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Middle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</a:rPr>
                        <a:t>CT</a:t>
                      </a:r>
                      <a:r>
                        <a:rPr lang="en-US" sz="1600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1600" baseline="0" dirty="0" smtClean="0"/>
                        <a:t>– Participates in planning, complements and supports candidate teaching, continuing with parallel teaching</a:t>
                      </a:r>
                    </a:p>
                    <a:p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Candidate</a:t>
                      </a:r>
                      <a:r>
                        <a:rPr lang="en-US" sz="1600" baseline="0" dirty="0" smtClean="0"/>
                        <a:t> – Shares equally in planning and teaching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Observes candidate teaching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End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00FF"/>
                          </a:solidFill>
                        </a:rPr>
                        <a:t>CT </a:t>
                      </a:r>
                      <a:r>
                        <a:rPr lang="en-US" sz="1600" dirty="0" smtClean="0"/>
                        <a:t>– Participates in planning and reflection, complements and supports candidate teaching</a:t>
                      </a:r>
                    </a:p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Candidate</a:t>
                      </a:r>
                      <a:r>
                        <a:rPr lang="en-US" sz="1600" dirty="0" smtClean="0"/>
                        <a:t> – Leads all planning and reflection conversations,</a:t>
                      </a:r>
                      <a:r>
                        <a:rPr lang="en-US" sz="1600" baseline="0" dirty="0" smtClean="0"/>
                        <a:t> takes the lead in co-teaching,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Planning</a:t>
                      </a:r>
                      <a:r>
                        <a:rPr lang="en-US" sz="1600" baseline="0" dirty="0" smtClean="0"/>
                        <a:t> and Reflection Observation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28948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Co-teaching Conversations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What conversations have you had about co-teaching so far?</a:t>
            </a:r>
          </a:p>
          <a:p>
            <a:r>
              <a:rPr lang="en-US" sz="2800" dirty="0" smtClean="0"/>
              <a:t>What opportunities to co-teach have you experienced? Which of the 4 approaches (e.g. supportive, complementary, parallel, team have you tried?)</a:t>
            </a:r>
          </a:p>
          <a:p>
            <a:r>
              <a:rPr lang="en-US" sz="2800" dirty="0" smtClean="0"/>
              <a:t>What questions do you have about co-teaching and clinical practice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684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Co-Teaching Community Moodle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://www.csusm.edu/education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/>
          </a:p>
          <a:p>
            <a:r>
              <a:rPr lang="en-US" dirty="0">
                <a:solidFill>
                  <a:srgbClr val="3366FF"/>
                </a:solidFill>
                <a:hlinkClick r:id="rId2"/>
              </a:rPr>
              <a:t>Throughout the semester, the teacher candidate will be responsible for assignments using co-teaching planning and reflection tools. </a:t>
            </a:r>
          </a:p>
          <a:p>
            <a:endParaRPr lang="en-US" dirty="0">
              <a:solidFill>
                <a:srgbClr val="3366FF"/>
              </a:solidFill>
              <a:hlinkClick r:id="rId2"/>
            </a:endParaRPr>
          </a:p>
          <a:p>
            <a:r>
              <a:rPr lang="en-US" dirty="0">
                <a:solidFill>
                  <a:srgbClr val="3366FF"/>
                </a:solidFill>
                <a:hlinkClick r:id="rId2"/>
              </a:rPr>
              <a:t>The cooperating teacher will also want to become familiar with the planning tools to assist you, as a team, in developing your planning and communication routines.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679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Single Subject Program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Focus on :</a:t>
            </a:r>
          </a:p>
          <a:p>
            <a:pPr marL="342900" indent="-342900">
              <a:buFont typeface="Arial"/>
              <a:buChar char="•"/>
            </a:pPr>
            <a:r>
              <a:rPr lang="en-US" sz="2800" dirty="0" smtClean="0"/>
              <a:t>clinical practice</a:t>
            </a:r>
          </a:p>
          <a:p>
            <a:pPr marL="342900" indent="-342900">
              <a:buFont typeface="Arial"/>
              <a:buChar char="•"/>
            </a:pPr>
            <a:r>
              <a:rPr lang="en-US" sz="2800" dirty="0" smtClean="0"/>
              <a:t>digital </a:t>
            </a:r>
            <a:r>
              <a:rPr lang="en-US" sz="2800" dirty="0"/>
              <a:t>age teachers and </a:t>
            </a:r>
            <a:r>
              <a:rPr lang="en-US" sz="2800" dirty="0" smtClean="0"/>
              <a:t>learners</a:t>
            </a:r>
          </a:p>
          <a:p>
            <a:pPr marL="342900" indent="-342900">
              <a:buFont typeface="Arial"/>
              <a:buChar char="•"/>
            </a:pPr>
            <a:r>
              <a:rPr lang="en-US" sz="2800" dirty="0" smtClean="0"/>
              <a:t>social </a:t>
            </a:r>
            <a:r>
              <a:rPr lang="en-US" sz="2800" dirty="0"/>
              <a:t>justice </a:t>
            </a:r>
            <a:endParaRPr lang="en-US" sz="2800" dirty="0" smtClean="0"/>
          </a:p>
          <a:p>
            <a:pPr marL="342900" indent="-342900">
              <a:buFont typeface="Arial"/>
              <a:buChar char="•"/>
            </a:pPr>
            <a:r>
              <a:rPr lang="en-US" sz="2800" dirty="0" smtClean="0"/>
              <a:t>Teacher Performance Expectations (Fondly known as</a:t>
            </a:r>
            <a:r>
              <a:rPr lang="en-US" sz="2800" dirty="0" smtClean="0">
                <a:solidFill>
                  <a:srgbClr val="FF6600"/>
                </a:solidFill>
              </a:rPr>
              <a:t> TPEs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07424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on Clinical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</a:t>
            </a:r>
            <a:r>
              <a:rPr lang="en-US" dirty="0"/>
              <a:t>NCATE) 2010 report, </a:t>
            </a:r>
            <a:r>
              <a:rPr lang="en-US" i="1" dirty="0"/>
              <a:t>Transforming Teacher Education Through Clinical Practice: A National Strategy to Prepare Effective </a:t>
            </a:r>
            <a:r>
              <a:rPr lang="en-US" i="1" dirty="0" smtClean="0"/>
              <a:t>Teachers</a:t>
            </a:r>
            <a:endParaRPr lang="en-US" dirty="0"/>
          </a:p>
          <a:p>
            <a:r>
              <a:rPr lang="en-US" dirty="0"/>
              <a:t>“To prepare effective teachers for 21</a:t>
            </a:r>
            <a:r>
              <a:rPr lang="en-US" baseline="30000" dirty="0"/>
              <a:t>st</a:t>
            </a:r>
            <a:r>
              <a:rPr lang="en-US" dirty="0"/>
              <a:t> century classrooms… to shift away from a norm which emphasizes academic preparation and coursework loosely linked to school-based experiences… and to move to programs that are fully grounded in clinical practice and interwoven with academic content and professional courses.” </a:t>
            </a:r>
            <a:endParaRPr lang="en-US" dirty="0" smtClean="0"/>
          </a:p>
          <a:p>
            <a:r>
              <a:rPr lang="en-US" dirty="0" smtClean="0">
                <a:solidFill>
                  <a:srgbClr val="FF6600"/>
                </a:solidFill>
              </a:rPr>
              <a:t>How is this description similar to and different from your own experiences and expectations?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923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9681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Program Organization to Focus on Clinical Practice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8629144"/>
              </p:ext>
            </p:extLst>
          </p:nvPr>
        </p:nvGraphicFramePr>
        <p:xfrm>
          <a:off x="457200" y="2870200"/>
          <a:ext cx="76200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0"/>
              </a:tblGrid>
              <a:tr h="568215">
                <a:tc>
                  <a:txBody>
                    <a:bodyPr/>
                    <a:lstStyle/>
                    <a:p>
                      <a:endParaRPr lang="en-US" sz="2400" baseline="0" dirty="0" smtClean="0"/>
                    </a:p>
                    <a:p>
                      <a:r>
                        <a:rPr lang="en-US" sz="2400" dirty="0" smtClean="0"/>
                        <a:t>16 </a:t>
                      </a:r>
                      <a:r>
                        <a:rPr lang="en-US" sz="2400" dirty="0" smtClean="0"/>
                        <a:t>weeks coursework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smtClean="0"/>
                        <a:t>Mondays</a:t>
                      </a:r>
                      <a:endParaRPr lang="en-US" sz="2400" baseline="0" dirty="0" smtClean="0"/>
                    </a:p>
                    <a:p>
                      <a:endParaRPr lang="en-US" sz="24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</a:rPr>
                        <a:t>Co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</a:rPr>
                        <a:t>-teaching </a:t>
                      </a:r>
                      <a:r>
                        <a:rPr lang="en-US" sz="2400" baseline="0" dirty="0" smtClean="0"/>
                        <a:t>in clinical </a:t>
                      </a:r>
                      <a:r>
                        <a:rPr lang="en-US" sz="2400" baseline="0" dirty="0" smtClean="0"/>
                        <a:t>practice throughout the program T-F (includes some solo teaching)</a:t>
                      </a:r>
                      <a:endParaRPr lang="en-US" sz="2400" baseline="0" dirty="0" smtClean="0"/>
                    </a:p>
                    <a:p>
                      <a:endParaRPr lang="en-US" sz="2400" baseline="0" dirty="0" smtClean="0"/>
                    </a:p>
                    <a:p>
                      <a:r>
                        <a:rPr lang="en-US" sz="2400" baseline="0" dirty="0" smtClean="0"/>
                        <a:t>Follows school site calendar</a:t>
                      </a:r>
                      <a:endParaRPr lang="en-US" sz="2400" dirty="0" smtClean="0"/>
                    </a:p>
                    <a:p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2696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7"/>
            <a:ext cx="5791200" cy="280444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Focus on Digital Age Teachers and Learners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i="1" dirty="0" smtClean="0"/>
              <a:t>Grown Up Digi</a:t>
            </a:r>
            <a:r>
              <a:rPr lang="en-US" sz="2700" dirty="0" smtClean="0"/>
              <a:t>tal</a:t>
            </a:r>
            <a:br>
              <a:rPr lang="en-US" sz="2700" dirty="0" smtClean="0"/>
            </a:br>
            <a:r>
              <a:rPr lang="en-US" sz="2700" dirty="0" err="1" smtClean="0"/>
              <a:t>Tapscott</a:t>
            </a:r>
            <a:r>
              <a:rPr lang="en-US" sz="2700" dirty="0" smtClean="0"/>
              <a:t> (2009)</a:t>
            </a:r>
            <a:endParaRPr lang="en-US" sz="27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8442818"/>
              </p:ext>
            </p:extLst>
          </p:nvPr>
        </p:nvGraphicFramePr>
        <p:xfrm>
          <a:off x="452308" y="3436923"/>
          <a:ext cx="7624893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4893"/>
                <a:gridCol w="3810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Broadcast</a:t>
                      </a:r>
                      <a:r>
                        <a:rPr lang="en-US" sz="2400" baseline="0" dirty="0" smtClean="0"/>
                        <a:t> Learning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Interactive Learning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Teacher centered</a:t>
                      </a:r>
                    </a:p>
                    <a:p>
                      <a:r>
                        <a:rPr lang="en-US" sz="2400" dirty="0" smtClean="0"/>
                        <a:t>Individualistic</a:t>
                      </a:r>
                    </a:p>
                    <a:p>
                      <a:r>
                        <a:rPr lang="en-US" sz="2400" dirty="0" smtClean="0"/>
                        <a:t>Traditional delivery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Learner-centered</a:t>
                      </a:r>
                    </a:p>
                    <a:p>
                      <a:r>
                        <a:rPr lang="en-US" sz="2400" dirty="0" smtClean="0"/>
                        <a:t>Collaborative </a:t>
                      </a:r>
                    </a:p>
                    <a:p>
                      <a:r>
                        <a:rPr lang="en-US" sz="2400" dirty="0" smtClean="0"/>
                        <a:t>Constructivist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742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Focus </a:t>
            </a:r>
            <a:r>
              <a:rPr lang="en-US" dirty="0" smtClean="0"/>
              <a:t>on Social 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Differentiation</a:t>
            </a:r>
          </a:p>
          <a:p>
            <a:r>
              <a:rPr lang="en-US" sz="2800" dirty="0" smtClean="0"/>
              <a:t>English Learners</a:t>
            </a:r>
          </a:p>
          <a:p>
            <a:r>
              <a:rPr lang="en-US" sz="2800" dirty="0" smtClean="0"/>
              <a:t>Special Needs students</a:t>
            </a:r>
          </a:p>
          <a:p>
            <a:r>
              <a:rPr lang="en-US" sz="2800" dirty="0" smtClean="0"/>
              <a:t>Equity and Access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05142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Review: Co</a:t>
            </a:r>
            <a:r>
              <a:rPr lang="en-US" dirty="0" smtClean="0"/>
              <a:t>-Teaching in Clinical Practice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39847" r="-39847"/>
          <a:stretch>
            <a:fillRect/>
          </a:stretch>
        </p:blipFill>
        <p:spPr>
          <a:xfrm>
            <a:off x="457200" y="1752600"/>
            <a:ext cx="7620000" cy="4373563"/>
          </a:xfrm>
        </p:spPr>
      </p:pic>
    </p:spTree>
    <p:extLst>
      <p:ext uri="{BB962C8B-B14F-4D97-AF65-F5344CB8AC3E}">
        <p14:creationId xmlns:p14="http://schemas.microsoft.com/office/powerpoint/2010/main" val="2588402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Co-Teaching?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sz="2800" dirty="0" smtClean="0"/>
              <a:t>Tell </a:t>
            </a:r>
            <a:r>
              <a:rPr lang="en-US" sz="2800" dirty="0"/>
              <a:t>your partner about any experiences you have had </a:t>
            </a:r>
            <a:r>
              <a:rPr lang="en-US" sz="2800" dirty="0" smtClean="0"/>
              <a:t>with collaboration.  </a:t>
            </a:r>
            <a:r>
              <a:rPr lang="en-US" sz="2800" dirty="0"/>
              <a:t>What worked? What didn’t</a:t>
            </a:r>
            <a:r>
              <a:rPr lang="en-US" sz="2800" dirty="0" smtClean="0"/>
              <a:t>?</a:t>
            </a:r>
          </a:p>
          <a:p>
            <a:pPr marL="457200" indent="-457200">
              <a:buAutoNum type="arabicPeriod"/>
            </a:pPr>
            <a:r>
              <a:rPr lang="en-US" sz="2800" dirty="0" smtClean="0"/>
              <a:t>What </a:t>
            </a:r>
            <a:r>
              <a:rPr lang="en-US" sz="2800" dirty="0" smtClean="0"/>
              <a:t>does co</a:t>
            </a:r>
            <a:r>
              <a:rPr lang="en-US" sz="2800" dirty="0" smtClean="0"/>
              <a:t>-teaching collaboration between a cooperating teacher and a teacher candidate look like in clinical practice?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1753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9705</TotalTime>
  <Words>1571</Words>
  <Application>Microsoft Macintosh PowerPoint</Application>
  <PresentationFormat>On-screen Show (4:3)</PresentationFormat>
  <Paragraphs>157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Essential</vt:lpstr>
      <vt:lpstr>California State University San Marcos  Single Subject  Credential Program</vt:lpstr>
      <vt:lpstr>Cooperating Teacher and Teacher Candidate Training and Information</vt:lpstr>
      <vt:lpstr>Single Subject Program</vt:lpstr>
      <vt:lpstr>Focus on Clinical Practice</vt:lpstr>
      <vt:lpstr>Program Organization to Focus on Clinical Practice</vt:lpstr>
      <vt:lpstr>Focus on Digital Age Teachers and Learners  Grown Up Digital Tapscott (2009)</vt:lpstr>
      <vt:lpstr>Review: Focus on Social Justice</vt:lpstr>
      <vt:lpstr>Review: Co-Teaching in Clinical Practice</vt:lpstr>
      <vt:lpstr>What is Co-Teaching?</vt:lpstr>
      <vt:lpstr>Villa, Thousand, and Nevin (2013)</vt:lpstr>
      <vt:lpstr>Benefits and and Challenges of co-teaching</vt:lpstr>
      <vt:lpstr>Why co-teach in clinical practice? </vt:lpstr>
      <vt:lpstr>Review: Themes from CSUSM co-teaching pilot research</vt:lpstr>
      <vt:lpstr>Benefits</vt:lpstr>
      <vt:lpstr>Challenges of Co-teaching</vt:lpstr>
      <vt:lpstr>Review of Co-teaching models</vt:lpstr>
      <vt:lpstr>Prepare for a good experience</vt:lpstr>
      <vt:lpstr>Roles In Clinical Practice (in brief)</vt:lpstr>
      <vt:lpstr>Facilitation of Co-Teaching Conversation with Cooperating Teacher and Teacher Candidate</vt:lpstr>
      <vt:lpstr>Pre-nuptial conversation: Take 2 minutes to begin the conversation now. </vt:lpstr>
      <vt:lpstr>Continue the conversation</vt:lpstr>
      <vt:lpstr>Planning and Teaching Observations</vt:lpstr>
      <vt:lpstr>Suggested timeline and CP calendar</vt:lpstr>
      <vt:lpstr>Co-teaching Conversations</vt:lpstr>
      <vt:lpstr>Co-Teaching Community Moodle</vt:lpstr>
    </vt:vector>
  </TitlesOfParts>
  <Company>csusm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Co-Teaching </dc:title>
  <dc:creator>Pat Stall</dc:creator>
  <cp:lastModifiedBy>Pat Stall</cp:lastModifiedBy>
  <cp:revision>50</cp:revision>
  <cp:lastPrinted>2012-05-09T21:17:12Z</cp:lastPrinted>
  <dcterms:created xsi:type="dcterms:W3CDTF">2012-05-07T23:47:02Z</dcterms:created>
  <dcterms:modified xsi:type="dcterms:W3CDTF">2012-08-04T19:31:26Z</dcterms:modified>
</cp:coreProperties>
</file>