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notesMasterIdLst>
    <p:notesMasterId r:id="rId21"/>
  </p:notesMasterIdLst>
  <p:handoutMasterIdLst>
    <p:handoutMasterId r:id="rId22"/>
  </p:handoutMasterIdLst>
  <p:sldIdLst>
    <p:sldId id="256" r:id="rId2"/>
    <p:sldId id="265" r:id="rId3"/>
    <p:sldId id="284" r:id="rId4"/>
    <p:sldId id="270" r:id="rId5"/>
    <p:sldId id="261" r:id="rId6"/>
    <p:sldId id="285" r:id="rId7"/>
    <p:sldId id="281" r:id="rId8"/>
    <p:sldId id="286" r:id="rId9"/>
    <p:sldId id="267" r:id="rId10"/>
    <p:sldId id="271" r:id="rId11"/>
    <p:sldId id="290" r:id="rId12"/>
    <p:sldId id="279" r:id="rId13"/>
    <p:sldId id="287" r:id="rId14"/>
    <p:sldId id="289" r:id="rId15"/>
    <p:sldId id="280" r:id="rId16"/>
    <p:sldId id="291" r:id="rId17"/>
    <p:sldId id="288" r:id="rId18"/>
    <p:sldId id="272" r:id="rId19"/>
    <p:sldId id="273" r:id="rId20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2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60"/>
  </p:normalViewPr>
  <p:slideViewPr>
    <p:cSldViewPr snapToGrid="0">
      <p:cViewPr varScale="1">
        <p:scale>
          <a:sx n="77" d="100"/>
          <a:sy n="77" d="100"/>
        </p:scale>
        <p:origin x="773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24B00DE-E5D5-4535-87A6-A30E5EA76DA7}" type="datetimeFigureOut">
              <a:rPr lang="en-US" smtClean="0"/>
              <a:t>5/25/2021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12E6756-0838-46B3-9205-369D35B1F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863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5379236-D97B-4111-ABCB-2EA1A0F6F983}" type="datetimeFigureOut">
              <a:rPr lang="en-US" smtClean="0"/>
              <a:t>5/25/2021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75E1DAB-7C55-4FFA-A0B7-DC7DEE342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82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E1DAB-7C55-4FFA-A0B7-DC7DEE342F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915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E1DAB-7C55-4FFA-A0B7-DC7DEE342F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519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E1DAB-7C55-4FFA-A0B7-DC7DEE342F2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667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E1DAB-7C55-4FFA-A0B7-DC7DEE342F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34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E1DAB-7C55-4FFA-A0B7-DC7DEE342F2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10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E1DAB-7C55-4FFA-A0B7-DC7DEE342F2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51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E1DAB-7C55-4FFA-A0B7-DC7DEE342F2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1433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Sharing time, again</a:t>
            </a:r>
          </a:p>
          <a:p>
            <a:r>
              <a:rPr lang="en-US" dirty="0"/>
              <a:t>Worksheet for Backward Design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E1DAB-7C55-4FFA-A0B7-DC7DEE342F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122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Practice creating a rubric on the blank form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E1DAB-7C55-4FFA-A0B7-DC7DEE342F2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9686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E1DAB-7C55-4FFA-A0B7-DC7DEE342F2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075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E1DAB-7C55-4FFA-A0B7-DC7DEE342F2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886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6217921" y="5203231"/>
            <a:ext cx="5161279" cy="1148080"/>
          </a:xfrm>
        </p:spPr>
        <p:txBody>
          <a:bodyPr>
            <a:normAutofit/>
          </a:bodyPr>
          <a:lstStyle/>
          <a:p>
            <a:r>
              <a:rPr lang="en-US" sz="1800" dirty="0"/>
              <a:t>Melissa Simnitt</a:t>
            </a:r>
          </a:p>
          <a:p>
            <a:r>
              <a:rPr lang="en-US" sz="1800" dirty="0"/>
              <a:t>Academic Programs – CRA 5201 – x8880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4232" y="1056969"/>
            <a:ext cx="10454968" cy="1927225"/>
          </a:xfrm>
        </p:spPr>
        <p:txBody>
          <a:bodyPr anchor="t"/>
          <a:lstStyle/>
          <a:p>
            <a:pPr algn="ctr"/>
            <a:r>
              <a:rPr lang="en-US" sz="6600" cap="none" dirty="0"/>
              <a:t>Assessment for </a:t>
            </a:r>
            <a:br>
              <a:rPr lang="en-US" sz="6600" cap="none" dirty="0"/>
            </a:br>
            <a:r>
              <a:rPr lang="en-US" sz="6600" cap="none" dirty="0"/>
              <a:t>Service Learning</a:t>
            </a:r>
            <a:br>
              <a:rPr lang="en-US" sz="4400" cap="none" dirty="0"/>
            </a:br>
            <a:br>
              <a:rPr lang="en-US" sz="4400" cap="none" dirty="0"/>
            </a:br>
            <a:r>
              <a:rPr lang="en-US" sz="3800" cap="none" dirty="0">
                <a:solidFill>
                  <a:schemeClr val="tx1"/>
                </a:solidFill>
              </a:rPr>
              <a:t>Reflections and Rubrics</a:t>
            </a:r>
            <a:endParaRPr lang="en-US" sz="3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594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50792"/>
            <a:ext cx="10972800" cy="1490472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Goals! </a:t>
            </a:r>
            <a:br>
              <a:rPr lang="en-US" sz="4400" dirty="0"/>
            </a:br>
            <a:br>
              <a:rPr lang="en-US" sz="2800" dirty="0"/>
            </a:br>
            <a:r>
              <a:rPr lang="en-US" sz="3100" dirty="0"/>
              <a:t>At the end of this session, we will have…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44436"/>
            <a:ext cx="10972800" cy="4232564"/>
          </a:xfrm>
        </p:spPr>
        <p:txBody>
          <a:bodyPr>
            <a:normAutofit/>
          </a:bodyPr>
          <a:lstStyle/>
          <a:p>
            <a:r>
              <a:rPr lang="en-US" sz="2800" dirty="0"/>
              <a:t>Discussed what students should know and do by the end of a course/class and how it connects with SL</a:t>
            </a:r>
            <a:br>
              <a:rPr lang="en-US" sz="2800" dirty="0"/>
            </a:br>
            <a:endParaRPr lang="en-US" sz="2800" dirty="0"/>
          </a:p>
          <a:p>
            <a:r>
              <a:rPr lang="en-US" sz="2800" dirty="0"/>
              <a:t> Discussed what “good” assessment looks like for SL </a:t>
            </a:r>
            <a:br>
              <a:rPr lang="en-US" sz="2800" dirty="0"/>
            </a:br>
            <a:endParaRPr lang="en-US" sz="2800" dirty="0"/>
          </a:p>
          <a:p>
            <a:r>
              <a:rPr lang="en-US" sz="2800" dirty="0"/>
              <a:t> Reviewed how assessment can be used to guide learning </a:t>
            </a:r>
            <a:br>
              <a:rPr lang="en-US" sz="2800" dirty="0"/>
            </a:br>
            <a:endParaRPr lang="en-US" sz="2800" dirty="0"/>
          </a:p>
          <a:p>
            <a:r>
              <a:rPr lang="en-US" sz="2800" dirty="0"/>
              <a:t> Reviewed resources</a:t>
            </a:r>
          </a:p>
        </p:txBody>
      </p:sp>
    </p:spTree>
    <p:extLst>
      <p:ext uri="{BB962C8B-B14F-4D97-AF65-F5344CB8AC3E}">
        <p14:creationId xmlns:p14="http://schemas.microsoft.com/office/powerpoint/2010/main" val="251759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540326" y="584043"/>
            <a:ext cx="10825943" cy="1490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Quick Review </a:t>
            </a:r>
            <a:br>
              <a:rPr lang="en-US" sz="4400" dirty="0"/>
            </a:br>
            <a:br>
              <a:rPr lang="en-US" sz="2800" dirty="0"/>
            </a:br>
            <a:r>
              <a:rPr lang="en-US" sz="3100" dirty="0"/>
              <a:t>So far, you’ve covered…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0327" y="2202873"/>
            <a:ext cx="1082594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definition of SL and the campus overview </a:t>
            </a:r>
            <a:br>
              <a:rPr lang="en-US" sz="2800" dirty="0"/>
            </a:b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Learning Outcome development &amp; incorporating SL into your course</a:t>
            </a:r>
            <a:br>
              <a:rPr lang="en-US" sz="2800" dirty="0"/>
            </a:b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Critical SL</a:t>
            </a:r>
          </a:p>
          <a:p>
            <a:endParaRPr lang="en-US" sz="2800" dirty="0"/>
          </a:p>
          <a:p>
            <a:r>
              <a:rPr lang="en-US" sz="3600" dirty="0"/>
              <a:t>Which brings us to…ASSESSMENT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1534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Assessment of Learning begins with Outcomes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7877" y="2044005"/>
            <a:ext cx="104240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What should your students know or be able to do at the end of the course/class/SL?</a:t>
            </a:r>
          </a:p>
        </p:txBody>
      </p:sp>
      <p:cxnSp>
        <p:nvCxnSpPr>
          <p:cNvPr id="7" name="Straight Connector 6"/>
          <p:cNvCxnSpPr>
            <a:cxnSpLocks/>
          </p:cNvCxnSpPr>
          <p:nvPr/>
        </p:nvCxnSpPr>
        <p:spPr>
          <a:xfrm>
            <a:off x="609600" y="3407673"/>
            <a:ext cx="109728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C6DFB534-AB8E-41C2-B972-F7ED0FD7C3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4146" y="3665831"/>
            <a:ext cx="4047297" cy="28579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034C7F-64BF-49D7-B88D-663155EFE7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3542" y="4083189"/>
            <a:ext cx="1820285" cy="182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417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12954" y="638292"/>
            <a:ext cx="11342377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400" dirty="0"/>
          </a:p>
        </p:txBody>
      </p:sp>
      <p:sp>
        <p:nvSpPr>
          <p:cNvPr id="12" name="TextBox 11"/>
          <p:cNvSpPr txBox="1"/>
          <p:nvPr/>
        </p:nvSpPr>
        <p:spPr>
          <a:xfrm>
            <a:off x="597742" y="682860"/>
            <a:ext cx="9697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Discussion time!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2EF832-0F12-448D-9ECE-4B67DBD99220}"/>
              </a:ext>
            </a:extLst>
          </p:cNvPr>
          <p:cNvSpPr txBox="1"/>
          <p:nvPr/>
        </p:nvSpPr>
        <p:spPr>
          <a:xfrm>
            <a:off x="597742" y="1859339"/>
            <a:ext cx="10972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2"/>
                </a:solidFill>
              </a:rPr>
              <a:t>After brainstorming “homework,” consider: </a:t>
            </a:r>
          </a:p>
          <a:p>
            <a:pPr>
              <a:spcAft>
                <a:spcPts val="600"/>
              </a:spcAft>
            </a:pPr>
            <a:endParaRPr lang="en-US" sz="2400" dirty="0"/>
          </a:p>
          <a:p>
            <a:pPr marL="342900" indent="-342900">
              <a:spcAft>
                <a:spcPts val="600"/>
              </a:spcAft>
              <a:buAutoNum type="arabicParenR"/>
            </a:pPr>
            <a:r>
              <a:rPr lang="en-US" sz="2400" dirty="0"/>
              <a:t>Are LOs solid, simply stated, and measurable?</a:t>
            </a:r>
          </a:p>
          <a:p>
            <a:pPr marL="342900" indent="-342900">
              <a:spcAft>
                <a:spcPts val="600"/>
              </a:spcAft>
              <a:buAutoNum type="arabicParenR"/>
            </a:pPr>
            <a:r>
              <a:rPr lang="en-US" sz="2400" dirty="0"/>
              <a:t>What type of SL is incorporated? How much of the course is devoted to SL?</a:t>
            </a:r>
          </a:p>
          <a:p>
            <a:pPr marL="342900" indent="-342900">
              <a:spcAft>
                <a:spcPts val="600"/>
              </a:spcAft>
              <a:buAutoNum type="arabicParenR"/>
            </a:pPr>
            <a:r>
              <a:rPr lang="en-US" sz="2400" dirty="0"/>
              <a:t>Are the LOs tied to the SL </a:t>
            </a:r>
            <a:r>
              <a:rPr lang="en-US" sz="2400" i="1" dirty="0">
                <a:solidFill>
                  <a:schemeClr val="tx2"/>
                </a:solidFill>
              </a:rPr>
              <a:t>and</a:t>
            </a:r>
            <a:r>
              <a:rPr lang="en-US" sz="2400" dirty="0"/>
              <a:t> course content?</a:t>
            </a:r>
          </a:p>
          <a:p>
            <a:pPr marL="342900" indent="-342900">
              <a:spcAft>
                <a:spcPts val="600"/>
              </a:spcAft>
              <a:buAutoNum type="arabicParenR"/>
            </a:pPr>
            <a:r>
              <a:rPr lang="en-US" sz="2400" dirty="0"/>
              <a:t>Do the LOs connect the experience to the learning?</a:t>
            </a:r>
          </a:p>
          <a:p>
            <a:pPr marL="342900" indent="-342900">
              <a:spcAft>
                <a:spcPts val="600"/>
              </a:spcAft>
              <a:buAutoNum type="arabicParenR"/>
            </a:pPr>
            <a:r>
              <a:rPr lang="en-US" sz="2400" dirty="0"/>
              <a:t>Course activities (assignment weight, speakers, projects, etc.)</a:t>
            </a:r>
          </a:p>
        </p:txBody>
      </p:sp>
    </p:spTree>
    <p:extLst>
      <p:ext uri="{BB962C8B-B14F-4D97-AF65-F5344CB8AC3E}">
        <p14:creationId xmlns:p14="http://schemas.microsoft.com/office/powerpoint/2010/main" val="383616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014019"/>
          </a:xfrm>
        </p:spPr>
        <p:txBody>
          <a:bodyPr>
            <a:normAutofit/>
          </a:bodyPr>
          <a:lstStyle/>
          <a:p>
            <a:r>
              <a:rPr lang="en-US" sz="2800" dirty="0"/>
              <a:t>Connects learning to activity</a:t>
            </a:r>
          </a:p>
          <a:p>
            <a:r>
              <a:rPr lang="en-US" sz="2800" dirty="0"/>
              <a:t>On-going and woven throughout course</a:t>
            </a:r>
          </a:p>
          <a:p>
            <a:r>
              <a:rPr lang="en-US" sz="2800" dirty="0"/>
              <a:t>Designed to help students do well</a:t>
            </a:r>
          </a:p>
          <a:p>
            <a:pPr lvl="1"/>
            <a:r>
              <a:rPr lang="en-US" dirty="0"/>
              <a:t>Does more than measures “whether they got it”</a:t>
            </a:r>
          </a:p>
          <a:p>
            <a:pPr lvl="1"/>
            <a:r>
              <a:rPr lang="en-US" dirty="0"/>
              <a:t>Enhances learning, itself (revisits the point, concept, etc. throughout the lesson and others) </a:t>
            </a:r>
          </a:p>
          <a:p>
            <a:r>
              <a:rPr lang="en-US" sz="2800" dirty="0"/>
              <a:t>Simple and appropriate for the assignment</a:t>
            </a:r>
          </a:p>
          <a:p>
            <a:endParaRPr lang="en-US" sz="28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“Good” Assessment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599" y="5690419"/>
            <a:ext cx="108744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Wiggins, G. P., &amp; </a:t>
            </a:r>
            <a:r>
              <a:rPr lang="en-US" sz="1600" dirty="0" err="1"/>
              <a:t>McTighe</a:t>
            </a:r>
            <a:r>
              <a:rPr lang="en-US" sz="1600" dirty="0"/>
              <a:t>, J. (2008). </a:t>
            </a:r>
            <a:r>
              <a:rPr lang="en-US" sz="1600" i="1" dirty="0"/>
              <a:t>Understanding by design</a:t>
            </a:r>
            <a:r>
              <a:rPr lang="en-US" sz="1600" dirty="0"/>
              <a:t> (2nd ed.). Alexandria, VA: Association for Supervision and Curriculum Development</a:t>
            </a:r>
          </a:p>
        </p:txBody>
      </p:sp>
    </p:spTree>
    <p:extLst>
      <p:ext uri="{BB962C8B-B14F-4D97-AF65-F5344CB8AC3E}">
        <p14:creationId xmlns:p14="http://schemas.microsoft.com/office/powerpoint/2010/main" val="192760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636" y="347702"/>
            <a:ext cx="6151419" cy="990074"/>
          </a:xfrm>
        </p:spPr>
        <p:txBody>
          <a:bodyPr>
            <a:normAutofit/>
          </a:bodyPr>
          <a:lstStyle/>
          <a:p>
            <a:r>
              <a:rPr lang="en-US" dirty="0"/>
              <a:t>Good assessment tools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5637" y="1357350"/>
            <a:ext cx="993773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Formative vs. Summative; Graded vs. Ungraded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Checking for understanding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Quizzes &amp; Exams (multiple-guess vs. fill-in the blank)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Self-reporting (reflections, surveys)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Rubrics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25445" y="4208206"/>
            <a:ext cx="996007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Connects to learning						Woven throughout course</a:t>
            </a:r>
            <a:br>
              <a:rPr lang="en-US" sz="2600" dirty="0"/>
            </a:br>
            <a:r>
              <a:rPr lang="en-US" sz="2600" dirty="0"/>
              <a:t>	</a:t>
            </a:r>
          </a:p>
          <a:p>
            <a:endParaRPr lang="en-US" sz="2600" dirty="0"/>
          </a:p>
          <a:p>
            <a:r>
              <a:rPr lang="en-US" sz="2600" dirty="0"/>
              <a:t>Helps students do well					Simple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075" y="3996517"/>
            <a:ext cx="842896" cy="6545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4593" y="3992893"/>
            <a:ext cx="844382" cy="65818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4594" y="5155950"/>
            <a:ext cx="844382" cy="6581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423" y="5155950"/>
            <a:ext cx="844382" cy="65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88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12954" y="638292"/>
            <a:ext cx="11342377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400" dirty="0"/>
          </a:p>
        </p:txBody>
      </p:sp>
      <p:sp>
        <p:nvSpPr>
          <p:cNvPr id="12" name="TextBox 11"/>
          <p:cNvSpPr txBox="1"/>
          <p:nvPr/>
        </p:nvSpPr>
        <p:spPr>
          <a:xfrm>
            <a:off x="412954" y="682860"/>
            <a:ext cx="9882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Discussion time!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5131" y="3050379"/>
            <a:ext cx="2255001" cy="2255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713" y="3223546"/>
            <a:ext cx="6000574" cy="19086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49BE2F5-CF7F-470B-A210-2E3ADCE1DF5C}"/>
              </a:ext>
            </a:extLst>
          </p:cNvPr>
          <p:cNvSpPr txBox="1"/>
          <p:nvPr/>
        </p:nvSpPr>
        <p:spPr>
          <a:xfrm>
            <a:off x="606287" y="1628892"/>
            <a:ext cx="10287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What are some examples you already use?</a:t>
            </a:r>
          </a:p>
        </p:txBody>
      </p:sp>
    </p:spTree>
    <p:extLst>
      <p:ext uri="{BB962C8B-B14F-4D97-AF65-F5344CB8AC3E}">
        <p14:creationId xmlns:p14="http://schemas.microsoft.com/office/powerpoint/2010/main" val="926299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20" y="367011"/>
            <a:ext cx="10844018" cy="999774"/>
          </a:xfrm>
        </p:spPr>
        <p:txBody>
          <a:bodyPr>
            <a:normAutofit/>
          </a:bodyPr>
          <a:lstStyle/>
          <a:p>
            <a:r>
              <a:rPr lang="en-US" sz="4400" dirty="0"/>
              <a:t>Guided Learning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2620" y="1366785"/>
            <a:ext cx="1109749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000" dirty="0"/>
              <a:t>Focusing on Self-Reflection &amp; Rubrics</a:t>
            </a:r>
            <a:br>
              <a:rPr lang="en-US" sz="3000" dirty="0"/>
            </a:br>
            <a:endParaRPr lang="en-US" sz="3000" dirty="0"/>
          </a:p>
          <a:p>
            <a:pPr>
              <a:spcAft>
                <a:spcPts val="600"/>
              </a:spcAft>
            </a:pPr>
            <a:r>
              <a:rPr lang="en-US" sz="3000" dirty="0"/>
              <a:t>Things to keep in mind:</a:t>
            </a:r>
          </a:p>
          <a:p>
            <a:pPr marL="457200" indent="-4572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sz="2600" dirty="0"/>
              <a:t>Best times to use students’ self-reflections (self-reporting) </a:t>
            </a:r>
          </a:p>
          <a:p>
            <a:pPr marL="457200" indent="-4572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sz="2600" dirty="0"/>
              <a:t>Writing assignment(s) &amp; grading them</a:t>
            </a:r>
          </a:p>
          <a:p>
            <a:pPr marL="457200" indent="-4572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sz="2600" dirty="0"/>
              <a:t>Be specific about what you will and will not be grading</a:t>
            </a:r>
          </a:p>
          <a:p>
            <a:pPr marL="457200" indent="-45720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sz="2600" dirty="0"/>
              <a:t>Develop a GOOD rubric that can be used across all (or most) assignments</a:t>
            </a:r>
          </a:p>
          <a:p>
            <a:pPr>
              <a:spcAft>
                <a:spcPts val="600"/>
              </a:spcAft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311177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536" y="395748"/>
            <a:ext cx="11316929" cy="990600"/>
          </a:xfrm>
        </p:spPr>
        <p:txBody>
          <a:bodyPr>
            <a:normAutofit/>
          </a:bodyPr>
          <a:lstStyle/>
          <a:p>
            <a:r>
              <a:rPr lang="en-US" dirty="0"/>
              <a:t>What goes into a “good” reflection?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284" y="1274564"/>
            <a:ext cx="1059917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Choose a grading method; stick with it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Provide the rubric(s) up-front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Check for understanding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Allow students to offer opinions, answer questions with facts, or compare/contrast topics in the reflections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Reflect on the application, not the skill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Avoid leading the answer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Continuous – ongoing component of course, happening before, during, and after the experience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Activity is meaningful in relation to the experience (connected)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Kolb’s Experiential Learning Cycle (What? So what? Now what?)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2284" y="6019338"/>
            <a:ext cx="111611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333333"/>
                </a:solidFill>
              </a:rPr>
              <a:t>Kolb, D. A. (1984). </a:t>
            </a:r>
            <a:r>
              <a:rPr lang="en-US" sz="1600" i="1" dirty="0">
                <a:solidFill>
                  <a:srgbClr val="333333"/>
                </a:solidFill>
              </a:rPr>
              <a:t>Experiential learning: Experience as the source of learning and development</a:t>
            </a:r>
            <a:r>
              <a:rPr lang="en-US" sz="1600" dirty="0">
                <a:solidFill>
                  <a:srgbClr val="333333"/>
                </a:solidFill>
              </a:rPr>
              <a:t>. Englewood Cliffs: Prentice-Hall.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47907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72F56-726D-40A8-80B0-DFBA2504C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Providing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15E08-15AD-4D2B-97BA-A6CF50B24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What kind of feedback, if any, will you incorporate?</a:t>
            </a:r>
          </a:p>
          <a:p>
            <a:pPr lvl="1"/>
            <a:r>
              <a:rPr lang="en-US" sz="2200" dirty="0"/>
              <a:t>Purpose</a:t>
            </a:r>
            <a:br>
              <a:rPr lang="en-US" dirty="0"/>
            </a:br>
            <a:endParaRPr lang="en-US" dirty="0"/>
          </a:p>
          <a:p>
            <a:r>
              <a:rPr lang="en-US" sz="2600" dirty="0"/>
              <a:t>Teaching students how to provide feedback </a:t>
            </a:r>
          </a:p>
          <a:p>
            <a:pPr lvl="1"/>
            <a:r>
              <a:rPr lang="en-US" sz="2200" u="sng" dirty="0"/>
              <a:t>R</a:t>
            </a:r>
            <a:r>
              <a:rPr lang="en-US" sz="2200" dirty="0"/>
              <a:t>eflect – </a:t>
            </a:r>
            <a:r>
              <a:rPr lang="en-US" sz="2200" u="sng" dirty="0"/>
              <a:t>I</a:t>
            </a:r>
            <a:r>
              <a:rPr lang="en-US" sz="2200" dirty="0"/>
              <a:t>nquire – </a:t>
            </a:r>
            <a:r>
              <a:rPr lang="en-US" sz="2200" u="sng" dirty="0"/>
              <a:t>S</a:t>
            </a:r>
            <a:r>
              <a:rPr lang="en-US" sz="2200" dirty="0"/>
              <a:t>uggest – </a:t>
            </a:r>
            <a:r>
              <a:rPr lang="en-US" sz="2200" u="sng" dirty="0"/>
              <a:t>E</a:t>
            </a:r>
            <a:r>
              <a:rPr lang="en-US" sz="2200" dirty="0"/>
              <a:t>levate (RISE)</a:t>
            </a:r>
          </a:p>
          <a:p>
            <a:pPr lvl="1"/>
            <a:r>
              <a:rPr lang="en-US" sz="2200" u="sng" dirty="0"/>
              <a:t>G</a:t>
            </a:r>
            <a:r>
              <a:rPr lang="en-US" sz="2200" dirty="0"/>
              <a:t>rowth-oriented – </a:t>
            </a:r>
            <a:r>
              <a:rPr lang="en-US" sz="2200" u="sng" dirty="0"/>
              <a:t>R</a:t>
            </a:r>
            <a:r>
              <a:rPr lang="en-US" sz="2200" dirty="0"/>
              <a:t>eal – </a:t>
            </a:r>
            <a:r>
              <a:rPr lang="en-US" sz="2200" u="sng" dirty="0"/>
              <a:t>E</a:t>
            </a:r>
            <a:r>
              <a:rPr lang="en-US" sz="2200" dirty="0"/>
              <a:t>mpathetic – </a:t>
            </a:r>
            <a:r>
              <a:rPr lang="en-US" sz="2200" u="sng" dirty="0"/>
              <a:t>A</a:t>
            </a:r>
            <a:r>
              <a:rPr lang="en-US" sz="2200" dirty="0"/>
              <a:t>sked for – </a:t>
            </a:r>
            <a:r>
              <a:rPr lang="en-US" sz="2200" u="sng" dirty="0"/>
              <a:t>T</a:t>
            </a:r>
            <a:r>
              <a:rPr lang="en-US" sz="2200" dirty="0"/>
              <a:t>imely (GREAT)</a:t>
            </a:r>
          </a:p>
        </p:txBody>
      </p:sp>
    </p:spTree>
    <p:extLst>
      <p:ext uri="{BB962C8B-B14F-4D97-AF65-F5344CB8AC3E}">
        <p14:creationId xmlns:p14="http://schemas.microsoft.com/office/powerpoint/2010/main" val="2284214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goes into a good rubric?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599" y="1600200"/>
            <a:ext cx="11357113" cy="4876800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Criteria</a:t>
            </a:r>
          </a:p>
          <a:p>
            <a:pPr lvl="1"/>
            <a:r>
              <a:rPr lang="en-US" sz="2200" dirty="0"/>
              <a:t>Specific &amp; one-dimensional so students and raters can clearly identify the expectations</a:t>
            </a:r>
          </a:p>
          <a:p>
            <a:pPr lvl="1"/>
            <a:r>
              <a:rPr lang="en-US" sz="2200" dirty="0"/>
              <a:t>Use words directly from LOs</a:t>
            </a:r>
            <a:br>
              <a:rPr lang="en-US" dirty="0"/>
            </a:br>
            <a:endParaRPr lang="en-US" dirty="0"/>
          </a:p>
          <a:p>
            <a:r>
              <a:rPr lang="en-US" sz="2600" dirty="0"/>
              <a:t>Levels of performance</a:t>
            </a:r>
          </a:p>
          <a:p>
            <a:pPr lvl="1"/>
            <a:r>
              <a:rPr lang="en-US" sz="2200" dirty="0"/>
              <a:t>3-5 levels is the norm; 4-levels is common; 3-levels is simple!</a:t>
            </a:r>
          </a:p>
          <a:p>
            <a:pPr lvl="1"/>
            <a:r>
              <a:rPr lang="en-US" sz="2200" dirty="0"/>
              <a:t>Does not meet/Meets/Exceeds</a:t>
            </a:r>
            <a:br>
              <a:rPr lang="en-US" dirty="0"/>
            </a:br>
            <a:endParaRPr lang="en-US" dirty="0"/>
          </a:p>
          <a:p>
            <a:r>
              <a:rPr lang="en-US" sz="2600" dirty="0"/>
              <a:t>Gradations of quality</a:t>
            </a:r>
          </a:p>
          <a:p>
            <a:pPr lvl="1"/>
            <a:r>
              <a:rPr lang="en-US" sz="2200" dirty="0"/>
              <a:t>Clear and specific descriptions of what constitutes each level </a:t>
            </a:r>
          </a:p>
          <a:p>
            <a:pPr lvl="1"/>
            <a:r>
              <a:rPr lang="en-US" sz="2200" dirty="0"/>
              <a:t>Items missing = does not meet</a:t>
            </a:r>
          </a:p>
          <a:p>
            <a:pPr lvl="1"/>
            <a:r>
              <a:rPr lang="en-US" sz="2200" dirty="0"/>
              <a:t>Required elements included = meets</a:t>
            </a:r>
          </a:p>
          <a:p>
            <a:pPr lvl="1"/>
            <a:r>
              <a:rPr lang="en-US" sz="2200" dirty="0"/>
              <a:t>Required elements plus additional supporting information included = exceeds</a:t>
            </a:r>
          </a:p>
        </p:txBody>
      </p:sp>
    </p:spTree>
    <p:extLst>
      <p:ext uri="{BB962C8B-B14F-4D97-AF65-F5344CB8AC3E}">
        <p14:creationId xmlns:p14="http://schemas.microsoft.com/office/powerpoint/2010/main" val="1349835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Good rubric – continued…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A5BA03D0-5CAA-44B4-83E4-87B558D42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76800"/>
          </a:xfrm>
        </p:spPr>
        <p:txBody>
          <a:bodyPr/>
          <a:lstStyle/>
          <a:p>
            <a:r>
              <a:rPr lang="en-US" sz="2600" dirty="0"/>
              <a:t>Continuity</a:t>
            </a:r>
          </a:p>
          <a:p>
            <a:pPr lvl="1"/>
            <a:r>
              <a:rPr lang="en-US" sz="2200" dirty="0"/>
              <a:t>Difference in quality should be equal between each level</a:t>
            </a:r>
          </a:p>
          <a:p>
            <a:pPr lvl="1"/>
            <a:r>
              <a:rPr lang="en-US" sz="2200" dirty="0"/>
              <a:t>Distance between Exceeds and Meets = distance between Meets and Does not meet</a:t>
            </a:r>
            <a:br>
              <a:rPr lang="en-US" dirty="0"/>
            </a:br>
            <a:endParaRPr lang="en-US" dirty="0"/>
          </a:p>
          <a:p>
            <a:r>
              <a:rPr lang="en-US" sz="2600" dirty="0"/>
              <a:t>Reliability</a:t>
            </a:r>
          </a:p>
          <a:p>
            <a:pPr lvl="1"/>
            <a:r>
              <a:rPr lang="en-US" sz="2200" dirty="0"/>
              <a:t>A variety of raters should be able to use the rubric and arrive at similar scores</a:t>
            </a:r>
            <a:br>
              <a:rPr lang="en-US" dirty="0"/>
            </a:br>
            <a:endParaRPr lang="en-US" dirty="0"/>
          </a:p>
          <a:p>
            <a:r>
              <a:rPr lang="en-US" sz="2600" dirty="0"/>
              <a:t>Validity</a:t>
            </a:r>
          </a:p>
          <a:p>
            <a:pPr lvl="1"/>
            <a:r>
              <a:rPr lang="en-US" sz="2200" dirty="0"/>
              <a:t>Rates what is intended to rate</a:t>
            </a:r>
          </a:p>
          <a:p>
            <a:pPr lvl="1"/>
            <a:r>
              <a:rPr lang="en-US" sz="2200" dirty="0"/>
              <a:t>Scores what is central to the assignment</a:t>
            </a:r>
          </a:p>
        </p:txBody>
      </p:sp>
    </p:spTree>
    <p:extLst>
      <p:ext uri="{BB962C8B-B14F-4D97-AF65-F5344CB8AC3E}">
        <p14:creationId xmlns:p14="http://schemas.microsoft.com/office/powerpoint/2010/main" val="614610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487CC1-83B6-4F3A-88FF-92CF77D4A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9885" y="443948"/>
            <a:ext cx="8467725" cy="63616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22EC67-50B4-41E6-A0DF-8A0E0783F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035" y="443948"/>
            <a:ext cx="2213113" cy="990600"/>
          </a:xfrm>
        </p:spPr>
        <p:txBody>
          <a:bodyPr>
            <a:normAutofit/>
          </a:bodyPr>
          <a:lstStyle/>
          <a:p>
            <a:r>
              <a:rPr lang="en-US" sz="3200" dirty="0"/>
              <a:t>SAMPLE</a:t>
            </a:r>
          </a:p>
        </p:txBody>
      </p:sp>
    </p:spTree>
    <p:extLst>
      <p:ext uri="{BB962C8B-B14F-4D97-AF65-F5344CB8AC3E}">
        <p14:creationId xmlns:p14="http://schemas.microsoft.com/office/powerpoint/2010/main" val="2336277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57B7E37-2BD2-405E-959E-EA94F2319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966" y="682860"/>
            <a:ext cx="2255001" cy="2255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DF36CA3-0CE5-4A48-9F8A-AFEE87000F83}"/>
              </a:ext>
            </a:extLst>
          </p:cNvPr>
          <p:cNvSpPr txBox="1"/>
          <p:nvPr/>
        </p:nvSpPr>
        <p:spPr>
          <a:xfrm>
            <a:off x="3591098" y="682860"/>
            <a:ext cx="6704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Practice time!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24D534-0A3B-4A9A-B7CA-21B5E05844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002" y="2616391"/>
            <a:ext cx="5493032" cy="331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990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F5E84-C478-4C5C-9637-11D8EE10F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Recap, Brainstorm, and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1CDFC-3567-4321-BF4B-826297355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2087217"/>
          </a:xfrm>
        </p:spPr>
        <p:txBody>
          <a:bodyPr/>
          <a:lstStyle/>
          <a:p>
            <a:r>
              <a:rPr lang="en-US" sz="2600" dirty="0"/>
              <a:t>What is/are your LO(s) for SL?</a:t>
            </a:r>
          </a:p>
          <a:p>
            <a:r>
              <a:rPr lang="en-US" sz="2600" dirty="0"/>
              <a:t>How will you assess the LOs? When? Where?</a:t>
            </a:r>
          </a:p>
          <a:p>
            <a:r>
              <a:rPr lang="en-US" sz="2600" dirty="0"/>
              <a:t>What types of assignments/activities will help students do well?</a:t>
            </a:r>
          </a:p>
          <a:p>
            <a:pPr lvl="1"/>
            <a:r>
              <a:rPr lang="en-US" sz="2200" dirty="0"/>
              <a:t>Informative to them </a:t>
            </a:r>
            <a:r>
              <a:rPr lang="en-US" sz="2200" i="1" u="sng" dirty="0"/>
              <a:t>and</a:t>
            </a:r>
            <a:r>
              <a:rPr lang="en-US" sz="2200" dirty="0"/>
              <a:t> you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2A61EF1-706B-46BA-BEAB-B7D0F32844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286805"/>
              </p:ext>
            </p:extLst>
          </p:nvPr>
        </p:nvGraphicFramePr>
        <p:xfrm>
          <a:off x="644940" y="3610866"/>
          <a:ext cx="10902120" cy="2427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4040">
                  <a:extLst>
                    <a:ext uri="{9D8B030D-6E8A-4147-A177-3AD203B41FA5}">
                      <a16:colId xmlns:a16="http://schemas.microsoft.com/office/drawing/2014/main" val="685577702"/>
                    </a:ext>
                  </a:extLst>
                </a:gridCol>
                <a:gridCol w="3634040">
                  <a:extLst>
                    <a:ext uri="{9D8B030D-6E8A-4147-A177-3AD203B41FA5}">
                      <a16:colId xmlns:a16="http://schemas.microsoft.com/office/drawing/2014/main" val="4283931266"/>
                    </a:ext>
                  </a:extLst>
                </a:gridCol>
                <a:gridCol w="3634040">
                  <a:extLst>
                    <a:ext uri="{9D8B030D-6E8A-4147-A177-3AD203B41FA5}">
                      <a16:colId xmlns:a16="http://schemas.microsoft.com/office/drawing/2014/main" val="3537784960"/>
                    </a:ext>
                  </a:extLst>
                </a:gridCol>
              </a:tblGrid>
              <a:tr h="948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Essentials (LOs)</a:t>
                      </a:r>
                      <a:endParaRPr lang="en-US" sz="1500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will students take from my class?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SWBAT...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Assessments</a:t>
                      </a:r>
                      <a:endParaRPr lang="en-US" sz="1500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would students need to have or be able to do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convince me (and themselves)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that they have achieved the LO?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Activities</a:t>
                      </a:r>
                      <a:endParaRPr lang="en-US" sz="1500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would students need to </a:t>
                      </a:r>
                      <a:r>
                        <a:rPr lang="en-US" sz="1200" b="1" i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 order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do well on the assessment?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428667"/>
                  </a:ext>
                </a:extLst>
              </a:tr>
              <a:tr h="66109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3869851"/>
                  </a:ext>
                </a:extLst>
              </a:tr>
              <a:tr h="74745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6744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4151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4E95827-C3DF-4383-9976-A7EBE656B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</p:spPr>
        <p:txBody>
          <a:bodyPr>
            <a:normAutofit/>
          </a:bodyPr>
          <a:lstStyle/>
          <a:p>
            <a:r>
              <a:rPr lang="en-US" dirty="0"/>
              <a:t>Designing Activity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E9A390-C6C6-4898-9A7B-C68351A0E389}"/>
              </a:ext>
            </a:extLst>
          </p:cNvPr>
          <p:cNvSpPr/>
          <p:nvPr/>
        </p:nvSpPr>
        <p:spPr>
          <a:xfrm>
            <a:off x="296536" y="2440051"/>
            <a:ext cx="11285864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Walk-out-the-door skills/knowledge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Be/Have vs. Make/Do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Simple statements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Measurable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A8E724-EA63-41C7-A2D4-B7F4C3B14B0C}"/>
              </a:ext>
            </a:extLst>
          </p:cNvPr>
          <p:cNvSpPr txBox="1"/>
          <p:nvPr/>
        </p:nvSpPr>
        <p:spPr>
          <a:xfrm>
            <a:off x="4532480" y="1655221"/>
            <a:ext cx="5347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9242"/>
                </a:solidFill>
              </a:rPr>
              <a:t>Learning Outcomes (SWBAT)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7440A1-91AC-49A3-B3BB-75A14D4EE838}"/>
              </a:ext>
            </a:extLst>
          </p:cNvPr>
          <p:cNvSpPr/>
          <p:nvPr/>
        </p:nvSpPr>
        <p:spPr>
          <a:xfrm>
            <a:off x="808383" y="1455166"/>
            <a:ext cx="37240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rgbClr val="009242"/>
                  </a:solidFill>
                  <a:prstDash val="solid"/>
                </a:ln>
                <a:solidFill>
                  <a:srgbClr val="009242"/>
                </a:solidFill>
                <a:effectLst/>
              </a:rPr>
              <a:t>Column #1</a:t>
            </a:r>
          </a:p>
        </p:txBody>
      </p:sp>
    </p:spTree>
    <p:extLst>
      <p:ext uri="{BB962C8B-B14F-4D97-AF65-F5344CB8AC3E}">
        <p14:creationId xmlns:p14="http://schemas.microsoft.com/office/powerpoint/2010/main" val="19087998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Designing Activity - Continued</a:t>
            </a:r>
          </a:p>
        </p:txBody>
      </p:sp>
      <p:sp>
        <p:nvSpPr>
          <p:cNvPr id="5" name="Rectangle 4"/>
          <p:cNvSpPr/>
          <p:nvPr/>
        </p:nvSpPr>
        <p:spPr>
          <a:xfrm>
            <a:off x="296536" y="2440051"/>
            <a:ext cx="11285864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Best way to measure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Be prepared to change stuff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Ok to change your LO(s)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i="1" dirty="0"/>
              <a:t>How can students convince me (and themselves) that they have achieved the skill?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5447" y="1632571"/>
            <a:ext cx="3546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9242"/>
                </a:solidFill>
              </a:rPr>
              <a:t>Assessments</a:t>
            </a:r>
          </a:p>
        </p:txBody>
      </p:sp>
      <p:sp>
        <p:nvSpPr>
          <p:cNvPr id="8" name="Rectangle 7"/>
          <p:cNvSpPr/>
          <p:nvPr/>
        </p:nvSpPr>
        <p:spPr>
          <a:xfrm>
            <a:off x="715475" y="1432516"/>
            <a:ext cx="37240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rgbClr val="009242"/>
                  </a:solidFill>
                  <a:prstDash val="solid"/>
                </a:ln>
                <a:solidFill>
                  <a:srgbClr val="009242"/>
                </a:solidFill>
                <a:effectLst/>
              </a:rPr>
              <a:t>Column #2</a:t>
            </a:r>
          </a:p>
        </p:txBody>
      </p:sp>
    </p:spTree>
    <p:extLst>
      <p:ext uri="{BB962C8B-B14F-4D97-AF65-F5344CB8AC3E}">
        <p14:creationId xmlns:p14="http://schemas.microsoft.com/office/powerpoint/2010/main" val="4580364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Designing Activity - Continued</a:t>
            </a:r>
          </a:p>
        </p:txBody>
      </p:sp>
      <p:sp>
        <p:nvSpPr>
          <p:cNvPr id="5" name="Rectangle 4"/>
          <p:cNvSpPr/>
          <p:nvPr/>
        </p:nvSpPr>
        <p:spPr>
          <a:xfrm>
            <a:off x="296536" y="2440051"/>
            <a:ext cx="1164036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How can I help students do well on the assessment?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Best way to teach topic &amp; measure it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Be prepared to change stuff</a:t>
            </a:r>
          </a:p>
          <a:p>
            <a:pPr lvl="1">
              <a:spcAft>
                <a:spcPts val="600"/>
              </a:spcAft>
            </a:pPr>
            <a:endParaRPr lang="en-US" sz="2800" dirty="0"/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/>
              <a:t>What would students need to </a:t>
            </a:r>
            <a:r>
              <a:rPr lang="en-US" sz="2800" b="1" i="1" dirty="0"/>
              <a:t>DO</a:t>
            </a:r>
            <a:r>
              <a:rPr lang="en-US" sz="2800" b="1" dirty="0"/>
              <a:t> in order to do well in my class?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85205" y="1531622"/>
            <a:ext cx="3546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9242"/>
                </a:solidFill>
              </a:rPr>
              <a:t>Activities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735354" y="1331567"/>
            <a:ext cx="37240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rgbClr val="009242"/>
                  </a:solidFill>
                  <a:prstDash val="solid"/>
                </a:ln>
                <a:solidFill>
                  <a:srgbClr val="009242"/>
                </a:solidFill>
                <a:effectLst/>
              </a:rPr>
              <a:t>Column #3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43812" y="5794816"/>
            <a:ext cx="8731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rgbClr val="C00000"/>
                </a:solidFill>
              </a:rPr>
              <a:t>Get students talking about their learning!</a:t>
            </a:r>
          </a:p>
        </p:txBody>
      </p:sp>
    </p:spTree>
    <p:extLst>
      <p:ext uri="{BB962C8B-B14F-4D97-AF65-F5344CB8AC3E}">
        <p14:creationId xmlns:p14="http://schemas.microsoft.com/office/powerpoint/2010/main" val="19079745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2355</TotalTime>
  <Words>691</Words>
  <Application>Microsoft Office PowerPoint</Application>
  <PresentationFormat>Widescreen</PresentationFormat>
  <Paragraphs>144</Paragraphs>
  <Slides>19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Wingdings</vt:lpstr>
      <vt:lpstr>Clarity</vt:lpstr>
      <vt:lpstr>Assessment for  Service Learning  Reflections and Rubrics</vt:lpstr>
      <vt:lpstr>Goals!   At the end of this session, we will have…</vt:lpstr>
      <vt:lpstr>PowerPoint Presentation</vt:lpstr>
      <vt:lpstr>Assessment of Learning begins with Outcomes</vt:lpstr>
      <vt:lpstr>PowerPoint Presentation</vt:lpstr>
      <vt:lpstr>“Good” Assessment </vt:lpstr>
      <vt:lpstr>Good assessment tools</vt:lpstr>
      <vt:lpstr>PowerPoint Presentation</vt:lpstr>
      <vt:lpstr>Guided Learning</vt:lpstr>
      <vt:lpstr>What goes into a “good” reflection?</vt:lpstr>
      <vt:lpstr>Providing Feedback</vt:lpstr>
      <vt:lpstr>What goes into a good rubric?</vt:lpstr>
      <vt:lpstr>Good rubric – continued…</vt:lpstr>
      <vt:lpstr>SAMPLE</vt:lpstr>
      <vt:lpstr>PowerPoint Presentation</vt:lpstr>
      <vt:lpstr>Recap, Brainstorm, and Design</vt:lpstr>
      <vt:lpstr>Designing Activity</vt:lpstr>
      <vt:lpstr>Designing Activity - Continued</vt:lpstr>
      <vt:lpstr>Designing Activity - Continued</vt:lpstr>
    </vt:vector>
  </TitlesOfParts>
  <Company>Ccal State San Marcos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Academic Programs  Assessment &amp; Program Review</dc:title>
  <dc:creator>Melissa Simnitt</dc:creator>
  <cp:lastModifiedBy>Melissa Simnitt</cp:lastModifiedBy>
  <cp:revision>113</cp:revision>
  <cp:lastPrinted>2018-03-20T18:13:30Z</cp:lastPrinted>
  <dcterms:created xsi:type="dcterms:W3CDTF">2014-08-18T18:12:12Z</dcterms:created>
  <dcterms:modified xsi:type="dcterms:W3CDTF">2021-05-25T18:02:22Z</dcterms:modified>
</cp:coreProperties>
</file>