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11" Type="http://schemas.openxmlformats.org/officeDocument/2006/relationships/slide" Target="slides/slide6.xml"/><Relationship Id="rId22" Type="http://schemas.openxmlformats.org/officeDocument/2006/relationships/font" Target="fonts/Roboto-italic.fntdata"/><Relationship Id="rId10" Type="http://schemas.openxmlformats.org/officeDocument/2006/relationships/slide" Target="slides/slide5.xml"/><Relationship Id="rId21"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5219deba2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5219deba2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5219deba2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5219deba2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5219deba2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5219deba2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2ab6d766b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2ab6d766b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5219deba20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25219deba20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2ab6d765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2ab6d765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5219deba2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5219deba2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5219deba2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5219deba2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5219deba2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5219deba2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53e2a8d043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53e2a8d043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53e2a8d043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53e2a8d043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53e2a8d04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53e2a8d04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53e3c26b27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53e3c26b27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hyperlink" Target="https://emojipedia.org/red-hear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doi.org/10.1016/j.beproc.2009.03.014" TargetMode="External"/><Relationship Id="rId4" Type="http://schemas.openxmlformats.org/officeDocument/2006/relationships/hyperlink" Target="https://doi.org/10.1016/j.beproc.2022.104752" TargetMode="External"/><Relationship Id="rId5"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2212650" y="1298425"/>
            <a:ext cx="4718700" cy="1059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500">
                <a:latin typeface="Times New Roman"/>
                <a:ea typeface="Times New Roman"/>
                <a:cs typeface="Times New Roman"/>
                <a:sym typeface="Times New Roman"/>
              </a:rPr>
              <a:t>What Causes the </a:t>
            </a:r>
            <a:endParaRPr b="1" sz="3500">
              <a:latin typeface="Times New Roman"/>
              <a:ea typeface="Times New Roman"/>
              <a:cs typeface="Times New Roman"/>
              <a:sym typeface="Times New Roman"/>
            </a:endParaRPr>
          </a:p>
          <a:p>
            <a:pPr indent="0" lvl="0" marL="0" rtl="0" algn="ctr">
              <a:spcBef>
                <a:spcPts val="0"/>
              </a:spcBef>
              <a:spcAft>
                <a:spcPts val="0"/>
              </a:spcAft>
              <a:buSzPts val="990"/>
              <a:buNone/>
            </a:pPr>
            <a:r>
              <a:rPr b="1" lang="en" sz="3500">
                <a:latin typeface="Times New Roman"/>
                <a:ea typeface="Times New Roman"/>
                <a:cs typeface="Times New Roman"/>
                <a:sym typeface="Times New Roman"/>
              </a:rPr>
              <a:t>“Guilty Look” in Dogs?</a:t>
            </a:r>
            <a:endParaRPr b="1" sz="3500">
              <a:latin typeface="Times New Roman"/>
              <a:ea typeface="Times New Roman"/>
              <a:cs typeface="Times New Roman"/>
              <a:sym typeface="Times New Roman"/>
            </a:endParaRPr>
          </a:p>
        </p:txBody>
      </p:sp>
      <p:sp>
        <p:nvSpPr>
          <p:cNvPr id="55" name="Google Shape;55;p13"/>
          <p:cNvSpPr txBox="1"/>
          <p:nvPr/>
        </p:nvSpPr>
        <p:spPr>
          <a:xfrm>
            <a:off x="1860150" y="2839825"/>
            <a:ext cx="5423700" cy="1800900"/>
          </a:xfrm>
          <a:prstGeom prst="rect">
            <a:avLst/>
          </a:prstGeom>
          <a:noFill/>
          <a:ln>
            <a:noFill/>
          </a:ln>
        </p:spPr>
        <p:txBody>
          <a:bodyPr anchorCtr="0" anchor="t" bIns="91425" lIns="91425" spcFirstLastPara="1" rIns="91425" wrap="square" tIns="91425">
            <a:spAutoFit/>
          </a:bodyPr>
          <a:lstStyle/>
          <a:p>
            <a:pPr indent="0" lvl="0" marL="0" rtl="0" algn="ctr">
              <a:lnSpc>
                <a:spcPct val="200000"/>
              </a:lnSpc>
              <a:spcBef>
                <a:spcPts val="0"/>
              </a:spcBef>
              <a:spcAft>
                <a:spcPts val="0"/>
              </a:spcAft>
              <a:buNone/>
            </a:pPr>
            <a:r>
              <a:rPr lang="en" sz="1500">
                <a:latin typeface="Times New Roman"/>
                <a:ea typeface="Times New Roman"/>
                <a:cs typeface="Times New Roman"/>
                <a:sym typeface="Times New Roman"/>
              </a:rPr>
              <a:t>Milly Lopez, Joaquin Lopez, Yuneises Manzo, Alyson Portillo, Carina Valencia, Alexis Vaughn, &amp; </a:t>
            </a:r>
            <a:r>
              <a:rPr lang="en" sz="1500">
                <a:solidFill>
                  <a:schemeClr val="dk1"/>
                </a:solidFill>
                <a:latin typeface="Times New Roman"/>
                <a:ea typeface="Times New Roman"/>
                <a:cs typeface="Times New Roman"/>
                <a:sym typeface="Times New Roman"/>
              </a:rPr>
              <a:t>Claudia Zepeda</a:t>
            </a:r>
            <a:endParaRPr sz="1500">
              <a:latin typeface="Times New Roman"/>
              <a:ea typeface="Times New Roman"/>
              <a:cs typeface="Times New Roman"/>
              <a:sym typeface="Times New Roman"/>
            </a:endParaRPr>
          </a:p>
          <a:p>
            <a:pPr indent="0" lvl="0" marL="0" rtl="0" algn="ctr">
              <a:lnSpc>
                <a:spcPct val="200000"/>
              </a:lnSpc>
              <a:spcBef>
                <a:spcPts val="0"/>
              </a:spcBef>
              <a:spcAft>
                <a:spcPts val="0"/>
              </a:spcAft>
              <a:buNone/>
            </a:pPr>
            <a:r>
              <a:rPr lang="en" sz="1500">
                <a:latin typeface="Times New Roman"/>
                <a:ea typeface="Times New Roman"/>
                <a:cs typeface="Times New Roman"/>
                <a:sym typeface="Times New Roman"/>
              </a:rPr>
              <a:t>McNair Summer Research Experience</a:t>
            </a:r>
            <a:endParaRPr sz="1500">
              <a:latin typeface="Times New Roman"/>
              <a:ea typeface="Times New Roman"/>
              <a:cs typeface="Times New Roman"/>
              <a:sym typeface="Times New Roman"/>
            </a:endParaRPr>
          </a:p>
          <a:p>
            <a:pPr indent="0" lvl="0" marL="0" rtl="0" algn="ctr">
              <a:lnSpc>
                <a:spcPct val="200000"/>
              </a:lnSpc>
              <a:spcBef>
                <a:spcPts val="0"/>
              </a:spcBef>
              <a:spcAft>
                <a:spcPts val="0"/>
              </a:spcAft>
              <a:buNone/>
            </a:pPr>
            <a:r>
              <a:rPr lang="en" sz="1500">
                <a:latin typeface="Times New Roman"/>
                <a:ea typeface="Times New Roman"/>
                <a:cs typeface="Times New Roman"/>
                <a:sym typeface="Times New Roman"/>
              </a:rPr>
              <a:t>June 27, 2023</a:t>
            </a:r>
            <a:endParaRPr sz="1500">
              <a:latin typeface="Times New Roman"/>
              <a:ea typeface="Times New Roman"/>
              <a:cs typeface="Times New Roman"/>
              <a:sym typeface="Times New Roman"/>
            </a:endParaRPr>
          </a:p>
        </p:txBody>
      </p:sp>
      <p:pic>
        <p:nvPicPr>
          <p:cNvPr id="56" name="Google Shape;56;p13"/>
          <p:cNvPicPr preferRelativeResize="0"/>
          <p:nvPr/>
        </p:nvPicPr>
        <p:blipFill rotWithShape="1">
          <a:blip r:embed="rId3">
            <a:alphaModFix/>
          </a:blip>
          <a:srcRect b="3959" l="0" r="0" t="3959"/>
          <a:stretch/>
        </p:blipFill>
        <p:spPr>
          <a:xfrm>
            <a:off x="178600" y="207625"/>
            <a:ext cx="2192100" cy="2227500"/>
          </a:xfrm>
          <a:prstGeom prst="ellipse">
            <a:avLst/>
          </a:prstGeom>
          <a:noFill/>
          <a:ln>
            <a:noFill/>
          </a:ln>
        </p:spPr>
      </p:pic>
      <p:pic>
        <p:nvPicPr>
          <p:cNvPr id="57" name="Google Shape;57;p13"/>
          <p:cNvPicPr preferRelativeResize="0"/>
          <p:nvPr/>
        </p:nvPicPr>
        <p:blipFill>
          <a:blip r:embed="rId4">
            <a:alphaModFix/>
          </a:blip>
          <a:stretch>
            <a:fillRect/>
          </a:stretch>
        </p:blipFill>
        <p:spPr>
          <a:xfrm>
            <a:off x="6691200" y="130525"/>
            <a:ext cx="2286000" cy="2227500"/>
          </a:xfrm>
          <a:prstGeom prst="ellipse">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266250" y="1806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Times New Roman"/>
                <a:ea typeface="Times New Roman"/>
                <a:cs typeface="Times New Roman"/>
                <a:sym typeface="Times New Roman"/>
              </a:rPr>
              <a:t>Results Presented by Study</a:t>
            </a:r>
            <a:endParaRPr b="1">
              <a:latin typeface="Times New Roman"/>
              <a:ea typeface="Times New Roman"/>
              <a:cs typeface="Times New Roman"/>
              <a:sym typeface="Times New Roman"/>
            </a:endParaRPr>
          </a:p>
        </p:txBody>
      </p:sp>
      <p:pic>
        <p:nvPicPr>
          <p:cNvPr id="117" name="Google Shape;117;p22"/>
          <p:cNvPicPr preferRelativeResize="0"/>
          <p:nvPr/>
        </p:nvPicPr>
        <p:blipFill rotWithShape="1">
          <a:blip r:embed="rId3">
            <a:alphaModFix/>
          </a:blip>
          <a:srcRect b="0" l="4307" r="7055" t="0"/>
          <a:stretch/>
        </p:blipFill>
        <p:spPr>
          <a:xfrm>
            <a:off x="3775800" y="1275925"/>
            <a:ext cx="5318824" cy="2995850"/>
          </a:xfrm>
          <a:prstGeom prst="rect">
            <a:avLst/>
          </a:prstGeom>
          <a:noFill/>
          <a:ln>
            <a:noFill/>
          </a:ln>
        </p:spPr>
      </p:pic>
      <p:pic>
        <p:nvPicPr>
          <p:cNvPr id="118" name="Google Shape;118;p22"/>
          <p:cNvPicPr preferRelativeResize="0"/>
          <p:nvPr/>
        </p:nvPicPr>
        <p:blipFill rotWithShape="1">
          <a:blip r:embed="rId4">
            <a:alphaModFix/>
          </a:blip>
          <a:srcRect b="3269" l="0" r="0" t="-300"/>
          <a:stretch/>
        </p:blipFill>
        <p:spPr>
          <a:xfrm>
            <a:off x="79750" y="1371950"/>
            <a:ext cx="3803774" cy="28038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11700" y="4609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latin typeface="Times New Roman"/>
                <a:ea typeface="Times New Roman"/>
                <a:cs typeface="Times New Roman"/>
                <a:sym typeface="Times New Roman"/>
              </a:rPr>
              <a:t>Conclusions</a:t>
            </a:r>
            <a:endParaRPr b="1" sz="3020">
              <a:latin typeface="Times New Roman"/>
              <a:ea typeface="Times New Roman"/>
              <a:cs typeface="Times New Roman"/>
              <a:sym typeface="Times New Roman"/>
            </a:endParaRPr>
          </a:p>
        </p:txBody>
      </p:sp>
      <p:sp>
        <p:nvSpPr>
          <p:cNvPr id="124" name="Google Shape;124;p23"/>
          <p:cNvSpPr txBox="1"/>
          <p:nvPr/>
        </p:nvSpPr>
        <p:spPr>
          <a:xfrm>
            <a:off x="311700" y="1232425"/>
            <a:ext cx="8520600" cy="3093900"/>
          </a:xfrm>
          <a:prstGeom prst="rect">
            <a:avLst/>
          </a:prstGeom>
          <a:noFill/>
          <a:ln>
            <a:noFill/>
          </a:ln>
        </p:spPr>
        <p:txBody>
          <a:bodyPr anchorCtr="0" anchor="t" bIns="91425" lIns="91425" spcFirstLastPara="1" rIns="91425" wrap="square" tIns="91425">
            <a:spAutoFit/>
          </a:bodyPr>
          <a:lstStyle/>
          <a:p>
            <a:pPr indent="-107950" lvl="0" marL="228600" rtl="0" algn="l">
              <a:lnSpc>
                <a:spcPct val="200000"/>
              </a:lnSpc>
              <a:spcBef>
                <a:spcPts val="0"/>
              </a:spcBef>
              <a:spcAft>
                <a:spcPts val="0"/>
              </a:spcAft>
              <a:buClr>
                <a:schemeClr val="dk1"/>
              </a:buClr>
              <a:buSzPts val="1700"/>
              <a:buFont typeface="Times New Roman"/>
              <a:buChar char="●"/>
            </a:pPr>
            <a:r>
              <a:rPr b="1" lang="en" sz="1700">
                <a:solidFill>
                  <a:schemeClr val="dk1"/>
                </a:solidFill>
                <a:highlight>
                  <a:srgbClr val="FFFFFF"/>
                </a:highlight>
                <a:latin typeface="Times New Roman"/>
                <a:ea typeface="Times New Roman"/>
                <a:cs typeface="Times New Roman"/>
                <a:sym typeface="Times New Roman"/>
              </a:rPr>
              <a:t> “</a:t>
            </a:r>
            <a:r>
              <a:rPr lang="en" sz="1700">
                <a:solidFill>
                  <a:schemeClr val="dk1"/>
                </a:solidFill>
                <a:highlight>
                  <a:srgbClr val="FFFFFF"/>
                </a:highlight>
                <a:latin typeface="Times New Roman"/>
                <a:ea typeface="Times New Roman"/>
                <a:cs typeface="Times New Roman"/>
                <a:sym typeface="Times New Roman"/>
              </a:rPr>
              <a:t>Guilty looks” in dogs develop </a:t>
            </a:r>
            <a:r>
              <a:rPr lang="en" sz="1700">
                <a:solidFill>
                  <a:schemeClr val="dk1"/>
                </a:solidFill>
                <a:highlight>
                  <a:srgbClr val="FFFFFF"/>
                </a:highlight>
                <a:latin typeface="Times New Roman"/>
                <a:ea typeface="Times New Roman"/>
                <a:cs typeface="Times New Roman"/>
                <a:sym typeface="Times New Roman"/>
              </a:rPr>
              <a:t>overtime </a:t>
            </a:r>
            <a:r>
              <a:rPr lang="en" sz="1700">
                <a:solidFill>
                  <a:schemeClr val="dk1"/>
                </a:solidFill>
                <a:highlight>
                  <a:srgbClr val="FFFFFF"/>
                </a:highlight>
                <a:latin typeface="Times New Roman"/>
                <a:ea typeface="Times New Roman"/>
                <a:cs typeface="Times New Roman"/>
                <a:sym typeface="Times New Roman"/>
              </a:rPr>
              <a:t>in response to the exposure of their owner’s scolding behaviors as dogs learn to fear </a:t>
            </a:r>
            <a:r>
              <a:rPr lang="en" sz="1700">
                <a:solidFill>
                  <a:schemeClr val="dk1"/>
                </a:solidFill>
                <a:highlight>
                  <a:srgbClr val="FFFFFF"/>
                </a:highlight>
                <a:latin typeface="Times New Roman"/>
                <a:ea typeface="Times New Roman"/>
                <a:cs typeface="Times New Roman"/>
                <a:sym typeface="Times New Roman"/>
              </a:rPr>
              <a:t>their</a:t>
            </a:r>
            <a:r>
              <a:rPr lang="en" sz="1700">
                <a:solidFill>
                  <a:schemeClr val="dk1"/>
                </a:solidFill>
                <a:highlight>
                  <a:srgbClr val="FFFFFF"/>
                </a:highlight>
                <a:latin typeface="Times New Roman"/>
                <a:ea typeface="Times New Roman"/>
                <a:cs typeface="Times New Roman"/>
                <a:sym typeface="Times New Roman"/>
              </a:rPr>
              <a:t> punishments. A dog’s environment is influenced by their owner’s reactions and actions.</a:t>
            </a:r>
            <a:endParaRPr sz="1700">
              <a:solidFill>
                <a:schemeClr val="dk1"/>
              </a:solidFill>
              <a:highlight>
                <a:srgbClr val="FFFFFF"/>
              </a:highlight>
              <a:latin typeface="Times New Roman"/>
              <a:ea typeface="Times New Roman"/>
              <a:cs typeface="Times New Roman"/>
              <a:sym typeface="Times New Roman"/>
            </a:endParaRPr>
          </a:p>
          <a:p>
            <a:pPr indent="-114300" lvl="0" marL="228600" rtl="0" algn="l">
              <a:lnSpc>
                <a:spcPct val="200000"/>
              </a:lnSpc>
              <a:spcBef>
                <a:spcPts val="0"/>
              </a:spcBef>
              <a:spcAft>
                <a:spcPts val="0"/>
              </a:spcAft>
              <a:buClr>
                <a:schemeClr val="dk1"/>
              </a:buClr>
              <a:buSzPts val="1800"/>
              <a:buFont typeface="Times New Roman"/>
              <a:buChar char="●"/>
            </a:pPr>
            <a:r>
              <a:rPr lang="en" sz="1700">
                <a:solidFill>
                  <a:schemeClr val="dk1"/>
                </a:solidFill>
                <a:highlight>
                  <a:srgbClr val="FFFFFF"/>
                </a:highlight>
                <a:latin typeface="Times New Roman"/>
                <a:ea typeface="Times New Roman"/>
                <a:cs typeface="Times New Roman"/>
                <a:sym typeface="Times New Roman"/>
              </a:rPr>
              <a:t> </a:t>
            </a:r>
            <a:r>
              <a:rPr lang="en" sz="1700">
                <a:solidFill>
                  <a:schemeClr val="dk1"/>
                </a:solidFill>
                <a:highlight>
                  <a:srgbClr val="FFFFFF"/>
                </a:highlight>
                <a:latin typeface="Times New Roman"/>
                <a:ea typeface="Times New Roman"/>
                <a:cs typeface="Times New Roman"/>
                <a:sym typeface="Times New Roman"/>
              </a:rPr>
              <a:t>Dogs do not feel guilty about their behaviors, rather dogs learn a reinforced behavior to their owner’s behaviors. Dogs that exhibited copious amounts of guilty looks &amp; submission had owners that reported they had physically punished their dogs in the past.</a:t>
            </a:r>
            <a:endParaRPr sz="19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b="1" lang="en" sz="3018">
                <a:latin typeface="Times New Roman"/>
                <a:ea typeface="Times New Roman"/>
                <a:cs typeface="Times New Roman"/>
                <a:sym typeface="Times New Roman"/>
              </a:rPr>
              <a:t>Conclusions</a:t>
            </a:r>
            <a:endParaRPr sz="2820"/>
          </a:p>
        </p:txBody>
      </p:sp>
      <p:sp>
        <p:nvSpPr>
          <p:cNvPr id="130" name="Google Shape;130;p24"/>
          <p:cNvSpPr txBox="1"/>
          <p:nvPr/>
        </p:nvSpPr>
        <p:spPr>
          <a:xfrm>
            <a:off x="311700" y="1274200"/>
            <a:ext cx="8520600" cy="3386400"/>
          </a:xfrm>
          <a:prstGeom prst="rect">
            <a:avLst/>
          </a:prstGeom>
          <a:noFill/>
          <a:ln>
            <a:noFill/>
          </a:ln>
        </p:spPr>
        <p:txBody>
          <a:bodyPr anchorCtr="0" anchor="t" bIns="91425" lIns="91425" spcFirstLastPara="1" rIns="91425" wrap="square" tIns="91425">
            <a:spAutoFit/>
          </a:bodyPr>
          <a:lstStyle/>
          <a:p>
            <a:pPr indent="-330200" lvl="0" marL="457200" rtl="0" algn="l">
              <a:lnSpc>
                <a:spcPct val="200000"/>
              </a:lnSpc>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While we cannot fully understand the emotions of dogs from their own perspectives, we can still learn dog’s emotions by observing their body language. </a:t>
            </a:r>
            <a:r>
              <a:rPr lang="en" sz="1600">
                <a:solidFill>
                  <a:schemeClr val="dk1"/>
                </a:solidFill>
                <a:latin typeface="Times New Roman"/>
                <a:ea typeface="Times New Roman"/>
                <a:cs typeface="Times New Roman"/>
                <a:sym typeface="Times New Roman"/>
              </a:rPr>
              <a:t>Burza et al. (2022) found that humans can recognize dog’s emotions from their faces and their eyes alone. Additionally, fear was the most accurately recognized emotion in dogs (Burza et al. 2022).</a:t>
            </a:r>
            <a:r>
              <a:rPr lang="en" sz="1600">
                <a:solidFill>
                  <a:schemeClr val="dk1"/>
                </a:solidFill>
                <a:highlight>
                  <a:srgbClr val="FFFFFF"/>
                </a:highlight>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Dog owners should learn their dog’s emotions by observing how they behave when they are happy, sad, scared, angry, etc. Body language and social cues can help humans read emotions in dogs, similar to how dogs read our body language and social cues towards them.</a:t>
            </a:r>
            <a:endParaRPr b="1" sz="1600">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ph type="title"/>
          </p:nvPr>
        </p:nvSpPr>
        <p:spPr>
          <a:xfrm>
            <a:off x="2844463" y="241125"/>
            <a:ext cx="3455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latin typeface="Times New Roman"/>
                <a:ea typeface="Times New Roman"/>
                <a:cs typeface="Times New Roman"/>
                <a:sym typeface="Times New Roman"/>
              </a:rPr>
              <a:t>Acknowledgements</a:t>
            </a:r>
            <a:endParaRPr b="1" sz="3020">
              <a:latin typeface="Times New Roman"/>
              <a:ea typeface="Times New Roman"/>
              <a:cs typeface="Times New Roman"/>
              <a:sym typeface="Times New Roman"/>
            </a:endParaRPr>
          </a:p>
        </p:txBody>
      </p:sp>
      <p:pic>
        <p:nvPicPr>
          <p:cNvPr id="136" name="Google Shape;136;p25"/>
          <p:cNvPicPr preferRelativeResize="0"/>
          <p:nvPr/>
        </p:nvPicPr>
        <p:blipFill>
          <a:blip r:embed="rId3">
            <a:alphaModFix/>
          </a:blip>
          <a:stretch>
            <a:fillRect/>
          </a:stretch>
        </p:blipFill>
        <p:spPr>
          <a:xfrm>
            <a:off x="505578" y="3672178"/>
            <a:ext cx="2891398" cy="1405200"/>
          </a:xfrm>
          <a:prstGeom prst="rect">
            <a:avLst/>
          </a:prstGeom>
          <a:noFill/>
          <a:ln>
            <a:noFill/>
          </a:ln>
        </p:spPr>
      </p:pic>
      <p:pic>
        <p:nvPicPr>
          <p:cNvPr id="137" name="Google Shape;137;p25"/>
          <p:cNvPicPr preferRelativeResize="0"/>
          <p:nvPr/>
        </p:nvPicPr>
        <p:blipFill>
          <a:blip r:embed="rId4">
            <a:alphaModFix/>
          </a:blip>
          <a:stretch>
            <a:fillRect/>
          </a:stretch>
        </p:blipFill>
        <p:spPr>
          <a:xfrm>
            <a:off x="3756325" y="3672175"/>
            <a:ext cx="1588075" cy="1471325"/>
          </a:xfrm>
          <a:prstGeom prst="rect">
            <a:avLst/>
          </a:prstGeom>
          <a:noFill/>
          <a:ln>
            <a:noFill/>
          </a:ln>
        </p:spPr>
      </p:pic>
      <p:pic>
        <p:nvPicPr>
          <p:cNvPr id="138" name="Google Shape;138;p25"/>
          <p:cNvPicPr preferRelativeResize="0"/>
          <p:nvPr/>
        </p:nvPicPr>
        <p:blipFill>
          <a:blip r:embed="rId5">
            <a:alphaModFix/>
          </a:blip>
          <a:stretch>
            <a:fillRect/>
          </a:stretch>
        </p:blipFill>
        <p:spPr>
          <a:xfrm>
            <a:off x="5703750" y="3511027"/>
            <a:ext cx="2891400" cy="1579572"/>
          </a:xfrm>
          <a:prstGeom prst="rect">
            <a:avLst/>
          </a:prstGeom>
          <a:noFill/>
          <a:ln>
            <a:noFill/>
          </a:ln>
        </p:spPr>
      </p:pic>
      <p:sp>
        <p:nvSpPr>
          <p:cNvPr id="139" name="Google Shape;139;p25"/>
          <p:cNvSpPr txBox="1"/>
          <p:nvPr/>
        </p:nvSpPr>
        <p:spPr>
          <a:xfrm>
            <a:off x="505575" y="1093475"/>
            <a:ext cx="4239000" cy="1879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 sz="1800">
                <a:latin typeface="Times New Roman"/>
                <a:ea typeface="Times New Roman"/>
                <a:cs typeface="Times New Roman"/>
                <a:sym typeface="Times New Roman"/>
              </a:rPr>
              <a:t>McNair Assistant Director</a:t>
            </a:r>
            <a:endParaRPr b="1" sz="1800">
              <a:latin typeface="Times New Roman"/>
              <a:ea typeface="Times New Roman"/>
              <a:cs typeface="Times New Roman"/>
              <a:sym typeface="Times New Roman"/>
            </a:endParaRPr>
          </a:p>
          <a:p>
            <a:pPr indent="0" lvl="0" marL="0" rtl="0" algn="ctr">
              <a:lnSpc>
                <a:spcPct val="115000"/>
              </a:lnSpc>
              <a:spcBef>
                <a:spcPts val="1200"/>
              </a:spcBef>
              <a:spcAft>
                <a:spcPts val="0"/>
              </a:spcAft>
              <a:buNone/>
            </a:pPr>
            <a:r>
              <a:rPr lang="en" sz="1800">
                <a:latin typeface="Times New Roman"/>
                <a:ea typeface="Times New Roman"/>
                <a:cs typeface="Times New Roman"/>
                <a:sym typeface="Times New Roman"/>
              </a:rPr>
              <a:t>Dr. Raymond Malfavon-Borja </a:t>
            </a:r>
            <a:endParaRPr sz="1800">
              <a:latin typeface="Times New Roman"/>
              <a:ea typeface="Times New Roman"/>
              <a:cs typeface="Times New Roman"/>
              <a:sym typeface="Times New Roman"/>
            </a:endParaRPr>
          </a:p>
          <a:p>
            <a:pPr indent="0" lvl="0" marL="0" rtl="0" algn="ctr">
              <a:lnSpc>
                <a:spcPct val="115000"/>
              </a:lnSpc>
              <a:spcBef>
                <a:spcPts val="1200"/>
              </a:spcBef>
              <a:spcAft>
                <a:spcPts val="0"/>
              </a:spcAft>
              <a:buClr>
                <a:schemeClr val="dk1"/>
              </a:buClr>
              <a:buSzPts val="1100"/>
              <a:buFont typeface="Arial"/>
              <a:buNone/>
            </a:pPr>
            <a:r>
              <a:rPr b="1" lang="en" sz="1800">
                <a:solidFill>
                  <a:schemeClr val="dk1"/>
                </a:solidFill>
                <a:latin typeface="Times New Roman"/>
                <a:ea typeface="Times New Roman"/>
                <a:cs typeface="Times New Roman"/>
                <a:sym typeface="Times New Roman"/>
              </a:rPr>
              <a:t>McNair Advisor</a:t>
            </a:r>
            <a:endParaRPr b="1" sz="1800">
              <a:solidFill>
                <a:schemeClr val="dk1"/>
              </a:solidFill>
              <a:latin typeface="Times New Roman"/>
              <a:ea typeface="Times New Roman"/>
              <a:cs typeface="Times New Roman"/>
              <a:sym typeface="Times New Roman"/>
            </a:endParaRPr>
          </a:p>
          <a:p>
            <a:pPr indent="0" lvl="0" marL="0" rtl="0" algn="ctr">
              <a:lnSpc>
                <a:spcPct val="115000"/>
              </a:lnSpc>
              <a:spcBef>
                <a:spcPts val="1200"/>
              </a:spcBef>
              <a:spcAft>
                <a:spcPts val="1200"/>
              </a:spcAft>
              <a:buClr>
                <a:schemeClr val="dk1"/>
              </a:buClr>
              <a:buSzPts val="1100"/>
              <a:buFont typeface="Arial"/>
              <a:buNone/>
            </a:pPr>
            <a:r>
              <a:rPr lang="en" sz="1800">
                <a:solidFill>
                  <a:schemeClr val="dk1"/>
                </a:solidFill>
                <a:latin typeface="Times New Roman"/>
                <a:ea typeface="Times New Roman"/>
                <a:cs typeface="Times New Roman"/>
                <a:sym typeface="Times New Roman"/>
              </a:rPr>
              <a:t>Vicky Yan</a:t>
            </a:r>
            <a:endParaRPr b="1" sz="1800">
              <a:latin typeface="Times New Roman"/>
              <a:ea typeface="Times New Roman"/>
              <a:cs typeface="Times New Roman"/>
              <a:sym typeface="Times New Roman"/>
            </a:endParaRPr>
          </a:p>
        </p:txBody>
      </p:sp>
      <p:sp>
        <p:nvSpPr>
          <p:cNvPr id="140" name="Google Shape;140;p25"/>
          <p:cNvSpPr txBox="1"/>
          <p:nvPr/>
        </p:nvSpPr>
        <p:spPr>
          <a:xfrm>
            <a:off x="4430850" y="1093475"/>
            <a:ext cx="4164300" cy="934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0"/>
              </a:spcAft>
              <a:buNone/>
            </a:pPr>
            <a:r>
              <a:rPr b="1" lang="en" sz="1800">
                <a:latin typeface="Times New Roman"/>
                <a:ea typeface="Times New Roman"/>
                <a:cs typeface="Times New Roman"/>
                <a:sym typeface="Times New Roman"/>
              </a:rPr>
              <a:t>McNair Summer Research Experience</a:t>
            </a:r>
            <a:endParaRPr b="1" sz="1800">
              <a:latin typeface="Times New Roman"/>
              <a:ea typeface="Times New Roman"/>
              <a:cs typeface="Times New Roman"/>
              <a:sym typeface="Times New Roman"/>
            </a:endParaRPr>
          </a:p>
          <a:p>
            <a:pPr indent="0" lvl="0" marL="0" rtl="0" algn="ctr">
              <a:lnSpc>
                <a:spcPct val="115000"/>
              </a:lnSpc>
              <a:spcBef>
                <a:spcPts val="1200"/>
              </a:spcBef>
              <a:spcAft>
                <a:spcPts val="1200"/>
              </a:spcAft>
              <a:buNone/>
            </a:pPr>
            <a:r>
              <a:rPr lang="en" sz="1800">
                <a:latin typeface="Times New Roman"/>
                <a:ea typeface="Times New Roman"/>
                <a:cs typeface="Times New Roman"/>
                <a:sym typeface="Times New Roman"/>
              </a:rPr>
              <a:t>Thank you McNair Scholars &amp; Guests</a:t>
            </a:r>
            <a:endParaRPr sz="1800">
              <a:latin typeface="Times New Roman"/>
              <a:ea typeface="Times New Roman"/>
              <a:cs typeface="Times New Roman"/>
              <a:sym typeface="Times New Roman"/>
            </a:endParaRPr>
          </a:p>
        </p:txBody>
      </p:sp>
      <p:sp>
        <p:nvSpPr>
          <p:cNvPr id="141" name="Google Shape;141;p25"/>
          <p:cNvSpPr txBox="1"/>
          <p:nvPr/>
        </p:nvSpPr>
        <p:spPr>
          <a:xfrm>
            <a:off x="4430850" y="2202300"/>
            <a:ext cx="4164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Times New Roman"/>
                <a:ea typeface="Times New Roman"/>
                <a:cs typeface="Times New Roman"/>
                <a:sym typeface="Times New Roman"/>
              </a:rPr>
              <a:t>Thank you to all our cute dogs for participating in our presentation! </a:t>
            </a:r>
            <a:r>
              <a:rPr b="1" lang="en" sz="1800">
                <a:solidFill>
                  <a:schemeClr val="dk1"/>
                </a:solidFill>
              </a:rPr>
              <a:t>🐶</a:t>
            </a:r>
            <a:r>
              <a:rPr b="1" lang="en" sz="1800">
                <a:solidFill>
                  <a:srgbClr val="1A0DAB"/>
                </a:solidFill>
                <a:highlight>
                  <a:srgbClr val="FFFFFF"/>
                </a:highlight>
                <a:uFill>
                  <a:noFill/>
                </a:uFill>
                <a:latin typeface="Roboto"/>
                <a:ea typeface="Roboto"/>
                <a:cs typeface="Roboto"/>
                <a:sym typeface="Roboto"/>
                <a:hlinkClick r:id="rId6">
                  <a:extLst>
                    <a:ext uri="{A12FA001-AC4F-418D-AE19-62706E023703}">
                      <ahyp:hlinkClr val="tx"/>
                    </a:ext>
                  </a:extLst>
                </a:hlinkClick>
              </a:rPr>
              <a:t>❤️</a:t>
            </a:r>
            <a:endParaRPr b="1" sz="1800">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6"/>
          <p:cNvSpPr txBox="1"/>
          <p:nvPr>
            <p:ph type="title"/>
          </p:nvPr>
        </p:nvSpPr>
        <p:spPr>
          <a:xfrm>
            <a:off x="3563100" y="489600"/>
            <a:ext cx="201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latin typeface="Times New Roman"/>
                <a:ea typeface="Times New Roman"/>
                <a:cs typeface="Times New Roman"/>
                <a:sym typeface="Times New Roman"/>
              </a:rPr>
              <a:t>References</a:t>
            </a:r>
            <a:endParaRPr b="1" sz="3020">
              <a:latin typeface="Times New Roman"/>
              <a:ea typeface="Times New Roman"/>
              <a:cs typeface="Times New Roman"/>
              <a:sym typeface="Times New Roman"/>
            </a:endParaRPr>
          </a:p>
        </p:txBody>
      </p:sp>
      <p:sp>
        <p:nvSpPr>
          <p:cNvPr id="147" name="Google Shape;147;p26"/>
          <p:cNvSpPr txBox="1"/>
          <p:nvPr>
            <p:ph idx="1" type="body"/>
          </p:nvPr>
        </p:nvSpPr>
        <p:spPr>
          <a:xfrm>
            <a:off x="649050" y="1167525"/>
            <a:ext cx="7845900" cy="1992900"/>
          </a:xfrm>
          <a:prstGeom prst="rect">
            <a:avLst/>
          </a:prstGeom>
        </p:spPr>
        <p:txBody>
          <a:bodyPr anchorCtr="0" anchor="t" bIns="91425" lIns="91425" spcFirstLastPara="1" rIns="91425" wrap="square" tIns="91425">
            <a:noAutofit/>
          </a:bodyPr>
          <a:lstStyle/>
          <a:p>
            <a:pPr indent="-9143" lvl="0" marL="365760" rtl="0" algn="l">
              <a:lnSpc>
                <a:spcPct val="200000"/>
              </a:lnSpc>
              <a:spcBef>
                <a:spcPts val="1200"/>
              </a:spcBef>
              <a:spcAft>
                <a:spcPts val="0"/>
              </a:spcAft>
              <a:buNone/>
            </a:pPr>
            <a:r>
              <a:rPr lang="en" sz="1400">
                <a:solidFill>
                  <a:schemeClr val="dk1"/>
                </a:solidFill>
                <a:latin typeface="Times New Roman"/>
                <a:ea typeface="Times New Roman"/>
                <a:cs typeface="Times New Roman"/>
                <a:sym typeface="Times New Roman"/>
              </a:rPr>
              <a:t>Horowitz, A. (2009). Disambiguating the “guilty look”: Salient prompts to a familiar dog behaviour. </a:t>
            </a:r>
            <a:r>
              <a:rPr i="1" lang="en" sz="1400">
                <a:solidFill>
                  <a:schemeClr val="dk1"/>
                </a:solidFill>
                <a:latin typeface="Times New Roman"/>
                <a:ea typeface="Times New Roman"/>
                <a:cs typeface="Times New Roman"/>
                <a:sym typeface="Times New Roman"/>
              </a:rPr>
              <a:t>Behavioural Processes</a:t>
            </a:r>
            <a:r>
              <a:rPr lang="en" sz="1400">
                <a:solidFill>
                  <a:schemeClr val="dk1"/>
                </a:solidFill>
                <a:latin typeface="Times New Roman"/>
                <a:ea typeface="Times New Roman"/>
                <a:cs typeface="Times New Roman"/>
                <a:sym typeface="Times New Roman"/>
              </a:rPr>
              <a:t>, </a:t>
            </a:r>
            <a:r>
              <a:rPr i="1" lang="en" sz="1400">
                <a:solidFill>
                  <a:schemeClr val="dk1"/>
                </a:solidFill>
                <a:latin typeface="Times New Roman"/>
                <a:ea typeface="Times New Roman"/>
                <a:cs typeface="Times New Roman"/>
                <a:sym typeface="Times New Roman"/>
              </a:rPr>
              <a:t>81</a:t>
            </a:r>
            <a:r>
              <a:rPr lang="en" sz="1400">
                <a:solidFill>
                  <a:schemeClr val="dk1"/>
                </a:solidFill>
                <a:latin typeface="Times New Roman"/>
                <a:ea typeface="Times New Roman"/>
                <a:cs typeface="Times New Roman"/>
                <a:sym typeface="Times New Roman"/>
              </a:rPr>
              <a:t>(3), 447–452. </a:t>
            </a:r>
            <a:r>
              <a:rPr lang="en" sz="1400" u="sng">
                <a:solidFill>
                  <a:schemeClr val="accent1"/>
                </a:solidFill>
                <a:latin typeface="Times New Roman"/>
                <a:ea typeface="Times New Roman"/>
                <a:cs typeface="Times New Roman"/>
                <a:sym typeface="Times New Roman"/>
                <a:hlinkClick r:id="rId3">
                  <a:extLst>
                    <a:ext uri="{A12FA001-AC4F-418D-AE19-62706E023703}">
                      <ahyp:hlinkClr val="tx"/>
                    </a:ext>
                  </a:extLst>
                </a:hlinkClick>
              </a:rPr>
              <a:t>https://doi.org/10.1016/j.beproc.2009.03.014</a:t>
            </a:r>
            <a:endParaRPr sz="1400">
              <a:solidFill>
                <a:schemeClr val="accent1"/>
              </a:solidFill>
              <a:latin typeface="Times New Roman"/>
              <a:ea typeface="Times New Roman"/>
              <a:cs typeface="Times New Roman"/>
              <a:sym typeface="Times New Roman"/>
            </a:endParaRPr>
          </a:p>
          <a:p>
            <a:pPr indent="-9143" lvl="0" marL="365760" rtl="0" algn="l">
              <a:lnSpc>
                <a:spcPct val="200000"/>
              </a:lnSpc>
              <a:spcBef>
                <a:spcPts val="1200"/>
              </a:spcBef>
              <a:spcAft>
                <a:spcPts val="0"/>
              </a:spcAft>
              <a:buNone/>
            </a:pPr>
            <a:r>
              <a:rPr lang="en" sz="1400">
                <a:solidFill>
                  <a:schemeClr val="dk1"/>
                </a:solidFill>
                <a:latin typeface="Times New Roman"/>
                <a:ea typeface="Times New Roman"/>
                <a:cs typeface="Times New Roman"/>
                <a:sym typeface="Times New Roman"/>
              </a:rPr>
              <a:t>Burza, L. B., Bloom, T., Trindade, P. H. E., Friedman, H., Otta, E. (2022). Reading emotions in Dogs’ eyes and Dogs’ faces. </a:t>
            </a:r>
            <a:r>
              <a:rPr i="1" lang="en" sz="1400">
                <a:solidFill>
                  <a:schemeClr val="dk1"/>
                </a:solidFill>
                <a:latin typeface="Times New Roman"/>
                <a:ea typeface="Times New Roman"/>
                <a:cs typeface="Times New Roman"/>
                <a:sym typeface="Times New Roman"/>
              </a:rPr>
              <a:t>Behavioural Processes, 202. </a:t>
            </a:r>
            <a:r>
              <a:rPr lang="en" sz="1400" u="sng">
                <a:solidFill>
                  <a:schemeClr val="accent1"/>
                </a:solidFill>
                <a:highlight>
                  <a:srgbClr val="FFFFFF"/>
                </a:highlight>
                <a:latin typeface="Times New Roman"/>
                <a:ea typeface="Times New Roman"/>
                <a:cs typeface="Times New Roman"/>
                <a:sym typeface="Times New Roman"/>
                <a:hlinkClick r:id="rId4">
                  <a:extLst>
                    <a:ext uri="{A12FA001-AC4F-418D-AE19-62706E023703}">
                      <ahyp:hlinkClr val="tx"/>
                    </a:ext>
                  </a:extLst>
                </a:hlinkClick>
              </a:rPr>
              <a:t>https://doi.org/10.1016/j.beproc.2022.104752</a:t>
            </a:r>
            <a:endParaRPr sz="1400">
              <a:solidFill>
                <a:schemeClr val="accent1"/>
              </a:solidFill>
              <a:latin typeface="Times New Roman"/>
              <a:ea typeface="Times New Roman"/>
              <a:cs typeface="Times New Roman"/>
              <a:sym typeface="Times New Roman"/>
            </a:endParaRPr>
          </a:p>
          <a:p>
            <a:pPr indent="-9143" lvl="0" marL="365760" rtl="0" algn="l">
              <a:lnSpc>
                <a:spcPct val="200000"/>
              </a:lnSpc>
              <a:spcBef>
                <a:spcPts val="1200"/>
              </a:spcBef>
              <a:spcAft>
                <a:spcPts val="1200"/>
              </a:spcAft>
              <a:buNone/>
            </a:pPr>
            <a:r>
              <a:t/>
            </a:r>
            <a:endParaRPr sz="1400">
              <a:solidFill>
                <a:srgbClr val="2E2E2E"/>
              </a:solidFill>
              <a:latin typeface="Times New Roman"/>
              <a:ea typeface="Times New Roman"/>
              <a:cs typeface="Times New Roman"/>
              <a:sym typeface="Times New Roman"/>
            </a:endParaRPr>
          </a:p>
        </p:txBody>
      </p:sp>
      <p:pic>
        <p:nvPicPr>
          <p:cNvPr id="148" name="Google Shape;148;p26"/>
          <p:cNvPicPr preferRelativeResize="0"/>
          <p:nvPr/>
        </p:nvPicPr>
        <p:blipFill>
          <a:blip r:embed="rId5">
            <a:alphaModFix/>
          </a:blip>
          <a:stretch>
            <a:fillRect/>
          </a:stretch>
        </p:blipFill>
        <p:spPr>
          <a:xfrm>
            <a:off x="3708850" y="3079130"/>
            <a:ext cx="1726301" cy="20643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0" y="460425"/>
            <a:ext cx="5352000" cy="456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3000">
                <a:latin typeface="Times New Roman"/>
                <a:ea typeface="Times New Roman"/>
                <a:cs typeface="Times New Roman"/>
                <a:sym typeface="Times New Roman"/>
              </a:rPr>
              <a:t>Guilt or Human Attribution?</a:t>
            </a:r>
            <a:endParaRPr b="1" sz="3000">
              <a:latin typeface="Times New Roman"/>
              <a:ea typeface="Times New Roman"/>
              <a:cs typeface="Times New Roman"/>
              <a:sym typeface="Times New Roman"/>
            </a:endParaRPr>
          </a:p>
        </p:txBody>
      </p:sp>
      <p:sp>
        <p:nvSpPr>
          <p:cNvPr id="63" name="Google Shape;63;p14"/>
          <p:cNvSpPr txBox="1"/>
          <p:nvPr>
            <p:ph idx="1" type="subTitle"/>
          </p:nvPr>
        </p:nvSpPr>
        <p:spPr>
          <a:xfrm>
            <a:off x="311700" y="1091275"/>
            <a:ext cx="8520600" cy="35211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Do dogs feel guilty or do humans anthropomorphize their behaviors?</a:t>
            </a:r>
            <a:endParaRPr sz="1800">
              <a:solidFill>
                <a:schemeClr val="dk1"/>
              </a:solidFill>
              <a:latin typeface="Times New Roman"/>
              <a:ea typeface="Times New Roman"/>
              <a:cs typeface="Times New Roman"/>
              <a:sym typeface="Times New Roman"/>
            </a:endParaRPr>
          </a:p>
          <a:p>
            <a:pPr indent="-342900" lvl="1" marL="1371600" rtl="0" algn="l">
              <a:lnSpc>
                <a:spcPct val="200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This question was brought up by Mr. Liu in a dog park when various owners were discussing the “guilty” look that their dogs give them when they misbehave. </a:t>
            </a:r>
            <a:endParaRPr sz="1800">
              <a:solidFill>
                <a:schemeClr val="dk1"/>
              </a:solidFill>
              <a:latin typeface="Times New Roman"/>
              <a:ea typeface="Times New Roman"/>
              <a:cs typeface="Times New Roman"/>
              <a:sym typeface="Times New Roman"/>
            </a:endParaRPr>
          </a:p>
          <a:p>
            <a:pPr indent="-342900" lvl="0" marL="457200" rtl="0" algn="l">
              <a:lnSpc>
                <a:spcPct val="200000"/>
              </a:lnSpc>
              <a:spcBef>
                <a:spcPts val="0"/>
              </a:spcBef>
              <a:spcAft>
                <a:spcPts val="0"/>
              </a:spcAft>
              <a:buClr>
                <a:schemeClr val="dk1"/>
              </a:buClr>
              <a:buSzPts val="1800"/>
              <a:buFont typeface="Times New Roman"/>
              <a:buChar char="●"/>
            </a:pPr>
            <a:r>
              <a:rPr lang="en" sz="1800">
                <a:solidFill>
                  <a:schemeClr val="dk1"/>
                </a:solidFill>
                <a:latin typeface="Times New Roman"/>
                <a:ea typeface="Times New Roman"/>
                <a:cs typeface="Times New Roman"/>
                <a:sym typeface="Times New Roman"/>
              </a:rPr>
              <a:t>Mr. Liu suggested that pet owners are anthropomorphizing - attributing human emotions and characteristics to their pets.</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idx="1" type="body"/>
          </p:nvPr>
        </p:nvSpPr>
        <p:spPr>
          <a:xfrm>
            <a:off x="311700" y="1164100"/>
            <a:ext cx="8520600" cy="3416400"/>
          </a:xfrm>
          <a:prstGeom prst="rect">
            <a:avLst/>
          </a:prstGeom>
        </p:spPr>
        <p:txBody>
          <a:bodyPr anchorCtr="0" anchor="t" bIns="91425" lIns="91425" spcFirstLastPara="1" rIns="91425" wrap="square" tIns="91425">
            <a:normAutofit/>
          </a:bodyPr>
          <a:lstStyle/>
          <a:p>
            <a:pPr indent="-342900" lvl="0" marL="457200" rtl="0" algn="l">
              <a:lnSpc>
                <a:spcPct val="2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M</a:t>
            </a:r>
            <a:r>
              <a:rPr lang="en">
                <a:solidFill>
                  <a:schemeClr val="dk1"/>
                </a:solidFill>
                <a:latin typeface="Times New Roman"/>
                <a:ea typeface="Times New Roman"/>
                <a:cs typeface="Times New Roman"/>
                <a:sym typeface="Times New Roman"/>
              </a:rPr>
              <a:t>r. Liu mentioned Dr. Alexandra Horowitz, an expert in canine behavioral research, who discussed this in her article “Disambiguating the ‘guilty look’: Salient prompts to a familiar dog behaviour”</a:t>
            </a:r>
            <a:endParaRPr>
              <a:solidFill>
                <a:schemeClr val="dk1"/>
              </a:solidFill>
              <a:latin typeface="Times New Roman"/>
              <a:ea typeface="Times New Roman"/>
              <a:cs typeface="Times New Roman"/>
              <a:sym typeface="Times New Roman"/>
            </a:endParaRPr>
          </a:p>
          <a:p>
            <a:pPr indent="-342900" lvl="0" marL="457200" rtl="0" algn="l">
              <a:lnSpc>
                <a:spcPct val="200000"/>
              </a:lnSpc>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Dr. Horowitz came up with this question as a dog owner herself, and carried out the experiment by looking for participants. </a:t>
            </a:r>
            <a:endParaRPr>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None/>
            </a:pPr>
            <a:r>
              <a:rPr lang="en" sz="2155">
                <a:solidFill>
                  <a:schemeClr val="dk1"/>
                </a:solidFill>
              </a:rPr>
              <a:t>  </a:t>
            </a:r>
            <a:endParaRPr sz="2155">
              <a:solidFill>
                <a:schemeClr val="dk1"/>
              </a:solidFill>
            </a:endParaRPr>
          </a:p>
        </p:txBody>
      </p:sp>
      <p:sp>
        <p:nvSpPr>
          <p:cNvPr id="69" name="Google Shape;69;p15"/>
          <p:cNvSpPr txBox="1"/>
          <p:nvPr/>
        </p:nvSpPr>
        <p:spPr>
          <a:xfrm>
            <a:off x="338025" y="274075"/>
            <a:ext cx="527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Times New Roman"/>
                <a:ea typeface="Times New Roman"/>
                <a:cs typeface="Times New Roman"/>
                <a:sym typeface="Times New Roman"/>
              </a:rPr>
              <a:t>Dr. Horowitz</a:t>
            </a:r>
            <a:endParaRPr b="1" sz="28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692700" y="333925"/>
            <a:ext cx="4087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latin typeface="Times New Roman"/>
                <a:ea typeface="Times New Roman"/>
                <a:cs typeface="Times New Roman"/>
                <a:sym typeface="Times New Roman"/>
              </a:rPr>
              <a:t>How were they chosen?</a:t>
            </a:r>
            <a:endParaRPr b="1" sz="3020">
              <a:latin typeface="Times New Roman"/>
              <a:ea typeface="Times New Roman"/>
              <a:cs typeface="Times New Roman"/>
              <a:sym typeface="Times New Roman"/>
            </a:endParaRPr>
          </a:p>
        </p:txBody>
      </p:sp>
      <p:sp>
        <p:nvSpPr>
          <p:cNvPr id="75" name="Google Shape;75;p16"/>
          <p:cNvSpPr txBox="1"/>
          <p:nvPr>
            <p:ph idx="1" type="body"/>
          </p:nvPr>
        </p:nvSpPr>
        <p:spPr>
          <a:xfrm>
            <a:off x="311700" y="830425"/>
            <a:ext cx="5396400" cy="3769800"/>
          </a:xfrm>
          <a:prstGeom prst="rect">
            <a:avLst/>
          </a:prstGeom>
        </p:spPr>
        <p:txBody>
          <a:bodyPr anchorCtr="0" anchor="t" bIns="91425" lIns="91425" spcFirstLastPara="1" rIns="91425" wrap="square" tIns="91425">
            <a:noAutofit/>
          </a:bodyPr>
          <a:lstStyle/>
          <a:p>
            <a:pPr indent="-336550" lvl="0" marL="457200" rtl="0" algn="l">
              <a:lnSpc>
                <a:spcPct val="200000"/>
              </a:lnSpc>
              <a:spcBef>
                <a:spcPts val="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 Criteria</a:t>
            </a:r>
            <a:endParaRPr b="1" sz="1700">
              <a:solidFill>
                <a:schemeClr val="dk1"/>
              </a:solidFill>
              <a:latin typeface="Times New Roman"/>
              <a:ea typeface="Times New Roman"/>
              <a:cs typeface="Times New Roman"/>
              <a:sym typeface="Times New Roman"/>
            </a:endParaRPr>
          </a:p>
          <a:p>
            <a:pPr indent="-336550" lvl="1" marL="914400" rtl="0" algn="l">
              <a:lnSpc>
                <a:spcPct val="200000"/>
              </a:lnSpc>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Dogs must be over 6 months old and lived with owner for at least 3 months</a:t>
            </a:r>
            <a:endParaRPr sz="1700">
              <a:solidFill>
                <a:schemeClr val="dk1"/>
              </a:solidFill>
              <a:latin typeface="Times New Roman"/>
              <a:ea typeface="Times New Roman"/>
              <a:cs typeface="Times New Roman"/>
              <a:sym typeface="Times New Roman"/>
            </a:endParaRPr>
          </a:p>
          <a:p>
            <a:pPr indent="-336550" lvl="1" marL="914400" rtl="0" algn="l">
              <a:lnSpc>
                <a:spcPct val="200000"/>
              </a:lnSpc>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No other Dogs were allowed</a:t>
            </a:r>
            <a:endParaRPr sz="1700">
              <a:solidFill>
                <a:schemeClr val="dk1"/>
              </a:solidFill>
              <a:latin typeface="Times New Roman"/>
              <a:ea typeface="Times New Roman"/>
              <a:cs typeface="Times New Roman"/>
              <a:sym typeface="Times New Roman"/>
            </a:endParaRPr>
          </a:p>
          <a:p>
            <a:pPr indent="-336550" lvl="1" marL="914400" rtl="0" algn="l">
              <a:lnSpc>
                <a:spcPct val="200000"/>
              </a:lnSpc>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They had to sit and stay for 10 seconds and not eat 10 seconds without eating treat</a:t>
            </a:r>
            <a:endParaRPr sz="1700">
              <a:solidFill>
                <a:schemeClr val="dk1"/>
              </a:solidFill>
              <a:latin typeface="Times New Roman"/>
              <a:ea typeface="Times New Roman"/>
              <a:cs typeface="Times New Roman"/>
              <a:sym typeface="Times New Roman"/>
            </a:endParaRPr>
          </a:p>
          <a:p>
            <a:pPr indent="-336550" lvl="0" marL="457200" rtl="0" algn="l">
              <a:lnSpc>
                <a:spcPct val="200000"/>
              </a:lnSpc>
              <a:spcBef>
                <a:spcPts val="0"/>
              </a:spcBef>
              <a:spcAft>
                <a:spcPts val="0"/>
              </a:spcAft>
              <a:buClr>
                <a:schemeClr val="dk1"/>
              </a:buClr>
              <a:buSzPts val="1700"/>
              <a:buFont typeface="Times New Roman"/>
              <a:buChar char="●"/>
            </a:pPr>
            <a:r>
              <a:rPr b="1" lang="en" sz="1700">
                <a:solidFill>
                  <a:schemeClr val="dk1"/>
                </a:solidFill>
                <a:latin typeface="Times New Roman"/>
                <a:ea typeface="Times New Roman"/>
                <a:cs typeface="Times New Roman"/>
                <a:sym typeface="Times New Roman"/>
              </a:rPr>
              <a:t>Participants</a:t>
            </a:r>
            <a:r>
              <a:rPr b="1" i="1" lang="en" sz="1700">
                <a:solidFill>
                  <a:schemeClr val="dk1"/>
                </a:solidFill>
                <a:latin typeface="Times New Roman"/>
                <a:ea typeface="Times New Roman"/>
                <a:cs typeface="Times New Roman"/>
                <a:sym typeface="Times New Roman"/>
              </a:rPr>
              <a:t>?</a:t>
            </a:r>
            <a:endParaRPr b="1" i="1" sz="1700">
              <a:solidFill>
                <a:schemeClr val="dk1"/>
              </a:solidFill>
              <a:latin typeface="Times New Roman"/>
              <a:ea typeface="Times New Roman"/>
              <a:cs typeface="Times New Roman"/>
              <a:sym typeface="Times New Roman"/>
            </a:endParaRPr>
          </a:p>
          <a:p>
            <a:pPr indent="-336550" lvl="1" marL="914400" rtl="0" algn="l">
              <a:lnSpc>
                <a:spcPct val="200000"/>
              </a:lnSpc>
              <a:spcBef>
                <a:spcPts val="0"/>
              </a:spcBef>
              <a:spcAft>
                <a:spcPts val="0"/>
              </a:spcAft>
              <a:buClr>
                <a:schemeClr val="dk1"/>
              </a:buClr>
              <a:buSzPts val="1700"/>
              <a:buFont typeface="Times New Roman"/>
              <a:buChar char="○"/>
            </a:pPr>
            <a:r>
              <a:rPr lang="en" sz="1700">
                <a:solidFill>
                  <a:schemeClr val="dk1"/>
                </a:solidFill>
                <a:latin typeface="Times New Roman"/>
                <a:ea typeface="Times New Roman"/>
                <a:cs typeface="Times New Roman"/>
                <a:sym typeface="Times New Roman"/>
              </a:rPr>
              <a:t>14 domestic dogs, 6 male and 8 female </a:t>
            </a:r>
            <a:endParaRPr sz="1700">
              <a:solidFill>
                <a:schemeClr val="dk1"/>
              </a:solidFill>
              <a:latin typeface="Times New Roman"/>
              <a:ea typeface="Times New Roman"/>
              <a:cs typeface="Times New Roman"/>
              <a:sym typeface="Times New Roman"/>
            </a:endParaRPr>
          </a:p>
        </p:txBody>
      </p:sp>
      <p:pic>
        <p:nvPicPr>
          <p:cNvPr id="76" name="Google Shape;76;p16"/>
          <p:cNvPicPr preferRelativeResize="0"/>
          <p:nvPr/>
        </p:nvPicPr>
        <p:blipFill rotWithShape="1">
          <a:blip r:embed="rId3">
            <a:alphaModFix/>
          </a:blip>
          <a:srcRect b="0" l="0" r="0" t="16093"/>
          <a:stretch/>
        </p:blipFill>
        <p:spPr>
          <a:xfrm>
            <a:off x="5708100" y="802025"/>
            <a:ext cx="3131100" cy="3769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4959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latin typeface="Times New Roman"/>
                <a:ea typeface="Times New Roman"/>
                <a:cs typeface="Times New Roman"/>
                <a:sym typeface="Times New Roman"/>
              </a:rPr>
              <a:t>What are we trying to find?</a:t>
            </a:r>
            <a:endParaRPr b="1" sz="3020">
              <a:latin typeface="Times New Roman"/>
              <a:ea typeface="Times New Roman"/>
              <a:cs typeface="Times New Roman"/>
              <a:sym typeface="Times New Roman"/>
            </a:endParaRPr>
          </a:p>
        </p:txBody>
      </p:sp>
      <p:sp>
        <p:nvSpPr>
          <p:cNvPr id="82" name="Google Shape;82;p17"/>
          <p:cNvSpPr txBox="1"/>
          <p:nvPr>
            <p:ph idx="1" type="body"/>
          </p:nvPr>
        </p:nvSpPr>
        <p:spPr>
          <a:xfrm>
            <a:off x="311700" y="1230200"/>
            <a:ext cx="4413600" cy="297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900">
                <a:solidFill>
                  <a:schemeClr val="dk1"/>
                </a:solidFill>
                <a:latin typeface="Times New Roman"/>
                <a:ea typeface="Times New Roman"/>
                <a:cs typeface="Times New Roman"/>
                <a:sym typeface="Times New Roman"/>
              </a:rPr>
              <a:t>Hypothesis: Dogs look guilty based on </a:t>
            </a:r>
            <a:r>
              <a:rPr lang="en" sz="1900">
                <a:solidFill>
                  <a:schemeClr val="dk1"/>
                </a:solidFill>
                <a:latin typeface="Times New Roman"/>
                <a:ea typeface="Times New Roman"/>
                <a:cs typeface="Times New Roman"/>
                <a:sym typeface="Times New Roman"/>
              </a:rPr>
              <a:t>their</a:t>
            </a:r>
            <a:r>
              <a:rPr lang="en" sz="1900">
                <a:solidFill>
                  <a:schemeClr val="dk1"/>
                </a:solidFill>
                <a:latin typeface="Times New Roman"/>
                <a:ea typeface="Times New Roman"/>
                <a:cs typeface="Times New Roman"/>
                <a:sym typeface="Times New Roman"/>
              </a:rPr>
              <a:t> owner’s behavior </a:t>
            </a:r>
            <a:endParaRPr sz="19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rPr lang="en" sz="1900">
                <a:solidFill>
                  <a:schemeClr val="dk1"/>
                </a:solidFill>
                <a:latin typeface="Times New Roman"/>
                <a:ea typeface="Times New Roman"/>
                <a:cs typeface="Times New Roman"/>
                <a:sym typeface="Times New Roman"/>
              </a:rPr>
              <a:t>Hypothesis: Dogs look guilty due to remembering </a:t>
            </a:r>
            <a:r>
              <a:rPr lang="en" sz="1900">
                <a:solidFill>
                  <a:schemeClr val="dk1"/>
                </a:solidFill>
                <a:latin typeface="Times New Roman"/>
                <a:ea typeface="Times New Roman"/>
                <a:cs typeface="Times New Roman"/>
                <a:sym typeface="Times New Roman"/>
              </a:rPr>
              <a:t>their</a:t>
            </a:r>
            <a:r>
              <a:rPr lang="en" sz="1900">
                <a:solidFill>
                  <a:schemeClr val="dk1"/>
                </a:solidFill>
                <a:latin typeface="Times New Roman"/>
                <a:ea typeface="Times New Roman"/>
                <a:cs typeface="Times New Roman"/>
                <a:sym typeface="Times New Roman"/>
              </a:rPr>
              <a:t> own bad behavior, which occurred prior to their owner returning home</a:t>
            </a:r>
            <a:endParaRPr sz="1900">
              <a:solidFill>
                <a:schemeClr val="dk1"/>
              </a:solidFill>
              <a:latin typeface="Times New Roman"/>
              <a:ea typeface="Times New Roman"/>
              <a:cs typeface="Times New Roman"/>
              <a:sym typeface="Times New Roman"/>
            </a:endParaRPr>
          </a:p>
        </p:txBody>
      </p:sp>
      <p:pic>
        <p:nvPicPr>
          <p:cNvPr id="83" name="Google Shape;83;p17"/>
          <p:cNvPicPr preferRelativeResize="0"/>
          <p:nvPr/>
        </p:nvPicPr>
        <p:blipFill rotWithShape="1">
          <a:blip r:embed="rId3">
            <a:alphaModFix/>
          </a:blip>
          <a:srcRect b="5054" l="0" r="1584" t="986"/>
          <a:stretch/>
        </p:blipFill>
        <p:spPr>
          <a:xfrm>
            <a:off x="4725300" y="1230200"/>
            <a:ext cx="4048849" cy="2892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latin typeface="Times New Roman"/>
                <a:ea typeface="Times New Roman"/>
                <a:cs typeface="Times New Roman"/>
                <a:sym typeface="Times New Roman"/>
              </a:rPr>
              <a:t>The Conditions</a:t>
            </a:r>
            <a:endParaRPr b="1" sz="3020">
              <a:latin typeface="Times New Roman"/>
              <a:ea typeface="Times New Roman"/>
              <a:cs typeface="Times New Roman"/>
              <a:sym typeface="Times New Roman"/>
            </a:endParaRPr>
          </a:p>
        </p:txBody>
      </p:sp>
      <p:sp>
        <p:nvSpPr>
          <p:cNvPr id="89" name="Google Shape;89;p18"/>
          <p:cNvSpPr txBox="1"/>
          <p:nvPr>
            <p:ph idx="1" type="body"/>
          </p:nvPr>
        </p:nvSpPr>
        <p:spPr>
          <a:xfrm>
            <a:off x="311700" y="1222300"/>
            <a:ext cx="8520600" cy="3416400"/>
          </a:xfrm>
          <a:prstGeom prst="rect">
            <a:avLst/>
          </a:prstGeom>
        </p:spPr>
        <p:txBody>
          <a:bodyPr anchorCtr="0" anchor="t" bIns="91425" lIns="91425" spcFirstLastPara="1" rIns="91425" wrap="square" tIns="91425">
            <a:normAutofit/>
          </a:bodyPr>
          <a:lstStyle/>
          <a:p>
            <a:pPr indent="-349250" lvl="0" marL="457200" rtl="0" algn="l">
              <a:lnSpc>
                <a:spcPct val="200000"/>
              </a:lnSpc>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Dogs were either scolded or praised</a:t>
            </a:r>
            <a:endParaRPr sz="1900">
              <a:solidFill>
                <a:schemeClr val="dk1"/>
              </a:solidFill>
              <a:latin typeface="Times New Roman"/>
              <a:ea typeface="Times New Roman"/>
              <a:cs typeface="Times New Roman"/>
              <a:sym typeface="Times New Roman"/>
            </a:endParaRPr>
          </a:p>
          <a:p>
            <a:pPr indent="-349250" lvl="0" marL="457200" rtl="0" algn="l">
              <a:lnSpc>
                <a:spcPct val="200000"/>
              </a:lnSpc>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Owners would leave the room and come back </a:t>
            </a:r>
            <a:endParaRPr sz="1900">
              <a:solidFill>
                <a:schemeClr val="dk1"/>
              </a:solidFill>
              <a:latin typeface="Times New Roman"/>
              <a:ea typeface="Times New Roman"/>
              <a:cs typeface="Times New Roman"/>
              <a:sym typeface="Times New Roman"/>
            </a:endParaRPr>
          </a:p>
          <a:p>
            <a:pPr indent="-349250" lvl="1" marL="914400" rtl="0" algn="l">
              <a:lnSpc>
                <a:spcPct val="200000"/>
              </a:lnSpc>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The snack would either be missing or replaced</a:t>
            </a:r>
            <a:endParaRPr sz="1900">
              <a:solidFill>
                <a:schemeClr val="dk1"/>
              </a:solidFill>
              <a:latin typeface="Times New Roman"/>
              <a:ea typeface="Times New Roman"/>
              <a:cs typeface="Times New Roman"/>
              <a:sym typeface="Times New Roman"/>
            </a:endParaRPr>
          </a:p>
          <a:p>
            <a:pPr indent="-349250" lvl="0" marL="457200" rtl="0" algn="l">
              <a:lnSpc>
                <a:spcPct val="200000"/>
              </a:lnSpc>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Process was repeated 3 times </a:t>
            </a:r>
            <a:endParaRPr sz="1900">
              <a:solidFill>
                <a:schemeClr val="dk1"/>
              </a:solidFill>
              <a:latin typeface="Times New Roman"/>
              <a:ea typeface="Times New Roman"/>
              <a:cs typeface="Times New Roman"/>
              <a:sym typeface="Times New Roman"/>
            </a:endParaRPr>
          </a:p>
          <a:p>
            <a:pPr indent="-349250" lvl="0" marL="457200" rtl="0" algn="l">
              <a:lnSpc>
                <a:spcPct val="200000"/>
              </a:lnSpc>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With each dog the process was in a different order</a:t>
            </a:r>
            <a:endParaRPr sz="1900">
              <a:solidFill>
                <a:schemeClr val="dk1"/>
              </a:solidFill>
              <a:latin typeface="Times New Roman"/>
              <a:ea typeface="Times New Roman"/>
              <a:cs typeface="Times New Roman"/>
              <a:sym typeface="Times New Roman"/>
            </a:endParaRPr>
          </a:p>
        </p:txBody>
      </p:sp>
      <p:pic>
        <p:nvPicPr>
          <p:cNvPr id="90" name="Google Shape;90;p18"/>
          <p:cNvPicPr preferRelativeResize="0"/>
          <p:nvPr/>
        </p:nvPicPr>
        <p:blipFill>
          <a:blip r:embed="rId3">
            <a:alphaModFix/>
          </a:blip>
          <a:stretch>
            <a:fillRect/>
          </a:stretch>
        </p:blipFill>
        <p:spPr>
          <a:xfrm>
            <a:off x="6513724" y="445028"/>
            <a:ext cx="2318576" cy="30914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6461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a:latin typeface="Times New Roman"/>
                <a:ea typeface="Times New Roman"/>
                <a:cs typeface="Times New Roman"/>
                <a:sym typeface="Times New Roman"/>
              </a:rPr>
              <a:t>What are the attributes of “guiltiness”</a:t>
            </a:r>
            <a:endParaRPr b="1" sz="3020">
              <a:latin typeface="Times New Roman"/>
              <a:ea typeface="Times New Roman"/>
              <a:cs typeface="Times New Roman"/>
              <a:sym typeface="Times New Roman"/>
            </a:endParaRPr>
          </a:p>
        </p:txBody>
      </p:sp>
      <p:sp>
        <p:nvSpPr>
          <p:cNvPr id="96" name="Google Shape;96;p19"/>
          <p:cNvSpPr txBox="1"/>
          <p:nvPr>
            <p:ph idx="1" type="body"/>
          </p:nvPr>
        </p:nvSpPr>
        <p:spPr>
          <a:xfrm>
            <a:off x="712500" y="1175450"/>
            <a:ext cx="60603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Averting </a:t>
            </a:r>
            <a:r>
              <a:rPr lang="en" sz="1900">
                <a:solidFill>
                  <a:schemeClr val="dk1"/>
                </a:solidFill>
                <a:latin typeface="Times New Roman"/>
                <a:ea typeface="Times New Roman"/>
                <a:cs typeface="Times New Roman"/>
                <a:sym typeface="Times New Roman"/>
              </a:rPr>
              <a:t>their gaze</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Lying on their side or on their back</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Lowering the tail </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Rapid, shallow wagging of the tail</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Ears down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Head down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Moving away from owner</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Raising a paw</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Licking</a:t>
            </a:r>
            <a:endParaRPr sz="1900">
              <a:solidFill>
                <a:schemeClr val="dk1"/>
              </a:solidFill>
              <a:latin typeface="Times New Roman"/>
              <a:ea typeface="Times New Roman"/>
              <a:cs typeface="Times New Roman"/>
              <a:sym typeface="Times New Roman"/>
            </a:endParaRPr>
          </a:p>
        </p:txBody>
      </p:sp>
      <p:pic>
        <p:nvPicPr>
          <p:cNvPr id="97" name="Google Shape;97;p19"/>
          <p:cNvPicPr preferRelativeResize="0"/>
          <p:nvPr/>
        </p:nvPicPr>
        <p:blipFill>
          <a:blip r:embed="rId3">
            <a:alphaModFix/>
          </a:blip>
          <a:stretch>
            <a:fillRect/>
          </a:stretch>
        </p:blipFill>
        <p:spPr>
          <a:xfrm>
            <a:off x="5540375" y="1175450"/>
            <a:ext cx="3072900" cy="34164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623400" y="487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    </a:t>
            </a:r>
            <a:r>
              <a:rPr b="1" lang="en">
                <a:latin typeface="Times New Roman"/>
                <a:ea typeface="Times New Roman"/>
                <a:cs typeface="Times New Roman"/>
                <a:sym typeface="Times New Roman"/>
              </a:rPr>
              <a:t>Guilty Kevin                  vs.            Non-Guilty Kevin</a:t>
            </a:r>
            <a:endParaRPr b="1">
              <a:latin typeface="Times New Roman"/>
              <a:ea typeface="Times New Roman"/>
              <a:cs typeface="Times New Roman"/>
              <a:sym typeface="Times New Roman"/>
            </a:endParaRPr>
          </a:p>
        </p:txBody>
      </p:sp>
      <p:pic>
        <p:nvPicPr>
          <p:cNvPr id="103" name="Google Shape;103;p20"/>
          <p:cNvPicPr preferRelativeResize="0"/>
          <p:nvPr/>
        </p:nvPicPr>
        <p:blipFill>
          <a:blip r:embed="rId3">
            <a:alphaModFix/>
          </a:blip>
          <a:stretch>
            <a:fillRect/>
          </a:stretch>
        </p:blipFill>
        <p:spPr>
          <a:xfrm>
            <a:off x="315250" y="1409125"/>
            <a:ext cx="3904701" cy="2869425"/>
          </a:xfrm>
          <a:prstGeom prst="rect">
            <a:avLst/>
          </a:prstGeom>
          <a:noFill/>
          <a:ln>
            <a:noFill/>
          </a:ln>
        </p:spPr>
      </p:pic>
      <p:pic>
        <p:nvPicPr>
          <p:cNvPr id="104" name="Google Shape;104;p20"/>
          <p:cNvPicPr preferRelativeResize="0"/>
          <p:nvPr/>
        </p:nvPicPr>
        <p:blipFill>
          <a:blip r:embed="rId4">
            <a:alphaModFix/>
          </a:blip>
          <a:stretch>
            <a:fillRect/>
          </a:stretch>
        </p:blipFill>
        <p:spPr>
          <a:xfrm>
            <a:off x="5394426" y="1060600"/>
            <a:ext cx="2865731" cy="38209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3164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Times New Roman"/>
                <a:ea typeface="Times New Roman"/>
                <a:cs typeface="Times New Roman"/>
                <a:sym typeface="Times New Roman"/>
              </a:rPr>
              <a:t>Possible Dog Responses</a:t>
            </a:r>
            <a:endParaRPr b="1">
              <a:latin typeface="Times New Roman"/>
              <a:ea typeface="Times New Roman"/>
              <a:cs typeface="Times New Roman"/>
              <a:sym typeface="Times New Roman"/>
            </a:endParaRPr>
          </a:p>
        </p:txBody>
      </p:sp>
      <p:pic>
        <p:nvPicPr>
          <p:cNvPr id="110" name="Google Shape;110;p21"/>
          <p:cNvPicPr preferRelativeResize="0"/>
          <p:nvPr/>
        </p:nvPicPr>
        <p:blipFill>
          <a:blip r:embed="rId3">
            <a:alphaModFix/>
          </a:blip>
          <a:stretch>
            <a:fillRect/>
          </a:stretch>
        </p:blipFill>
        <p:spPr>
          <a:xfrm>
            <a:off x="53350" y="977500"/>
            <a:ext cx="4518650" cy="3373725"/>
          </a:xfrm>
          <a:prstGeom prst="rect">
            <a:avLst/>
          </a:prstGeom>
          <a:noFill/>
          <a:ln>
            <a:noFill/>
          </a:ln>
        </p:spPr>
      </p:pic>
      <p:pic>
        <p:nvPicPr>
          <p:cNvPr id="111" name="Google Shape;111;p21"/>
          <p:cNvPicPr preferRelativeResize="0"/>
          <p:nvPr/>
        </p:nvPicPr>
        <p:blipFill rotWithShape="1">
          <a:blip r:embed="rId4">
            <a:alphaModFix/>
          </a:blip>
          <a:srcRect b="2257" l="872" r="0" t="0"/>
          <a:stretch/>
        </p:blipFill>
        <p:spPr>
          <a:xfrm>
            <a:off x="4572000" y="922988"/>
            <a:ext cx="4447300" cy="3297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