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T Sans Narrow"/>
      <p:regular r:id="rId25"/>
      <p:bold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TSansNarrow-bold.fntdata"/><Relationship Id="rId25" Type="http://schemas.openxmlformats.org/officeDocument/2006/relationships/font" Target="fonts/PTSansNarrow-regular.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OpenSans-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morksensei.com/rejoinders#:~:text=A%20rejoinder%EF%BC%88%E3%81%82%E3%81%84%E3%81%A5%E3%81%A1%EF%BC%89is,will%20see%20what%20I%20mean" TargetMode="External"/><Relationship Id="rId3" Type="http://schemas.openxmlformats.org/officeDocument/2006/relationships/hyperlink" Target="http://morksensei.com/the-ultimate-rejoinder-list"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morksensei.com/rejoinders#:~:text=A%20rejoinder%EF%BC%88%E3%81%82%E3%81%84%E3%81%A5%E3%81%A1%EF%BC%89is,will%20see%20what%20I%20mean" TargetMode="External"/><Relationship Id="rId3" Type="http://schemas.openxmlformats.org/officeDocument/2006/relationships/hyperlink" Target="http://morksensei.com/the-ultimate-rejoinder-list"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google.com/amp/s/commonsense-esl.com/2017/02/23/esl-conversation-class-if-your-students-only-learn-two-conversational-techniques-these-are-the-two-part-2/amp/"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busyteacher.org/6367-can-we-talk-conducting-and-using-interviews-in.html"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bO-a-Yz4xA8&amp;list=PL6MeBinkeg3t40rTTb8PrFhRfNQ-LABn5&amp;index=2" TargetMode="External"/><Relationship Id="rId3" Type="http://schemas.openxmlformats.org/officeDocument/2006/relationships/hyperlink" Target="https://www.youtube.com/watch?v=3_dAkDsBQyk"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1836ac2b4a_2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1836ac2b4a_2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705a8aa39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705a8aa3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Rejoinders: </a:t>
            </a:r>
            <a:r>
              <a:rPr b="1" lang="en" u="sng">
                <a:solidFill>
                  <a:schemeClr val="hlink"/>
                </a:solidFill>
                <a:hlinkClick r:id="rId2"/>
              </a:rPr>
              <a:t>http://morksensei.com/rejoinders#:~:text=A%20rejoinder%EF%BC%88%E3%81%82%E3%81%84%E3%81%A5%E3%81%A1%EF%BC%89is,will%20see%20what%20I%20mean</a:t>
            </a:r>
            <a:r>
              <a:rPr b="1" lang="en">
                <a:solidFill>
                  <a:schemeClr val="dk1"/>
                </a:solidFill>
              </a:rPr>
              <a:t> </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List of Rejoinders (with japanese translation):</a:t>
            </a:r>
            <a:endParaRPr b="1">
              <a:solidFill>
                <a:schemeClr val="dk1"/>
              </a:solidFill>
            </a:endParaRPr>
          </a:p>
          <a:p>
            <a:pPr indent="0" lvl="0" marL="0" rtl="0" algn="l">
              <a:spcBef>
                <a:spcPts val="0"/>
              </a:spcBef>
              <a:spcAft>
                <a:spcPts val="0"/>
              </a:spcAft>
              <a:buClr>
                <a:schemeClr val="dk1"/>
              </a:buClr>
              <a:buSzPts val="1100"/>
              <a:buFont typeface="Arial"/>
              <a:buNone/>
            </a:pPr>
            <a:r>
              <a:rPr b="1" lang="en" u="sng">
                <a:solidFill>
                  <a:srgbClr val="0097A7"/>
                </a:solidFill>
                <a:hlinkClick r:id="rId3">
                  <a:extLst>
                    <a:ext uri="{A12FA001-AC4F-418D-AE19-62706E023703}">
                      <ahyp:hlinkClr val="tx"/>
                    </a:ext>
                  </a:extLst>
                </a:hlinkClick>
              </a:rPr>
              <a:t>http://morksensei.com/the-ultimate-rejoinder-list</a:t>
            </a:r>
            <a:r>
              <a:rPr b="1" lang="en">
                <a:solidFill>
                  <a:schemeClr val="dk1"/>
                </a:solidFill>
              </a:rPr>
              <a:t>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705a8aa39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c705a8aa39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Rejoinders (includes follow up questions): </a:t>
            </a:r>
            <a:r>
              <a:rPr b="1" lang="en" u="sng">
                <a:solidFill>
                  <a:schemeClr val="hlink"/>
                </a:solidFill>
                <a:hlinkClick r:id="rId2"/>
              </a:rPr>
              <a:t>http://morksensei.com/rejoinders#:~:text=A%20rejoinder%EF%BC%88%E3%81%82%E3%81%84%E3%81%A5%E3%81%A1%EF%BC%89is,will%20see%20what%20I%20mean</a:t>
            </a:r>
            <a:r>
              <a:rPr b="1" lang="en">
                <a:solidFill>
                  <a:schemeClr val="dk1"/>
                </a:solidFill>
              </a:rPr>
              <a:t> </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List of rejoinders (with Japanese translation)</a:t>
            </a:r>
            <a:endParaRPr b="1">
              <a:solidFill>
                <a:schemeClr val="dk1"/>
              </a:solidFill>
            </a:endParaRPr>
          </a:p>
          <a:p>
            <a:pPr indent="0" lvl="0" marL="0" rtl="0" algn="l">
              <a:spcBef>
                <a:spcPts val="0"/>
              </a:spcBef>
              <a:spcAft>
                <a:spcPts val="0"/>
              </a:spcAft>
              <a:buNone/>
            </a:pPr>
            <a:r>
              <a:rPr b="1" lang="en" u="sng">
                <a:solidFill>
                  <a:srgbClr val="0097A7"/>
                </a:solidFill>
                <a:hlinkClick r:id="rId3">
                  <a:extLst>
                    <a:ext uri="{A12FA001-AC4F-418D-AE19-62706E023703}">
                      <ahyp:hlinkClr val="tx"/>
                    </a:ext>
                  </a:extLst>
                </a:hlinkClick>
              </a:rPr>
              <a:t>http://morksensei.com/the-ultimate-rejoinder-list</a:t>
            </a:r>
            <a:r>
              <a:rPr b="1" lang="en">
                <a:solidFill>
                  <a:schemeClr val="dk1"/>
                </a:solidFill>
              </a:rPr>
              <a:t> </a:t>
            </a:r>
            <a:endParaRPr b="1">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c705a8aa39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c705a8aa39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u="sng">
                <a:solidFill>
                  <a:schemeClr val="hlink"/>
                </a:solidFill>
                <a:hlinkClick r:id="rId2"/>
              </a:rPr>
              <a:t>https://www.google.com/amp/s/commonsense-esl.com/2017/02/23/esl-conversation-class-if-your-students-only-learn-two-conversational-techniques-these-are-the-two-part-2/amp/</a:t>
            </a:r>
            <a:r>
              <a:rPr b="1" lang="en"/>
              <a:t> </a:t>
            </a:r>
            <a:endParaRPr b="1"/>
          </a:p>
          <a:p>
            <a:pPr indent="0" lvl="0" marL="0" rtl="0" algn="l">
              <a:spcBef>
                <a:spcPts val="0"/>
              </a:spcBef>
              <a:spcAft>
                <a:spcPts val="0"/>
              </a:spcAft>
              <a:buNone/>
            </a:pPr>
            <a:r>
              <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c534d0187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c534d0187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3c71f29a0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3c71f29a0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534d0187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534d0187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Times it’s okay to interrupt:</a:t>
            </a:r>
            <a:r>
              <a:rPr lang="en"/>
              <a:t> </a:t>
            </a:r>
            <a:endParaRPr/>
          </a:p>
          <a:p>
            <a:pPr indent="0" lvl="0" marL="0" rtl="0" algn="l">
              <a:spcBef>
                <a:spcPts val="0"/>
              </a:spcBef>
              <a:spcAft>
                <a:spcPts val="0"/>
              </a:spcAft>
              <a:buNone/>
            </a:pPr>
            <a:r>
              <a:rPr lang="en"/>
              <a:t>if you don’t understand a word or sentence; </a:t>
            </a:r>
            <a:endParaRPr/>
          </a:p>
          <a:p>
            <a:pPr indent="0" lvl="0" marL="0" rtl="0" algn="l">
              <a:spcBef>
                <a:spcPts val="0"/>
              </a:spcBef>
              <a:spcAft>
                <a:spcPts val="0"/>
              </a:spcAft>
              <a:buNone/>
            </a:pPr>
            <a:r>
              <a:rPr lang="en"/>
              <a:t>if they are not answering or changing the subject;</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534d0187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534d0187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NOTE: Play at 75% speed. 5:34-5:43</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534d0187b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534d0187b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rgbClr val="0097A7"/>
                </a:solidFill>
                <a:hlinkClick r:id="rId2">
                  <a:extLst>
                    <a:ext uri="{A12FA001-AC4F-418D-AE19-62706E023703}">
                      <ahyp:hlinkClr val="tx"/>
                    </a:ext>
                  </a:extLst>
                </a:hlinkClick>
              </a:rPr>
              <a:t>https://busyteacher.org/6367-can-we-talk-conducting-and-using-interviews-in.html</a:t>
            </a:r>
            <a:r>
              <a:rPr lang="en">
                <a:solidFill>
                  <a:schemeClr val="dk1"/>
                </a:solidFill>
              </a:rPr>
              <a:t>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c534d0187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c534d0187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ef4be0e4e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ef4be0e4e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806c2568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806c256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50 minutes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Warm-Up: 15’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Slides 4-6 Listening 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Slides 7-8 Empathy 3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Slides 9-12 Responding 7</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Slides 13-15 (Optional) 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Interview example + Assignment: 15</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836ac2b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836ac2b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c6eb9fbbe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c6eb9fbbe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Active Listening Video 1: </a:t>
            </a:r>
            <a:r>
              <a:rPr lang="en" sz="1200" u="sng">
                <a:solidFill>
                  <a:schemeClr val="hlink"/>
                </a:solidFill>
                <a:hlinkClick r:id="rId2"/>
              </a:rPr>
              <a:t>https://www.youtube.com/watch?v=bO-a-Yz4xA8&amp;list=PL6MeBinkeg3t40rTTb8PrFhRfNQ-LABn5&amp;index=2</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Active Listening Video 2:</a:t>
            </a:r>
            <a:endParaRPr sz="1200"/>
          </a:p>
          <a:p>
            <a:pPr indent="0" lvl="0" marL="0" rtl="0" algn="l">
              <a:spcBef>
                <a:spcPts val="0"/>
              </a:spcBef>
              <a:spcAft>
                <a:spcPts val="0"/>
              </a:spcAft>
              <a:buNone/>
            </a:pPr>
            <a:r>
              <a:rPr lang="en" sz="1200" u="sng">
                <a:solidFill>
                  <a:schemeClr val="hlink"/>
                </a:solidFill>
                <a:hlinkClick r:id="rId3"/>
              </a:rPr>
              <a:t>https://www.youtube.com/watch?v=3_dAkDsBQyk</a:t>
            </a:r>
            <a:endParaRPr sz="1200"/>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c534d0187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c534d0187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sz="10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705a8aa39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c705a8aa39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chemeClr val="dk1"/>
                </a:solidFill>
              </a:rPr>
              <a:t>[Communicating Effectively in English P. 35]</a:t>
            </a:r>
            <a:endParaRPr sz="1000">
              <a:solidFill>
                <a:schemeClr val="dk1"/>
              </a:solidFill>
            </a:endParaRPr>
          </a:p>
          <a:p>
            <a:pPr indent="0" lvl="0" marL="0" rtl="0" algn="l">
              <a:spcBef>
                <a:spcPts val="0"/>
              </a:spcBef>
              <a:spcAft>
                <a:spcPts val="0"/>
              </a:spcAft>
              <a:buClr>
                <a:srgbClr val="595959"/>
              </a:buClr>
              <a:buSzPts val="1100"/>
              <a:buFont typeface="Arial"/>
              <a:buNone/>
            </a:pPr>
            <a:r>
              <a:rPr lang="en" sz="1000">
                <a:solidFill>
                  <a:schemeClr val="dk1"/>
                </a:solidFill>
              </a:rPr>
              <a:t>Benefits of active listening: </a:t>
            </a:r>
            <a:endParaRPr sz="1000">
              <a:solidFill>
                <a:schemeClr val="dk1"/>
              </a:solidFill>
            </a:endParaRPr>
          </a:p>
          <a:p>
            <a:pPr indent="0" lvl="0" marL="0" rtl="0" algn="l">
              <a:spcBef>
                <a:spcPts val="0"/>
              </a:spcBef>
              <a:spcAft>
                <a:spcPts val="0"/>
              </a:spcAft>
              <a:buClr>
                <a:srgbClr val="595959"/>
              </a:buClr>
              <a:buSzPts val="1100"/>
              <a:buFont typeface="Arial"/>
              <a:buNone/>
            </a:pPr>
            <a:r>
              <a:rPr lang="en" sz="1000">
                <a:solidFill>
                  <a:schemeClr val="dk1"/>
                </a:solidFill>
              </a:rPr>
              <a:t>Learn new things</a:t>
            </a:r>
            <a:endParaRPr sz="1000">
              <a:solidFill>
                <a:schemeClr val="dk1"/>
              </a:solidFill>
            </a:endParaRPr>
          </a:p>
          <a:p>
            <a:pPr indent="0" lvl="0" marL="0" rtl="0" algn="l">
              <a:spcBef>
                <a:spcPts val="0"/>
              </a:spcBef>
              <a:spcAft>
                <a:spcPts val="0"/>
              </a:spcAft>
              <a:buClr>
                <a:srgbClr val="595959"/>
              </a:buClr>
              <a:buSzPts val="1100"/>
              <a:buFont typeface="Arial"/>
              <a:buNone/>
            </a:pPr>
            <a:r>
              <a:rPr lang="en" sz="1000">
                <a:solidFill>
                  <a:schemeClr val="dk1"/>
                </a:solidFill>
              </a:rPr>
              <a:t>Understand others better</a:t>
            </a:r>
            <a:endParaRPr sz="1000">
              <a:solidFill>
                <a:schemeClr val="dk1"/>
              </a:solidFill>
            </a:endParaRPr>
          </a:p>
          <a:p>
            <a:pPr indent="0" lvl="0" marL="0" rtl="0" algn="l">
              <a:spcBef>
                <a:spcPts val="0"/>
              </a:spcBef>
              <a:spcAft>
                <a:spcPts val="0"/>
              </a:spcAft>
              <a:buClr>
                <a:srgbClr val="595959"/>
              </a:buClr>
              <a:buSzPts val="1100"/>
              <a:buFont typeface="Arial"/>
              <a:buNone/>
            </a:pPr>
            <a:r>
              <a:rPr lang="en" sz="1000">
                <a:solidFill>
                  <a:schemeClr val="dk1"/>
                </a:solidFill>
              </a:rPr>
              <a:t>Change your mind</a:t>
            </a:r>
            <a:endParaRPr sz="1000">
              <a:solidFill>
                <a:schemeClr val="dk1"/>
              </a:solidFill>
            </a:endParaRPr>
          </a:p>
          <a:p>
            <a:pPr indent="0" lvl="0" marL="0" rtl="0" algn="l">
              <a:spcBef>
                <a:spcPts val="0"/>
              </a:spcBef>
              <a:spcAft>
                <a:spcPts val="0"/>
              </a:spcAft>
              <a:buClr>
                <a:srgbClr val="595959"/>
              </a:buClr>
              <a:buSzPts val="1100"/>
              <a:buFont typeface="Arial"/>
              <a:buNone/>
            </a:pPr>
            <a:r>
              <a:rPr lang="en" sz="1000">
                <a:solidFill>
                  <a:schemeClr val="dk1"/>
                </a:solidFill>
              </a:rPr>
              <a:t>Understand meaning by observing nonverbal communication</a:t>
            </a:r>
            <a:endParaRPr sz="1000">
              <a:solidFill>
                <a:schemeClr val="dk1"/>
              </a:solidFill>
            </a:endParaRPr>
          </a:p>
          <a:p>
            <a:pPr indent="0" lvl="0" marL="0" rtl="0" algn="l">
              <a:spcBef>
                <a:spcPts val="0"/>
              </a:spcBef>
              <a:spcAft>
                <a:spcPts val="0"/>
              </a:spcAft>
              <a:buClr>
                <a:srgbClr val="595959"/>
              </a:buClr>
              <a:buSzPts val="1100"/>
              <a:buFont typeface="Arial"/>
              <a:buNone/>
            </a:pPr>
            <a:r>
              <a:rPr lang="en" sz="1000">
                <a:solidFill>
                  <a:schemeClr val="dk1"/>
                </a:solidFill>
              </a:rPr>
              <a:t>Learn gestures and facial expressions</a:t>
            </a:r>
            <a:endParaRPr>
              <a:solidFill>
                <a:schemeClr val="dk2"/>
              </a:solidFill>
            </a:endParaRPr>
          </a:p>
          <a:p>
            <a:pPr indent="0" lvl="0" marL="0" rtl="0" algn="l">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2"/>
              </a:buClr>
              <a:buSzPts val="1100"/>
              <a:buFont typeface="Arial"/>
              <a:buNone/>
            </a:pPr>
            <a:r>
              <a:t/>
            </a:r>
            <a:endParaRPr sz="900">
              <a:solidFill>
                <a:schemeClr val="dk2"/>
              </a:solidFill>
            </a:endParaRPr>
          </a:p>
          <a:p>
            <a:pPr indent="0" lvl="0" marL="0" rtl="0" algn="l">
              <a:spcBef>
                <a:spcPts val="0"/>
              </a:spcBef>
              <a:spcAft>
                <a:spcPts val="0"/>
              </a:spcAft>
              <a:buNone/>
            </a:pPr>
            <a:r>
              <a:t/>
            </a:r>
            <a:endParaRPr sz="900">
              <a:solidFill>
                <a:srgbClr val="FF0000"/>
              </a:solidFill>
            </a:endParaRPr>
          </a:p>
          <a:p>
            <a:pPr indent="0" lvl="0" marL="0" rtl="0" algn="l">
              <a:spcBef>
                <a:spcPts val="0"/>
              </a:spcBef>
              <a:spcAft>
                <a:spcPts val="0"/>
              </a:spcAft>
              <a:buNone/>
            </a:pPr>
            <a:r>
              <a:t/>
            </a:r>
            <a:endParaRPr sz="9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534d0187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534d0187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6eb9fbbe0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6eb9fbbe0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c705a8aa39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c705a8aa39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morksensei.com/the-ultimate-rejoinder-list"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www.youtube.com/watch?v=fpEruuoP_R4" TargetMode="External"/><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bO-a-Yz4xA8" TargetMode="External"/><Relationship Id="rId4" Type="http://schemas.openxmlformats.org/officeDocument/2006/relationships/image" Target="../media/image11.jpg"/><Relationship Id="rId5" Type="http://schemas.openxmlformats.org/officeDocument/2006/relationships/hyperlink" Target="http://www.youtube.com/watch?v=3_dAkDsBQyk" TargetMode="External"/><Relationship Id="rId6"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www.youtube.com/watch?v=t685WM5R6a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Communication</a:t>
            </a:r>
            <a:r>
              <a:rPr lang="en"/>
              <a:t> Skills Building</a:t>
            </a:r>
            <a:r>
              <a:rPr lang="en"/>
              <a:t>: </a:t>
            </a:r>
            <a:endParaRPr/>
          </a:p>
          <a:p>
            <a:pPr indent="0" lvl="0" marL="0" rtl="0" algn="ctr">
              <a:spcBef>
                <a:spcPts val="0"/>
              </a:spcBef>
              <a:spcAft>
                <a:spcPts val="0"/>
              </a:spcAft>
              <a:buNone/>
            </a:pPr>
            <a:r>
              <a:rPr lang="en"/>
              <a:t>Active Listening &amp; Interviews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0"/>
              </a:spcAft>
              <a:buNone/>
            </a:pPr>
            <a:r>
              <a:rPr lang="en"/>
              <a:t>Global Tourism &amp; Communication</a:t>
            </a:r>
            <a:endParaRPr/>
          </a:p>
          <a:p>
            <a:pPr indent="0" lvl="0" marL="0" rtl="0" algn="ctr">
              <a:spcBef>
                <a:spcPts val="0"/>
              </a:spcBef>
              <a:spcAft>
                <a:spcPts val="0"/>
              </a:spcAft>
              <a:buNone/>
            </a:pPr>
            <a:r>
              <a:rPr lang="en"/>
              <a:t>Day 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ph idx="1" type="body"/>
          </p:nvPr>
        </p:nvSpPr>
        <p:spPr>
          <a:xfrm>
            <a:off x="0" y="1152475"/>
            <a:ext cx="9144000" cy="384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Rejoinders </a:t>
            </a:r>
            <a:r>
              <a:rPr lang="en"/>
              <a:t>are short responses to show you are listening</a:t>
            </a:r>
            <a:endParaRPr/>
          </a:p>
          <a:p>
            <a:pPr indent="-374650" lvl="0" marL="457200" rtl="0" algn="l">
              <a:spcBef>
                <a:spcPts val="1200"/>
              </a:spcBef>
              <a:spcAft>
                <a:spcPts val="0"/>
              </a:spcAft>
              <a:buSzPts val="2300"/>
              <a:buChar char="●"/>
            </a:pPr>
            <a:r>
              <a:rPr lang="en" sz="2300"/>
              <a:t>Interest: Oh really?</a:t>
            </a:r>
            <a:endParaRPr sz="2300"/>
          </a:p>
          <a:p>
            <a:pPr indent="-374650" lvl="0" marL="457200" rtl="0" algn="l">
              <a:spcBef>
                <a:spcPts val="0"/>
              </a:spcBef>
              <a:spcAft>
                <a:spcPts val="0"/>
              </a:spcAft>
              <a:buSzPts val="2300"/>
              <a:buChar char="●"/>
            </a:pPr>
            <a:r>
              <a:rPr lang="en" sz="2300"/>
              <a:t>Happiness: That’s Amazing!</a:t>
            </a:r>
            <a:endParaRPr sz="2300"/>
          </a:p>
          <a:p>
            <a:pPr indent="-374650" lvl="0" marL="457200" rtl="0" algn="l">
              <a:spcBef>
                <a:spcPts val="0"/>
              </a:spcBef>
              <a:spcAft>
                <a:spcPts val="0"/>
              </a:spcAft>
              <a:buSzPts val="2300"/>
              <a:buChar char="●"/>
            </a:pPr>
            <a:r>
              <a:rPr lang="en" sz="2300"/>
              <a:t>Sadness: That’s too bad.</a:t>
            </a:r>
            <a:endParaRPr sz="2300"/>
          </a:p>
          <a:p>
            <a:pPr indent="-374650" lvl="0" marL="457200" rtl="0" algn="l">
              <a:spcBef>
                <a:spcPts val="0"/>
              </a:spcBef>
              <a:spcAft>
                <a:spcPts val="0"/>
              </a:spcAft>
              <a:buSzPts val="2300"/>
              <a:buChar char="●"/>
            </a:pPr>
            <a:r>
              <a:rPr lang="en" sz="2300"/>
              <a:t>Surprise: No way!</a:t>
            </a:r>
            <a:endParaRPr sz="2300"/>
          </a:p>
          <a:p>
            <a:pPr indent="-374650" lvl="0" marL="457200" rtl="0" algn="l">
              <a:spcBef>
                <a:spcPts val="0"/>
              </a:spcBef>
              <a:spcAft>
                <a:spcPts val="0"/>
              </a:spcAft>
              <a:buSzPts val="2300"/>
              <a:buChar char="●"/>
            </a:pPr>
            <a:r>
              <a:rPr lang="en" sz="2300"/>
              <a:t>Agreement: Absolutely!</a:t>
            </a:r>
            <a:endParaRPr sz="2300"/>
          </a:p>
          <a:p>
            <a:pPr indent="-374650" lvl="0" marL="457200" rtl="0" algn="l">
              <a:spcBef>
                <a:spcPts val="0"/>
              </a:spcBef>
              <a:spcAft>
                <a:spcPts val="0"/>
              </a:spcAft>
              <a:buClr>
                <a:srgbClr val="FF0000"/>
              </a:buClr>
              <a:buSzPts val="2300"/>
              <a:buChar char="●"/>
            </a:pPr>
            <a:r>
              <a:rPr lang="en" sz="2300">
                <a:solidFill>
                  <a:srgbClr val="FF0000"/>
                </a:solidFill>
              </a:rPr>
              <a:t>Not Understanding: Pardon?</a:t>
            </a:r>
            <a:endParaRPr sz="2300">
              <a:solidFill>
                <a:srgbClr val="FF0000"/>
              </a:solidFill>
            </a:endParaRPr>
          </a:p>
          <a:p>
            <a:pPr indent="0" lvl="0" marL="0" rtl="0" algn="l">
              <a:spcBef>
                <a:spcPts val="1200"/>
              </a:spcBef>
              <a:spcAft>
                <a:spcPts val="1200"/>
              </a:spcAft>
              <a:buNone/>
            </a:pPr>
            <a:r>
              <a:rPr lang="en" sz="2200"/>
              <a:t>There are many more types. Here’s a </a:t>
            </a:r>
            <a:r>
              <a:rPr lang="en" sz="2200" u="sng">
                <a:solidFill>
                  <a:schemeClr val="hlink"/>
                </a:solidFill>
                <a:hlinkClick r:id="rId3"/>
              </a:rPr>
              <a:t>list of rejoinders</a:t>
            </a:r>
            <a:r>
              <a:rPr lang="en" sz="2200"/>
              <a:t> in English </a:t>
            </a:r>
            <a:endParaRPr sz="2200"/>
          </a:p>
        </p:txBody>
      </p:sp>
      <p:sp>
        <p:nvSpPr>
          <p:cNvPr id="129" name="Google Shape;129;p22"/>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Rejoinders</a:t>
            </a:r>
            <a:endParaRPr b="1"/>
          </a:p>
        </p:txBody>
      </p:sp>
      <p:pic>
        <p:nvPicPr>
          <p:cNvPr id="130" name="Google Shape;130;p22"/>
          <p:cNvPicPr preferRelativeResize="0"/>
          <p:nvPr/>
        </p:nvPicPr>
        <p:blipFill>
          <a:blip r:embed="rId4">
            <a:alphaModFix/>
          </a:blip>
          <a:stretch>
            <a:fillRect/>
          </a:stretch>
        </p:blipFill>
        <p:spPr>
          <a:xfrm>
            <a:off x="4572000" y="1752425"/>
            <a:ext cx="4406100" cy="2478424"/>
          </a:xfrm>
          <a:prstGeom prst="rect">
            <a:avLst/>
          </a:prstGeom>
          <a:noFill/>
          <a:ln>
            <a:noFill/>
          </a:ln>
        </p:spPr>
      </p:pic>
      <p:sp>
        <p:nvSpPr>
          <p:cNvPr id="131" name="Google Shape;131;p22"/>
          <p:cNvSpPr txBox="1"/>
          <p:nvPr/>
        </p:nvSpPr>
        <p:spPr>
          <a:xfrm>
            <a:off x="0" y="378750"/>
            <a:ext cx="9144000" cy="6156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2800">
                <a:solidFill>
                  <a:schemeClr val="dk2"/>
                </a:solidFill>
              </a:rPr>
              <a:t>Do you remember</a:t>
            </a:r>
            <a:r>
              <a:rPr lang="en" sz="2800">
                <a:solidFill>
                  <a:schemeClr val="dk2"/>
                </a:solidFill>
              </a:rPr>
              <a:t> what a rejoinder is?</a:t>
            </a:r>
            <a:endParaRPr sz="28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animEffect filter="fade" transition="in">
                                      <p:cBhvr>
                                        <p:cTn dur="1000"/>
                                        <p:tgtEl>
                                          <p:spTgt spid="12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animEffect filter="fade" transition="in">
                                      <p:cBhvr>
                                        <p:cTn dur="1000"/>
                                        <p:tgtEl>
                                          <p:spTgt spid="12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animEffect filter="fade" transition="in">
                                      <p:cBhvr>
                                        <p:cTn dur="1000"/>
                                        <p:tgtEl>
                                          <p:spTgt spid="12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animEffect filter="fade" transition="in">
                                      <p:cBhvr>
                                        <p:cTn dur="1000"/>
                                        <p:tgtEl>
                                          <p:spTgt spid="12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animEffect filter="fade" transition="in">
                                      <p:cBhvr>
                                        <p:cTn dur="1000"/>
                                        <p:tgtEl>
                                          <p:spTgt spid="12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5" st="5"/>
                                            </p:txEl>
                                          </p:spTgt>
                                        </p:tgtEl>
                                        <p:attrNameLst>
                                          <p:attrName>style.visibility</p:attrName>
                                        </p:attrNameLst>
                                      </p:cBhvr>
                                      <p:to>
                                        <p:strVal val="visible"/>
                                      </p:to>
                                    </p:set>
                                    <p:animEffect filter="fade" transition="in">
                                      <p:cBhvr>
                                        <p:cTn dur="1000"/>
                                        <p:tgtEl>
                                          <p:spTgt spid="12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6" st="6"/>
                                            </p:txEl>
                                          </p:spTgt>
                                        </p:tgtEl>
                                        <p:attrNameLst>
                                          <p:attrName>style.visibility</p:attrName>
                                        </p:attrNameLst>
                                      </p:cBhvr>
                                      <p:to>
                                        <p:strVal val="visible"/>
                                      </p:to>
                                    </p:set>
                                    <p:animEffect filter="fade" transition="in">
                                      <p:cBhvr>
                                        <p:cTn dur="1000"/>
                                        <p:tgtEl>
                                          <p:spTgt spid="12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8">
                                            <p:txEl>
                                              <p:pRg end="7" st="7"/>
                                            </p:txEl>
                                          </p:spTgt>
                                        </p:tgtEl>
                                        <p:attrNameLst>
                                          <p:attrName>style.visibility</p:attrName>
                                        </p:attrNameLst>
                                      </p:cBhvr>
                                      <p:to>
                                        <p:strVal val="visible"/>
                                      </p:to>
                                    </p:set>
                                    <p:animEffect filter="fade" transition="in">
                                      <p:cBhvr>
                                        <p:cTn dur="1000"/>
                                        <p:tgtEl>
                                          <p:spTgt spid="128">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Follow-Up Questions</a:t>
            </a:r>
            <a:endParaRPr b="1"/>
          </a:p>
        </p:txBody>
      </p:sp>
      <p:sp>
        <p:nvSpPr>
          <p:cNvPr id="137" name="Google Shape;137;p23"/>
          <p:cNvSpPr txBox="1"/>
          <p:nvPr>
            <p:ph idx="1" type="body"/>
          </p:nvPr>
        </p:nvSpPr>
        <p:spPr>
          <a:xfrm>
            <a:off x="0" y="1152475"/>
            <a:ext cx="8832300" cy="3416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n"/>
              <a:t>Follow-Up Questions</a:t>
            </a:r>
            <a:r>
              <a:rPr lang="en"/>
              <a:t> will help keep a conversation going</a:t>
            </a:r>
            <a:endParaRPr/>
          </a:p>
          <a:p>
            <a:pPr indent="-342900" lvl="0" marL="457200" rtl="0" algn="l">
              <a:spcBef>
                <a:spcPts val="1000"/>
              </a:spcBef>
              <a:spcAft>
                <a:spcPts val="0"/>
              </a:spcAft>
              <a:buSzPts val="1800"/>
              <a:buChar char="●"/>
            </a:pPr>
            <a:r>
              <a:rPr lang="en"/>
              <a:t>Repeat what they said as a question:</a:t>
            </a:r>
            <a:endParaRPr/>
          </a:p>
          <a:p>
            <a:pPr indent="0" lvl="0" marL="457200" rtl="0" algn="l">
              <a:spcBef>
                <a:spcPts val="0"/>
              </a:spcBef>
              <a:spcAft>
                <a:spcPts val="0"/>
              </a:spcAft>
              <a:buNone/>
            </a:pPr>
            <a:r>
              <a:rPr lang="en" sz="2300"/>
              <a:t>“I’m excited about my next vacation.”; “You’re excited about your next vacation?”</a:t>
            </a:r>
            <a:endParaRPr sz="2300"/>
          </a:p>
          <a:p>
            <a:pPr indent="-342900" lvl="0" marL="457200" rtl="0" algn="l">
              <a:spcBef>
                <a:spcPts val="1000"/>
              </a:spcBef>
              <a:spcAft>
                <a:spcPts val="0"/>
              </a:spcAft>
              <a:buSzPts val="1800"/>
              <a:buChar char="●"/>
            </a:pPr>
            <a:r>
              <a:rPr lang="en"/>
              <a:t>Ask for more information:</a:t>
            </a:r>
            <a:endParaRPr/>
          </a:p>
          <a:p>
            <a:pPr indent="0" lvl="0" marL="457200" rtl="0" algn="l">
              <a:spcBef>
                <a:spcPts val="0"/>
              </a:spcBef>
              <a:spcAft>
                <a:spcPts val="0"/>
              </a:spcAft>
              <a:buNone/>
            </a:pPr>
            <a:r>
              <a:rPr lang="en" sz="2300"/>
              <a:t>“I want to travel to California.”; “What do you want to see?”</a:t>
            </a:r>
            <a:endParaRPr sz="2300"/>
          </a:p>
          <a:p>
            <a:pPr indent="-342900" lvl="0" marL="457200" rtl="0" algn="l">
              <a:spcBef>
                <a:spcPts val="1000"/>
              </a:spcBef>
              <a:spcAft>
                <a:spcPts val="0"/>
              </a:spcAft>
              <a:buSzPts val="1800"/>
              <a:buChar char="●"/>
            </a:pPr>
            <a:r>
              <a:rPr lang="en"/>
              <a:t>Wh- Questions: </a:t>
            </a:r>
            <a:endParaRPr/>
          </a:p>
          <a:p>
            <a:pPr indent="0" lvl="0" marL="457200" rtl="0" algn="l">
              <a:spcBef>
                <a:spcPts val="0"/>
              </a:spcBef>
              <a:spcAft>
                <a:spcPts val="0"/>
              </a:spcAft>
              <a:buNone/>
            </a:pPr>
            <a:r>
              <a:rPr lang="en" sz="2300"/>
              <a:t>What…? Where…? Why…? When…? Who…? How…?</a:t>
            </a:r>
            <a:endParaRPr sz="2300"/>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1000"/>
                                        <p:tgtEl>
                                          <p:spTgt spid="13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1" st="1"/>
                                            </p:txEl>
                                          </p:spTgt>
                                        </p:tgtEl>
                                        <p:attrNameLst>
                                          <p:attrName>style.visibility</p:attrName>
                                        </p:attrNameLst>
                                      </p:cBhvr>
                                      <p:to>
                                        <p:strVal val="visible"/>
                                      </p:to>
                                    </p:set>
                                    <p:animEffect filter="fade" transition="in">
                                      <p:cBhvr>
                                        <p:cTn dur="1000"/>
                                        <p:tgtEl>
                                          <p:spTgt spid="13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2" st="2"/>
                                            </p:txEl>
                                          </p:spTgt>
                                        </p:tgtEl>
                                        <p:attrNameLst>
                                          <p:attrName>style.visibility</p:attrName>
                                        </p:attrNameLst>
                                      </p:cBhvr>
                                      <p:to>
                                        <p:strVal val="visible"/>
                                      </p:to>
                                    </p:set>
                                    <p:animEffect filter="fade" transition="in">
                                      <p:cBhvr>
                                        <p:cTn dur="1000"/>
                                        <p:tgtEl>
                                          <p:spTgt spid="13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3" st="3"/>
                                            </p:txEl>
                                          </p:spTgt>
                                        </p:tgtEl>
                                        <p:attrNameLst>
                                          <p:attrName>style.visibility</p:attrName>
                                        </p:attrNameLst>
                                      </p:cBhvr>
                                      <p:to>
                                        <p:strVal val="visible"/>
                                      </p:to>
                                    </p:set>
                                    <p:animEffect filter="fade" transition="in">
                                      <p:cBhvr>
                                        <p:cTn dur="1000"/>
                                        <p:tgtEl>
                                          <p:spTgt spid="13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4" st="4"/>
                                            </p:txEl>
                                          </p:spTgt>
                                        </p:tgtEl>
                                        <p:attrNameLst>
                                          <p:attrName>style.visibility</p:attrName>
                                        </p:attrNameLst>
                                      </p:cBhvr>
                                      <p:to>
                                        <p:strVal val="visible"/>
                                      </p:to>
                                    </p:set>
                                    <p:animEffect filter="fade" transition="in">
                                      <p:cBhvr>
                                        <p:cTn dur="1000"/>
                                        <p:tgtEl>
                                          <p:spTgt spid="13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5" st="5"/>
                                            </p:txEl>
                                          </p:spTgt>
                                        </p:tgtEl>
                                        <p:attrNameLst>
                                          <p:attrName>style.visibility</p:attrName>
                                        </p:attrNameLst>
                                      </p:cBhvr>
                                      <p:to>
                                        <p:strVal val="visible"/>
                                      </p:to>
                                    </p:set>
                                    <p:animEffect filter="fade" transition="in">
                                      <p:cBhvr>
                                        <p:cTn dur="1000"/>
                                        <p:tgtEl>
                                          <p:spTgt spid="13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6" st="6"/>
                                            </p:txEl>
                                          </p:spTgt>
                                        </p:tgtEl>
                                        <p:attrNameLst>
                                          <p:attrName>style.visibility</p:attrName>
                                        </p:attrNameLst>
                                      </p:cBhvr>
                                      <p:to>
                                        <p:strVal val="visible"/>
                                      </p:to>
                                    </p:set>
                                    <p:animEffect filter="fade" transition="in">
                                      <p:cBhvr>
                                        <p:cTn dur="1000"/>
                                        <p:tgtEl>
                                          <p:spTgt spid="137">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7" st="7"/>
                                            </p:txEl>
                                          </p:spTgt>
                                        </p:tgtEl>
                                        <p:attrNameLst>
                                          <p:attrName>style.visibility</p:attrName>
                                        </p:attrNameLst>
                                      </p:cBhvr>
                                      <p:to>
                                        <p:strVal val="visible"/>
                                      </p:to>
                                    </p:set>
                                    <p:animEffect filter="fade" transition="in">
                                      <p:cBhvr>
                                        <p:cTn dur="1000"/>
                                        <p:tgtEl>
                                          <p:spTgt spid="137">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p24"/>
          <p:cNvPicPr preferRelativeResize="0"/>
          <p:nvPr/>
        </p:nvPicPr>
        <p:blipFill rotWithShape="1">
          <a:blip r:embed="rId3">
            <a:alphaModFix/>
          </a:blip>
          <a:srcRect b="0" l="0" r="0" t="38631"/>
          <a:stretch/>
        </p:blipFill>
        <p:spPr>
          <a:xfrm>
            <a:off x="257300" y="1457025"/>
            <a:ext cx="8514101" cy="2965725"/>
          </a:xfrm>
          <a:prstGeom prst="rect">
            <a:avLst/>
          </a:prstGeom>
          <a:noFill/>
          <a:ln>
            <a:noFill/>
          </a:ln>
        </p:spPr>
      </p:pic>
      <p:sp>
        <p:nvSpPr>
          <p:cNvPr id="143" name="Google Shape;143;p24"/>
          <p:cNvSpPr txBox="1"/>
          <p:nvPr>
            <p:ph type="title"/>
          </p:nvPr>
        </p:nvSpPr>
        <p:spPr>
          <a:xfrm>
            <a:off x="2557650" y="373350"/>
            <a:ext cx="40287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Responding</a:t>
            </a:r>
            <a:endParaRPr b="1"/>
          </a:p>
        </p:txBody>
      </p:sp>
      <p:sp>
        <p:nvSpPr>
          <p:cNvPr id="144" name="Google Shape;144;p24"/>
          <p:cNvSpPr txBox="1"/>
          <p:nvPr>
            <p:ph idx="1" type="body"/>
          </p:nvPr>
        </p:nvSpPr>
        <p:spPr>
          <a:xfrm>
            <a:off x="0" y="4570700"/>
            <a:ext cx="9144000" cy="57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a:solidFill>
                  <a:srgbClr val="FF0000"/>
                </a:solidFill>
              </a:rPr>
              <a:t>Improve your active listening by using both response types!</a:t>
            </a:r>
            <a:endParaRPr b="1">
              <a:solidFill>
                <a:srgbClr val="FF0000"/>
              </a:solidFill>
            </a:endParaRPr>
          </a:p>
        </p:txBody>
      </p:sp>
      <p:pic>
        <p:nvPicPr>
          <p:cNvPr id="145" name="Google Shape;145;p24"/>
          <p:cNvPicPr preferRelativeResize="0"/>
          <p:nvPr/>
        </p:nvPicPr>
        <p:blipFill rotWithShape="1">
          <a:blip r:embed="rId3">
            <a:alphaModFix/>
          </a:blip>
          <a:srcRect b="62709" l="24422" r="50885" t="1107"/>
          <a:stretch/>
        </p:blipFill>
        <p:spPr>
          <a:xfrm>
            <a:off x="6586350" y="0"/>
            <a:ext cx="2185050" cy="1817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25"/>
          <p:cNvPicPr preferRelativeResize="0"/>
          <p:nvPr/>
        </p:nvPicPr>
        <p:blipFill>
          <a:blip r:embed="rId3">
            <a:alphaModFix/>
          </a:blip>
          <a:stretch>
            <a:fillRect/>
          </a:stretch>
        </p:blipFill>
        <p:spPr>
          <a:xfrm>
            <a:off x="5562352" y="1478038"/>
            <a:ext cx="3348099" cy="2187425"/>
          </a:xfrm>
          <a:prstGeom prst="rect">
            <a:avLst/>
          </a:prstGeom>
          <a:noFill/>
          <a:ln>
            <a:noFill/>
          </a:ln>
        </p:spPr>
      </p:pic>
      <p:sp>
        <p:nvSpPr>
          <p:cNvPr id="151" name="Google Shape;151;p2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Getting Additional Information</a:t>
            </a:r>
            <a:endParaRPr b="1"/>
          </a:p>
        </p:txBody>
      </p:sp>
      <p:sp>
        <p:nvSpPr>
          <p:cNvPr id="152" name="Google Shape;152;p25"/>
          <p:cNvSpPr txBox="1"/>
          <p:nvPr>
            <p:ph idx="1" type="body"/>
          </p:nvPr>
        </p:nvSpPr>
        <p:spPr>
          <a:xfrm>
            <a:off x="311700" y="1119150"/>
            <a:ext cx="8520600" cy="3334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1018"/>
              <a:buNone/>
            </a:pPr>
            <a:r>
              <a:rPr lang="en" sz="2520"/>
              <a:t>“I </a:t>
            </a:r>
            <a:r>
              <a:rPr lang="en" sz="1965"/>
              <a:t>think a good visual aid is important when you present.”</a:t>
            </a:r>
            <a:endParaRPr sz="2520"/>
          </a:p>
          <a:p>
            <a:pPr indent="0" lvl="0" marL="0" rtl="0" algn="l">
              <a:lnSpc>
                <a:spcPct val="80000"/>
              </a:lnSpc>
              <a:spcBef>
                <a:spcPts val="0"/>
              </a:spcBef>
              <a:spcAft>
                <a:spcPts val="0"/>
              </a:spcAft>
              <a:buSzPts val="1018"/>
              <a:buNone/>
            </a:pPr>
            <a:r>
              <a:t/>
            </a:r>
            <a:endParaRPr sz="2520"/>
          </a:p>
          <a:p>
            <a:pPr indent="0" lvl="0" marL="0" rtl="0" algn="l">
              <a:lnSpc>
                <a:spcPct val="80000"/>
              </a:lnSpc>
              <a:spcBef>
                <a:spcPts val="0"/>
              </a:spcBef>
              <a:spcAft>
                <a:spcPts val="0"/>
              </a:spcAft>
              <a:buSzPts val="1018"/>
              <a:buNone/>
            </a:pPr>
            <a:r>
              <a:rPr lang="en" sz="2520"/>
              <a:t>Expressions to elicit information:</a:t>
            </a:r>
            <a:endParaRPr sz="2520"/>
          </a:p>
          <a:p>
            <a:pPr indent="0" lvl="0" marL="0" rtl="0" algn="l">
              <a:lnSpc>
                <a:spcPct val="80000"/>
              </a:lnSpc>
              <a:spcBef>
                <a:spcPts val="0"/>
              </a:spcBef>
              <a:spcAft>
                <a:spcPts val="0"/>
              </a:spcAft>
              <a:buSzPts val="1018"/>
              <a:buNone/>
            </a:pPr>
            <a:r>
              <a:rPr lang="en" sz="2520"/>
              <a:t>Could you be more specific?</a:t>
            </a:r>
            <a:endParaRPr sz="2520"/>
          </a:p>
          <a:p>
            <a:pPr indent="0" lvl="0" marL="0" rtl="0" algn="l">
              <a:lnSpc>
                <a:spcPct val="80000"/>
              </a:lnSpc>
              <a:spcBef>
                <a:spcPts val="0"/>
              </a:spcBef>
              <a:spcAft>
                <a:spcPts val="0"/>
              </a:spcAft>
              <a:buSzPts val="1018"/>
              <a:buNone/>
            </a:pPr>
            <a:r>
              <a:rPr lang="en" sz="2520"/>
              <a:t>Could you give me an example?</a:t>
            </a:r>
            <a:br>
              <a:rPr lang="en" sz="2520"/>
            </a:br>
            <a:r>
              <a:rPr lang="en" sz="2520"/>
              <a:t>Could you explain what you mean?</a:t>
            </a:r>
            <a:endParaRPr sz="2520"/>
          </a:p>
          <a:p>
            <a:pPr indent="0" lvl="0" marL="0" rtl="0" algn="l">
              <a:lnSpc>
                <a:spcPct val="80000"/>
              </a:lnSpc>
              <a:spcBef>
                <a:spcPts val="0"/>
              </a:spcBef>
              <a:spcAft>
                <a:spcPts val="0"/>
              </a:spcAft>
              <a:buSzPts val="1018"/>
              <a:buNone/>
            </a:pPr>
            <a:r>
              <a:rPr lang="en" sz="2520"/>
              <a:t>Could you add to that?</a:t>
            </a:r>
            <a:endParaRPr sz="2520"/>
          </a:p>
          <a:p>
            <a:pPr indent="0" lvl="0" marL="0" rtl="0" algn="l">
              <a:lnSpc>
                <a:spcPct val="95000"/>
              </a:lnSpc>
              <a:spcBef>
                <a:spcPts val="0"/>
              </a:spcBef>
              <a:spcAft>
                <a:spcPts val="0"/>
              </a:spcAft>
              <a:buSzPts val="1018"/>
              <a:buNone/>
            </a:pPr>
            <a:r>
              <a:t/>
            </a:r>
            <a:endParaRPr sz="2520"/>
          </a:p>
          <a:p>
            <a:pPr indent="0" lvl="0" marL="0" rtl="0" algn="l">
              <a:lnSpc>
                <a:spcPct val="95000"/>
              </a:lnSpc>
              <a:spcBef>
                <a:spcPts val="1200"/>
              </a:spcBef>
              <a:spcAft>
                <a:spcPts val="1200"/>
              </a:spcAft>
              <a:buSzPts val="1018"/>
              <a:buNone/>
            </a:pPr>
            <a:r>
              <a:rPr lang="en" sz="2520">
                <a:solidFill>
                  <a:srgbClr val="FF0000"/>
                </a:solidFill>
              </a:rPr>
              <a:t>What are some other questions you can ask to get more information? </a:t>
            </a:r>
            <a:endParaRPr sz="252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Asking for clarification</a:t>
            </a:r>
            <a:endParaRPr b="1"/>
          </a:p>
        </p:txBody>
      </p:sp>
      <p:sp>
        <p:nvSpPr>
          <p:cNvPr id="158" name="Google Shape;158;p26"/>
          <p:cNvSpPr txBox="1"/>
          <p:nvPr>
            <p:ph idx="1" type="body"/>
          </p:nvPr>
        </p:nvSpPr>
        <p:spPr>
          <a:xfrm>
            <a:off x="0" y="1017725"/>
            <a:ext cx="91440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lang="en" sz="2182">
                <a:solidFill>
                  <a:srgbClr val="FF0000"/>
                </a:solidFill>
              </a:rPr>
              <a:t>What can you say if you don’t understand or didn’t hear something?</a:t>
            </a:r>
            <a:endParaRPr sz="2182">
              <a:solidFill>
                <a:srgbClr val="FF0000"/>
              </a:solidFill>
            </a:endParaRPr>
          </a:p>
          <a:p>
            <a:pPr indent="-367188" lvl="0" marL="457200" rtl="0" algn="l">
              <a:lnSpc>
                <a:spcPct val="95000"/>
              </a:lnSpc>
              <a:spcBef>
                <a:spcPts val="1200"/>
              </a:spcBef>
              <a:spcAft>
                <a:spcPts val="0"/>
              </a:spcAft>
              <a:buSzPts val="2183"/>
              <a:buChar char="●"/>
            </a:pPr>
            <a:r>
              <a:rPr lang="en" sz="2182"/>
              <a:t>Pardon me?</a:t>
            </a:r>
            <a:endParaRPr sz="2182"/>
          </a:p>
          <a:p>
            <a:pPr indent="-367188" lvl="0" marL="457200" rtl="0" algn="l">
              <a:lnSpc>
                <a:spcPct val="95000"/>
              </a:lnSpc>
              <a:spcBef>
                <a:spcPts val="0"/>
              </a:spcBef>
              <a:spcAft>
                <a:spcPts val="0"/>
              </a:spcAft>
              <a:buSzPts val="2183"/>
              <a:buChar char="●"/>
            </a:pPr>
            <a:r>
              <a:rPr lang="en" sz="2182"/>
              <a:t>Could you say that again please?</a:t>
            </a:r>
            <a:endParaRPr sz="2182"/>
          </a:p>
          <a:p>
            <a:pPr indent="-367188" lvl="0" marL="457200" rtl="0" algn="l">
              <a:lnSpc>
                <a:spcPct val="95000"/>
              </a:lnSpc>
              <a:spcBef>
                <a:spcPts val="0"/>
              </a:spcBef>
              <a:spcAft>
                <a:spcPts val="0"/>
              </a:spcAft>
              <a:buSzPts val="2183"/>
              <a:buChar char="●"/>
            </a:pPr>
            <a:r>
              <a:rPr lang="en" sz="2182"/>
              <a:t>Would you mind repeating that?</a:t>
            </a:r>
            <a:endParaRPr sz="2182"/>
          </a:p>
          <a:p>
            <a:pPr indent="-367188" lvl="0" marL="457200" rtl="0" algn="l">
              <a:lnSpc>
                <a:spcPct val="95000"/>
              </a:lnSpc>
              <a:spcBef>
                <a:spcPts val="0"/>
              </a:spcBef>
              <a:spcAft>
                <a:spcPts val="0"/>
              </a:spcAft>
              <a:buSzPts val="2183"/>
              <a:buChar char="●"/>
            </a:pPr>
            <a:r>
              <a:rPr lang="en" sz="2182"/>
              <a:t>Sorry, I didn’t get that, could you repeat what you said?</a:t>
            </a:r>
            <a:endParaRPr sz="2182"/>
          </a:p>
          <a:p>
            <a:pPr indent="-367188" lvl="0" marL="457200" rtl="0" algn="l">
              <a:lnSpc>
                <a:spcPct val="95000"/>
              </a:lnSpc>
              <a:spcBef>
                <a:spcPts val="0"/>
              </a:spcBef>
              <a:spcAft>
                <a:spcPts val="0"/>
              </a:spcAft>
              <a:buSzPts val="2183"/>
              <a:buChar char="●"/>
            </a:pPr>
            <a:r>
              <a:rPr lang="en" sz="2182"/>
              <a:t>I’m not sure what you mean by ____, could you please explain?</a:t>
            </a:r>
            <a:endParaRPr sz="2182"/>
          </a:p>
          <a:p>
            <a:pPr indent="-341788" lvl="0" marL="457200" rtl="0" algn="l">
              <a:lnSpc>
                <a:spcPct val="95000"/>
              </a:lnSpc>
              <a:spcBef>
                <a:spcPts val="0"/>
              </a:spcBef>
              <a:spcAft>
                <a:spcPts val="0"/>
              </a:spcAft>
              <a:buSzPts val="1783"/>
              <a:buChar char="●"/>
            </a:pPr>
            <a:r>
              <a:rPr b="1" lang="en" sz="2182"/>
              <a:t>Restate </a:t>
            </a:r>
            <a:r>
              <a:rPr lang="en" sz="2182"/>
              <a:t>- repeat what they said to make sure you understand   </a:t>
            </a:r>
            <a:r>
              <a:rPr lang="en" sz="2105"/>
              <a:t>“So you’re saying...”; “If I understand you correctly, you’re saying...”</a:t>
            </a:r>
            <a:endParaRPr sz="2105"/>
          </a:p>
          <a:p>
            <a:pPr indent="0" lvl="0" marL="0" rtl="0" algn="l">
              <a:lnSpc>
                <a:spcPct val="95000"/>
              </a:lnSpc>
              <a:spcBef>
                <a:spcPts val="1200"/>
              </a:spcBef>
              <a:spcAft>
                <a:spcPts val="0"/>
              </a:spcAft>
              <a:buSzPts val="852"/>
              <a:buNone/>
            </a:pPr>
            <a:r>
              <a:rPr lang="en" sz="2182">
                <a:solidFill>
                  <a:srgbClr val="FF0000"/>
                </a:solidFill>
              </a:rPr>
              <a:t>Avoid </a:t>
            </a:r>
            <a:r>
              <a:rPr lang="en" sz="2182"/>
              <a:t>informal questions like “Huh?” and “What?” They are impolite.</a:t>
            </a:r>
            <a:endParaRPr sz="2182"/>
          </a:p>
          <a:p>
            <a:pPr indent="0" lvl="0" marL="0" rtl="0" algn="l">
              <a:lnSpc>
                <a:spcPct val="95000"/>
              </a:lnSpc>
              <a:spcBef>
                <a:spcPts val="1200"/>
              </a:spcBef>
              <a:spcAft>
                <a:spcPts val="1200"/>
              </a:spcAft>
              <a:buSzPts val="852"/>
              <a:buNone/>
            </a:pPr>
            <a:r>
              <a:t/>
            </a:r>
            <a:endParaRPr sz="2182"/>
          </a:p>
        </p:txBody>
      </p:sp>
      <p:pic>
        <p:nvPicPr>
          <p:cNvPr id="159" name="Google Shape;159;p26"/>
          <p:cNvPicPr preferRelativeResize="0"/>
          <p:nvPr/>
        </p:nvPicPr>
        <p:blipFill>
          <a:blip r:embed="rId3">
            <a:alphaModFix/>
          </a:blip>
          <a:stretch>
            <a:fillRect/>
          </a:stretch>
        </p:blipFill>
        <p:spPr>
          <a:xfrm>
            <a:off x="7684175" y="1492875"/>
            <a:ext cx="1319175" cy="13191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000"/>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1" st="1"/>
                                            </p:txEl>
                                          </p:spTgt>
                                        </p:tgtEl>
                                        <p:attrNameLst>
                                          <p:attrName>style.visibility</p:attrName>
                                        </p:attrNameLst>
                                      </p:cBhvr>
                                      <p:to>
                                        <p:strVal val="visible"/>
                                      </p:to>
                                    </p:set>
                                    <p:animEffect filter="fade" transition="in">
                                      <p:cBhvr>
                                        <p:cTn dur="1000"/>
                                        <p:tgtEl>
                                          <p:spTgt spid="1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2" st="2"/>
                                            </p:txEl>
                                          </p:spTgt>
                                        </p:tgtEl>
                                        <p:attrNameLst>
                                          <p:attrName>style.visibility</p:attrName>
                                        </p:attrNameLst>
                                      </p:cBhvr>
                                      <p:to>
                                        <p:strVal val="visible"/>
                                      </p:to>
                                    </p:set>
                                    <p:animEffect filter="fade" transition="in">
                                      <p:cBhvr>
                                        <p:cTn dur="1000"/>
                                        <p:tgtEl>
                                          <p:spTgt spid="15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3" st="3"/>
                                            </p:txEl>
                                          </p:spTgt>
                                        </p:tgtEl>
                                        <p:attrNameLst>
                                          <p:attrName>style.visibility</p:attrName>
                                        </p:attrNameLst>
                                      </p:cBhvr>
                                      <p:to>
                                        <p:strVal val="visible"/>
                                      </p:to>
                                    </p:set>
                                    <p:animEffect filter="fade" transition="in">
                                      <p:cBhvr>
                                        <p:cTn dur="1000"/>
                                        <p:tgtEl>
                                          <p:spTgt spid="15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4" st="4"/>
                                            </p:txEl>
                                          </p:spTgt>
                                        </p:tgtEl>
                                        <p:attrNameLst>
                                          <p:attrName>style.visibility</p:attrName>
                                        </p:attrNameLst>
                                      </p:cBhvr>
                                      <p:to>
                                        <p:strVal val="visible"/>
                                      </p:to>
                                    </p:set>
                                    <p:animEffect filter="fade" transition="in">
                                      <p:cBhvr>
                                        <p:cTn dur="1000"/>
                                        <p:tgtEl>
                                          <p:spTgt spid="1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5" st="5"/>
                                            </p:txEl>
                                          </p:spTgt>
                                        </p:tgtEl>
                                        <p:attrNameLst>
                                          <p:attrName>style.visibility</p:attrName>
                                        </p:attrNameLst>
                                      </p:cBhvr>
                                      <p:to>
                                        <p:strVal val="visible"/>
                                      </p:to>
                                    </p:set>
                                    <p:animEffect filter="fade" transition="in">
                                      <p:cBhvr>
                                        <p:cTn dur="1000"/>
                                        <p:tgtEl>
                                          <p:spTgt spid="15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6" st="6"/>
                                            </p:txEl>
                                          </p:spTgt>
                                        </p:tgtEl>
                                        <p:attrNameLst>
                                          <p:attrName>style.visibility</p:attrName>
                                        </p:attrNameLst>
                                      </p:cBhvr>
                                      <p:to>
                                        <p:strVal val="visible"/>
                                      </p:to>
                                    </p:set>
                                    <p:animEffect filter="fade" transition="in">
                                      <p:cBhvr>
                                        <p:cTn dur="1000"/>
                                        <p:tgtEl>
                                          <p:spTgt spid="15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7" st="7"/>
                                            </p:txEl>
                                          </p:spTgt>
                                        </p:tgtEl>
                                        <p:attrNameLst>
                                          <p:attrName>style.visibility</p:attrName>
                                        </p:attrNameLst>
                                      </p:cBhvr>
                                      <p:to>
                                        <p:strVal val="visible"/>
                                      </p:to>
                                    </p:set>
                                    <p:animEffect filter="fade" transition="in">
                                      <p:cBhvr>
                                        <p:cTn dur="1000"/>
                                        <p:tgtEl>
                                          <p:spTgt spid="158">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8" st="8"/>
                                            </p:txEl>
                                          </p:spTgt>
                                        </p:tgtEl>
                                        <p:attrNameLst>
                                          <p:attrName>style.visibility</p:attrName>
                                        </p:attrNameLst>
                                      </p:cBhvr>
                                      <p:to>
                                        <p:strVal val="visible"/>
                                      </p:to>
                                    </p:set>
                                    <p:animEffect filter="fade" transition="in">
                                      <p:cBhvr>
                                        <p:cTn dur="1000"/>
                                        <p:tgtEl>
                                          <p:spTgt spid="158">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162325"/>
            <a:ext cx="8520600" cy="8553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Interrupting</a:t>
            </a:r>
            <a:endParaRPr b="1"/>
          </a:p>
        </p:txBody>
      </p:sp>
      <p:sp>
        <p:nvSpPr>
          <p:cNvPr id="165" name="Google Shape;165;p27"/>
          <p:cNvSpPr txBox="1"/>
          <p:nvPr>
            <p:ph idx="1" type="body"/>
          </p:nvPr>
        </p:nvSpPr>
        <p:spPr>
          <a:xfrm>
            <a:off x="0" y="863550"/>
            <a:ext cx="9144000" cy="413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t>Interrupting is often considered rude, but not always!</a:t>
            </a:r>
            <a:endParaRPr sz="2300"/>
          </a:p>
          <a:p>
            <a:pPr indent="0" lvl="0" marL="0" rtl="0" algn="l">
              <a:spcBef>
                <a:spcPts val="1200"/>
              </a:spcBef>
              <a:spcAft>
                <a:spcPts val="0"/>
              </a:spcAft>
              <a:buNone/>
            </a:pPr>
            <a:r>
              <a:rPr lang="en" sz="2300">
                <a:solidFill>
                  <a:srgbClr val="FF0000"/>
                </a:solidFill>
              </a:rPr>
              <a:t>When is it okay to interrupt? </a:t>
            </a:r>
            <a:endParaRPr sz="2300">
              <a:solidFill>
                <a:srgbClr val="FF0000"/>
              </a:solidFill>
            </a:endParaRPr>
          </a:p>
          <a:p>
            <a:pPr indent="-374650" lvl="0" marL="457200" rtl="0" algn="l">
              <a:spcBef>
                <a:spcPts val="1200"/>
              </a:spcBef>
              <a:spcAft>
                <a:spcPts val="0"/>
              </a:spcAft>
              <a:buSzPts val="2300"/>
              <a:buChar char="●"/>
            </a:pPr>
            <a:r>
              <a:rPr lang="en" sz="2300"/>
              <a:t>When you didn’t </a:t>
            </a:r>
            <a:r>
              <a:rPr lang="en" sz="2300"/>
              <a:t>understand</a:t>
            </a:r>
            <a:endParaRPr sz="2300"/>
          </a:p>
          <a:p>
            <a:pPr indent="-374650" lvl="0" marL="457200" rtl="0" algn="l">
              <a:spcBef>
                <a:spcPts val="0"/>
              </a:spcBef>
              <a:spcAft>
                <a:spcPts val="0"/>
              </a:spcAft>
              <a:buSzPts val="2300"/>
              <a:buChar char="●"/>
            </a:pPr>
            <a:r>
              <a:rPr lang="en" sz="2300"/>
              <a:t>When they didn’t answer a question</a:t>
            </a:r>
            <a:endParaRPr sz="2300"/>
          </a:p>
          <a:p>
            <a:pPr indent="0" lvl="0" marL="0" rtl="0" algn="l">
              <a:spcBef>
                <a:spcPts val="1200"/>
              </a:spcBef>
              <a:spcAft>
                <a:spcPts val="0"/>
              </a:spcAft>
              <a:buNone/>
            </a:pPr>
            <a:r>
              <a:rPr lang="en" sz="2300">
                <a:solidFill>
                  <a:srgbClr val="FF0000"/>
                </a:solidFill>
              </a:rPr>
              <a:t>How can you interrupt a person speaking? </a:t>
            </a:r>
            <a:endParaRPr sz="2300">
              <a:solidFill>
                <a:srgbClr val="FF0000"/>
              </a:solidFill>
            </a:endParaRPr>
          </a:p>
          <a:p>
            <a:pPr indent="-374650" lvl="0" marL="457200" rtl="0" algn="l">
              <a:spcBef>
                <a:spcPts val="1200"/>
              </a:spcBef>
              <a:spcAft>
                <a:spcPts val="0"/>
              </a:spcAft>
              <a:buSzPts val="2300"/>
              <a:buChar char="●"/>
            </a:pPr>
            <a:r>
              <a:rPr lang="en" sz="2300"/>
              <a:t>Sorry, could you repeat that?</a:t>
            </a:r>
            <a:endParaRPr sz="2300"/>
          </a:p>
          <a:p>
            <a:pPr indent="-374650" lvl="0" marL="457200" rtl="0" algn="l">
              <a:spcBef>
                <a:spcPts val="0"/>
              </a:spcBef>
              <a:spcAft>
                <a:spcPts val="0"/>
              </a:spcAft>
              <a:buSzPts val="2300"/>
              <a:buChar char="●"/>
            </a:pPr>
            <a:r>
              <a:rPr lang="en" sz="2300"/>
              <a:t>Sorry to interrupt, but I wanted to ask you more about...</a:t>
            </a:r>
            <a:endParaRPr sz="2300"/>
          </a:p>
          <a:p>
            <a:pPr indent="0" lvl="0" marL="0" rtl="0" algn="l">
              <a:spcBef>
                <a:spcPts val="0"/>
              </a:spcBef>
              <a:spcAft>
                <a:spcPts val="1200"/>
              </a:spcAft>
              <a:buNone/>
            </a:pPr>
            <a:r>
              <a:rPr lang="en" sz="2200">
                <a:solidFill>
                  <a:srgbClr val="FF0000"/>
                </a:solidFill>
              </a:rPr>
              <a:t>Note: Only a few words of overlapping speech are allowed in English</a:t>
            </a:r>
            <a:endParaRPr>
              <a:solidFill>
                <a:srgbClr val="FF0000"/>
              </a:solidFill>
            </a:endParaRPr>
          </a:p>
        </p:txBody>
      </p:sp>
      <p:pic>
        <p:nvPicPr>
          <p:cNvPr id="166" name="Google Shape;166;p27"/>
          <p:cNvPicPr preferRelativeResize="0"/>
          <p:nvPr/>
        </p:nvPicPr>
        <p:blipFill>
          <a:blip r:embed="rId3">
            <a:alphaModFix/>
          </a:blip>
          <a:stretch>
            <a:fillRect/>
          </a:stretch>
        </p:blipFill>
        <p:spPr>
          <a:xfrm>
            <a:off x="6452800" y="2337225"/>
            <a:ext cx="2278975" cy="1520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0" st="0"/>
                                            </p:txEl>
                                          </p:spTgt>
                                        </p:tgtEl>
                                        <p:attrNameLst>
                                          <p:attrName>style.visibility</p:attrName>
                                        </p:attrNameLst>
                                      </p:cBhvr>
                                      <p:to>
                                        <p:strVal val="visible"/>
                                      </p:to>
                                    </p:set>
                                    <p:animEffect filter="fade" transition="in">
                                      <p:cBhvr>
                                        <p:cTn dur="1000"/>
                                        <p:tgtEl>
                                          <p:spTgt spid="16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1" st="1"/>
                                            </p:txEl>
                                          </p:spTgt>
                                        </p:tgtEl>
                                        <p:attrNameLst>
                                          <p:attrName>style.visibility</p:attrName>
                                        </p:attrNameLst>
                                      </p:cBhvr>
                                      <p:to>
                                        <p:strVal val="visible"/>
                                      </p:to>
                                    </p:set>
                                    <p:animEffect filter="fade" transition="in">
                                      <p:cBhvr>
                                        <p:cTn dur="1000"/>
                                        <p:tgtEl>
                                          <p:spTgt spid="16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2" st="2"/>
                                            </p:txEl>
                                          </p:spTgt>
                                        </p:tgtEl>
                                        <p:attrNameLst>
                                          <p:attrName>style.visibility</p:attrName>
                                        </p:attrNameLst>
                                      </p:cBhvr>
                                      <p:to>
                                        <p:strVal val="visible"/>
                                      </p:to>
                                    </p:set>
                                    <p:animEffect filter="fade" transition="in">
                                      <p:cBhvr>
                                        <p:cTn dur="1000"/>
                                        <p:tgtEl>
                                          <p:spTgt spid="16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3" st="3"/>
                                            </p:txEl>
                                          </p:spTgt>
                                        </p:tgtEl>
                                        <p:attrNameLst>
                                          <p:attrName>style.visibility</p:attrName>
                                        </p:attrNameLst>
                                      </p:cBhvr>
                                      <p:to>
                                        <p:strVal val="visible"/>
                                      </p:to>
                                    </p:set>
                                    <p:animEffect filter="fade" transition="in">
                                      <p:cBhvr>
                                        <p:cTn dur="1000"/>
                                        <p:tgtEl>
                                          <p:spTgt spid="16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4" st="4"/>
                                            </p:txEl>
                                          </p:spTgt>
                                        </p:tgtEl>
                                        <p:attrNameLst>
                                          <p:attrName>style.visibility</p:attrName>
                                        </p:attrNameLst>
                                      </p:cBhvr>
                                      <p:to>
                                        <p:strVal val="visible"/>
                                      </p:to>
                                    </p:set>
                                    <p:animEffect filter="fade" transition="in">
                                      <p:cBhvr>
                                        <p:cTn dur="1000"/>
                                        <p:tgtEl>
                                          <p:spTgt spid="16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5" st="5"/>
                                            </p:txEl>
                                          </p:spTgt>
                                        </p:tgtEl>
                                        <p:attrNameLst>
                                          <p:attrName>style.visibility</p:attrName>
                                        </p:attrNameLst>
                                      </p:cBhvr>
                                      <p:to>
                                        <p:strVal val="visible"/>
                                      </p:to>
                                    </p:set>
                                    <p:animEffect filter="fade" transition="in">
                                      <p:cBhvr>
                                        <p:cTn dur="1000"/>
                                        <p:tgtEl>
                                          <p:spTgt spid="16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6" st="6"/>
                                            </p:txEl>
                                          </p:spTgt>
                                        </p:tgtEl>
                                        <p:attrNameLst>
                                          <p:attrName>style.visibility</p:attrName>
                                        </p:attrNameLst>
                                      </p:cBhvr>
                                      <p:to>
                                        <p:strVal val="visible"/>
                                      </p:to>
                                    </p:set>
                                    <p:animEffect filter="fade" transition="in">
                                      <p:cBhvr>
                                        <p:cTn dur="1000"/>
                                        <p:tgtEl>
                                          <p:spTgt spid="165">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xEl>
                                              <p:pRg end="7" st="7"/>
                                            </p:txEl>
                                          </p:spTgt>
                                        </p:tgtEl>
                                        <p:attrNameLst>
                                          <p:attrName>style.visibility</p:attrName>
                                        </p:attrNameLst>
                                      </p:cBhvr>
                                      <p:to>
                                        <p:strVal val="visible"/>
                                      </p:to>
                                    </p:set>
                                    <p:animEffect filter="fade" transition="in">
                                      <p:cBhvr>
                                        <p:cTn dur="1000"/>
                                        <p:tgtEl>
                                          <p:spTgt spid="165">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Sample Interview</a:t>
            </a:r>
            <a:endParaRPr b="1"/>
          </a:p>
        </p:txBody>
      </p:sp>
      <p:sp>
        <p:nvSpPr>
          <p:cNvPr id="172" name="Google Shape;172;p28"/>
          <p:cNvSpPr txBox="1"/>
          <p:nvPr>
            <p:ph idx="1" type="body"/>
          </p:nvPr>
        </p:nvSpPr>
        <p:spPr>
          <a:xfrm>
            <a:off x="0" y="4043950"/>
            <a:ext cx="9144000" cy="1099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lang="en" sz="3000">
                <a:solidFill>
                  <a:srgbClr val="FF0000"/>
                </a:solidFill>
              </a:rPr>
              <a:t>Have you ever been interviewed? </a:t>
            </a:r>
            <a:endParaRPr sz="3000">
              <a:solidFill>
                <a:srgbClr val="FF0000"/>
              </a:solidFill>
            </a:endParaRPr>
          </a:p>
          <a:p>
            <a:pPr indent="0" lvl="0" marL="0" rtl="0" algn="l">
              <a:lnSpc>
                <a:spcPct val="100000"/>
              </a:lnSpc>
              <a:spcBef>
                <a:spcPts val="0"/>
              </a:spcBef>
              <a:spcAft>
                <a:spcPts val="0"/>
              </a:spcAft>
              <a:buNone/>
            </a:pPr>
            <a:r>
              <a:rPr lang="en" sz="3000">
                <a:solidFill>
                  <a:srgbClr val="FF0000"/>
                </a:solidFill>
              </a:rPr>
              <a:t>Have you ever interviewed anyone?</a:t>
            </a:r>
            <a:endParaRPr sz="3000">
              <a:solidFill>
                <a:srgbClr val="FF0000"/>
              </a:solidFill>
            </a:endParaRPr>
          </a:p>
        </p:txBody>
      </p:sp>
      <p:pic>
        <p:nvPicPr>
          <p:cNvPr descr="A compilation of talk show extracts for non-profit use in the teaching of English." id="173" name="Google Shape;173;p28" title="Celebrity Talk Show Guests for ESL">
            <a:hlinkClick r:id="rId3"/>
          </p:cNvPr>
          <p:cNvPicPr preferRelativeResize="0"/>
          <p:nvPr/>
        </p:nvPicPr>
        <p:blipFill>
          <a:blip r:embed="rId4">
            <a:alphaModFix/>
          </a:blip>
          <a:stretch>
            <a:fillRect/>
          </a:stretch>
        </p:blipFill>
        <p:spPr>
          <a:xfrm>
            <a:off x="2674525" y="1152475"/>
            <a:ext cx="3667276" cy="27504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29"/>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Recipe for a good interview</a:t>
            </a:r>
            <a:endParaRPr/>
          </a:p>
        </p:txBody>
      </p:sp>
      <p:sp>
        <p:nvSpPr>
          <p:cNvPr id="179" name="Google Shape;179;p29"/>
          <p:cNvSpPr txBox="1"/>
          <p:nvPr>
            <p:ph idx="1" type="body"/>
          </p:nvPr>
        </p:nvSpPr>
        <p:spPr>
          <a:xfrm>
            <a:off x="0" y="1135725"/>
            <a:ext cx="9144000" cy="1558200"/>
          </a:xfrm>
          <a:prstGeom prst="rect">
            <a:avLst/>
          </a:prstGeom>
        </p:spPr>
        <p:txBody>
          <a:bodyPr anchorCtr="0" anchor="t" bIns="91425" lIns="91425" spcFirstLastPara="1" rIns="91425" wrap="square" tIns="91425">
            <a:normAutofit/>
          </a:bodyPr>
          <a:lstStyle/>
          <a:p>
            <a:pPr indent="-381000" lvl="0" marL="457200" rtl="0" algn="l">
              <a:spcBef>
                <a:spcPts val="0"/>
              </a:spcBef>
              <a:spcAft>
                <a:spcPts val="0"/>
              </a:spcAft>
              <a:buSzPts val="2400"/>
              <a:buAutoNum type="arabicPeriod"/>
            </a:pPr>
            <a:r>
              <a:rPr b="1" lang="en" sz="2400"/>
              <a:t>Choose </a:t>
            </a:r>
            <a:r>
              <a:rPr lang="en" sz="2400"/>
              <a:t>a topic</a:t>
            </a:r>
            <a:endParaRPr sz="2400"/>
          </a:p>
          <a:p>
            <a:pPr indent="-381000" lvl="0" marL="457200" rtl="0" algn="l">
              <a:spcBef>
                <a:spcPts val="0"/>
              </a:spcBef>
              <a:spcAft>
                <a:spcPts val="0"/>
              </a:spcAft>
              <a:buSzPts val="2400"/>
              <a:buAutoNum type="arabicPeriod"/>
            </a:pPr>
            <a:r>
              <a:rPr b="1" lang="en" sz="2400"/>
              <a:t>Pick </a:t>
            </a:r>
            <a:r>
              <a:rPr lang="en" sz="2400"/>
              <a:t>a good person to interview</a:t>
            </a:r>
            <a:endParaRPr sz="2400"/>
          </a:p>
          <a:p>
            <a:pPr indent="-381000" lvl="0" marL="457200" rtl="0" algn="l">
              <a:spcBef>
                <a:spcPts val="0"/>
              </a:spcBef>
              <a:spcAft>
                <a:spcPts val="0"/>
              </a:spcAft>
              <a:buSzPts val="2400"/>
              <a:buAutoNum type="arabicPeriod"/>
            </a:pPr>
            <a:r>
              <a:rPr b="1" lang="en" sz="2400"/>
              <a:t>Prepare </a:t>
            </a:r>
            <a:r>
              <a:rPr lang="en" sz="2400"/>
              <a:t>appropriate questions</a:t>
            </a:r>
            <a:endParaRPr/>
          </a:p>
        </p:txBody>
      </p:sp>
      <p:sp>
        <p:nvSpPr>
          <p:cNvPr id="180" name="Google Shape;180;p29"/>
          <p:cNvSpPr txBox="1"/>
          <p:nvPr/>
        </p:nvSpPr>
        <p:spPr>
          <a:xfrm>
            <a:off x="16750" y="2409175"/>
            <a:ext cx="4555200" cy="113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Open Ended Questions:</a:t>
            </a:r>
            <a:endParaRPr sz="1800"/>
          </a:p>
          <a:p>
            <a:pPr indent="0" lvl="0" marL="0" rtl="0" algn="l">
              <a:spcBef>
                <a:spcPts val="0"/>
              </a:spcBef>
              <a:spcAft>
                <a:spcPts val="0"/>
              </a:spcAft>
              <a:buNone/>
            </a:pPr>
            <a:r>
              <a:rPr lang="en" sz="1800"/>
              <a:t>What are some traditions in your country?</a:t>
            </a:r>
            <a:endParaRPr sz="1800"/>
          </a:p>
          <a:p>
            <a:pPr indent="0" lvl="0" marL="0" rtl="0" algn="l">
              <a:spcBef>
                <a:spcPts val="0"/>
              </a:spcBef>
              <a:spcAft>
                <a:spcPts val="0"/>
              </a:spcAft>
              <a:buNone/>
            </a:pPr>
            <a:r>
              <a:rPr lang="en" sz="1800"/>
              <a:t>Which customs are still popular today?</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p:txBody>
      </p:sp>
      <p:sp>
        <p:nvSpPr>
          <p:cNvPr id="181" name="Google Shape;181;p29"/>
          <p:cNvSpPr txBox="1"/>
          <p:nvPr/>
        </p:nvSpPr>
        <p:spPr>
          <a:xfrm>
            <a:off x="4588725" y="2409200"/>
            <a:ext cx="4555200" cy="100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Closed Questions:</a:t>
            </a:r>
            <a:endParaRPr sz="1800"/>
          </a:p>
          <a:p>
            <a:pPr indent="0" lvl="0" marL="0" rtl="0" algn="l">
              <a:spcBef>
                <a:spcPts val="0"/>
              </a:spcBef>
              <a:spcAft>
                <a:spcPts val="0"/>
              </a:spcAft>
              <a:buNone/>
            </a:pPr>
            <a:r>
              <a:rPr lang="en" sz="1800"/>
              <a:t>How old is the president of your country?</a:t>
            </a:r>
            <a:endParaRPr sz="1800"/>
          </a:p>
          <a:p>
            <a:pPr indent="0" lvl="0" marL="0" rtl="0" algn="l">
              <a:spcBef>
                <a:spcPts val="0"/>
              </a:spcBef>
              <a:spcAft>
                <a:spcPts val="0"/>
              </a:spcAft>
              <a:buNone/>
            </a:pPr>
            <a:r>
              <a:rPr lang="en" sz="1800"/>
              <a:t>Do you like traditional or modern things?</a:t>
            </a:r>
            <a:endParaRPr sz="1800"/>
          </a:p>
        </p:txBody>
      </p:sp>
      <p:sp>
        <p:nvSpPr>
          <p:cNvPr id="182" name="Google Shape;182;p29"/>
          <p:cNvSpPr txBox="1"/>
          <p:nvPr/>
        </p:nvSpPr>
        <p:spPr>
          <a:xfrm>
            <a:off x="33500" y="3414500"/>
            <a:ext cx="9110400" cy="170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t>What’s the difference between open and closed questions?</a:t>
            </a:r>
            <a:endParaRPr b="1" sz="1800"/>
          </a:p>
          <a:p>
            <a:pPr indent="0" lvl="0" marL="0" rtl="0" algn="l">
              <a:spcBef>
                <a:spcPts val="1000"/>
              </a:spcBef>
              <a:spcAft>
                <a:spcPts val="0"/>
              </a:spcAft>
              <a:buNone/>
            </a:pPr>
            <a:r>
              <a:rPr lang="en" sz="2400"/>
              <a:t>4. </a:t>
            </a:r>
            <a:r>
              <a:rPr b="1" lang="en" sz="2400"/>
              <a:t>Begin </a:t>
            </a:r>
            <a:r>
              <a:rPr lang="en" sz="2400"/>
              <a:t>with open ended questions</a:t>
            </a:r>
            <a:endParaRPr sz="2400"/>
          </a:p>
          <a:p>
            <a:pPr indent="0" lvl="0" marL="0" rtl="0" algn="l">
              <a:spcBef>
                <a:spcPts val="0"/>
              </a:spcBef>
              <a:spcAft>
                <a:spcPts val="0"/>
              </a:spcAft>
              <a:buNone/>
            </a:pPr>
            <a:r>
              <a:rPr lang="en" sz="2400"/>
              <a:t>5. </a:t>
            </a:r>
            <a:r>
              <a:rPr b="1" lang="en" sz="2400"/>
              <a:t>Ask </a:t>
            </a:r>
            <a:r>
              <a:rPr lang="en" sz="2400"/>
              <a:t>additional questions</a:t>
            </a:r>
            <a:endParaRPr sz="2400"/>
          </a:p>
          <a:p>
            <a:pPr indent="0" lvl="0" marL="0" rtl="0" algn="l">
              <a:spcBef>
                <a:spcPts val="0"/>
              </a:spcBef>
              <a:spcAft>
                <a:spcPts val="0"/>
              </a:spcAft>
              <a:buNone/>
            </a:pPr>
            <a:r>
              <a:rPr lang="en" sz="2400"/>
              <a:t>6. </a:t>
            </a:r>
            <a:r>
              <a:rPr b="1" lang="en" sz="2400"/>
              <a:t>Elicit</a:t>
            </a:r>
            <a:r>
              <a:rPr lang="en" sz="2400"/>
              <a:t> information </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0" st="0"/>
                                            </p:txEl>
                                          </p:spTgt>
                                        </p:tgtEl>
                                        <p:attrNameLst>
                                          <p:attrName>style.visibility</p:attrName>
                                        </p:attrNameLst>
                                      </p:cBhvr>
                                      <p:to>
                                        <p:strVal val="visible"/>
                                      </p:to>
                                    </p:set>
                                    <p:animEffect filter="fade" transition="in">
                                      <p:cBhvr>
                                        <p:cTn dur="1500"/>
                                        <p:tgtEl>
                                          <p:spTgt spid="1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1" st="1"/>
                                            </p:txEl>
                                          </p:spTgt>
                                        </p:tgtEl>
                                        <p:attrNameLst>
                                          <p:attrName>style.visibility</p:attrName>
                                        </p:attrNameLst>
                                      </p:cBhvr>
                                      <p:to>
                                        <p:strVal val="visible"/>
                                      </p:to>
                                    </p:set>
                                    <p:animEffect filter="fade" transition="in">
                                      <p:cBhvr>
                                        <p:cTn dur="1500"/>
                                        <p:tgtEl>
                                          <p:spTgt spid="17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xEl>
                                              <p:pRg end="2" st="2"/>
                                            </p:txEl>
                                          </p:spTgt>
                                        </p:tgtEl>
                                        <p:attrNameLst>
                                          <p:attrName>style.visibility</p:attrName>
                                        </p:attrNameLst>
                                      </p:cBhvr>
                                      <p:to>
                                        <p:strVal val="visible"/>
                                      </p:to>
                                    </p:set>
                                    <p:animEffect filter="fade" transition="in">
                                      <p:cBhvr>
                                        <p:cTn dur="1500"/>
                                        <p:tgtEl>
                                          <p:spTgt spid="17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1000"/>
                                        <p:tgtEl>
                                          <p:spTgt spid="18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1" st="1"/>
                                            </p:txEl>
                                          </p:spTgt>
                                        </p:tgtEl>
                                        <p:attrNameLst>
                                          <p:attrName>style.visibility</p:attrName>
                                        </p:attrNameLst>
                                      </p:cBhvr>
                                      <p:to>
                                        <p:strVal val="visible"/>
                                      </p:to>
                                    </p:set>
                                    <p:animEffect filter="fade" transition="in">
                                      <p:cBhvr>
                                        <p:cTn dur="1000"/>
                                        <p:tgtEl>
                                          <p:spTgt spid="18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2" st="2"/>
                                            </p:txEl>
                                          </p:spTgt>
                                        </p:tgtEl>
                                        <p:attrNameLst>
                                          <p:attrName>style.visibility</p:attrName>
                                        </p:attrNameLst>
                                      </p:cBhvr>
                                      <p:to>
                                        <p:strVal val="visible"/>
                                      </p:to>
                                    </p:set>
                                    <p:animEffect filter="fade" transition="in">
                                      <p:cBhvr>
                                        <p:cTn dur="1000"/>
                                        <p:tgtEl>
                                          <p:spTgt spid="18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xEl>
                                              <p:pRg end="3" st="3"/>
                                            </p:txEl>
                                          </p:spTgt>
                                        </p:tgtEl>
                                        <p:attrNameLst>
                                          <p:attrName>style.visibility</p:attrName>
                                        </p:attrNameLst>
                                      </p:cBhvr>
                                      <p:to>
                                        <p:strVal val="visible"/>
                                      </p:to>
                                    </p:set>
                                    <p:animEffect filter="fade" transition="in">
                                      <p:cBhvr>
                                        <p:cTn dur="1000"/>
                                        <p:tgtEl>
                                          <p:spTgt spid="18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Talk Show </a:t>
            </a:r>
            <a:r>
              <a:rPr b="1" lang="en"/>
              <a:t>Interview</a:t>
            </a:r>
            <a:endParaRPr b="1"/>
          </a:p>
        </p:txBody>
      </p:sp>
      <p:sp>
        <p:nvSpPr>
          <p:cNvPr id="188" name="Google Shape;188;p30"/>
          <p:cNvSpPr txBox="1"/>
          <p:nvPr>
            <p:ph idx="1" type="body"/>
          </p:nvPr>
        </p:nvSpPr>
        <p:spPr>
          <a:xfrm>
            <a:off x="0" y="1768450"/>
            <a:ext cx="9144000" cy="3375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t>I</a:t>
            </a:r>
            <a:r>
              <a:rPr lang="en" sz="2200"/>
              <a:t>nterview your classmates using</a:t>
            </a:r>
            <a:r>
              <a:rPr b="1" lang="en" sz="2200"/>
              <a:t> </a:t>
            </a:r>
            <a:r>
              <a:rPr b="1" lang="en" sz="2200">
                <a:solidFill>
                  <a:srgbClr val="FF0000"/>
                </a:solidFill>
              </a:rPr>
              <a:t>active listening</a:t>
            </a:r>
            <a:r>
              <a:rPr b="1" lang="en" sz="2200"/>
              <a:t> </a:t>
            </a:r>
            <a:r>
              <a:rPr lang="en" sz="2200"/>
              <a:t>and note their thoughts on a topic (pick one per person):</a:t>
            </a:r>
            <a:endParaRPr sz="2200"/>
          </a:p>
          <a:p>
            <a:pPr indent="-368300" lvl="0" marL="457200" rtl="0" algn="l">
              <a:spcBef>
                <a:spcPts val="1000"/>
              </a:spcBef>
              <a:spcAft>
                <a:spcPts val="0"/>
              </a:spcAft>
              <a:buSzPts val="2200"/>
              <a:buChar char="●"/>
            </a:pPr>
            <a:r>
              <a:rPr lang="en" sz="2200"/>
              <a:t>Why they are interested in their field of study</a:t>
            </a:r>
            <a:endParaRPr sz="2200"/>
          </a:p>
          <a:p>
            <a:pPr indent="-368300" lvl="0" marL="457200" rtl="0" algn="l">
              <a:spcBef>
                <a:spcPts val="0"/>
              </a:spcBef>
              <a:spcAft>
                <a:spcPts val="0"/>
              </a:spcAft>
              <a:buSzPts val="2200"/>
              <a:buChar char="●"/>
            </a:pPr>
            <a:r>
              <a:rPr lang="en" sz="2200"/>
              <a:t>The best advice for giving speaking to large groups</a:t>
            </a:r>
            <a:endParaRPr sz="2200"/>
          </a:p>
          <a:p>
            <a:pPr indent="-368300" lvl="0" marL="457200" rtl="0" algn="l">
              <a:spcBef>
                <a:spcPts val="0"/>
              </a:spcBef>
              <a:spcAft>
                <a:spcPts val="0"/>
              </a:spcAft>
              <a:buSzPts val="2200"/>
              <a:buChar char="●"/>
            </a:pPr>
            <a:r>
              <a:rPr lang="en" sz="2200"/>
              <a:t>What you need to know about when visiting Japan</a:t>
            </a:r>
            <a:endParaRPr sz="2200"/>
          </a:p>
          <a:p>
            <a:pPr indent="-368300" lvl="0" marL="457200" rtl="0" algn="l">
              <a:spcBef>
                <a:spcPts val="0"/>
              </a:spcBef>
              <a:spcAft>
                <a:spcPts val="0"/>
              </a:spcAft>
              <a:buSzPts val="2200"/>
              <a:buChar char="●"/>
            </a:pPr>
            <a:r>
              <a:rPr lang="en" sz="2200"/>
              <a:t>The latest news (local, world, etc.)</a:t>
            </a:r>
            <a:endParaRPr sz="2200"/>
          </a:p>
          <a:p>
            <a:pPr indent="0" lvl="0" marL="0" rtl="0" algn="l">
              <a:spcBef>
                <a:spcPts val="1200"/>
              </a:spcBef>
              <a:spcAft>
                <a:spcPts val="1200"/>
              </a:spcAft>
              <a:buNone/>
            </a:pPr>
            <a:r>
              <a:rPr b="1" lang="en" sz="2200"/>
              <a:t>S</a:t>
            </a:r>
            <a:r>
              <a:rPr b="1" lang="en" sz="2200"/>
              <a:t>hare </a:t>
            </a:r>
            <a:r>
              <a:rPr lang="en" sz="2200"/>
              <a:t>the results with the class</a:t>
            </a:r>
            <a:endParaRPr sz="2200"/>
          </a:p>
        </p:txBody>
      </p:sp>
      <p:pic>
        <p:nvPicPr>
          <p:cNvPr id="189" name="Google Shape;189;p30"/>
          <p:cNvPicPr preferRelativeResize="0"/>
          <p:nvPr/>
        </p:nvPicPr>
        <p:blipFill rotWithShape="1">
          <a:blip r:embed="rId3">
            <a:alphaModFix/>
          </a:blip>
          <a:srcRect b="17830" l="0" r="0" t="0"/>
          <a:stretch/>
        </p:blipFill>
        <p:spPr>
          <a:xfrm>
            <a:off x="6446375" y="130075"/>
            <a:ext cx="2556200" cy="163837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1"/>
          <p:cNvSpPr txBox="1"/>
          <p:nvPr>
            <p:ph type="title"/>
          </p:nvPr>
        </p:nvSpPr>
        <p:spPr>
          <a:xfrm>
            <a:off x="527750" y="615178"/>
            <a:ext cx="8229600" cy="85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Mini-Activity</a:t>
            </a:r>
            <a:endParaRPr/>
          </a:p>
        </p:txBody>
      </p:sp>
      <p:pic>
        <p:nvPicPr>
          <p:cNvPr id="195" name="Google Shape;195;p31"/>
          <p:cNvPicPr preferRelativeResize="0"/>
          <p:nvPr/>
        </p:nvPicPr>
        <p:blipFill>
          <a:blip r:embed="rId3">
            <a:alphaModFix/>
          </a:blip>
          <a:stretch>
            <a:fillRect/>
          </a:stretch>
        </p:blipFill>
        <p:spPr>
          <a:xfrm>
            <a:off x="3194688" y="1472575"/>
            <a:ext cx="2754625" cy="2754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Agenda</a:t>
            </a:r>
            <a:endParaRPr/>
          </a:p>
        </p:txBody>
      </p:sp>
      <p:sp>
        <p:nvSpPr>
          <p:cNvPr id="73" name="Google Shape;73;p14"/>
          <p:cNvSpPr txBox="1"/>
          <p:nvPr>
            <p:ph idx="1" type="body"/>
          </p:nvPr>
        </p:nvSpPr>
        <p:spPr>
          <a:xfrm>
            <a:off x="311700" y="1152475"/>
            <a:ext cx="4356600" cy="3416400"/>
          </a:xfrm>
          <a:prstGeom prst="rect">
            <a:avLst/>
          </a:prstGeom>
        </p:spPr>
        <p:txBody>
          <a:bodyPr anchorCtr="0" anchor="t" bIns="91425" lIns="91425" spcFirstLastPara="1" rIns="91425" wrap="square" tIns="91425">
            <a:normAutofit/>
          </a:bodyPr>
          <a:lstStyle/>
          <a:p>
            <a:pPr indent="-336550" lvl="0" marL="457200" rtl="0" algn="l">
              <a:lnSpc>
                <a:spcPct val="100000"/>
              </a:lnSpc>
              <a:spcBef>
                <a:spcPts val="1000"/>
              </a:spcBef>
              <a:spcAft>
                <a:spcPts val="0"/>
              </a:spcAft>
              <a:buSzPts val="1700"/>
              <a:buChar char="●"/>
            </a:pPr>
            <a:r>
              <a:rPr lang="en" sz="1700"/>
              <a:t>Warm-Up: </a:t>
            </a:r>
            <a:r>
              <a:rPr lang="en" sz="1700"/>
              <a:t>Active Listening Examples</a:t>
            </a:r>
            <a:endParaRPr sz="1700"/>
          </a:p>
          <a:p>
            <a:pPr indent="-336550" lvl="0" marL="457200" rtl="0" algn="l">
              <a:lnSpc>
                <a:spcPct val="100000"/>
              </a:lnSpc>
              <a:spcBef>
                <a:spcPts val="1200"/>
              </a:spcBef>
              <a:spcAft>
                <a:spcPts val="0"/>
              </a:spcAft>
              <a:buSzPts val="1700"/>
              <a:buChar char="●"/>
            </a:pPr>
            <a:r>
              <a:rPr lang="en" sz="1700"/>
              <a:t>Communicating &amp; Active Listening</a:t>
            </a:r>
            <a:endParaRPr sz="1700"/>
          </a:p>
          <a:p>
            <a:pPr indent="-336550" lvl="0" marL="457200" rtl="0" algn="l">
              <a:lnSpc>
                <a:spcPct val="100000"/>
              </a:lnSpc>
              <a:spcBef>
                <a:spcPts val="1000"/>
              </a:spcBef>
              <a:spcAft>
                <a:spcPts val="0"/>
              </a:spcAft>
              <a:buSzPts val="1700"/>
              <a:buChar char="●"/>
            </a:pPr>
            <a:r>
              <a:rPr lang="en" sz="1700"/>
              <a:t>Elements of Listening</a:t>
            </a:r>
            <a:endParaRPr sz="1700"/>
          </a:p>
          <a:p>
            <a:pPr indent="-323850" lvl="1" marL="914400" rtl="0" algn="l">
              <a:lnSpc>
                <a:spcPct val="100000"/>
              </a:lnSpc>
              <a:spcBef>
                <a:spcPts val="1000"/>
              </a:spcBef>
              <a:spcAft>
                <a:spcPts val="0"/>
              </a:spcAft>
              <a:buSzPts val="1500"/>
              <a:buChar char="○"/>
            </a:pPr>
            <a:r>
              <a:rPr lang="en" sz="1500"/>
              <a:t>Empathy &amp; Interest</a:t>
            </a:r>
            <a:endParaRPr sz="1500"/>
          </a:p>
          <a:p>
            <a:pPr indent="-323850" lvl="1" marL="914400" rtl="0" algn="l">
              <a:lnSpc>
                <a:spcPct val="100000"/>
              </a:lnSpc>
              <a:spcBef>
                <a:spcPts val="1000"/>
              </a:spcBef>
              <a:spcAft>
                <a:spcPts val="0"/>
              </a:spcAft>
              <a:buSzPts val="1500"/>
              <a:buChar char="○"/>
            </a:pPr>
            <a:r>
              <a:rPr lang="en" sz="1500"/>
              <a:t>Responding</a:t>
            </a:r>
            <a:endParaRPr sz="1500"/>
          </a:p>
          <a:p>
            <a:pPr indent="-323850" lvl="1" marL="914400" rtl="0" algn="l">
              <a:lnSpc>
                <a:spcPct val="100000"/>
              </a:lnSpc>
              <a:spcBef>
                <a:spcPts val="1000"/>
              </a:spcBef>
              <a:spcAft>
                <a:spcPts val="0"/>
              </a:spcAft>
              <a:buSzPts val="1500"/>
              <a:buChar char="○"/>
            </a:pPr>
            <a:r>
              <a:rPr lang="en" sz="1500"/>
              <a:t>Clarifying</a:t>
            </a:r>
            <a:endParaRPr sz="1500"/>
          </a:p>
          <a:p>
            <a:pPr indent="-336550" lvl="0" marL="457200" rtl="0" algn="l">
              <a:lnSpc>
                <a:spcPct val="100000"/>
              </a:lnSpc>
              <a:spcBef>
                <a:spcPts val="1000"/>
              </a:spcBef>
              <a:spcAft>
                <a:spcPts val="0"/>
              </a:spcAft>
              <a:buSzPts val="1700"/>
              <a:buChar char="●"/>
            </a:pPr>
            <a:r>
              <a:rPr lang="en" sz="1700"/>
              <a:t>Talk Show Interview</a:t>
            </a:r>
            <a:endParaRPr sz="1700"/>
          </a:p>
          <a:p>
            <a:pPr indent="-336550" lvl="0" marL="457200" rtl="0" algn="l">
              <a:lnSpc>
                <a:spcPct val="100000"/>
              </a:lnSpc>
              <a:spcBef>
                <a:spcPts val="1200"/>
              </a:spcBef>
              <a:spcAft>
                <a:spcPts val="1200"/>
              </a:spcAft>
              <a:buSzPts val="1700"/>
              <a:buChar char="●"/>
            </a:pPr>
            <a:r>
              <a:rPr lang="en" sz="1700"/>
              <a:t>Mini-Activity</a:t>
            </a:r>
            <a:endParaRPr sz="1700"/>
          </a:p>
        </p:txBody>
      </p:sp>
      <p:pic>
        <p:nvPicPr>
          <p:cNvPr descr="Image result for agenda" id="74" name="Google Shape;74;p14"/>
          <p:cNvPicPr preferRelativeResize="0"/>
          <p:nvPr/>
        </p:nvPicPr>
        <p:blipFill>
          <a:blip r:embed="rId3">
            <a:alphaModFix/>
          </a:blip>
          <a:stretch>
            <a:fillRect/>
          </a:stretch>
        </p:blipFill>
        <p:spPr>
          <a:xfrm>
            <a:off x="6371675" y="199225"/>
            <a:ext cx="1837850" cy="1837850"/>
          </a:xfrm>
          <a:prstGeom prst="rect">
            <a:avLst/>
          </a:prstGeom>
          <a:noFill/>
          <a:ln>
            <a:noFill/>
          </a:ln>
        </p:spPr>
      </p:pic>
      <p:sp>
        <p:nvSpPr>
          <p:cNvPr id="75" name="Google Shape;75;p14"/>
          <p:cNvSpPr txBox="1"/>
          <p:nvPr>
            <p:ph idx="1" type="body"/>
          </p:nvPr>
        </p:nvSpPr>
        <p:spPr>
          <a:xfrm>
            <a:off x="5215125" y="2126375"/>
            <a:ext cx="3839700" cy="285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900"/>
              <a:t>After this class you will be able to:</a:t>
            </a:r>
            <a:endParaRPr b="1" sz="1900"/>
          </a:p>
          <a:p>
            <a:pPr indent="0" lvl="0" marL="0" rtl="0" algn="l">
              <a:spcBef>
                <a:spcPts val="1200"/>
              </a:spcBef>
              <a:spcAft>
                <a:spcPts val="0"/>
              </a:spcAft>
              <a:buNone/>
            </a:pPr>
            <a:r>
              <a:rPr b="1" lang="en" sz="1900"/>
              <a:t>Utilize principles of active listening</a:t>
            </a:r>
            <a:endParaRPr b="1" sz="1900"/>
          </a:p>
          <a:p>
            <a:pPr indent="0" lvl="0" marL="0" rtl="0" algn="l">
              <a:spcBef>
                <a:spcPts val="1200"/>
              </a:spcBef>
              <a:spcAft>
                <a:spcPts val="1200"/>
              </a:spcAft>
              <a:buNone/>
            </a:pPr>
            <a:r>
              <a:rPr b="1" lang="en" sz="1900"/>
              <a:t>Interview a classmate and share what you learned</a:t>
            </a:r>
            <a:endParaRPr b="1" sz="1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Introductions</a:t>
            </a:r>
            <a:endParaRPr/>
          </a:p>
        </p:txBody>
      </p:sp>
      <p:sp>
        <p:nvSpPr>
          <p:cNvPr id="81" name="Google Shape;81;p15"/>
          <p:cNvSpPr txBox="1"/>
          <p:nvPr/>
        </p:nvSpPr>
        <p:spPr>
          <a:xfrm>
            <a:off x="155850" y="1258400"/>
            <a:ext cx="8832300" cy="37188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None/>
            </a:pPr>
            <a:r>
              <a:rPr lang="en" sz="2800">
                <a:solidFill>
                  <a:schemeClr val="dk2"/>
                </a:solidFill>
                <a:highlight>
                  <a:srgbClr val="FFFFFF"/>
                </a:highlight>
              </a:rPr>
              <a:t>Introduce yourself to classmates. </a:t>
            </a:r>
            <a:endParaRPr sz="2800">
              <a:solidFill>
                <a:schemeClr val="dk2"/>
              </a:solidFill>
              <a:highlight>
                <a:srgbClr val="FFFFFF"/>
              </a:highlight>
            </a:endParaRPr>
          </a:p>
          <a:p>
            <a:pPr indent="-406400" lvl="0" marL="457200" rtl="0" algn="l">
              <a:lnSpc>
                <a:spcPct val="120000"/>
              </a:lnSpc>
              <a:spcBef>
                <a:spcPts val="0"/>
              </a:spcBef>
              <a:spcAft>
                <a:spcPts val="0"/>
              </a:spcAft>
              <a:buClr>
                <a:schemeClr val="dk2"/>
              </a:buClr>
              <a:buSzPts val="2800"/>
              <a:buChar char="●"/>
            </a:pPr>
            <a:r>
              <a:rPr lang="en" sz="2800">
                <a:solidFill>
                  <a:schemeClr val="dk2"/>
                </a:solidFill>
                <a:highlight>
                  <a:srgbClr val="FFFFFF"/>
                </a:highlight>
              </a:rPr>
              <a:t>Name</a:t>
            </a:r>
            <a:endParaRPr sz="2800">
              <a:solidFill>
                <a:schemeClr val="dk2"/>
              </a:solidFill>
              <a:highlight>
                <a:srgbClr val="FFFFFF"/>
              </a:highlight>
            </a:endParaRPr>
          </a:p>
          <a:p>
            <a:pPr indent="-406400" lvl="0" marL="457200" rtl="0" algn="l">
              <a:lnSpc>
                <a:spcPct val="120000"/>
              </a:lnSpc>
              <a:spcBef>
                <a:spcPts val="0"/>
              </a:spcBef>
              <a:spcAft>
                <a:spcPts val="0"/>
              </a:spcAft>
              <a:buClr>
                <a:schemeClr val="dk2"/>
              </a:buClr>
              <a:buSzPts val="2800"/>
              <a:buChar char="●"/>
            </a:pPr>
            <a:r>
              <a:rPr lang="en" sz="2800">
                <a:solidFill>
                  <a:schemeClr val="dk2"/>
                </a:solidFill>
                <a:highlight>
                  <a:srgbClr val="FFFFFF"/>
                </a:highlight>
              </a:rPr>
              <a:t>Hobbies</a:t>
            </a:r>
            <a:endParaRPr sz="2800">
              <a:solidFill>
                <a:schemeClr val="dk2"/>
              </a:solidFill>
              <a:highlight>
                <a:srgbClr val="FFFFFF"/>
              </a:highlight>
            </a:endParaRPr>
          </a:p>
          <a:p>
            <a:pPr indent="-406400" lvl="0" marL="457200" rtl="0" algn="l">
              <a:lnSpc>
                <a:spcPct val="120000"/>
              </a:lnSpc>
              <a:spcBef>
                <a:spcPts val="0"/>
              </a:spcBef>
              <a:spcAft>
                <a:spcPts val="0"/>
              </a:spcAft>
              <a:buClr>
                <a:schemeClr val="dk2"/>
              </a:buClr>
              <a:buSzPts val="2800"/>
              <a:buChar char="●"/>
            </a:pPr>
            <a:r>
              <a:rPr lang="en" sz="2800">
                <a:solidFill>
                  <a:schemeClr val="dk2"/>
                </a:solidFill>
                <a:highlight>
                  <a:srgbClr val="FFFFFF"/>
                </a:highlight>
              </a:rPr>
              <a:t>Interests</a:t>
            </a:r>
            <a:endParaRPr sz="2800">
              <a:solidFill>
                <a:schemeClr val="dk2"/>
              </a:solidFill>
              <a:highlight>
                <a:srgbClr val="FFFFFF"/>
              </a:highlight>
            </a:endParaRPr>
          </a:p>
          <a:p>
            <a:pPr indent="-406400" lvl="0" marL="457200" rtl="0" algn="l">
              <a:lnSpc>
                <a:spcPct val="120000"/>
              </a:lnSpc>
              <a:spcBef>
                <a:spcPts val="0"/>
              </a:spcBef>
              <a:spcAft>
                <a:spcPts val="0"/>
              </a:spcAft>
              <a:buClr>
                <a:schemeClr val="dk2"/>
              </a:buClr>
              <a:buSzPts val="2800"/>
              <a:buChar char="●"/>
            </a:pPr>
            <a:r>
              <a:rPr lang="en" sz="2800">
                <a:solidFill>
                  <a:schemeClr val="dk2"/>
                </a:solidFill>
                <a:highlight>
                  <a:srgbClr val="FFFFFF"/>
                </a:highlight>
              </a:rPr>
              <a:t>Future plans</a:t>
            </a:r>
            <a:endParaRPr sz="2800">
              <a:solidFill>
                <a:schemeClr val="dk2"/>
              </a:solidFill>
              <a:highlight>
                <a:srgbClr val="FFFFFF"/>
              </a:highlight>
            </a:endParaRPr>
          </a:p>
          <a:p>
            <a:pPr indent="0" lvl="0" marL="0" rtl="0" algn="l">
              <a:lnSpc>
                <a:spcPct val="120000"/>
              </a:lnSpc>
              <a:spcBef>
                <a:spcPts val="0"/>
              </a:spcBef>
              <a:spcAft>
                <a:spcPts val="0"/>
              </a:spcAft>
              <a:buNone/>
            </a:pPr>
            <a:r>
              <a:rPr b="1" lang="en" sz="2800">
                <a:solidFill>
                  <a:srgbClr val="FF0000"/>
                </a:solidFill>
                <a:highlight>
                  <a:srgbClr val="FFFFFF"/>
                </a:highlight>
              </a:rPr>
              <a:t>Classmates: </a:t>
            </a:r>
            <a:r>
              <a:rPr b="1" lang="en" sz="2800">
                <a:solidFill>
                  <a:srgbClr val="FF0000"/>
                </a:solidFill>
                <a:highlight>
                  <a:srgbClr val="FFFFFF"/>
                </a:highlight>
              </a:rPr>
              <a:t>Listen carefully to remember, then decide what to share with the class</a:t>
            </a:r>
            <a:endParaRPr sz="2800">
              <a:solidFill>
                <a:schemeClr val="dk1"/>
              </a:solidFill>
              <a:highlight>
                <a:srgbClr val="FFFFFF"/>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Active Listening Examples</a:t>
            </a:r>
            <a:endParaRPr b="1"/>
          </a:p>
        </p:txBody>
      </p:sp>
      <p:sp>
        <p:nvSpPr>
          <p:cNvPr id="87" name="Google Shape;87;p16"/>
          <p:cNvSpPr txBox="1"/>
          <p:nvPr>
            <p:ph idx="1" type="body"/>
          </p:nvPr>
        </p:nvSpPr>
        <p:spPr>
          <a:xfrm>
            <a:off x="0" y="4401675"/>
            <a:ext cx="9144000" cy="741600"/>
          </a:xfrm>
          <a:prstGeom prst="rect">
            <a:avLst/>
          </a:prstGeom>
        </p:spPr>
        <p:txBody>
          <a:bodyPr anchorCtr="0" anchor="t" bIns="91425" lIns="91425" spcFirstLastPara="1" rIns="91425" wrap="square" tIns="91425">
            <a:normAutofit fontScale="92500"/>
          </a:bodyPr>
          <a:lstStyle/>
          <a:p>
            <a:pPr indent="0" lvl="0" marL="0" rtl="0" algn="l">
              <a:lnSpc>
                <a:spcPct val="100000"/>
              </a:lnSpc>
              <a:spcBef>
                <a:spcPts val="0"/>
              </a:spcBef>
              <a:spcAft>
                <a:spcPts val="0"/>
              </a:spcAft>
              <a:buNone/>
            </a:pPr>
            <a:r>
              <a:rPr b="1" lang="en" sz="2700">
                <a:solidFill>
                  <a:srgbClr val="FF0000"/>
                </a:solidFill>
              </a:rPr>
              <a:t>Listen &amp; Discuss: </a:t>
            </a:r>
            <a:r>
              <a:rPr b="1" lang="en" sz="2700">
                <a:solidFill>
                  <a:srgbClr val="FF0000"/>
                </a:solidFill>
              </a:rPr>
              <a:t>What does active listening look like?</a:t>
            </a:r>
            <a:endParaRPr b="1" sz="2700">
              <a:solidFill>
                <a:srgbClr val="FF0000"/>
              </a:solidFill>
            </a:endParaRPr>
          </a:p>
        </p:txBody>
      </p:sp>
      <p:pic>
        <p:nvPicPr>
          <p:cNvPr descr="So, you think you're a good listener?  Most people aren't nearly as good as they think.  Ignore distractions and focus: don't interrupt, make good eye contact, and paraphrase for understanding. http://dontquityourdayjob.net" id="88" name="Google Shape;88;p16" title="I'm Listening!  Wait, What Did You Say?">
            <a:hlinkClick r:id="rId3"/>
          </p:cNvPr>
          <p:cNvPicPr preferRelativeResize="0"/>
          <p:nvPr/>
        </p:nvPicPr>
        <p:blipFill>
          <a:blip r:embed="rId4">
            <a:alphaModFix/>
          </a:blip>
          <a:stretch>
            <a:fillRect/>
          </a:stretch>
        </p:blipFill>
        <p:spPr>
          <a:xfrm>
            <a:off x="4732000" y="1206450"/>
            <a:ext cx="4260300" cy="3195218"/>
          </a:xfrm>
          <a:prstGeom prst="rect">
            <a:avLst/>
          </a:prstGeom>
          <a:noFill/>
          <a:ln>
            <a:noFill/>
          </a:ln>
        </p:spPr>
      </p:pic>
      <p:pic>
        <p:nvPicPr>
          <p:cNvPr descr="The Big Bang Theory 'Please pass the butter' conversation between Amy and Sheldon with english subtitles" id="89" name="Google Shape;89;p16" title="The Big Bang Theory Active Listening - english sub">
            <a:hlinkClick r:id="rId5"/>
          </p:cNvPr>
          <p:cNvPicPr preferRelativeResize="0"/>
          <p:nvPr/>
        </p:nvPicPr>
        <p:blipFill>
          <a:blip r:embed="rId6">
            <a:alphaModFix/>
          </a:blip>
          <a:stretch>
            <a:fillRect/>
          </a:stretch>
        </p:blipFill>
        <p:spPr>
          <a:xfrm>
            <a:off x="311700" y="1206450"/>
            <a:ext cx="4260300" cy="31952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Communicating</a:t>
            </a:r>
            <a:endParaRPr b="1"/>
          </a:p>
        </p:txBody>
      </p:sp>
      <p:sp>
        <p:nvSpPr>
          <p:cNvPr id="95" name="Google Shape;95;p17"/>
          <p:cNvSpPr txBox="1"/>
          <p:nvPr>
            <p:ph idx="1" type="body"/>
          </p:nvPr>
        </p:nvSpPr>
        <p:spPr>
          <a:xfrm>
            <a:off x="0" y="1152475"/>
            <a:ext cx="9144000" cy="39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to be an </a:t>
            </a:r>
            <a:r>
              <a:rPr b="1" lang="en">
                <a:solidFill>
                  <a:srgbClr val="0000FF"/>
                </a:solidFill>
              </a:rPr>
              <a:t>active speaker</a:t>
            </a:r>
            <a:r>
              <a:rPr lang="en"/>
              <a:t> - Speak up and ask questions</a:t>
            </a:r>
            <a:endParaRPr/>
          </a:p>
          <a:p>
            <a:pPr indent="0" lvl="0" marL="0" rtl="0" algn="l">
              <a:spcBef>
                <a:spcPts val="1200"/>
              </a:spcBef>
              <a:spcAft>
                <a:spcPts val="0"/>
              </a:spcAft>
              <a:buNone/>
            </a:pPr>
            <a:r>
              <a:rPr lang="en"/>
              <a:t>How to be an </a:t>
            </a:r>
            <a:r>
              <a:rPr b="1" lang="en">
                <a:solidFill>
                  <a:srgbClr val="6AA84F"/>
                </a:solidFill>
              </a:rPr>
              <a:t>active listener</a:t>
            </a:r>
            <a:r>
              <a:rPr lang="en"/>
              <a:t> - Give full attention to speaker </a:t>
            </a:r>
            <a:endParaRPr/>
          </a:p>
          <a:p>
            <a:pPr indent="0" lvl="0" marL="0" rtl="0" algn="l">
              <a:spcBef>
                <a:spcPts val="1200"/>
              </a:spcBef>
              <a:spcAft>
                <a:spcPts val="0"/>
              </a:spcAft>
              <a:buNone/>
            </a:pPr>
            <a:r>
              <a:rPr b="1" lang="en" sz="2200"/>
              <a:t>Active listeners should…</a:t>
            </a:r>
            <a:endParaRPr b="1" sz="2200"/>
          </a:p>
          <a:p>
            <a:pPr indent="-368300" lvl="0" marL="457200" rtl="0" algn="l">
              <a:spcBef>
                <a:spcPts val="1200"/>
              </a:spcBef>
              <a:spcAft>
                <a:spcPts val="0"/>
              </a:spcAft>
              <a:buSzPts val="2200"/>
              <a:buChar char="●"/>
            </a:pPr>
            <a:r>
              <a:rPr b="1" lang="en" sz="2200"/>
              <a:t>Show Empathy &amp; Interest</a:t>
            </a:r>
            <a:endParaRPr b="1" sz="2200"/>
          </a:p>
          <a:p>
            <a:pPr indent="-368300" lvl="0" marL="457200" rtl="0" algn="l">
              <a:spcBef>
                <a:spcPts val="0"/>
              </a:spcBef>
              <a:spcAft>
                <a:spcPts val="0"/>
              </a:spcAft>
              <a:buSzPts val="2200"/>
              <a:buChar char="●"/>
            </a:pPr>
            <a:r>
              <a:rPr b="1" lang="en" sz="2200"/>
              <a:t>Listen Carefully</a:t>
            </a:r>
            <a:endParaRPr b="1" sz="2200"/>
          </a:p>
          <a:p>
            <a:pPr indent="-368300" lvl="0" marL="457200" rtl="0" algn="l">
              <a:spcBef>
                <a:spcPts val="0"/>
              </a:spcBef>
              <a:spcAft>
                <a:spcPts val="0"/>
              </a:spcAft>
              <a:buSzPts val="2200"/>
              <a:buChar char="●"/>
            </a:pPr>
            <a:r>
              <a:rPr b="1" lang="en" sz="2200"/>
              <a:t>Respond Appropriately</a:t>
            </a:r>
            <a:endParaRPr b="1" sz="2200"/>
          </a:p>
          <a:p>
            <a:pPr indent="-368300" lvl="0" marL="457200" rtl="0" algn="l">
              <a:spcBef>
                <a:spcPts val="0"/>
              </a:spcBef>
              <a:spcAft>
                <a:spcPts val="0"/>
              </a:spcAft>
              <a:buSzPts val="2200"/>
              <a:buChar char="●"/>
            </a:pPr>
            <a:r>
              <a:rPr b="1" lang="en" sz="2200"/>
              <a:t>Ask Follow-Up Questions</a:t>
            </a:r>
            <a:endParaRPr b="1" sz="2200"/>
          </a:p>
        </p:txBody>
      </p:sp>
      <p:pic>
        <p:nvPicPr>
          <p:cNvPr id="96" name="Google Shape;96;p17"/>
          <p:cNvPicPr preferRelativeResize="0"/>
          <p:nvPr/>
        </p:nvPicPr>
        <p:blipFill>
          <a:blip r:embed="rId3">
            <a:alphaModFix/>
          </a:blip>
          <a:stretch>
            <a:fillRect/>
          </a:stretch>
        </p:blipFill>
        <p:spPr>
          <a:xfrm>
            <a:off x="5159325" y="2442750"/>
            <a:ext cx="3698925" cy="2581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0" st="0"/>
                                            </p:txEl>
                                          </p:spTgt>
                                        </p:tgtEl>
                                        <p:attrNameLst>
                                          <p:attrName>style.visibility</p:attrName>
                                        </p:attrNameLst>
                                      </p:cBhvr>
                                      <p:to>
                                        <p:strVal val="visible"/>
                                      </p:to>
                                    </p:set>
                                    <p:animEffect filter="fade" transition="in">
                                      <p:cBhvr>
                                        <p:cTn dur="1000"/>
                                        <p:tgtEl>
                                          <p:spTgt spid="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1" st="1"/>
                                            </p:txEl>
                                          </p:spTgt>
                                        </p:tgtEl>
                                        <p:attrNameLst>
                                          <p:attrName>style.visibility</p:attrName>
                                        </p:attrNameLst>
                                      </p:cBhvr>
                                      <p:to>
                                        <p:strVal val="visible"/>
                                      </p:to>
                                    </p:set>
                                    <p:animEffect filter="fade" transition="in">
                                      <p:cBhvr>
                                        <p:cTn dur="1000"/>
                                        <p:tgtEl>
                                          <p:spTgt spid="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2" st="2"/>
                                            </p:txEl>
                                          </p:spTgt>
                                        </p:tgtEl>
                                        <p:attrNameLst>
                                          <p:attrName>style.visibility</p:attrName>
                                        </p:attrNameLst>
                                      </p:cBhvr>
                                      <p:to>
                                        <p:strVal val="visible"/>
                                      </p:to>
                                    </p:set>
                                    <p:animEffect filter="fade" transition="in">
                                      <p:cBhvr>
                                        <p:cTn dur="1000"/>
                                        <p:tgtEl>
                                          <p:spTgt spid="9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3" st="3"/>
                                            </p:txEl>
                                          </p:spTgt>
                                        </p:tgtEl>
                                        <p:attrNameLst>
                                          <p:attrName>style.visibility</p:attrName>
                                        </p:attrNameLst>
                                      </p:cBhvr>
                                      <p:to>
                                        <p:strVal val="visible"/>
                                      </p:to>
                                    </p:set>
                                    <p:animEffect filter="fade" transition="in">
                                      <p:cBhvr>
                                        <p:cTn dur="1000"/>
                                        <p:tgtEl>
                                          <p:spTgt spid="9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4" st="4"/>
                                            </p:txEl>
                                          </p:spTgt>
                                        </p:tgtEl>
                                        <p:attrNameLst>
                                          <p:attrName>style.visibility</p:attrName>
                                        </p:attrNameLst>
                                      </p:cBhvr>
                                      <p:to>
                                        <p:strVal val="visible"/>
                                      </p:to>
                                    </p:set>
                                    <p:animEffect filter="fade" transition="in">
                                      <p:cBhvr>
                                        <p:cTn dur="1000"/>
                                        <p:tgtEl>
                                          <p:spTgt spid="9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5" st="5"/>
                                            </p:txEl>
                                          </p:spTgt>
                                        </p:tgtEl>
                                        <p:attrNameLst>
                                          <p:attrName>style.visibility</p:attrName>
                                        </p:attrNameLst>
                                      </p:cBhvr>
                                      <p:to>
                                        <p:strVal val="visible"/>
                                      </p:to>
                                    </p:set>
                                    <p:animEffect filter="fade" transition="in">
                                      <p:cBhvr>
                                        <p:cTn dur="1000"/>
                                        <p:tgtEl>
                                          <p:spTgt spid="9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xEl>
                                              <p:pRg end="6" st="6"/>
                                            </p:txEl>
                                          </p:spTgt>
                                        </p:tgtEl>
                                        <p:attrNameLst>
                                          <p:attrName>style.visibility</p:attrName>
                                        </p:attrNameLst>
                                      </p:cBhvr>
                                      <p:to>
                                        <p:strVal val="visible"/>
                                      </p:to>
                                    </p:set>
                                    <p:animEffect filter="fade" transition="in">
                                      <p:cBhvr>
                                        <p:cTn dur="1000"/>
                                        <p:tgtEl>
                                          <p:spTgt spid="95">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Active Listening</a:t>
            </a:r>
            <a:endParaRPr b="1"/>
          </a:p>
        </p:txBody>
      </p:sp>
      <p:sp>
        <p:nvSpPr>
          <p:cNvPr id="102" name="Google Shape;102;p18"/>
          <p:cNvSpPr txBox="1"/>
          <p:nvPr>
            <p:ph idx="1" type="body"/>
          </p:nvPr>
        </p:nvSpPr>
        <p:spPr>
          <a:xfrm>
            <a:off x="0" y="1152475"/>
            <a:ext cx="9144000" cy="3990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Here are some tips for better </a:t>
            </a:r>
            <a:r>
              <a:rPr b="1" lang="en"/>
              <a:t>active listening</a:t>
            </a:r>
            <a:r>
              <a:rPr lang="en"/>
              <a:t>:</a:t>
            </a:r>
            <a:endParaRPr/>
          </a:p>
          <a:p>
            <a:pPr indent="-368300" lvl="0" marL="457200" rtl="0" algn="l">
              <a:spcBef>
                <a:spcPts val="1200"/>
              </a:spcBef>
              <a:spcAft>
                <a:spcPts val="0"/>
              </a:spcAft>
              <a:buSzPts val="2200"/>
              <a:buAutoNum type="arabicPeriod"/>
            </a:pPr>
            <a:r>
              <a:rPr b="1" lang="en" sz="2200"/>
              <a:t>Ignore </a:t>
            </a:r>
            <a:r>
              <a:rPr lang="en" sz="2200"/>
              <a:t>outside noises</a:t>
            </a:r>
            <a:endParaRPr sz="2200"/>
          </a:p>
          <a:p>
            <a:pPr indent="-368300" lvl="0" marL="457200" rtl="0" algn="l">
              <a:spcBef>
                <a:spcPts val="0"/>
              </a:spcBef>
              <a:spcAft>
                <a:spcPts val="0"/>
              </a:spcAft>
              <a:buSzPts val="2200"/>
              <a:buAutoNum type="arabicPeriod"/>
            </a:pPr>
            <a:r>
              <a:rPr b="1" lang="en" sz="2200"/>
              <a:t>Put away</a:t>
            </a:r>
            <a:r>
              <a:rPr lang="en" sz="2200"/>
              <a:t> distractions</a:t>
            </a:r>
            <a:endParaRPr sz="2200"/>
          </a:p>
          <a:p>
            <a:pPr indent="-368300" lvl="0" marL="457200" rtl="0" algn="l">
              <a:spcBef>
                <a:spcPts val="0"/>
              </a:spcBef>
              <a:spcAft>
                <a:spcPts val="0"/>
              </a:spcAft>
              <a:buSzPts val="2200"/>
              <a:buAutoNum type="arabicPeriod"/>
            </a:pPr>
            <a:r>
              <a:rPr b="1" lang="en" sz="2200"/>
              <a:t>Concentrate</a:t>
            </a:r>
            <a:endParaRPr b="1" sz="2200"/>
          </a:p>
          <a:p>
            <a:pPr indent="-368300" lvl="0" marL="457200" rtl="0" algn="l">
              <a:spcBef>
                <a:spcPts val="0"/>
              </a:spcBef>
              <a:spcAft>
                <a:spcPts val="0"/>
              </a:spcAft>
              <a:buSzPts val="2200"/>
              <a:buAutoNum type="arabicPeriod"/>
            </a:pPr>
            <a:r>
              <a:rPr lang="en" sz="2200"/>
              <a:t>Keep </a:t>
            </a:r>
            <a:r>
              <a:rPr b="1" lang="en" sz="2200"/>
              <a:t>eye contact</a:t>
            </a:r>
            <a:endParaRPr b="1" sz="2200"/>
          </a:p>
          <a:p>
            <a:pPr indent="-368300" lvl="0" marL="457200" rtl="0" algn="l">
              <a:spcBef>
                <a:spcPts val="0"/>
              </a:spcBef>
              <a:spcAft>
                <a:spcPts val="0"/>
              </a:spcAft>
              <a:buSzPts val="2200"/>
              <a:buAutoNum type="arabicPeriod"/>
            </a:pPr>
            <a:r>
              <a:rPr lang="en" sz="2200"/>
              <a:t>Be prepared to </a:t>
            </a:r>
            <a:r>
              <a:rPr b="1" lang="en" sz="2200"/>
              <a:t>paraphrase</a:t>
            </a:r>
            <a:endParaRPr b="1" sz="2200"/>
          </a:p>
          <a:p>
            <a:pPr indent="-368300" lvl="0" marL="457200" rtl="0" algn="l">
              <a:spcBef>
                <a:spcPts val="0"/>
              </a:spcBef>
              <a:spcAft>
                <a:spcPts val="0"/>
              </a:spcAft>
              <a:buSzPts val="2200"/>
              <a:buAutoNum type="arabicPeriod"/>
            </a:pPr>
            <a:r>
              <a:rPr lang="en" sz="2200"/>
              <a:t>Be prepared to </a:t>
            </a:r>
            <a:r>
              <a:rPr b="1" lang="en" sz="2200"/>
              <a:t>offer feedback</a:t>
            </a:r>
            <a:endParaRPr b="1" sz="2200"/>
          </a:p>
        </p:txBody>
      </p:sp>
      <p:pic>
        <p:nvPicPr>
          <p:cNvPr id="103" name="Google Shape;103;p18"/>
          <p:cNvPicPr preferRelativeResize="0"/>
          <p:nvPr/>
        </p:nvPicPr>
        <p:blipFill>
          <a:blip r:embed="rId3">
            <a:alphaModFix/>
          </a:blip>
          <a:stretch>
            <a:fillRect/>
          </a:stretch>
        </p:blipFill>
        <p:spPr>
          <a:xfrm>
            <a:off x="5159325" y="2442750"/>
            <a:ext cx="3698925" cy="2581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0" st="0"/>
                                            </p:txEl>
                                          </p:spTgt>
                                        </p:tgtEl>
                                        <p:attrNameLst>
                                          <p:attrName>style.visibility</p:attrName>
                                        </p:attrNameLst>
                                      </p:cBhvr>
                                      <p:to>
                                        <p:strVal val="visible"/>
                                      </p:to>
                                    </p:set>
                                    <p:animEffect filter="fade" transition="in">
                                      <p:cBhvr>
                                        <p:cTn dur="1000"/>
                                        <p:tgtEl>
                                          <p:spTgt spid="1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1" st="1"/>
                                            </p:txEl>
                                          </p:spTgt>
                                        </p:tgtEl>
                                        <p:attrNameLst>
                                          <p:attrName>style.visibility</p:attrName>
                                        </p:attrNameLst>
                                      </p:cBhvr>
                                      <p:to>
                                        <p:strVal val="visible"/>
                                      </p:to>
                                    </p:set>
                                    <p:animEffect filter="fade" transition="in">
                                      <p:cBhvr>
                                        <p:cTn dur="1000"/>
                                        <p:tgtEl>
                                          <p:spTgt spid="1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2" st="2"/>
                                            </p:txEl>
                                          </p:spTgt>
                                        </p:tgtEl>
                                        <p:attrNameLst>
                                          <p:attrName>style.visibility</p:attrName>
                                        </p:attrNameLst>
                                      </p:cBhvr>
                                      <p:to>
                                        <p:strVal val="visible"/>
                                      </p:to>
                                    </p:set>
                                    <p:animEffect filter="fade" transition="in">
                                      <p:cBhvr>
                                        <p:cTn dur="1000"/>
                                        <p:tgtEl>
                                          <p:spTgt spid="1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3" st="3"/>
                                            </p:txEl>
                                          </p:spTgt>
                                        </p:tgtEl>
                                        <p:attrNameLst>
                                          <p:attrName>style.visibility</p:attrName>
                                        </p:attrNameLst>
                                      </p:cBhvr>
                                      <p:to>
                                        <p:strVal val="visible"/>
                                      </p:to>
                                    </p:set>
                                    <p:animEffect filter="fade" transition="in">
                                      <p:cBhvr>
                                        <p:cTn dur="1000"/>
                                        <p:tgtEl>
                                          <p:spTgt spid="1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4" st="4"/>
                                            </p:txEl>
                                          </p:spTgt>
                                        </p:tgtEl>
                                        <p:attrNameLst>
                                          <p:attrName>style.visibility</p:attrName>
                                        </p:attrNameLst>
                                      </p:cBhvr>
                                      <p:to>
                                        <p:strVal val="visible"/>
                                      </p:to>
                                    </p:set>
                                    <p:animEffect filter="fade" transition="in">
                                      <p:cBhvr>
                                        <p:cTn dur="1000"/>
                                        <p:tgtEl>
                                          <p:spTgt spid="1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5" st="5"/>
                                            </p:txEl>
                                          </p:spTgt>
                                        </p:tgtEl>
                                        <p:attrNameLst>
                                          <p:attrName>style.visibility</p:attrName>
                                        </p:attrNameLst>
                                      </p:cBhvr>
                                      <p:to>
                                        <p:strVal val="visible"/>
                                      </p:to>
                                    </p:set>
                                    <p:animEffect filter="fade" transition="in">
                                      <p:cBhvr>
                                        <p:cTn dur="1000"/>
                                        <p:tgtEl>
                                          <p:spTgt spid="1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xEl>
                                              <p:pRg end="6" st="6"/>
                                            </p:txEl>
                                          </p:spTgt>
                                        </p:tgtEl>
                                        <p:attrNameLst>
                                          <p:attrName>style.visibility</p:attrName>
                                        </p:attrNameLst>
                                      </p:cBhvr>
                                      <p:to>
                                        <p:strVal val="visible"/>
                                      </p:to>
                                    </p:set>
                                    <p:animEffect filter="fade" transition="in">
                                      <p:cBhvr>
                                        <p:cTn dur="1000"/>
                                        <p:tgtEl>
                                          <p:spTgt spid="102">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9"/>
          <p:cNvSpPr txBox="1"/>
          <p:nvPr>
            <p:ph type="title"/>
          </p:nvPr>
        </p:nvSpPr>
        <p:spPr>
          <a:xfrm>
            <a:off x="311700" y="1331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Show Empathy and Interest</a:t>
            </a:r>
            <a:endParaRPr b="1"/>
          </a:p>
        </p:txBody>
      </p:sp>
      <p:sp>
        <p:nvSpPr>
          <p:cNvPr id="109" name="Google Shape;109;p19"/>
          <p:cNvSpPr txBox="1"/>
          <p:nvPr>
            <p:ph idx="1" type="body"/>
          </p:nvPr>
        </p:nvSpPr>
        <p:spPr>
          <a:xfrm>
            <a:off x="0" y="1068025"/>
            <a:ext cx="9144000" cy="40755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None/>
            </a:pPr>
            <a:r>
              <a:rPr b="1" lang="en" sz="2400">
                <a:solidFill>
                  <a:srgbClr val="FF0000"/>
                </a:solidFill>
              </a:rPr>
              <a:t>Empathy </a:t>
            </a:r>
            <a:r>
              <a:rPr lang="en" sz="2400"/>
              <a:t>is understanding and sharing someone else’s feelings</a:t>
            </a:r>
            <a:endParaRPr sz="2400"/>
          </a:p>
          <a:p>
            <a:pPr indent="0" lvl="0" marL="0" rtl="0" algn="l">
              <a:lnSpc>
                <a:spcPct val="100000"/>
              </a:lnSpc>
              <a:spcBef>
                <a:spcPts val="1200"/>
              </a:spcBef>
              <a:spcAft>
                <a:spcPts val="0"/>
              </a:spcAft>
              <a:buNone/>
            </a:pPr>
            <a:r>
              <a:rPr lang="en" sz="2400"/>
              <a:t>Ways to show </a:t>
            </a:r>
            <a:r>
              <a:rPr b="1" lang="en" sz="2400"/>
              <a:t>empathy &amp; </a:t>
            </a:r>
            <a:r>
              <a:rPr b="1" lang="en"/>
              <a:t>i</a:t>
            </a:r>
            <a:r>
              <a:rPr b="1" lang="en" sz="2400"/>
              <a:t>nterest</a:t>
            </a:r>
            <a:r>
              <a:rPr lang="en" sz="2400"/>
              <a:t>:</a:t>
            </a:r>
            <a:endParaRPr sz="2400"/>
          </a:p>
          <a:p>
            <a:pPr indent="-381000" lvl="0" marL="457200" rtl="0" algn="l">
              <a:lnSpc>
                <a:spcPct val="100000"/>
              </a:lnSpc>
              <a:spcBef>
                <a:spcPts val="1200"/>
              </a:spcBef>
              <a:spcAft>
                <a:spcPts val="0"/>
              </a:spcAft>
              <a:buSzPts val="2400"/>
              <a:buChar char="●"/>
            </a:pPr>
            <a:r>
              <a:rPr lang="en" sz="2400"/>
              <a:t>Facial expressions</a:t>
            </a:r>
            <a:endParaRPr sz="2400"/>
          </a:p>
          <a:p>
            <a:pPr indent="-381000" lvl="0" marL="457200" rtl="0" algn="l">
              <a:lnSpc>
                <a:spcPct val="100000"/>
              </a:lnSpc>
              <a:spcBef>
                <a:spcPts val="0"/>
              </a:spcBef>
              <a:spcAft>
                <a:spcPts val="0"/>
              </a:spcAft>
              <a:buSzPts val="2400"/>
              <a:buChar char="●"/>
            </a:pPr>
            <a:r>
              <a:rPr lang="en" sz="2400"/>
              <a:t>Backchanneling (uh-huh, </a:t>
            </a:r>
            <a:r>
              <a:rPr lang="en" sz="2400"/>
              <a:t>mm-hmmm</a:t>
            </a:r>
            <a:r>
              <a:rPr lang="en" sz="2400"/>
              <a:t>, okay, yeah, right, yes)</a:t>
            </a:r>
            <a:endParaRPr sz="2400"/>
          </a:p>
          <a:p>
            <a:pPr indent="-381000" lvl="0" marL="457200" rtl="0" algn="l">
              <a:lnSpc>
                <a:spcPct val="100000"/>
              </a:lnSpc>
              <a:spcBef>
                <a:spcPts val="0"/>
              </a:spcBef>
              <a:spcAft>
                <a:spcPts val="0"/>
              </a:spcAft>
              <a:buSzPts val="2400"/>
              <a:buChar char="●"/>
            </a:pPr>
            <a:r>
              <a:rPr lang="en" sz="2400"/>
              <a:t>Eye contact</a:t>
            </a:r>
            <a:endParaRPr sz="2400"/>
          </a:p>
          <a:p>
            <a:pPr indent="0" lvl="0" marL="0" rtl="0" algn="l">
              <a:lnSpc>
                <a:spcPct val="100000"/>
              </a:lnSpc>
              <a:spcBef>
                <a:spcPts val="1200"/>
              </a:spcBef>
              <a:spcAft>
                <a:spcPts val="0"/>
              </a:spcAft>
              <a:buNone/>
            </a:pPr>
            <a:r>
              <a:rPr b="1" lang="en" sz="2100">
                <a:solidFill>
                  <a:srgbClr val="FF0000"/>
                </a:solidFill>
              </a:rPr>
              <a:t>If you don’t do these things, it may seem like you are not interested</a:t>
            </a:r>
            <a:r>
              <a:rPr lang="en" sz="2100"/>
              <a:t>.</a:t>
            </a:r>
            <a:endParaRPr sz="2100"/>
          </a:p>
          <a:p>
            <a:pPr indent="0" lvl="0" marL="0" rtl="0" algn="l">
              <a:lnSpc>
                <a:spcPct val="100000"/>
              </a:lnSpc>
              <a:spcBef>
                <a:spcPts val="1200"/>
              </a:spcBef>
              <a:spcAft>
                <a:spcPts val="1200"/>
              </a:spcAft>
              <a:buNone/>
            </a:pPr>
            <a:r>
              <a:rPr b="1" lang="en" sz="2400">
                <a:solidFill>
                  <a:srgbClr val="FF0000"/>
                </a:solidFill>
              </a:rPr>
              <a:t>Try it out yourself! </a:t>
            </a:r>
            <a:endParaRPr b="1" sz="24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animEffect filter="fade" transition="in">
                                      <p:cBhvr>
                                        <p:cTn dur="1000"/>
                                        <p:tgtEl>
                                          <p:spTgt spid="1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animEffect filter="fade" transition="in">
                                      <p:cBhvr>
                                        <p:cTn dur="1000"/>
                                        <p:tgtEl>
                                          <p:spTgt spid="1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animEffect filter="fade" transition="in">
                                      <p:cBhvr>
                                        <p:cTn dur="1000"/>
                                        <p:tgtEl>
                                          <p:spTgt spid="1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animEffect filter="fade" transition="in">
                                      <p:cBhvr>
                                        <p:cTn dur="1000"/>
                                        <p:tgtEl>
                                          <p:spTgt spid="1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animEffect filter="fade" transition="in">
                                      <p:cBhvr>
                                        <p:cTn dur="1000"/>
                                        <p:tgtEl>
                                          <p:spTgt spid="10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5" st="5"/>
                                            </p:txEl>
                                          </p:spTgt>
                                        </p:tgtEl>
                                        <p:attrNameLst>
                                          <p:attrName>style.visibility</p:attrName>
                                        </p:attrNameLst>
                                      </p:cBhvr>
                                      <p:to>
                                        <p:strVal val="visible"/>
                                      </p:to>
                                    </p:set>
                                    <p:animEffect filter="fade" transition="in">
                                      <p:cBhvr>
                                        <p:cTn dur="1000"/>
                                        <p:tgtEl>
                                          <p:spTgt spid="10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6" st="6"/>
                                            </p:txEl>
                                          </p:spTgt>
                                        </p:tgtEl>
                                        <p:attrNameLst>
                                          <p:attrName>style.visibility</p:attrName>
                                        </p:attrNameLst>
                                      </p:cBhvr>
                                      <p:to>
                                        <p:strVal val="visible"/>
                                      </p:to>
                                    </p:set>
                                    <p:animEffect filter="fade" transition="in">
                                      <p:cBhvr>
                                        <p:cTn dur="1000"/>
                                        <p:tgtEl>
                                          <p:spTgt spid="109">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Empathetic Listening Example</a:t>
            </a:r>
            <a:endParaRPr b="1"/>
          </a:p>
        </p:txBody>
      </p:sp>
      <p:pic>
        <p:nvPicPr>
          <p:cNvPr descr="Communication Skills: Empathetic Listening&#10;&#10;Effective listening skills are the basics of building successful relationships with people. How we engage others in verbal and non-verbal communication, what do we hear behind words, how we understand and empathize the emotions of others, ask questions and clarify the messages — all these contribute to our emotional intelligence and effective social skills, influencing our lives both on a personal and professional level.&#10;&#10;A picture is worth a thousand words! To ensure a deeper understanding and provide more meaningfulness to the basic communication and social skills training, we routinely use clips from famous movies — as an example of “what to do” or “what not to do”. The effectiveness of this online learning method is achieved through the inclusion of our visual channel of perception, emotionality of the image, and ease of submission of material.&#10;Enjoy your experience!&#10;&#10;This movie clip refers to the Effective Listening lesson which is part of the Genius of Communication online learning course, along with six other lessons on Body Language, Verbal Communication, Building Relationships, Conflict Resolution, Personal Image, and Manners &amp; Etiquette. Together they encompass the basics of social skills and provide one big advantage — they give us the freedom to communicate effectively with anyone and everywhere, liberate us from shyness, and shift our confidence to a higher level.&#10;&#10;To get more information and purchase our online communication courses, visit our website: https://academyofsocialcompetency.com/training-for-individuals/ &#10;&#10;Connect with us:&#10;Facebook https://www.facebook.com/SocialCompetency &#10;Facebook https://www.facebook.com/groups/HappyRelationshipsCouples&#10;Instagram https://www.instagram.com/nairavelumyan/&#10;LinkedIn https://www.linkedin.com/in/naira-velumyan/&#10;&#10;Communication Skills: Empathetic Listening" id="115" name="Google Shape;115;p20" title="Communication Skills: Empathetic Listening - Inside Out, 2015">
            <a:hlinkClick r:id="rId3"/>
          </p:cNvPr>
          <p:cNvPicPr preferRelativeResize="0"/>
          <p:nvPr/>
        </p:nvPicPr>
        <p:blipFill>
          <a:blip r:embed="rId4">
            <a:alphaModFix/>
          </a:blip>
          <a:stretch>
            <a:fillRect/>
          </a:stretch>
        </p:blipFill>
        <p:spPr>
          <a:xfrm>
            <a:off x="2286000" y="1017725"/>
            <a:ext cx="4572000" cy="3429000"/>
          </a:xfrm>
          <a:prstGeom prst="rect">
            <a:avLst/>
          </a:prstGeom>
          <a:noFill/>
          <a:ln>
            <a:noFill/>
          </a:ln>
        </p:spPr>
      </p:pic>
      <p:sp>
        <p:nvSpPr>
          <p:cNvPr id="116" name="Google Shape;116;p20"/>
          <p:cNvSpPr txBox="1"/>
          <p:nvPr/>
        </p:nvSpPr>
        <p:spPr>
          <a:xfrm>
            <a:off x="-30150" y="4497000"/>
            <a:ext cx="9204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000">
                <a:solidFill>
                  <a:srgbClr val="FF0000"/>
                </a:solidFill>
              </a:rPr>
              <a:t>What does empathetic listening look like?</a:t>
            </a:r>
            <a:endParaRPr b="1" sz="3000">
              <a:solidFill>
                <a:srgbClr val="FF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Responding</a:t>
            </a:r>
            <a:endParaRPr b="1"/>
          </a:p>
        </p:txBody>
      </p:sp>
      <p:sp>
        <p:nvSpPr>
          <p:cNvPr id="122" name="Google Shape;122;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400"/>
              <a:t>Active </a:t>
            </a:r>
            <a:r>
              <a:rPr lang="en" sz="2400"/>
              <a:t>listening also means </a:t>
            </a:r>
            <a:r>
              <a:rPr b="1" lang="en" sz="2400"/>
              <a:t>taking action </a:t>
            </a:r>
            <a:r>
              <a:rPr lang="en" sz="2400"/>
              <a:t>to show you are listening or to understand. You can…</a:t>
            </a:r>
            <a:endParaRPr sz="2400"/>
          </a:p>
          <a:p>
            <a:pPr indent="-381000" lvl="0" marL="457200" rtl="0" algn="l">
              <a:spcBef>
                <a:spcPts val="1200"/>
              </a:spcBef>
              <a:spcAft>
                <a:spcPts val="0"/>
              </a:spcAft>
              <a:buSzPts val="2400"/>
              <a:buChar char="●"/>
            </a:pPr>
            <a:r>
              <a:rPr lang="en" sz="2400"/>
              <a:t>Ask for </a:t>
            </a:r>
            <a:r>
              <a:rPr b="1" lang="en" sz="2400"/>
              <a:t>additional information</a:t>
            </a:r>
            <a:endParaRPr b="1" sz="2400"/>
          </a:p>
          <a:p>
            <a:pPr indent="-381000" lvl="0" marL="457200" rtl="0" algn="l">
              <a:spcBef>
                <a:spcPts val="0"/>
              </a:spcBef>
              <a:spcAft>
                <a:spcPts val="0"/>
              </a:spcAft>
              <a:buSzPts val="2400"/>
              <a:buChar char="●"/>
            </a:pPr>
            <a:r>
              <a:rPr lang="en" sz="2400"/>
              <a:t>Ask for </a:t>
            </a:r>
            <a:r>
              <a:rPr b="1" lang="en" sz="2400"/>
              <a:t>clarification</a:t>
            </a:r>
            <a:endParaRPr b="1" sz="2400"/>
          </a:p>
          <a:p>
            <a:pPr indent="-381000" lvl="0" marL="457200" rtl="0" algn="l">
              <a:spcBef>
                <a:spcPts val="0"/>
              </a:spcBef>
              <a:spcAft>
                <a:spcPts val="0"/>
              </a:spcAft>
              <a:buSzPts val="2400"/>
              <a:buChar char="●"/>
            </a:pPr>
            <a:r>
              <a:rPr b="1" lang="en" sz="2400"/>
              <a:t>Interrupt </a:t>
            </a:r>
            <a:r>
              <a:rPr lang="en" sz="2400"/>
              <a:t>when necessary</a:t>
            </a:r>
            <a:endParaRPr sz="2400"/>
          </a:p>
          <a:p>
            <a:pPr indent="-381000" lvl="0" marL="457200" rtl="0" algn="l">
              <a:spcBef>
                <a:spcPts val="0"/>
              </a:spcBef>
              <a:spcAft>
                <a:spcPts val="0"/>
              </a:spcAft>
              <a:buSzPts val="2400"/>
              <a:buChar char="●"/>
            </a:pPr>
            <a:r>
              <a:rPr lang="en" sz="2400"/>
              <a:t>Ask </a:t>
            </a:r>
            <a:r>
              <a:rPr b="1" lang="en" sz="2400"/>
              <a:t>follow up questions</a:t>
            </a:r>
            <a:endParaRPr b="1" sz="2400"/>
          </a:p>
        </p:txBody>
      </p:sp>
      <p:pic>
        <p:nvPicPr>
          <p:cNvPr id="123" name="Google Shape;123;p21"/>
          <p:cNvPicPr preferRelativeResize="0"/>
          <p:nvPr/>
        </p:nvPicPr>
        <p:blipFill>
          <a:blip r:embed="rId3">
            <a:alphaModFix/>
          </a:blip>
          <a:stretch>
            <a:fillRect/>
          </a:stretch>
        </p:blipFill>
        <p:spPr>
          <a:xfrm>
            <a:off x="5589725" y="2311919"/>
            <a:ext cx="3242575" cy="1823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0" st="0"/>
                                            </p:txEl>
                                          </p:spTgt>
                                        </p:tgtEl>
                                        <p:attrNameLst>
                                          <p:attrName>style.visibility</p:attrName>
                                        </p:attrNameLst>
                                      </p:cBhvr>
                                      <p:to>
                                        <p:strVal val="visible"/>
                                      </p:to>
                                    </p:set>
                                    <p:animEffect filter="fade" transition="in">
                                      <p:cBhvr>
                                        <p:cTn dur="1000"/>
                                        <p:tgtEl>
                                          <p:spTgt spid="12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1" st="1"/>
                                            </p:txEl>
                                          </p:spTgt>
                                        </p:tgtEl>
                                        <p:attrNameLst>
                                          <p:attrName>style.visibility</p:attrName>
                                        </p:attrNameLst>
                                      </p:cBhvr>
                                      <p:to>
                                        <p:strVal val="visible"/>
                                      </p:to>
                                    </p:set>
                                    <p:animEffect filter="fade" transition="in">
                                      <p:cBhvr>
                                        <p:cTn dur="1000"/>
                                        <p:tgtEl>
                                          <p:spTgt spid="12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2" st="2"/>
                                            </p:txEl>
                                          </p:spTgt>
                                        </p:tgtEl>
                                        <p:attrNameLst>
                                          <p:attrName>style.visibility</p:attrName>
                                        </p:attrNameLst>
                                      </p:cBhvr>
                                      <p:to>
                                        <p:strVal val="visible"/>
                                      </p:to>
                                    </p:set>
                                    <p:animEffect filter="fade" transition="in">
                                      <p:cBhvr>
                                        <p:cTn dur="1000"/>
                                        <p:tgtEl>
                                          <p:spTgt spid="12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3" st="3"/>
                                            </p:txEl>
                                          </p:spTgt>
                                        </p:tgtEl>
                                        <p:attrNameLst>
                                          <p:attrName>style.visibility</p:attrName>
                                        </p:attrNameLst>
                                      </p:cBhvr>
                                      <p:to>
                                        <p:strVal val="visible"/>
                                      </p:to>
                                    </p:set>
                                    <p:animEffect filter="fade" transition="in">
                                      <p:cBhvr>
                                        <p:cTn dur="1000"/>
                                        <p:tgtEl>
                                          <p:spTgt spid="12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xEl>
                                              <p:pRg end="4" st="4"/>
                                            </p:txEl>
                                          </p:spTgt>
                                        </p:tgtEl>
                                        <p:attrNameLst>
                                          <p:attrName>style.visibility</p:attrName>
                                        </p:attrNameLst>
                                      </p:cBhvr>
                                      <p:to>
                                        <p:strVal val="visible"/>
                                      </p:to>
                                    </p:set>
                                    <p:animEffect filter="fade" transition="in">
                                      <p:cBhvr>
                                        <p:cTn dur="1000"/>
                                        <p:tgtEl>
                                          <p:spTgt spid="122">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