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5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3" d="100"/>
          <a:sy n="133" d="100"/>
        </p:scale>
        <p:origin x="-13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Tit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597025"/>
            <a:ext cx="7583488" cy="1679575"/>
          </a:xfrm>
        </p:spPr>
        <p:txBody>
          <a:bodyPr anchor="b" anchorCtr="0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276600"/>
            <a:ext cx="7583487" cy="1752600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AF03-7270-45C2-A683-C5E353EF01A5}" type="datetime4">
              <a:rPr lang="en-US" smtClean="0"/>
              <a:pPr/>
              <a:t>July 18, 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787" y="838200"/>
            <a:ext cx="3474720" cy="161925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3000" b="1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27892" y="838200"/>
            <a:ext cx="3474720" cy="45720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25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6787" y="2474258"/>
            <a:ext cx="3474720" cy="2743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July 18,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01193-8287-4834-A286-6B880643E934}" type="datetime4">
              <a:rPr lang="en-US" smtClean="0"/>
              <a:pPr/>
              <a:t>July 18,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3" y="1371600"/>
            <a:ext cx="7583488" cy="1371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2743200"/>
            <a:ext cx="4114800" cy="28194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65760" indent="-365760">
              <a:defRPr/>
            </a:lvl1pPr>
            <a:lvl2pPr marL="731520" indent="-365760">
              <a:defRPr/>
            </a:lvl2pPr>
            <a:lvl3pPr marL="1097280" indent="-365760">
              <a:defRPr/>
            </a:lvl3pPr>
            <a:lvl4pPr marL="1463040" indent="-365760">
              <a:defRPr/>
            </a:lvl4pPr>
            <a:lvl5pPr marL="1828800" indent="-365760">
              <a:defRPr/>
            </a:lvl5pPr>
            <a:lvl6pPr marL="2194560" indent="-365760">
              <a:defRPr/>
            </a:lvl6pPr>
            <a:lvl7pPr marL="2560320" indent="-365760">
              <a:defRPr/>
            </a:lvl7pPr>
            <a:lvl8pPr marL="2926080" indent="-365760">
              <a:defRPr/>
            </a:lvl8pPr>
            <a:lvl9pPr marL="3291840" indent="-365760"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July 18,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Vertic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838200"/>
            <a:ext cx="1676400" cy="5053013"/>
          </a:xfrm>
        </p:spPr>
        <p:txBody>
          <a:bodyPr vert="eaVert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0"/>
            <a:ext cx="6019800" cy="505301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July 18,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July 18,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Tex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812" y="3254188"/>
            <a:ext cx="7580376" cy="168536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5400" b="1" kern="120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457200"/>
            <a:ext cx="4114800" cy="27432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1812" y="4953000"/>
            <a:ext cx="7580376" cy="9144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01193-8287-4834-A286-6B880643E934}" type="datetime4">
              <a:rPr lang="en-US" smtClean="0"/>
              <a:pPr/>
              <a:t>July 18,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450" y="1627188"/>
            <a:ext cx="7580376" cy="1682496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450" y="3309411"/>
            <a:ext cx="7580376" cy="175564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Wingdings" pitchFamily="2" charset="2"/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July 18,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6788" y="1600200"/>
            <a:ext cx="3529584" cy="4288536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defRPr sz="1800"/>
            </a:lvl6pPr>
            <a:lvl7pPr marL="1603375" indent="-231775">
              <a:defRPr sz="1800"/>
            </a:lvl7pPr>
            <a:lvl8pPr marL="1828800" indent="-231775">
              <a:defRPr sz="1800"/>
            </a:lvl8pPr>
            <a:lvl9pPr marL="2060575" indent="-231775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529584" cy="4288536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defRPr sz="1800"/>
            </a:lvl6pPr>
            <a:lvl7pPr marL="1603375" indent="-231775">
              <a:defRPr sz="1800"/>
            </a:lvl7pPr>
            <a:lvl8pPr marL="1828800" indent="-231775">
              <a:defRPr sz="1800"/>
            </a:lvl8pPr>
            <a:lvl9pPr marL="2060575" indent="-231775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July 18,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6216" y="1272988"/>
            <a:ext cx="3529584" cy="879475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6216" y="2174875"/>
            <a:ext cx="3529584" cy="3716338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tabLst/>
              <a:defRPr sz="1800"/>
            </a:lvl6pPr>
            <a:lvl7pPr marL="1603375" indent="-231775">
              <a:tabLst/>
              <a:defRPr sz="1800"/>
            </a:lvl7pPr>
            <a:lvl8pPr marL="1828800" indent="-231775">
              <a:tabLst/>
              <a:defRPr sz="1800"/>
            </a:lvl8pPr>
            <a:lvl9pPr marL="2060575" indent="-231775">
              <a:tabLst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2988"/>
            <a:ext cx="3529584" cy="879475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529584" cy="3716338"/>
          </a:xfrm>
        </p:spPr>
        <p:txBody>
          <a:bodyPr>
            <a:noAutofit/>
          </a:bodyPr>
          <a:lstStyle>
            <a:lvl1pPr marL="2317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6889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9144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1461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13716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16033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18288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0605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July 18, 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July 18, 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July 18, 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787" y="838200"/>
            <a:ext cx="3474720" cy="161925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3000" b="1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7892" y="838200"/>
            <a:ext cx="3474720" cy="4572000"/>
          </a:xfrm>
        </p:spPr>
        <p:txBody>
          <a:bodyPr>
            <a:normAutofit/>
          </a:bodyPr>
          <a:lstStyle>
            <a:lvl1pPr marL="282575" indent="-282575">
              <a:defRPr sz="2400"/>
            </a:lvl1pPr>
            <a:lvl2pPr marL="573088" indent="-282575">
              <a:defRPr sz="2200"/>
            </a:lvl2pPr>
            <a:lvl3pPr marL="855663" indent="-282575">
              <a:defRPr sz="2000"/>
            </a:lvl3pPr>
            <a:lvl4pPr marL="1146175" indent="-282575">
              <a:defRPr sz="1800"/>
            </a:lvl4pPr>
            <a:lvl5pPr marL="1430338" indent="-282575">
              <a:defRPr sz="1800"/>
            </a:lvl5pPr>
            <a:lvl6pPr marL="1712913" indent="-282575">
              <a:defRPr sz="1800"/>
            </a:lvl6pPr>
            <a:lvl7pPr marL="2003425" indent="-282575">
              <a:defRPr sz="1800"/>
            </a:lvl7pPr>
            <a:lvl8pPr marL="2286000" indent="-282575">
              <a:defRPr sz="1800"/>
            </a:lvl8pPr>
            <a:lvl9pPr marL="2568575" indent="-282575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6787" y="2474258"/>
            <a:ext cx="3474720" cy="2743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July 18,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Text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5675" y="1600200"/>
            <a:ext cx="7232650" cy="4291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86400" y="617220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July 18,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1722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</p:sldLayoutIdLst>
  <p:hf sldNum="0" hdr="0" ftr="0" dt="0"/>
  <p:txStyles>
    <p:titleStyle>
      <a:lvl1pPr algn="ctr" defTabSz="914400" rtl="0" eaLnBrk="1" latinLnBrk="0" hangingPunct="1">
        <a:lnSpc>
          <a:spcPct val="95000"/>
        </a:lnSpc>
        <a:spcBef>
          <a:spcPct val="0"/>
        </a:spcBef>
        <a:buNone/>
        <a:defRPr sz="4800" b="1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000"/>
        </a:spcBef>
        <a:spcAft>
          <a:spcPts val="0"/>
        </a:spcAft>
        <a:buSzPct val="90000"/>
        <a:buFont typeface="Wingdings" pitchFamily="2" charset="2"/>
        <a:buChar char=""/>
        <a:defRPr sz="24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"/>
        <a:defRPr sz="22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"/>
        <a:defRPr sz="20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"/>
        <a:defRPr sz="18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"/>
        <a:defRPr sz="18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{"/>
        <a:defRPr lang="en-US" sz="1800" kern="120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|"/>
        <a:defRPr lang="en-US" sz="1800" kern="1200" baseline="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{"/>
        <a:defRPr lang="en-US" sz="1800" kern="1200" baseline="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|"/>
        <a:defRPr lang="en-US" sz="1800" kern="1200" dirty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Professor’s Life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Marisol Clark-Ibáñez, Ph.D.</a:t>
            </a:r>
          </a:p>
          <a:p>
            <a:r>
              <a:rPr lang="en-US" dirty="0" smtClean="0"/>
              <a:t>Department of Sociology </a:t>
            </a:r>
          </a:p>
          <a:p>
            <a:r>
              <a:rPr lang="en-US" dirty="0" smtClean="0"/>
              <a:t>CSUSM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536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Turn - </a:t>
            </a:r>
            <a:r>
              <a:rPr lang="en-US" dirty="0" err="1" smtClean="0"/>
              <a:t>Freewrite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Your educational autobiography </a:t>
            </a:r>
          </a:p>
          <a:p>
            <a:pPr lvl="1"/>
            <a:r>
              <a:rPr lang="en-US" dirty="0" smtClean="0"/>
              <a:t>Why did you come to college?</a:t>
            </a:r>
          </a:p>
          <a:p>
            <a:pPr lvl="1"/>
            <a:r>
              <a:rPr lang="en-US" dirty="0" smtClean="0"/>
              <a:t>What were your parents’ experiences with school, college? </a:t>
            </a:r>
          </a:p>
          <a:p>
            <a:pPr lvl="1"/>
            <a:r>
              <a:rPr lang="en-US" dirty="0" smtClean="0"/>
              <a:t>Your siblings’</a:t>
            </a:r>
            <a:r>
              <a:rPr lang="en-US" dirty="0"/>
              <a:t> experiences with school, college? </a:t>
            </a:r>
          </a:p>
          <a:p>
            <a:pPr lvl="1"/>
            <a:r>
              <a:rPr lang="en-US" dirty="0" smtClean="0"/>
              <a:t>Where do you see yourself in 10 years? </a:t>
            </a:r>
          </a:p>
          <a:p>
            <a:pPr lvl="1"/>
            <a:r>
              <a:rPr lang="en-US" dirty="0" smtClean="0"/>
              <a:t>How have educators helped or hindered you? What were messages you received from teachers or counselors about college?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460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Take your free write and type it up</a:t>
            </a:r>
          </a:p>
          <a:p>
            <a:r>
              <a:rPr lang="en-US" dirty="0" smtClean="0"/>
              <a:t>Submit it to Cougar Courses by next class</a:t>
            </a:r>
          </a:p>
          <a:p>
            <a:r>
              <a:rPr lang="en-US" dirty="0" smtClean="0"/>
              <a:t>By the end of this unit, you will be analyzing your own educational experience using a sociological perspective. </a:t>
            </a:r>
          </a:p>
          <a:p>
            <a:r>
              <a:rPr lang="en-US" dirty="0" smtClean="0"/>
              <a:t>Congratulations on your first day </a:t>
            </a:r>
            <a:r>
              <a:rPr lang="en-US" smtClean="0"/>
              <a:t>of class!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366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Beginning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Born in Lima, </a:t>
            </a:r>
            <a:r>
              <a:rPr lang="en-US" dirty="0" err="1" smtClean="0"/>
              <a:t>Perú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Spanish first language</a:t>
            </a:r>
          </a:p>
          <a:p>
            <a:pPr lvl="1"/>
            <a:r>
              <a:rPr lang="en-US" dirty="0" smtClean="0"/>
              <a:t>Peace Corp dad, Peruvian writer mama</a:t>
            </a:r>
          </a:p>
          <a:p>
            <a:r>
              <a:rPr lang="en-US" dirty="0" smtClean="0"/>
              <a:t>K – 12 in the United States (Northern CA)</a:t>
            </a:r>
          </a:p>
          <a:p>
            <a:r>
              <a:rPr lang="en-US" dirty="0" smtClean="0"/>
              <a:t>UCSD – Literature Major, Sociology Minor</a:t>
            </a:r>
          </a:p>
          <a:p>
            <a:r>
              <a:rPr lang="en-US" dirty="0" smtClean="0"/>
              <a:t>UC Davis – MA and PhD (8 years!) </a:t>
            </a:r>
          </a:p>
          <a:p>
            <a:r>
              <a:rPr lang="en-US" dirty="0" smtClean="0"/>
              <a:t>CSUSM since 2003 </a:t>
            </a:r>
          </a:p>
          <a:p>
            <a:pPr lvl="1"/>
            <a:r>
              <a:rPr lang="en-US" dirty="0" smtClean="0"/>
              <a:t>Assistant Professor </a:t>
            </a:r>
          </a:p>
          <a:p>
            <a:pPr lvl="1"/>
            <a:r>
              <a:rPr lang="en-US" dirty="0" smtClean="0"/>
              <a:t>Associate Professor / Graduate Coordinator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348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12 classes </a:t>
            </a:r>
          </a:p>
          <a:p>
            <a:r>
              <a:rPr lang="en-US" dirty="0" smtClean="0"/>
              <a:t>Here are my undergraduate courses</a:t>
            </a:r>
          </a:p>
          <a:p>
            <a:pPr lvl="1"/>
            <a:r>
              <a:rPr lang="en-US" dirty="0" smtClean="0"/>
              <a:t>101 Intro </a:t>
            </a:r>
          </a:p>
          <a:p>
            <a:pPr lvl="1"/>
            <a:r>
              <a:rPr lang="en-US" dirty="0" smtClean="0"/>
              <a:t>203 Child ~ 204 Relationships</a:t>
            </a:r>
          </a:p>
          <a:p>
            <a:pPr lvl="1"/>
            <a:r>
              <a:rPr lang="en-US" dirty="0" smtClean="0"/>
              <a:t>361 Qualitative Methods ~ 345 Latino </a:t>
            </a:r>
            <a:r>
              <a:rPr lang="en-US" dirty="0" err="1" smtClean="0"/>
              <a:t>Comm</a:t>
            </a:r>
            <a:endParaRPr lang="en-US" dirty="0" smtClean="0"/>
          </a:p>
          <a:p>
            <a:pPr lvl="1"/>
            <a:r>
              <a:rPr lang="en-US" dirty="0" smtClean="0"/>
              <a:t>403 Children Rights (global) ~ 413 Education</a:t>
            </a:r>
          </a:p>
          <a:p>
            <a:pPr lvl="1"/>
            <a:r>
              <a:rPr lang="en-US" dirty="0" smtClean="0"/>
              <a:t>Graduate courses too…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776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Interests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Children</a:t>
            </a:r>
          </a:p>
          <a:p>
            <a:r>
              <a:rPr lang="en-US" dirty="0" smtClean="0"/>
              <a:t>Immigration</a:t>
            </a:r>
          </a:p>
          <a:p>
            <a:r>
              <a:rPr lang="en-US" dirty="0" smtClean="0"/>
              <a:t>Education</a:t>
            </a:r>
          </a:p>
          <a:p>
            <a:r>
              <a:rPr lang="en-US" dirty="0" smtClean="0"/>
              <a:t>Teaching &amp; Learning</a:t>
            </a:r>
          </a:p>
          <a:p>
            <a:r>
              <a:rPr lang="en-US" dirty="0" smtClean="0"/>
              <a:t>Visual Methods (photo-elicitation interviews)</a:t>
            </a:r>
          </a:p>
          <a:p>
            <a:r>
              <a:rPr lang="en-US" dirty="0" smtClean="0"/>
              <a:t>Relationships</a:t>
            </a:r>
          </a:p>
          <a:p>
            <a:r>
              <a:rPr lang="en-US" dirty="0" smtClean="0"/>
              <a:t>Newer areas: Courts and Law / Media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647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Committees &amp;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68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</a:t>
            </a:r>
            <a:r>
              <a:rPr lang="en-US" dirty="0" smtClean="0"/>
              <a:t>Spent at </a:t>
            </a:r>
            <a:r>
              <a:rPr lang="en-US" dirty="0" smtClean="0"/>
              <a:t>Work?</a:t>
            </a:r>
            <a:endParaRPr lang="en-US" dirty="0"/>
          </a:p>
        </p:txBody>
      </p:sp>
      <p:pic>
        <p:nvPicPr>
          <p:cNvPr id="4" name="Content Placeholder 3" descr="calendar image from chronicle of higher educ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9" b="39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88365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“For </a:t>
            </a:r>
            <a:r>
              <a:rPr lang="en-US" dirty="0" err="1" smtClean="0"/>
              <a:t>R</a:t>
            </a:r>
            <a:r>
              <a:rPr lang="en-US" dirty="0" err="1" smtClean="0"/>
              <a:t>eals</a:t>
            </a:r>
            <a:r>
              <a:rPr lang="en-US" dirty="0" smtClean="0"/>
              <a:t>” </a:t>
            </a:r>
            <a:r>
              <a:rPr lang="en-US" dirty="0" smtClean="0"/>
              <a:t>– time a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Mondays and Wednesdays: teaching and preparing and meeting students </a:t>
            </a:r>
          </a:p>
          <a:p>
            <a:r>
              <a:rPr lang="en-US" dirty="0" smtClean="0"/>
              <a:t>Tuesdays, Thursdays Fridays: meetings, meetings, meetings; grading</a:t>
            </a:r>
            <a:r>
              <a:rPr lang="en-US" dirty="0"/>
              <a:t> </a:t>
            </a:r>
            <a:r>
              <a:rPr lang="en-US" dirty="0" smtClean="0"/>
              <a:t>and preparing for classes; research (data collection, writing)</a:t>
            </a:r>
          </a:p>
          <a:p>
            <a:r>
              <a:rPr lang="en-US" dirty="0" smtClean="0"/>
              <a:t>Everyday…</a:t>
            </a:r>
          </a:p>
          <a:p>
            <a:pPr lvl="1"/>
            <a:r>
              <a:rPr lang="en-US" dirty="0" smtClean="0"/>
              <a:t>5am </a:t>
            </a:r>
            <a:r>
              <a:rPr lang="en-US" dirty="0"/>
              <a:t>– </a:t>
            </a:r>
            <a:r>
              <a:rPr lang="en-US" dirty="0" smtClean="0"/>
              <a:t>8am: kid time</a:t>
            </a:r>
          </a:p>
          <a:p>
            <a:pPr lvl="1"/>
            <a:r>
              <a:rPr lang="en-US" dirty="0"/>
              <a:t>5</a:t>
            </a:r>
            <a:r>
              <a:rPr lang="en-US" dirty="0" smtClean="0"/>
              <a:t>pm – 9pm: family time</a:t>
            </a:r>
          </a:p>
          <a:p>
            <a:pPr lvl="1"/>
            <a:r>
              <a:rPr lang="en-US" dirty="0" smtClean="0"/>
              <a:t>9pm – midnight: finish the day’s work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022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Teaching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“Shepherd”</a:t>
            </a:r>
          </a:p>
          <a:p>
            <a:r>
              <a:rPr lang="en-US" dirty="0" smtClean="0"/>
              <a:t>Coach</a:t>
            </a:r>
          </a:p>
          <a:p>
            <a:r>
              <a:rPr lang="en-US" dirty="0" smtClean="0"/>
              <a:t>Storytelling </a:t>
            </a:r>
          </a:p>
          <a:p>
            <a:r>
              <a:rPr lang="en-US" dirty="0" smtClean="0"/>
              <a:t>Boundaries </a:t>
            </a:r>
          </a:p>
          <a:p>
            <a:r>
              <a:rPr lang="en-US" dirty="0" smtClean="0"/>
              <a:t>Pet peeves </a:t>
            </a:r>
          </a:p>
          <a:p>
            <a:r>
              <a:rPr lang="en-US" dirty="0" smtClean="0"/>
              <a:t>Starting point: your learning is my top priority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747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 Loved College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Learning new things</a:t>
            </a:r>
          </a:p>
          <a:p>
            <a:r>
              <a:rPr lang="en-US" dirty="0" smtClean="0"/>
              <a:t>Meeting new people</a:t>
            </a:r>
          </a:p>
          <a:p>
            <a:r>
              <a:rPr lang="en-US" dirty="0" smtClean="0"/>
              <a:t>Being challenged</a:t>
            </a:r>
          </a:p>
          <a:p>
            <a:r>
              <a:rPr lang="en-US" dirty="0" smtClean="0"/>
              <a:t>Being mentored</a:t>
            </a:r>
          </a:p>
          <a:p>
            <a:r>
              <a:rPr lang="en-US" dirty="0" smtClean="0"/>
              <a:t>Reading meaningful work </a:t>
            </a:r>
          </a:p>
          <a:p>
            <a:r>
              <a:rPr lang="en-US" dirty="0" smtClean="0"/>
              <a:t>Thinking ~ Analysis </a:t>
            </a:r>
          </a:p>
          <a:p>
            <a:r>
              <a:rPr lang="en-US" dirty="0" smtClean="0"/>
              <a:t>Changing ~ Enhancing my worldview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510720"/>
      </p:ext>
    </p:extLst>
  </p:cSld>
  <p:clrMapOvr>
    <a:masterClrMapping/>
  </p:clrMapOvr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D16207"/>
      </a:dk2>
      <a:lt2>
        <a:srgbClr val="F0B31E"/>
      </a:lt2>
      <a:accent1>
        <a:srgbClr val="51A6C2"/>
      </a:accent1>
      <a:accent2>
        <a:srgbClr val="51C2A9"/>
      </a:accent2>
      <a:accent3>
        <a:srgbClr val="7EC251"/>
      </a:accent3>
      <a:accent4>
        <a:srgbClr val="E1DC53"/>
      </a:accent4>
      <a:accent5>
        <a:srgbClr val="B54721"/>
      </a:accent5>
      <a:accent6>
        <a:srgbClr val="A16BB1"/>
      </a:accent6>
      <a:hlink>
        <a:srgbClr val="A40A06"/>
      </a:hlink>
      <a:folHlink>
        <a:srgbClr val="837F16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Summer">
      <a:fillStyleLst>
        <a:solidFill>
          <a:schemeClr val="phClr"/>
        </a:solidFill>
        <a:solidFill>
          <a:schemeClr val="phClr">
            <a:tint val="90000"/>
            <a:satMod val="135000"/>
          </a:schemeClr>
        </a:solidFill>
        <a:solidFill>
          <a:schemeClr val="phClr">
            <a:shade val="80000"/>
            <a:satMod val="110000"/>
          </a:schemeClr>
        </a:solidFill>
      </a:fillStyleLst>
      <a:lnStyleLst>
        <a:ln w="9525" cap="flat" cmpd="sng" algn="ctr">
          <a:solidFill>
            <a:schemeClr val="phClr">
              <a:satMod val="135000"/>
            </a:schemeClr>
          </a:solidFill>
          <a:prstDash val="solid"/>
        </a:ln>
        <a:ln w="25400" cap="flat" cmpd="sng" algn="ctr">
          <a:solidFill>
            <a:schemeClr val="phClr">
              <a:satMod val="150000"/>
            </a:schemeClr>
          </a:solidFill>
          <a:prstDash val="solid"/>
        </a:ln>
        <a:ln w="38100" cap="flat" cmpd="sng" algn="ctr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sx="101000" sy="101000" algn="ctr" rotWithShape="0">
              <a:srgbClr val="000000">
                <a:alpha val="50000"/>
              </a:srgbClr>
            </a:outerShdw>
            <a:reflection blurRad="12700" stA="20000" endPos="35000" dist="63500" dir="5400000" sy="-100000" rotWithShape="0"/>
          </a:effectLst>
        </a:effectStyle>
        <a:effectStyle>
          <a:effectLst>
            <a:outerShdw blurRad="127000" sx="103000" sy="103000" algn="ctr" rotWithShape="0">
              <a:srgbClr val="FFFFFF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morning" dir="t">
              <a:rot lat="0" lon="0" rev="12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/>
            </a:gs>
            <a:gs pos="100000">
              <a:schemeClr val="tx2"/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Summer.thmx</Template>
  <TotalTime>22</TotalTime>
  <Words>357</Words>
  <Application>Microsoft Macintosh PowerPoint</Application>
  <PresentationFormat>On-screen Show (4:3)</PresentationFormat>
  <Paragraphs>66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Summer</vt:lpstr>
      <vt:lpstr>A Professor’s Life</vt:lpstr>
      <vt:lpstr>In the Beginning</vt:lpstr>
      <vt:lpstr>Teaching</vt:lpstr>
      <vt:lpstr>Research Interests</vt:lpstr>
      <vt:lpstr>Committees &amp; Service</vt:lpstr>
      <vt:lpstr>Time Spent at Work?</vt:lpstr>
      <vt:lpstr>“For Reals” – time a work</vt:lpstr>
      <vt:lpstr>Teaching Style</vt:lpstr>
      <vt:lpstr>Why I Loved College</vt:lpstr>
      <vt:lpstr>Your Turn - Freewrite</vt:lpstr>
      <vt:lpstr>Next Steps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Professor’s Life</dc:title>
  <dc:creator>Marisol Clark-Ibáñez</dc:creator>
  <cp:lastModifiedBy>Marisol Clark-Ibáñez</cp:lastModifiedBy>
  <cp:revision>3</cp:revision>
  <dcterms:created xsi:type="dcterms:W3CDTF">2014-07-18T15:46:28Z</dcterms:created>
  <dcterms:modified xsi:type="dcterms:W3CDTF">2014-07-18T19:44:04Z</dcterms:modified>
</cp:coreProperties>
</file>