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  <p:sldMasterId id="2147483676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9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susm.edu/mod/forum/view.php?id=24385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is to talk a bit about presenting as a group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them talk about a topic and plan something to share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use ‘design a club’ activity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c66e55bef4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c66e55bef4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c8e220e1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c8e220e1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eb142b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2eb142b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Time: 50” 6:15-7:05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Agenda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5” Refresher: SDG#7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5” Directions for small groups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20” Share ideas in small groups &amp; Reply to Posts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15”-20” Call on as many students as possible to *briefly* present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5” Homework Explanation*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8e220e176_3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c8e220e176_3_2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minutes homework review</a:t>
            </a:r>
            <a:endParaRPr/>
          </a:p>
        </p:txBody>
      </p:sp>
      <p:sp>
        <p:nvSpPr>
          <p:cNvPr id="198" name="Google Shape;198;gc8e220e176_3_2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8e220e176_3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c8e220e176_3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c8e220e176_3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8e220e176_3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c8e220e176_3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c8e220e176_3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c8e220e176_3_1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c8e220e176_3_1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8e220e176_3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c8e220e176_3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8e220e176_3_1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c8e220e176_3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c66e55bef4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c66e55bef4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https://community.csusm.edu/mod/forum/view.php?id=243850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Students must be logged into community courses to access forum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690625" y="1010209"/>
            <a:ext cx="7667244" cy="60512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690625" y="3224772"/>
            <a:ext cx="7667244" cy="60512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690625" y="1113584"/>
            <a:ext cx="7667244" cy="20574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4"/>
          <p:cNvGrpSpPr/>
          <p:nvPr/>
        </p:nvGrpSpPr>
        <p:grpSpPr>
          <a:xfrm>
            <a:off x="7236911" y="3051692"/>
            <a:ext cx="810678" cy="810676"/>
            <a:chOff x="9685338" y="4460675"/>
            <a:chExt cx="1080904" cy="1080902"/>
          </a:xfrm>
        </p:grpSpPr>
        <p:sp>
          <p:nvSpPr>
            <p:cNvPr id="64" name="Google Shape;64;p1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ckwell"/>
              <a:buNone/>
              <a:defRPr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300"/>
              <a:buNone/>
              <a:defRPr sz="15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7194550" y="3217000"/>
            <a:ext cx="895401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Char char="▪"/>
              <a:defRPr/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0" y="3688492"/>
            <a:ext cx="9144000" cy="1455007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Rockwell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9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6445250" y="4704588"/>
            <a:ext cx="1983232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1637031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16"/>
          <p:cNvGrpSpPr/>
          <p:nvPr/>
        </p:nvGrpSpPr>
        <p:grpSpPr>
          <a:xfrm>
            <a:off x="673049" y="1744386"/>
            <a:ext cx="810678" cy="810676"/>
            <a:chOff x="9685338" y="4460675"/>
            <a:chExt cx="1080904" cy="1080902"/>
          </a:xfrm>
        </p:grpSpPr>
        <p:sp>
          <p:nvSpPr>
            <p:cNvPr id="84" name="Google Shape;84;p16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632776" y="1879600"/>
            <a:ext cx="891223" cy="54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lvl="1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lvl="2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lvl="3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lvl="4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lvl="5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lvl="6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lvl="7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lvl="8" indent="0" algn="ctr">
              <a:spcBef>
                <a:spcPts val="0"/>
              </a:spcBef>
              <a:buNone/>
              <a:defRPr sz="2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6227805" y="0"/>
            <a:ext cx="2916194" cy="51434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kwell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>
            <a:spLocks noGrp="1"/>
          </p:cNvSpPr>
          <p:nvPr>
            <p:ph type="pic" idx="2"/>
          </p:nvPr>
        </p:nvSpPr>
        <p:spPr>
          <a:xfrm>
            <a:off x="0" y="0"/>
            <a:ext cx="6227805" cy="5143500"/>
          </a:xfrm>
          <a:prstGeom prst="rect">
            <a:avLst/>
          </a:prstGeom>
          <a:solidFill>
            <a:srgbClr val="D5D2D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6F8B"/>
              </a:buClr>
              <a:buSzPts val="20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800"/>
              <a:buFont typeface="Noto Sans Symbols"/>
              <a:buNone/>
              <a:defRPr sz="21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5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266F8B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6412230" y="1817370"/>
            <a:ext cx="24003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266F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600"/>
              <a:buNone/>
              <a:defRPr sz="7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17"/>
          <p:cNvGrpSpPr/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4" name="Google Shape;94;p1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802386" y="1645920"/>
            <a:ext cx="3566160" cy="29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  <a:defRPr sz="1500"/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2pPr>
            <a:lvl3pPr marL="1371600" lvl="2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000"/>
              <a:buChar char="▪"/>
              <a:defRPr sz="12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4773168" y="1645920"/>
            <a:ext cx="3566160" cy="29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  <a:defRPr sz="1500"/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2pPr>
            <a:lvl3pPr marL="1371600" lvl="2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000"/>
              <a:buChar char="▪"/>
              <a:defRPr sz="12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  <a:defRPr sz="1500" b="1">
                <a:solidFill>
                  <a:srgbClr val="266F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802386" y="2057400"/>
            <a:ext cx="356616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  <a:defRPr sz="1500"/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2pPr>
            <a:lvl3pPr marL="1371600" lvl="2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000"/>
              <a:buChar char="▪"/>
              <a:defRPr sz="12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3"/>
          </p:nvPr>
        </p:nvSpPr>
        <p:spPr>
          <a:xfrm>
            <a:off x="4773168" y="1536192"/>
            <a:ext cx="356616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None/>
              <a:defRPr sz="1500" b="1">
                <a:solidFill>
                  <a:srgbClr val="266F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4"/>
          </p:nvPr>
        </p:nvSpPr>
        <p:spPr>
          <a:xfrm>
            <a:off x="4773168" y="2057400"/>
            <a:ext cx="356616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  <a:defRPr sz="1500"/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2pPr>
            <a:lvl3pPr marL="1371600" lvl="2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000"/>
              <a:buChar char="▪"/>
              <a:defRPr sz="1200"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/>
          <p:nvPr/>
        </p:nvSpPr>
        <p:spPr>
          <a:xfrm>
            <a:off x="6227805" y="0"/>
            <a:ext cx="2916194" cy="51434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kwell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628650" y="514350"/>
            <a:ext cx="5033772" cy="376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  <a:defRPr sz="1500"/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2pPr>
            <a:lvl3pPr marL="1371600" lvl="2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000"/>
              <a:buChar char="▪"/>
              <a:defRPr sz="1200"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2"/>
          </p:nvPr>
        </p:nvSpPr>
        <p:spPr>
          <a:xfrm>
            <a:off x="6412230" y="1817370"/>
            <a:ext cx="24003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266F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600"/>
              <a:buNone/>
              <a:defRPr sz="7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22"/>
          <p:cNvGrpSpPr/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30" name="Google Shape;130;p22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2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 rot="5400000">
            <a:off x="3055239" y="-661797"/>
            <a:ext cx="3038094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Char char="▪"/>
              <a:defRPr/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 rot="5400000">
            <a:off x="5386387" y="1557338"/>
            <a:ext cx="4229100" cy="191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 rot="5400000">
            <a:off x="1500187" y="-300037"/>
            <a:ext cx="4229100" cy="562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Char char="▪"/>
              <a:defRPr/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802386" y="1645920"/>
            <a:ext cx="3566160" cy="29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  <a:defRPr sz="1500"/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2pPr>
            <a:lvl3pPr marL="1371600" lvl="2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000"/>
              <a:buChar char="▪"/>
              <a:defRPr sz="1200"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2"/>
          </p:nvPr>
        </p:nvSpPr>
        <p:spPr>
          <a:xfrm>
            <a:off x="4773168" y="1645920"/>
            <a:ext cx="3566160" cy="29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  <a:defRPr sz="1500"/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 sz="1400"/>
            </a:lvl2pPr>
            <a:lvl3pPr marL="1371600" lvl="2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3pPr>
            <a:lvl4pPr marL="1828800" lvl="3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4pPr>
            <a:lvl5pPr marL="2286000" lvl="4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5pPr>
            <a:lvl6pPr marL="2743200" lvl="5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6pPr>
            <a:lvl7pPr marL="3200400" lvl="6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7pPr>
            <a:lvl8pPr marL="3657600" lvl="7" indent="-2921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Char char="▪"/>
              <a:defRPr sz="1200"/>
            </a:lvl8pPr>
            <a:lvl9pPr marL="4114800" lvl="8" indent="-29210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000"/>
              <a:buChar char="▪"/>
              <a:defRPr sz="1200"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/>
          <p:nvPr/>
        </p:nvSpPr>
        <p:spPr>
          <a:xfrm>
            <a:off x="6227805" y="0"/>
            <a:ext cx="2916194" cy="51434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ckwell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7"/>
          <p:cNvSpPr>
            <a:spLocks noGrp="1"/>
          </p:cNvSpPr>
          <p:nvPr>
            <p:ph type="pic" idx="2"/>
          </p:nvPr>
        </p:nvSpPr>
        <p:spPr>
          <a:xfrm>
            <a:off x="0" y="0"/>
            <a:ext cx="6227805" cy="5143500"/>
          </a:xfrm>
          <a:prstGeom prst="rect">
            <a:avLst/>
          </a:prstGeom>
          <a:solidFill>
            <a:srgbClr val="F4F7F9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6F8B"/>
              </a:buClr>
              <a:buSzPts val="20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80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5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266F8B"/>
              </a:buClr>
              <a:buSzPts val="1300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6412230" y="1817370"/>
            <a:ext cx="24003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1100">
                <a:solidFill>
                  <a:srgbClr val="266F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600"/>
              <a:buNone/>
              <a:defRPr sz="700"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67" name="Google Shape;167;p27"/>
          <p:cNvGrpSpPr/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68" name="Google Shape;168;p2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Char char="▪"/>
              <a:defRPr/>
            </a:lvl1pPr>
            <a:lvl2pPr marL="914400" lvl="1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2pPr>
            <a:lvl3pPr marL="1371600" lvl="2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3pPr>
            <a:lvl4pPr marL="1828800" lvl="3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4pPr>
            <a:lvl5pPr marL="2286000" lvl="4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5pPr>
            <a:lvl6pPr marL="2743200" lvl="5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6pPr>
            <a:lvl7pPr marL="3200400" lvl="6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7pPr>
            <a:lvl8pPr marL="3657600" lvl="7" indent="-2984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Char char="▪"/>
              <a:defRPr/>
            </a:lvl8pPr>
            <a:lvl9pPr marL="4114800" lvl="8" indent="-298450" algn="l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SzPts val="1100"/>
              <a:buChar char="▪"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7E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Font typeface="Rockwell"/>
              <a:buNone/>
              <a:defRPr sz="410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1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6F8B"/>
              </a:buClr>
              <a:buSzPts val="13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1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266F8B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56" name="Google Shape;56;p13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2F48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Font typeface="Rockwell"/>
              <a:buNone/>
              <a:defRPr sz="4100" b="0" i="0" u="none" strike="noStrike" cap="none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1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6F8B"/>
              </a:buClr>
              <a:buSzPts val="1300"/>
              <a:buFont typeface="Noto Sans Symbols"/>
              <a:buChar char="▪"/>
              <a:defRPr sz="15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100"/>
              <a:buFont typeface="Noto Sans Symbols"/>
              <a:buChar char="▪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66F8B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200"/>
              </a:spcAft>
              <a:buClr>
                <a:srgbClr val="266F8B"/>
              </a:buClr>
              <a:buSzPts val="1000"/>
              <a:buFont typeface="Noto Sans Symbols"/>
              <a:buChar char="▪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dt" idx="10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ftr" idx="11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50" name="Google Shape;150;p25"/>
          <p:cNvGrpSpPr/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51" name="Google Shape;151;p25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6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25"/>
          <p:cNvSpPr txBox="1">
            <a:spLocks noGrp="1"/>
          </p:cNvSpPr>
          <p:nvPr>
            <p:ph type="sldNum" idx="12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1" u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1" u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1" u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1" u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1" u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1" u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1" u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1" u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1" u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susm.edu/mod/forum/view.php?id=24385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 Studies: SDG#7 Ideas Forum</a:t>
            </a:r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Group Share</a:t>
            </a:r>
            <a:endParaRPr b="1"/>
          </a:p>
        </p:txBody>
      </p:sp>
      <p:sp>
        <p:nvSpPr>
          <p:cNvPr id="278" name="Google Shape;278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79" name="Google Shape;27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3012" y="1374900"/>
            <a:ext cx="3193969" cy="319396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 txBox="1">
            <a:spLocks noGrp="1"/>
          </p:cNvSpPr>
          <p:nvPr>
            <p:ph type="body" idx="2"/>
          </p:nvPr>
        </p:nvSpPr>
        <p:spPr>
          <a:xfrm>
            <a:off x="460425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Share your idea briefly to the class (no more than one minute)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42BC4-2615-418F-9FFD-FD08DFF1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you present, let’s reflect…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19A59-4BE9-4915-BF4C-9B42EDCAE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 you think it is important for young people to learn about the SDGs? Why?</a:t>
            </a:r>
          </a:p>
          <a:p>
            <a:r>
              <a:rPr lang="en-US" sz="2400" dirty="0"/>
              <a:t>What are some things you learned from doing the SDG7 Ideas Forum activity?</a:t>
            </a:r>
          </a:p>
          <a:p>
            <a:r>
              <a:rPr lang="en-US" sz="2400" dirty="0"/>
              <a:t>Of all the </a:t>
            </a:r>
            <a:r>
              <a:rPr lang="en-US" sz="2400"/>
              <a:t>17 SDGs </a:t>
            </a:r>
            <a:r>
              <a:rPr lang="en-US" sz="2400" dirty="0"/>
              <a:t>you heard about, which one would you most like to work on in the future?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8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forget! Upcoming Certificate Ceremony</a:t>
            </a:r>
            <a:endParaRPr/>
          </a:p>
        </p:txBody>
      </p:sp>
      <p:sp>
        <p:nvSpPr>
          <p:cNvPr id="286" name="Google Shape;286;p40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</a:rPr>
              <a:t>Please send 1 photo </a:t>
            </a:r>
            <a:r>
              <a:rPr lang="en">
                <a:solidFill>
                  <a:srgbClr val="434343"/>
                </a:solidFill>
              </a:rPr>
              <a:t>+ </a:t>
            </a:r>
            <a:r>
              <a:rPr lang="en" sz="2400">
                <a:solidFill>
                  <a:srgbClr val="434343"/>
                </a:solidFill>
              </a:rPr>
              <a:t>short (1-2 sentence) explanation about:</a:t>
            </a:r>
            <a:endParaRPr sz="2400">
              <a:solidFill>
                <a:srgbClr val="434343"/>
              </a:solidFill>
            </a:endParaRPr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Something new you learned in the program</a:t>
            </a:r>
            <a:endParaRPr sz="24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Something Surprising from the </a:t>
            </a:r>
            <a:r>
              <a:rPr lang="en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program</a:t>
            </a:r>
            <a:b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OR</a:t>
            </a:r>
            <a:endParaRPr sz="2400" b="1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Something you have experienced during the program and want to do or learn more about</a:t>
            </a:r>
            <a:endParaRPr sz="24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 prepared to say a few sentences about your image during the ceremony</a:t>
            </a:r>
            <a:endParaRPr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2400">
              <a:solidFill>
                <a:srgbClr val="434343"/>
              </a:solidFill>
            </a:endParaRPr>
          </a:p>
        </p:txBody>
      </p:sp>
      <p:pic>
        <p:nvPicPr>
          <p:cNvPr id="287" name="Google Shape;28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700" y="1584267"/>
            <a:ext cx="2307600" cy="17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Agenda</a:t>
            </a:r>
            <a:endParaRPr b="1"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dirty="0">
                <a:solidFill>
                  <a:schemeClr val="dk1"/>
                </a:solidFill>
              </a:rPr>
              <a:t>Agenda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dirty="0">
                <a:solidFill>
                  <a:schemeClr val="dk1"/>
                </a:solidFill>
              </a:rPr>
              <a:t>Homework Review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dirty="0">
                <a:solidFill>
                  <a:schemeClr val="dk1"/>
                </a:solidFill>
              </a:rPr>
              <a:t>Refresher: SDG#7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dirty="0">
                <a:solidFill>
                  <a:schemeClr val="dk1"/>
                </a:solidFill>
              </a:rPr>
              <a:t>Directions for small groups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dirty="0">
                <a:solidFill>
                  <a:schemeClr val="dk1"/>
                </a:solidFill>
              </a:rPr>
              <a:t>Share ideas in small groups &amp; Reply to Posts 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dirty="0">
                <a:solidFill>
                  <a:schemeClr val="dk1"/>
                </a:solidFill>
              </a:rPr>
              <a:t>Call on students</a:t>
            </a:r>
            <a:endParaRPr sz="2400" dirty="0"/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763" y="300413"/>
            <a:ext cx="22955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1"/>
          <p:cNvSpPr txBox="1">
            <a:spLocks noGrp="1"/>
          </p:cNvSpPr>
          <p:nvPr>
            <p:ph type="body" idx="2"/>
          </p:nvPr>
        </p:nvSpPr>
        <p:spPr>
          <a:xfrm>
            <a:off x="4832400" y="2497075"/>
            <a:ext cx="3999900" cy="20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During this class you will look at your classmates’ ideas for supporting </a:t>
            </a:r>
            <a:r>
              <a:rPr lang="en" sz="2400">
                <a:solidFill>
                  <a:srgbClr val="9900FF"/>
                </a:solidFill>
              </a:rPr>
              <a:t>SDG#7: “Clean and Affordable Energy”</a:t>
            </a:r>
            <a:r>
              <a:rPr lang="en" sz="2400"/>
              <a:t> and share your own ideas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/>
          <p:nvPr/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1" name="Google Shape;201;p32"/>
          <p:cNvSpPr/>
          <p:nvPr/>
        </p:nvSpPr>
        <p:spPr>
          <a:xfrm>
            <a:off x="2508" y="0"/>
            <a:ext cx="3486127" cy="5143500"/>
          </a:xfrm>
          <a:prstGeom prst="rect">
            <a:avLst/>
          </a:prstGeom>
          <a:blipFill rotWithShape="1">
            <a:blip r:embed="rId3">
              <a:alphaModFix/>
            </a:blip>
            <a:tile tx="0" ty="0" sx="85000" sy="85000" flip="none" algn="tl"/>
          </a:blip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482601" y="482600"/>
            <a:ext cx="2764734" cy="4146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ckwell"/>
              <a:buNone/>
            </a:pPr>
            <a:r>
              <a:rPr lang="en" sz="3300">
                <a:solidFill>
                  <a:srgbClr val="FFFFFF"/>
                </a:solidFill>
              </a:rPr>
              <a:t>HOMEWORK REVIEW</a:t>
            </a:r>
            <a:endParaRPr sz="800"/>
          </a:p>
        </p:txBody>
      </p:sp>
      <p:sp>
        <p:nvSpPr>
          <p:cNvPr id="203" name="Google Shape;203;p32"/>
          <p:cNvSpPr/>
          <p:nvPr/>
        </p:nvSpPr>
        <p:spPr>
          <a:xfrm>
            <a:off x="8551294" y="4672261"/>
            <a:ext cx="342900" cy="342900"/>
          </a:xfrm>
          <a:prstGeom prst="ellipse">
            <a:avLst/>
          </a:prstGeom>
          <a:blipFill rotWithShape="1">
            <a:blip r:embed="rId4">
              <a:alphaModFix/>
            </a:blip>
            <a:tile tx="50800" ty="0" sx="85000" sy="85000" flip="none" algn="tl"/>
          </a:blip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ckwell"/>
              <a:buNone/>
            </a:pPr>
            <a:endParaRPr sz="1500" b="1" i="0" u="none" strike="noStrike" cap="none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4" name="Google Shape;204;p32"/>
          <p:cNvSpPr/>
          <p:nvPr/>
        </p:nvSpPr>
        <p:spPr>
          <a:xfrm>
            <a:off x="8573188" y="4694155"/>
            <a:ext cx="299110" cy="299111"/>
          </a:xfrm>
          <a:prstGeom prst="ellipse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3498140" y="156915"/>
            <a:ext cx="5721470" cy="448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2300"/>
              <a:t>Now you've seen examples of student projects at CSUSM.</a:t>
            </a:r>
            <a:r>
              <a:rPr lang="en" sz="2300">
                <a:solidFill>
                  <a:srgbClr val="9900FF"/>
                </a:solidFill>
              </a:rPr>
              <a:t> What project could </a:t>
            </a:r>
            <a:r>
              <a:rPr lang="en" sz="2300" i="1">
                <a:solidFill>
                  <a:srgbClr val="9900FF"/>
                </a:solidFill>
              </a:rPr>
              <a:t>you</a:t>
            </a:r>
            <a:r>
              <a:rPr lang="en" sz="2300">
                <a:solidFill>
                  <a:srgbClr val="9900FF"/>
                </a:solidFill>
              </a:rPr>
              <a:t> do to support SDG#7 over the next 3 months.</a:t>
            </a:r>
            <a:r>
              <a:rPr lang="en" sz="2300"/>
              <a:t> 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6F8B"/>
              </a:buClr>
              <a:buSzPts val="2000"/>
              <a:buNone/>
            </a:pPr>
            <a:r>
              <a:rPr lang="en" sz="2300"/>
              <a:t>1. </a:t>
            </a:r>
            <a:r>
              <a:rPr lang="en" sz="2200" b="1"/>
              <a:t>Post</a:t>
            </a:r>
            <a:r>
              <a:rPr lang="en" sz="2200"/>
              <a:t> in the forum </a:t>
            </a:r>
            <a:r>
              <a:rPr lang="en" sz="2200" b="1"/>
              <a:t>before</a:t>
            </a:r>
            <a:r>
              <a:rPr lang="en" sz="2200"/>
              <a:t> class on </a:t>
            </a:r>
            <a:r>
              <a:rPr lang="en" sz="2200" b="1"/>
              <a:t>day 9</a:t>
            </a:r>
            <a:r>
              <a:rPr lang="en" sz="2200"/>
              <a:t>:</a:t>
            </a:r>
            <a:endParaRPr sz="2200"/>
          </a:p>
          <a:p>
            <a:pPr marL="342900" lvl="1" indent="-1270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276F8B"/>
              </a:buClr>
              <a:buSzPts val="1800"/>
              <a:buChar char="▪"/>
            </a:pPr>
            <a:r>
              <a:rPr lang="en" sz="2200"/>
              <a:t>Something you can do to support SDG#7 </a:t>
            </a:r>
            <a:endParaRPr sz="2200"/>
          </a:p>
          <a:p>
            <a:pPr marL="342900" lvl="1" indent="-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6F8B"/>
              </a:buClr>
              <a:buSzPts val="1800"/>
              <a:buChar char="▪"/>
            </a:pPr>
            <a:r>
              <a:rPr lang="en" sz="2200"/>
              <a:t>Try a creative solution</a:t>
            </a:r>
            <a:endParaRPr sz="2200"/>
          </a:p>
          <a:p>
            <a:pPr marL="342900" lvl="1" indent="-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6F8B"/>
              </a:buClr>
              <a:buSzPts val="1800"/>
              <a:buChar char="▪"/>
            </a:pPr>
            <a:r>
              <a:rPr lang="en" sz="2200"/>
              <a:t>Minimum 100 words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276F8B"/>
              </a:buClr>
              <a:buSzPts val="2000"/>
              <a:buNone/>
            </a:pPr>
            <a:r>
              <a:rPr lang="en" sz="2300"/>
              <a:t>2. </a:t>
            </a:r>
            <a:r>
              <a:rPr lang="en" sz="2300" b="1"/>
              <a:t>Reply</a:t>
            </a:r>
            <a:r>
              <a:rPr lang="en" sz="2300"/>
              <a:t> to at least </a:t>
            </a:r>
            <a:r>
              <a:rPr lang="en" sz="2300" b="1"/>
              <a:t>two classmates</a:t>
            </a:r>
            <a:r>
              <a:rPr lang="en" sz="2300"/>
              <a:t> by </a:t>
            </a:r>
            <a:r>
              <a:rPr lang="en" sz="2300" b="1"/>
              <a:t>Friday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6F8B"/>
              </a:buClr>
              <a:buSzPts val="2000"/>
              <a:buNone/>
            </a:pPr>
            <a:r>
              <a:rPr lang="en" sz="2300"/>
              <a:t>3. We will </a:t>
            </a:r>
            <a:r>
              <a:rPr lang="en" sz="2300" b="1"/>
              <a:t>share </a:t>
            </a:r>
            <a:r>
              <a:rPr lang="en" sz="2300"/>
              <a:t>in groups </a:t>
            </a:r>
            <a:r>
              <a:rPr lang="en" sz="2300" b="1"/>
              <a:t>on day 9</a:t>
            </a:r>
            <a:endParaRPr sz="2300"/>
          </a:p>
          <a:p>
            <a:pPr marL="139700" lvl="0" indent="-12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76F8B"/>
              </a:buClr>
              <a:buSzPts val="2000"/>
              <a:buNone/>
            </a:pPr>
            <a:endParaRPr sz="2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/>
          <p:nvPr/>
        </p:nvSpPr>
        <p:spPr>
          <a:xfrm>
            <a:off x="5877233" y="0"/>
            <a:ext cx="3266767" cy="5143499"/>
          </a:xfrm>
          <a:prstGeom prst="rect">
            <a:avLst/>
          </a:prstGeom>
          <a:blipFill rotWithShape="1">
            <a:blip r:embed="rId3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6117263" y="128150"/>
            <a:ext cx="2658026" cy="156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ockwell"/>
              <a:buNone/>
            </a:pPr>
            <a:r>
              <a:rPr lang="en" sz="2000"/>
              <a:t>UN SUSTAINABLE DEVELOPMENT GOALS</a:t>
            </a:r>
            <a:br>
              <a:rPr lang="en" sz="2000"/>
            </a:br>
            <a:r>
              <a:rPr lang="en" sz="2000"/>
              <a:t> </a:t>
            </a:r>
            <a:br>
              <a:rPr lang="en" sz="2000"/>
            </a:b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3" name="Google Shape;213;p33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40750"/>
            <a:ext cx="5877224" cy="3614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33"/>
          <p:cNvGrpSpPr/>
          <p:nvPr/>
        </p:nvGrpSpPr>
        <p:grpSpPr>
          <a:xfrm>
            <a:off x="6151979" y="1201116"/>
            <a:ext cx="2862902" cy="3677087"/>
            <a:chOff x="0" y="538808"/>
            <a:chExt cx="3817203" cy="4902783"/>
          </a:xfrm>
        </p:grpSpPr>
        <p:sp>
          <p:nvSpPr>
            <p:cNvPr id="215" name="Google Shape;215;p33"/>
            <p:cNvSpPr/>
            <p:nvPr/>
          </p:nvSpPr>
          <p:spPr>
            <a:xfrm>
              <a:off x="0" y="538808"/>
              <a:ext cx="3817203" cy="1597781"/>
            </a:xfrm>
            <a:prstGeom prst="roundRect">
              <a:avLst>
                <a:gd name="adj" fmla="val 16667"/>
              </a:avLst>
            </a:prstGeom>
            <a:solidFill>
              <a:srgbClr val="3194BA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 txBox="1"/>
            <p:nvPr/>
          </p:nvSpPr>
          <p:spPr>
            <a:xfrm>
              <a:off x="77997" y="616805"/>
              <a:ext cx="3661209" cy="1441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ckwel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SDG's were developed in 2015 after many years after decades of work </a:t>
              </a:r>
              <a:endParaRPr sz="1100"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0" y="2191309"/>
              <a:ext cx="3817203" cy="1597781"/>
            </a:xfrm>
            <a:prstGeom prst="roundRect">
              <a:avLst>
                <a:gd name="adj" fmla="val 16667"/>
              </a:avLst>
            </a:prstGeom>
            <a:solidFill>
              <a:srgbClr val="3194BA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 txBox="1"/>
            <p:nvPr/>
          </p:nvSpPr>
          <p:spPr>
            <a:xfrm>
              <a:off x="77997" y="2269306"/>
              <a:ext cx="3661209" cy="1441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ckwel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Roadmap for global action for people and planet </a:t>
              </a:r>
              <a:endParaRPr sz="1100"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0" y="3843810"/>
              <a:ext cx="3817203" cy="1597781"/>
            </a:xfrm>
            <a:prstGeom prst="roundRect">
              <a:avLst>
                <a:gd name="adj" fmla="val 16667"/>
              </a:avLst>
            </a:prstGeom>
            <a:solidFill>
              <a:srgbClr val="3194BA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 txBox="1"/>
            <p:nvPr/>
          </p:nvSpPr>
          <p:spPr>
            <a:xfrm>
              <a:off x="77997" y="3921807"/>
              <a:ext cx="3661209" cy="1441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275" tIns="54275" rIns="54275" bIns="54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ckwell"/>
                <a:buNone/>
              </a:pPr>
              <a:r>
                <a:rPr lang="en" sz="1400" b="0" i="0" u="none" strike="noStrike" cap="none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The 17 Goals were adopted by all UN Member States as part of the 2030 Agenda for Sustainable Development which set out a 15-year plan to achieve the Goals.</a:t>
              </a:r>
              <a:endParaRPr sz="1100"/>
            </a:p>
          </p:txBody>
        </p:sp>
      </p:grpSp>
      <p:grpSp>
        <p:nvGrpSpPr>
          <p:cNvPr id="221" name="Google Shape;221;p33"/>
          <p:cNvGrpSpPr/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222" name="Google Shape;222;p33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5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Rockwell"/>
                <a:buNone/>
              </a:pPr>
              <a:endParaRPr sz="15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34"/>
          <p:cNvGrpSpPr/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229" name="Google Shape;229;p34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Rockwell"/>
              <a:buNone/>
            </a:pPr>
            <a:r>
              <a:rPr lang="en" sz="1400" dirty="0">
                <a:solidFill>
                  <a:schemeClr val="lt1"/>
                </a:solidFill>
              </a:rPr>
              <a:t>GOALS FOR #7</a:t>
            </a:r>
            <a:endParaRPr sz="1400" dirty="0"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1"/>
          </p:nvPr>
        </p:nvSpPr>
        <p:spPr>
          <a:xfrm>
            <a:off x="802386" y="1288473"/>
            <a:ext cx="7543800" cy="334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39700" lvl="0" indent="-146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▪"/>
            </a:pPr>
            <a:r>
              <a:rPr lang="en" sz="1600" dirty="0">
                <a:solidFill>
                  <a:schemeClr val="lt2"/>
                </a:solidFill>
              </a:rPr>
              <a:t>By 2030, ensure universal access to affordable, reliable and modern energy services</a:t>
            </a:r>
            <a:endParaRPr sz="1600" dirty="0"/>
          </a:p>
          <a:p>
            <a:pPr marL="13970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</a:pPr>
            <a:r>
              <a:rPr lang="en" sz="1600" dirty="0">
                <a:solidFill>
                  <a:schemeClr val="lt2"/>
                </a:solidFill>
              </a:rPr>
              <a:t>By 2030, increase substantially the share of renewable energy in the global energy mix</a:t>
            </a:r>
            <a:endParaRPr sz="1600" dirty="0"/>
          </a:p>
          <a:p>
            <a:pPr marL="13970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</a:pPr>
            <a:r>
              <a:rPr lang="en" sz="1600" dirty="0">
                <a:solidFill>
                  <a:schemeClr val="lt2"/>
                </a:solidFill>
              </a:rPr>
              <a:t>By 2030, double the global rate of improvement in energy efficiency</a:t>
            </a:r>
            <a:endParaRPr sz="1600" dirty="0"/>
          </a:p>
          <a:p>
            <a:pPr marL="13970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</a:pPr>
            <a:r>
              <a:rPr lang="en" sz="1600" dirty="0">
                <a:solidFill>
                  <a:schemeClr val="lt2"/>
                </a:solidFill>
              </a:rPr>
              <a:t>By 2030, enhance international cooperation to facilitate access to clean energy research and technology, including renewable energy, energy efficiency and advanced and cleaner fossil-fuel technology, and promote investment in energy infrastructure and clean energy technology</a:t>
            </a:r>
            <a:endParaRPr sz="1600" dirty="0"/>
          </a:p>
          <a:p>
            <a:pPr marL="13970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00"/>
              <a:buChar char="▪"/>
            </a:pPr>
            <a:r>
              <a:rPr lang="en" sz="1600" dirty="0">
                <a:solidFill>
                  <a:schemeClr val="lt2"/>
                </a:solidFill>
              </a:rPr>
              <a:t>By 2030, expand infrastructure and upgrade technology for supplying modern and sustainable energy services for all in developing countries, in particular least developed countries, small island developing States, and land-locked developing countries, in accordance with their respective programmes of support</a:t>
            </a:r>
            <a:endParaRPr sz="1600" dirty="0"/>
          </a:p>
          <a:p>
            <a:pPr marL="139700" lvl="0" indent="-76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</a:pPr>
            <a:endParaRPr sz="13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35"/>
          <p:cNvGrpSpPr/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240" name="Google Shape;240;p35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Rockwell"/>
                <a:buNone/>
              </a:pPr>
              <a:endParaRPr sz="15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41" name="Google Shape;241;p35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35"/>
          <p:cNvSpPr/>
          <p:nvPr/>
        </p:nvSpPr>
        <p:spPr>
          <a:xfrm>
            <a:off x="0" y="0"/>
            <a:ext cx="2076988" cy="2516957"/>
          </a:xfrm>
          <a:prstGeom prst="rect">
            <a:avLst/>
          </a:prstGeom>
          <a:blipFill rotWithShape="1">
            <a:blip r:embed="rId4">
              <a:alphaModFix/>
            </a:blip>
            <a:tile tx="0" ty="0" sx="92000" sy="89000" flip="xy" algn="ctr"/>
          </a:blip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43" name="Google Shape;243;p35" descr="A picture containing text, sky, person, outdoor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r="-4" b="15084"/>
          <a:stretch/>
        </p:blipFill>
        <p:spPr>
          <a:xfrm>
            <a:off x="2197638" y="-1991"/>
            <a:ext cx="2247127" cy="2518948"/>
          </a:xfrm>
          <a:prstGeom prst="rect">
            <a:avLst/>
          </a:prstGeom>
          <a:solidFill>
            <a:srgbClr val="D5D2DC"/>
          </a:solidFill>
          <a:ln>
            <a:noFill/>
          </a:ln>
        </p:spPr>
      </p:pic>
      <p:pic>
        <p:nvPicPr>
          <p:cNvPr id="244" name="Google Shape;244;p35" descr="A group of people holding sign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18299" r="1" b="6010"/>
          <a:stretch/>
        </p:blipFill>
        <p:spPr>
          <a:xfrm>
            <a:off x="15" y="2628678"/>
            <a:ext cx="4444750" cy="251482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5"/>
          <p:cNvSpPr/>
          <p:nvPr/>
        </p:nvSpPr>
        <p:spPr>
          <a:xfrm>
            <a:off x="4565415" y="0"/>
            <a:ext cx="4578584" cy="5143499"/>
          </a:xfrm>
          <a:prstGeom prst="rect">
            <a:avLst/>
          </a:prstGeom>
          <a:blipFill rotWithShape="1">
            <a:blip r:embed="rId7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6" name="Google Shape;246;p35"/>
          <p:cNvSpPr txBox="1">
            <a:spLocks noGrp="1"/>
          </p:cNvSpPr>
          <p:nvPr>
            <p:ph type="title"/>
          </p:nvPr>
        </p:nvSpPr>
        <p:spPr>
          <a:xfrm>
            <a:off x="4800600" y="363474"/>
            <a:ext cx="4333918" cy="121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Rockwell"/>
              <a:buNone/>
            </a:pPr>
            <a:r>
              <a:rPr lang="en" sz="3000" b="0"/>
              <a:t>STUDENT INITIATIVE EXAMPLES</a:t>
            </a:r>
            <a:endParaRPr sz="3000"/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4800599" y="1591056"/>
            <a:ext cx="3974689" cy="30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>
                <a:solidFill>
                  <a:schemeClr val="dk1"/>
                </a:solidFill>
              </a:rPr>
              <a:t>- </a:t>
            </a:r>
            <a:r>
              <a:rPr lang="en" sz="1800">
                <a:solidFill>
                  <a:schemeClr val="dk1"/>
                </a:solidFill>
              </a:rPr>
              <a:t>Climate Strikes 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 sz="1800">
                <a:solidFill>
                  <a:schemeClr val="dk1"/>
                </a:solidFill>
              </a:rPr>
              <a:t>- Thrift Shops 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 sz="1800">
                <a:solidFill>
                  <a:schemeClr val="dk1"/>
                </a:solidFill>
              </a:rPr>
              <a:t>- Meetings on Sustainable Practices 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 sz="1800">
                <a:solidFill>
                  <a:schemeClr val="dk1"/>
                </a:solidFill>
              </a:rPr>
              <a:t>- Clean up Days 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 sz="1800">
                <a:solidFill>
                  <a:schemeClr val="dk1"/>
                </a:solidFill>
              </a:rPr>
              <a:t>- Awareness on Environmental Issues 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 sz="1800">
                <a:solidFill>
                  <a:schemeClr val="dk1"/>
                </a:solidFill>
              </a:rPr>
              <a:t>- Social Media Posts 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 sz="1800">
                <a:solidFill>
                  <a:schemeClr val="dk1"/>
                </a:solidFill>
              </a:rPr>
              <a:t>- Taking climate action outside of campus</a:t>
            </a: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chemeClr val="dk1"/>
              </a:solidFill>
            </a:endParaRPr>
          </a:p>
        </p:txBody>
      </p:sp>
      <p:grpSp>
        <p:nvGrpSpPr>
          <p:cNvPr id="248" name="Google Shape;248;p35"/>
          <p:cNvGrpSpPr/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249" name="Google Shape;249;p35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Rockwell"/>
                <a:buNone/>
              </a:pPr>
              <a:endParaRPr sz="15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50" name="Google Shape;250;p35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6"/>
          <p:cNvPicPr preferRelativeResize="0"/>
          <p:nvPr/>
        </p:nvPicPr>
        <p:blipFill rotWithShape="1">
          <a:blip r:embed="rId3">
            <a:alphaModFix/>
          </a:blip>
          <a:srcRect t="13085" r="-3" b="13506"/>
          <a:stretch/>
        </p:blipFill>
        <p:spPr>
          <a:xfrm>
            <a:off x="-401105" y="2808226"/>
            <a:ext cx="3980323" cy="233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6"/>
          <p:cNvPicPr preferRelativeResize="0"/>
          <p:nvPr/>
        </p:nvPicPr>
        <p:blipFill rotWithShape="1">
          <a:blip r:embed="rId4">
            <a:alphaModFix/>
          </a:blip>
          <a:srcRect t="9192" r="1" b="19702"/>
          <a:stretch/>
        </p:blipFill>
        <p:spPr>
          <a:xfrm>
            <a:off x="15" y="-16321"/>
            <a:ext cx="5214991" cy="2812644"/>
          </a:xfrm>
          <a:custGeom>
            <a:avLst/>
            <a:gdLst/>
            <a:ahLst/>
            <a:cxnLst/>
            <a:rect l="l" t="t" r="r" b="b"/>
            <a:pathLst>
              <a:path w="7279913" h="3895335" extrusionOk="0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57" name="Google Shape;257;p36" descr="A picture containing text, newspaper, posing,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3079" r="2" b="4501"/>
          <a:stretch/>
        </p:blipFill>
        <p:spPr>
          <a:xfrm>
            <a:off x="5452212" y="-16910"/>
            <a:ext cx="2856849" cy="2354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 descr="A group of people holding sign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15726"/>
          <a:stretch/>
        </p:blipFill>
        <p:spPr>
          <a:xfrm>
            <a:off x="3733801" y="2428846"/>
            <a:ext cx="4834017" cy="270921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6"/>
          <p:cNvSpPr/>
          <p:nvPr/>
        </p:nvSpPr>
        <p:spPr>
          <a:xfrm>
            <a:off x="8567928" y="0"/>
            <a:ext cx="576072" cy="5143500"/>
          </a:xfrm>
          <a:prstGeom prst="rect">
            <a:avLst/>
          </a:prstGeom>
          <a:solidFill>
            <a:schemeClr val="dk1">
              <a:alpha val="49803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100000" sy="100000" flip="none" algn="tl"/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/>
          <p:nvPr/>
        </p:nvSpPr>
        <p:spPr>
          <a:xfrm>
            <a:off x="481263" y="1504"/>
            <a:ext cx="8181474" cy="5140493"/>
          </a:xfrm>
          <a:custGeom>
            <a:avLst/>
            <a:gdLst/>
            <a:ahLst/>
            <a:cxnLst/>
            <a:rect l="l" t="t" r="r" b="b"/>
            <a:pathLst>
              <a:path w="10908632" h="6853991" extrusionOk="0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65" name="Google Shape;265;p37" descr="Graphical user interface, webs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0895" y="-997"/>
            <a:ext cx="5167266" cy="514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Group Discussion: Our Ideas</a:t>
            </a:r>
            <a:endParaRPr b="1"/>
          </a:p>
        </p:txBody>
      </p:sp>
      <p:sp>
        <p:nvSpPr>
          <p:cNvPr id="271" name="Google Shape;271;p38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 dirty="0">
                <a:solidFill>
                  <a:schemeClr val="dk1"/>
                </a:solidFill>
              </a:rPr>
              <a:t>Look at the </a:t>
            </a:r>
            <a:r>
              <a:rPr lang="en" i="1" u="sng" dirty="0">
                <a:solidFill>
                  <a:schemeClr val="hlink"/>
                </a:solidFill>
                <a:hlinkClick r:id="rId3"/>
              </a:rPr>
              <a:t>forum</a:t>
            </a:r>
            <a:r>
              <a:rPr lang="en" i="1" dirty="0">
                <a:solidFill>
                  <a:schemeClr val="dk1"/>
                </a:solidFill>
              </a:rPr>
              <a:t> and share with your group:</a:t>
            </a:r>
            <a:endParaRPr i="1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dirty="0">
                <a:solidFill>
                  <a:schemeClr val="dk1"/>
                </a:solidFill>
              </a:rPr>
              <a:t>What is your idea? 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dirty="0">
                <a:solidFill>
                  <a:schemeClr val="dk1"/>
                </a:solidFill>
              </a:rPr>
              <a:t>What questions do you have about other students’ ideas?</a:t>
            </a:r>
            <a:endParaRPr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dirty="0">
                <a:solidFill>
                  <a:schemeClr val="dk1"/>
                </a:solidFill>
              </a:rPr>
              <a:t>Reply to 2 group mates’ posts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Be prepared to share your ideas briefly with the class (1 min max)</a:t>
            </a: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72" name="Google Shape;27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7498" y="3187850"/>
            <a:ext cx="2409024" cy="125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ood Typ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665</Words>
  <Application>Microsoft Office PowerPoint</Application>
  <PresentationFormat>On-screen Show (16:9)</PresentationFormat>
  <Paragraphs>73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Noto Sans Symbols</vt:lpstr>
      <vt:lpstr>Rockwell</vt:lpstr>
      <vt:lpstr>Simple Light</vt:lpstr>
      <vt:lpstr>Wood Type</vt:lpstr>
      <vt:lpstr>Wood Type</vt:lpstr>
      <vt:lpstr>Area Studies: SDG#7 Ideas Forum</vt:lpstr>
      <vt:lpstr>Agenda</vt:lpstr>
      <vt:lpstr>HOMEWORK REVIEW</vt:lpstr>
      <vt:lpstr>UN SUSTAINABLE DEVELOPMENT GOALS   </vt:lpstr>
      <vt:lpstr>GOALS FOR #7</vt:lpstr>
      <vt:lpstr>STUDENT INITIATIVE EXAMPLES</vt:lpstr>
      <vt:lpstr>PowerPoint Presentation</vt:lpstr>
      <vt:lpstr>PowerPoint Presentation</vt:lpstr>
      <vt:lpstr>Group Discussion: Our Ideas</vt:lpstr>
      <vt:lpstr>Group Share</vt:lpstr>
      <vt:lpstr>After you present, let’s reflect…</vt:lpstr>
      <vt:lpstr>Don’t forget! Upcoming Certificate Ceremony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Studies: SDG#7 Ideas Forum</dc:title>
  <dc:creator>Catherine Tapia</dc:creator>
  <cp:lastModifiedBy>Catherine Tapia</cp:lastModifiedBy>
  <cp:revision>10</cp:revision>
  <dcterms:modified xsi:type="dcterms:W3CDTF">2022-03-17T23:29:14Z</dcterms:modified>
</cp:coreProperties>
</file>