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4" r:id="rId1"/>
    <p:sldMasterId id="2147483675" r:id="rId2"/>
    <p:sldMasterId id="2147483676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6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77" d="100"/>
          <a:sy n="77" d="100"/>
        </p:scale>
        <p:origin x="9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susm.edu/mod/forum/view.php?id=243850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 is to talk a bit about presenting as a group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Have them talk about a topic and plan something to share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use ‘design a club’ activity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c66e55bef4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c66e55bef4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c8e220e1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c8e220e1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2eb142b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2eb142b0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Time: 50” 6:15-7:05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Agenda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5” Refresher: SDG#7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5” Directions for small groups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20” Share ideas in small groups &amp; Reply to Posts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15”-20” Call on as many students as possible to *briefly* present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5” Homework Explanation*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c8e220e176_3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c8e220e176_3_2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 minutes homework review</a:t>
            </a:r>
            <a:endParaRPr/>
          </a:p>
        </p:txBody>
      </p:sp>
      <p:sp>
        <p:nvSpPr>
          <p:cNvPr id="198" name="Google Shape;198;gc8e220e176_3_2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c8e220e176_3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c8e220e176_3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c8e220e176_3_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c8e220e176_3_1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c8e220e176_3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c8e220e176_3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gc8e220e176_3_1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c8e220e176_3_1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c8e220e176_3_1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c8e220e176_3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c8e220e176_3_1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c8e220e176_3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c66e55bef4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c66e55bef4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https://community.csusm.edu/mod/forum/view.php?id=243850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Students must be logged into community courses to access forum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690625" y="1010209"/>
            <a:ext cx="7667244" cy="60512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62000" sx="92000" sy="89000" flip="xy" algn="ctr"/>
          </a:blip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690625" y="3224772"/>
            <a:ext cx="7667244" cy="60512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17550" sx="92000" sy="89000" flip="xy" algn="ctr"/>
          </a:blip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690625" y="1113584"/>
            <a:ext cx="7667244" cy="2057400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14"/>
          <p:cNvGrpSpPr/>
          <p:nvPr/>
        </p:nvGrpSpPr>
        <p:grpSpPr>
          <a:xfrm>
            <a:off x="7236911" y="3051692"/>
            <a:ext cx="810678" cy="810676"/>
            <a:chOff x="9685338" y="4460675"/>
            <a:chExt cx="1080904" cy="1080902"/>
          </a:xfrm>
        </p:grpSpPr>
        <p:sp>
          <p:nvSpPr>
            <p:cNvPr id="64" name="Google Shape;64;p14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0" ty="0" sx="85000" sy="85000" flip="none" algn="tl"/>
            </a:blip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4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14"/>
          <p:cNvSpPr txBox="1">
            <a:spLocks noGrp="1"/>
          </p:cNvSpPr>
          <p:nvPr>
            <p:ph type="ctrTitle"/>
          </p:nvPr>
        </p:nvSpPr>
        <p:spPr>
          <a:xfrm>
            <a:off x="788670" y="1074167"/>
            <a:ext cx="7475220" cy="2276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Rockwell"/>
              <a:buNone/>
              <a:defRPr sz="7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ubTitle" idx="1"/>
          </p:nvPr>
        </p:nvSpPr>
        <p:spPr>
          <a:xfrm>
            <a:off x="802386" y="3291840"/>
            <a:ext cx="5918454" cy="802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7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7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5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5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5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5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5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300"/>
              <a:buNone/>
              <a:defRPr sz="1500"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7194550" y="3217000"/>
            <a:ext cx="895401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lvl="1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lvl="2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lvl="3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lvl="4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lvl="5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lvl="6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lvl="7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lvl="8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802386" y="1591056"/>
            <a:ext cx="7543800" cy="30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Char char="▪"/>
              <a:defRPr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marL="1371600" lvl="2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3pPr>
            <a:lvl4pPr marL="1828800" lvl="3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4pPr>
            <a:lvl5pPr marL="2286000" lvl="4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100"/>
              <a:buChar char="▪"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0" y="3688492"/>
            <a:ext cx="9144000" cy="1455007"/>
          </a:xfrm>
          <a:prstGeom prst="rect">
            <a:avLst/>
          </a:prstGeom>
          <a:blipFill rotWithShape="1">
            <a:blip r:embed="rId2">
              <a:alphaModFix amt="85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1625346" y="918972"/>
            <a:ext cx="6960870" cy="2640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Rockwell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1624331" y="3765042"/>
            <a:ext cx="678942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  <a:defRPr sz="15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900"/>
              <a:buNone/>
              <a:defRPr sz="11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dt" idx="10"/>
          </p:nvPr>
        </p:nvSpPr>
        <p:spPr>
          <a:xfrm>
            <a:off x="6445250" y="4704588"/>
            <a:ext cx="1983232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ftr" idx="11"/>
          </p:nvPr>
        </p:nvSpPr>
        <p:spPr>
          <a:xfrm>
            <a:off x="1637031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83" name="Google Shape;83;p16"/>
          <p:cNvGrpSpPr/>
          <p:nvPr/>
        </p:nvGrpSpPr>
        <p:grpSpPr>
          <a:xfrm>
            <a:off x="673049" y="1744386"/>
            <a:ext cx="810678" cy="810676"/>
            <a:chOff x="9685338" y="4460675"/>
            <a:chExt cx="1080904" cy="1080902"/>
          </a:xfrm>
        </p:grpSpPr>
        <p:sp>
          <p:nvSpPr>
            <p:cNvPr id="84" name="Google Shape;84;p16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0" ty="0" sx="85000" sy="85000" flip="none" algn="tl"/>
            </a:blip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6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86;p16"/>
          <p:cNvSpPr txBox="1">
            <a:spLocks noGrp="1"/>
          </p:cNvSpPr>
          <p:nvPr>
            <p:ph type="sldNum" idx="12"/>
          </p:nvPr>
        </p:nvSpPr>
        <p:spPr>
          <a:xfrm>
            <a:off x="632776" y="1879600"/>
            <a:ext cx="891223" cy="54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lvl="1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lvl="2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lvl="3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lvl="4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lvl="5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lvl="6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lvl="7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lvl="8" indent="0" algn="ctr">
              <a:spcBef>
                <a:spcPts val="0"/>
              </a:spcBef>
              <a:buNone/>
              <a:defRPr sz="2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6227805" y="0"/>
            <a:ext cx="2916194" cy="5143499"/>
          </a:xfrm>
          <a:prstGeom prst="rect">
            <a:avLst/>
          </a:prstGeom>
          <a:blipFill rotWithShape="1">
            <a:blip r:embed="rId2">
              <a:alphaModFix amt="60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6412230" y="514350"/>
            <a:ext cx="2400300" cy="130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ckwell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>
            <a:spLocks noGrp="1"/>
          </p:cNvSpPr>
          <p:nvPr>
            <p:ph type="pic" idx="2"/>
          </p:nvPr>
        </p:nvSpPr>
        <p:spPr>
          <a:xfrm>
            <a:off x="0" y="0"/>
            <a:ext cx="6227805" cy="5143500"/>
          </a:xfrm>
          <a:prstGeom prst="rect">
            <a:avLst/>
          </a:prstGeom>
          <a:solidFill>
            <a:srgbClr val="D5D2DC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6F8B"/>
              </a:buClr>
              <a:buSzPts val="20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800"/>
              <a:buFont typeface="Noto Sans Symbols"/>
              <a:buNone/>
              <a:defRPr sz="21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50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xfrm>
            <a:off x="6412230" y="1817370"/>
            <a:ext cx="2400300" cy="246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266F8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8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600"/>
              <a:buNone/>
              <a:defRPr sz="700"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93" name="Google Shape;93;p17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94" name="Google Shape;94;p1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7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96;p17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802386" y="1645920"/>
            <a:ext cx="3566160" cy="298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  <a:defRPr sz="1500"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 sz="1400"/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3pPr>
            <a:lvl4pPr marL="182880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5pPr>
            <a:lvl6pPr marL="274320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6pPr>
            <a:lvl7pPr marL="320040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7pPr>
            <a:lvl8pPr marL="365760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8pPr>
            <a:lvl9pPr marL="4114800" lvl="8" indent="-2921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Char char="▪"/>
              <a:defRPr sz="1200"/>
            </a:lvl9pPr>
          </a:lstStyle>
          <a:p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body" idx="2"/>
          </p:nvPr>
        </p:nvSpPr>
        <p:spPr>
          <a:xfrm>
            <a:off x="4773168" y="1645920"/>
            <a:ext cx="3566160" cy="298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  <a:defRPr sz="1500"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 sz="1400"/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3pPr>
            <a:lvl4pPr marL="182880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5pPr>
            <a:lvl6pPr marL="274320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6pPr>
            <a:lvl7pPr marL="320040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7pPr>
            <a:lvl8pPr marL="365760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8pPr>
            <a:lvl9pPr marL="4114800" lvl="8" indent="-2921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Char char="▪"/>
              <a:defRPr sz="12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800100" y="1536192"/>
            <a:ext cx="356616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  <a:defRPr sz="1500" b="1">
                <a:solidFill>
                  <a:srgbClr val="266F8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None/>
              <a:defRPr sz="1200" b="1"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body" idx="2"/>
          </p:nvPr>
        </p:nvSpPr>
        <p:spPr>
          <a:xfrm>
            <a:off x="802386" y="2057400"/>
            <a:ext cx="3566160" cy="246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  <a:defRPr sz="1500"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 sz="1400"/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3pPr>
            <a:lvl4pPr marL="182880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5pPr>
            <a:lvl6pPr marL="274320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6pPr>
            <a:lvl7pPr marL="320040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7pPr>
            <a:lvl8pPr marL="365760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8pPr>
            <a:lvl9pPr marL="4114800" lvl="8" indent="-2921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Char char="▪"/>
              <a:defRPr sz="1200"/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3"/>
          </p:nvPr>
        </p:nvSpPr>
        <p:spPr>
          <a:xfrm>
            <a:off x="4773168" y="1536192"/>
            <a:ext cx="3566160" cy="48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None/>
              <a:defRPr sz="1500" b="1">
                <a:solidFill>
                  <a:srgbClr val="266F8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3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None/>
              <a:defRPr sz="1200" b="1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4"/>
          </p:nvPr>
        </p:nvSpPr>
        <p:spPr>
          <a:xfrm>
            <a:off x="4773168" y="2057400"/>
            <a:ext cx="3566160" cy="246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  <a:defRPr sz="1500"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 sz="1400"/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3pPr>
            <a:lvl4pPr marL="182880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5pPr>
            <a:lvl6pPr marL="274320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6pPr>
            <a:lvl7pPr marL="320040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7pPr>
            <a:lvl8pPr marL="365760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8pPr>
            <a:lvl9pPr marL="4114800" lvl="8" indent="-2921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Char char="▪"/>
              <a:defRPr sz="1200"/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/>
          <p:nvPr/>
        </p:nvSpPr>
        <p:spPr>
          <a:xfrm>
            <a:off x="6227805" y="0"/>
            <a:ext cx="2916194" cy="5143499"/>
          </a:xfrm>
          <a:prstGeom prst="rect">
            <a:avLst/>
          </a:prstGeom>
          <a:blipFill rotWithShape="1">
            <a:blip r:embed="rId2">
              <a:alphaModFix amt="60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6412230" y="514350"/>
            <a:ext cx="2400300" cy="130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ckwell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628650" y="514350"/>
            <a:ext cx="5033772" cy="3765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  <a:defRPr sz="1500"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 sz="1400"/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3pPr>
            <a:lvl4pPr marL="182880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5pPr>
            <a:lvl6pPr marL="274320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6pPr>
            <a:lvl7pPr marL="320040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7pPr>
            <a:lvl8pPr marL="365760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8pPr>
            <a:lvl9pPr marL="4114800" lvl="8" indent="-2921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Char char="▪"/>
              <a:defRPr sz="1200"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body" idx="2"/>
          </p:nvPr>
        </p:nvSpPr>
        <p:spPr>
          <a:xfrm>
            <a:off x="6412230" y="1817370"/>
            <a:ext cx="2400300" cy="246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266F8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8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600"/>
              <a:buNone/>
              <a:defRPr sz="700"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29" name="Google Shape;129;p22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130" name="Google Shape;130;p22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2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Google Shape;132;p22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 rot="5400000">
            <a:off x="3055239" y="-661797"/>
            <a:ext cx="3038094" cy="75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Char char="▪"/>
              <a:defRPr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marL="1371600" lvl="2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3pPr>
            <a:lvl4pPr marL="1828800" lvl="3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4pPr>
            <a:lvl5pPr marL="2286000" lvl="4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100"/>
              <a:buChar char="▪"/>
              <a:defRPr/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>
            <a:spLocks noGrp="1"/>
          </p:cNvSpPr>
          <p:nvPr>
            <p:ph type="title"/>
          </p:nvPr>
        </p:nvSpPr>
        <p:spPr>
          <a:xfrm rot="5400000">
            <a:off x="5386387" y="1557338"/>
            <a:ext cx="4229100" cy="1914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body" idx="1"/>
          </p:nvPr>
        </p:nvSpPr>
        <p:spPr>
          <a:xfrm rot="5400000">
            <a:off x="1500187" y="-300037"/>
            <a:ext cx="4229100" cy="562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Char char="▪"/>
              <a:defRPr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marL="1371600" lvl="2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3pPr>
            <a:lvl4pPr marL="1828800" lvl="3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4pPr>
            <a:lvl5pPr marL="2286000" lvl="4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100"/>
              <a:buChar char="▪"/>
              <a:defRPr/>
            </a:lvl9pPr>
          </a:lstStyle>
          <a:p>
            <a:endParaRPr/>
          </a:p>
        </p:txBody>
      </p:sp>
      <p:sp>
        <p:nvSpPr>
          <p:cNvPr id="142" name="Google Shape;142;p24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4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6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body" idx="1"/>
          </p:nvPr>
        </p:nvSpPr>
        <p:spPr>
          <a:xfrm>
            <a:off x="802386" y="1645920"/>
            <a:ext cx="3566160" cy="298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  <a:defRPr sz="1500"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 sz="1400"/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3pPr>
            <a:lvl4pPr marL="182880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5pPr>
            <a:lvl6pPr marL="274320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6pPr>
            <a:lvl7pPr marL="320040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7pPr>
            <a:lvl8pPr marL="365760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8pPr>
            <a:lvl9pPr marL="4114800" lvl="8" indent="-2921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Char char="▪"/>
              <a:defRPr sz="1200"/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body" idx="2"/>
          </p:nvPr>
        </p:nvSpPr>
        <p:spPr>
          <a:xfrm>
            <a:off x="4773168" y="1645920"/>
            <a:ext cx="3566160" cy="298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  <a:defRPr sz="1500"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 sz="1400"/>
            </a:lvl2pPr>
            <a:lvl3pPr marL="1371600" lvl="2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3pPr>
            <a:lvl4pPr marL="182880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4pPr>
            <a:lvl5pPr marL="228600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5pPr>
            <a:lvl6pPr marL="274320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6pPr>
            <a:lvl7pPr marL="320040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7pPr>
            <a:lvl8pPr marL="365760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Char char="▪"/>
              <a:defRPr sz="1200"/>
            </a:lvl8pPr>
            <a:lvl9pPr marL="4114800" lvl="8" indent="-2921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000"/>
              <a:buChar char="▪"/>
              <a:defRPr sz="1200"/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/>
          <p:nvPr/>
        </p:nvSpPr>
        <p:spPr>
          <a:xfrm>
            <a:off x="6227805" y="0"/>
            <a:ext cx="2916194" cy="5143499"/>
          </a:xfrm>
          <a:prstGeom prst="rect">
            <a:avLst/>
          </a:prstGeom>
          <a:blipFill rotWithShape="1">
            <a:blip r:embed="rId2">
              <a:alphaModFix amt="60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title"/>
          </p:nvPr>
        </p:nvSpPr>
        <p:spPr>
          <a:xfrm>
            <a:off x="6412230" y="514350"/>
            <a:ext cx="2400300" cy="130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ckwell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7"/>
          <p:cNvSpPr>
            <a:spLocks noGrp="1"/>
          </p:cNvSpPr>
          <p:nvPr>
            <p:ph type="pic" idx="2"/>
          </p:nvPr>
        </p:nvSpPr>
        <p:spPr>
          <a:xfrm>
            <a:off x="0" y="0"/>
            <a:ext cx="6227805" cy="5143500"/>
          </a:xfrm>
          <a:prstGeom prst="rect">
            <a:avLst/>
          </a:prstGeom>
          <a:solidFill>
            <a:srgbClr val="F4F7F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6F8B"/>
              </a:buClr>
              <a:buSzPts val="2000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800"/>
              <a:buFont typeface="Noto Sans Symbols"/>
              <a:buNone/>
              <a:defRPr sz="21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500"/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Clr>
                <a:srgbClr val="266F8B"/>
              </a:buClr>
              <a:buSzPts val="1300"/>
              <a:buFont typeface="Noto Sans Symbols"/>
              <a:buNone/>
              <a:defRPr sz="15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body" idx="1"/>
          </p:nvPr>
        </p:nvSpPr>
        <p:spPr>
          <a:xfrm>
            <a:off x="6412230" y="1817370"/>
            <a:ext cx="2400300" cy="246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1100">
                <a:solidFill>
                  <a:srgbClr val="266F8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800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600"/>
              <a:buNone/>
              <a:defRPr sz="700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600"/>
              <a:buNone/>
              <a:defRPr sz="700"/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67" name="Google Shape;167;p27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168" name="Google Shape;168;p2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7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27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8"/>
          <p:cNvSpPr txBox="1">
            <a:spLocks noGrp="1"/>
          </p:cNvSpPr>
          <p:nvPr>
            <p:ph type="body" idx="1"/>
          </p:nvPr>
        </p:nvSpPr>
        <p:spPr>
          <a:xfrm>
            <a:off x="802386" y="1591056"/>
            <a:ext cx="7543800" cy="30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Char char="▪"/>
              <a:defRPr/>
            </a:lvl1pPr>
            <a:lvl2pPr marL="914400" lvl="1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2pPr>
            <a:lvl3pPr marL="1371600" lvl="2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3pPr>
            <a:lvl4pPr marL="1828800" lvl="3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4pPr>
            <a:lvl5pPr marL="2286000" lvl="4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5pPr>
            <a:lvl6pPr marL="2743200" lvl="5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6pPr>
            <a:lvl7pPr marL="3200400" lvl="6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7pPr>
            <a:lvl8pPr marL="3657600" lvl="7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100"/>
              <a:buChar char="▪"/>
              <a:defRPr/>
            </a:lvl8pPr>
            <a:lvl9pPr marL="4114800" lvl="8" indent="-298450" algn="l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SzPts val="1100"/>
              <a:buChar char="▪"/>
              <a:defRPr/>
            </a:lvl9pPr>
          </a:lstStyle>
          <a:p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7E7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Font typeface="Rockwell"/>
              <a:buNone/>
              <a:defRPr sz="4100" b="0" i="0" u="none" strike="noStrike" cap="none"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802386" y="1591056"/>
            <a:ext cx="7543800" cy="30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11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Char char="▪"/>
              <a:defRPr sz="15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1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dk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grpSp>
        <p:nvGrpSpPr>
          <p:cNvPr id="55" name="Google Shape;55;p13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56" name="Google Shape;56;p13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1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2F48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Font typeface="Rockwell"/>
              <a:buNone/>
              <a:defRPr sz="4100" b="0" i="0" u="none" strike="noStrike" cap="none"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802386" y="1591056"/>
            <a:ext cx="7543800" cy="30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11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6F8B"/>
              </a:buClr>
              <a:buSzPts val="1300"/>
              <a:buFont typeface="Noto Sans Symbols"/>
              <a:buChar char="▪"/>
              <a:defRPr sz="15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2984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100"/>
              <a:buFont typeface="Noto Sans Symbols"/>
              <a:buChar char="▪"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300"/>
              </a:spcBef>
              <a:spcAft>
                <a:spcPts val="200"/>
              </a:spcAft>
              <a:buClr>
                <a:srgbClr val="266F8B"/>
              </a:buClr>
              <a:buSzPts val="1000"/>
              <a:buFont typeface="Noto Sans Symbols"/>
              <a:buChar char="▪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dt" idx="10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chemeClr val="lt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ftr" idx="11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>
                <a:solidFill>
                  <a:schemeClr val="lt2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grpSp>
        <p:nvGrpSpPr>
          <p:cNvPr id="150" name="Google Shape;150;p25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151" name="Google Shape;151;p25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6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5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25"/>
          <p:cNvSpPr txBox="1">
            <a:spLocks noGrp="1"/>
          </p:cNvSpPr>
          <p:nvPr>
            <p:ph type="sldNum" idx="12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1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csusm.edu/mod/forum/view.php?id=24385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Area Studies: SDG#7 Ideas Forum</a:t>
            </a:r>
            <a:endParaRPr/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Speaking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Group Share</a:t>
            </a:r>
            <a:endParaRPr b="1"/>
          </a:p>
        </p:txBody>
      </p:sp>
      <p:sp>
        <p:nvSpPr>
          <p:cNvPr id="278" name="Google Shape;278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79" name="Google Shape;27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3012" y="1374900"/>
            <a:ext cx="3193969" cy="3193969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9"/>
          <p:cNvSpPr txBox="1">
            <a:spLocks noGrp="1"/>
          </p:cNvSpPr>
          <p:nvPr>
            <p:ph type="body" idx="2"/>
          </p:nvPr>
        </p:nvSpPr>
        <p:spPr>
          <a:xfrm>
            <a:off x="460425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Share your idea briefly to the class (no more than one minute)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42BC4-2615-418F-9FFD-FD08DFF15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you present, let’s reflect…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19A59-4BE9-4915-BF4C-9B42EDCAE8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Do you think it is important for young people to learn about the SDGs? Why?</a:t>
            </a:r>
          </a:p>
          <a:p>
            <a:r>
              <a:rPr lang="en-US" sz="2400" dirty="0"/>
              <a:t>What are some things you learned from doing the SDG7 Ideas Forum activity?</a:t>
            </a:r>
          </a:p>
          <a:p>
            <a:r>
              <a:rPr lang="en-US" sz="2400" dirty="0"/>
              <a:t>Of all the </a:t>
            </a:r>
            <a:r>
              <a:rPr lang="en-US" sz="2400"/>
              <a:t>17 SDGs </a:t>
            </a:r>
            <a:r>
              <a:rPr lang="en-US" sz="2400" dirty="0"/>
              <a:t>you heard about, which one would you most like to work on in the future?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83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Don’t forget! Upcoming Certificate Ceremony</a:t>
            </a:r>
            <a:endParaRPr/>
          </a:p>
        </p:txBody>
      </p:sp>
      <p:sp>
        <p:nvSpPr>
          <p:cNvPr id="286" name="Google Shape;286;p40"/>
          <p:cNvSpPr txBox="1">
            <a:spLocks noGrp="1"/>
          </p:cNvSpPr>
          <p:nvPr>
            <p:ph type="body" idx="1"/>
          </p:nvPr>
        </p:nvSpPr>
        <p:spPr>
          <a:xfrm>
            <a:off x="0" y="1152475"/>
            <a:ext cx="914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</a:rPr>
              <a:t>Please send 1 photo </a:t>
            </a:r>
            <a:r>
              <a:rPr lang="en">
                <a:solidFill>
                  <a:srgbClr val="434343"/>
                </a:solidFill>
              </a:rPr>
              <a:t>+ </a:t>
            </a:r>
            <a:r>
              <a:rPr lang="en" sz="2400">
                <a:solidFill>
                  <a:srgbClr val="434343"/>
                </a:solidFill>
              </a:rPr>
              <a:t>short (1-2 sentence) explanation about:</a:t>
            </a:r>
            <a:endParaRPr sz="2400">
              <a:solidFill>
                <a:srgbClr val="434343"/>
              </a:solidFill>
            </a:endParaRPr>
          </a:p>
          <a:p>
            <a:pPr marL="457200" lvl="0" indent="-381000" algn="l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Calibri"/>
              <a:buAutoNum type="arabicPeriod"/>
            </a:pPr>
            <a:r>
              <a:rPr lang="en" sz="2400">
                <a:solidFill>
                  <a:srgbClr val="43434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Something new you learned in the program</a:t>
            </a:r>
            <a:endParaRPr sz="2400">
              <a:solidFill>
                <a:srgbClr val="434343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Calibri"/>
              <a:buAutoNum type="arabicPeriod"/>
            </a:pPr>
            <a:r>
              <a:rPr lang="en" sz="2400">
                <a:solidFill>
                  <a:srgbClr val="43434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Something Surprising from the </a:t>
            </a:r>
            <a:r>
              <a:rPr lang="en">
                <a:solidFill>
                  <a:srgbClr val="43434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program</a:t>
            </a:r>
            <a:br>
              <a:rPr lang="en" sz="2400">
                <a:solidFill>
                  <a:srgbClr val="43434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lang="en" sz="2400" b="1">
                <a:solidFill>
                  <a:srgbClr val="43434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OR</a:t>
            </a:r>
            <a:endParaRPr sz="2400" b="1">
              <a:solidFill>
                <a:srgbClr val="434343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Calibri"/>
              <a:buAutoNum type="arabicPeriod"/>
            </a:pPr>
            <a:r>
              <a:rPr lang="en" sz="2400">
                <a:solidFill>
                  <a:srgbClr val="43434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Something you have experienced during the program and want to do or learn more about</a:t>
            </a:r>
            <a:endParaRPr sz="2400">
              <a:solidFill>
                <a:srgbClr val="434343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Be prepared to say a few sentences about your image during the ceremony</a:t>
            </a:r>
            <a:endParaRPr>
              <a:solidFill>
                <a:srgbClr val="434343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sz="2400">
              <a:solidFill>
                <a:srgbClr val="434343"/>
              </a:solidFill>
            </a:endParaRPr>
          </a:p>
        </p:txBody>
      </p:sp>
      <p:pic>
        <p:nvPicPr>
          <p:cNvPr id="287" name="Google Shape;28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4700" y="1584267"/>
            <a:ext cx="2307600" cy="173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Agenda</a:t>
            </a:r>
            <a:endParaRPr b="1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 dirty="0">
                <a:solidFill>
                  <a:schemeClr val="dk1"/>
                </a:solidFill>
              </a:rPr>
              <a:t>Agenda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 dirty="0">
                <a:solidFill>
                  <a:schemeClr val="dk1"/>
                </a:solidFill>
              </a:rPr>
              <a:t>Homework Review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 dirty="0">
                <a:solidFill>
                  <a:schemeClr val="dk1"/>
                </a:solidFill>
              </a:rPr>
              <a:t>Refresher: SDG#7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 dirty="0">
                <a:solidFill>
                  <a:schemeClr val="dk1"/>
                </a:solidFill>
              </a:rPr>
              <a:t>Directions for small groups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 dirty="0">
                <a:solidFill>
                  <a:schemeClr val="dk1"/>
                </a:solidFill>
              </a:rPr>
              <a:t>Share ideas in small groups &amp; Reply to Posts 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AutoNum type="arabicPeriod"/>
            </a:pPr>
            <a:r>
              <a:rPr lang="en" sz="2400" dirty="0">
                <a:solidFill>
                  <a:schemeClr val="dk1"/>
                </a:solidFill>
              </a:rPr>
              <a:t>Call on students</a:t>
            </a:r>
            <a:endParaRPr sz="2400" dirty="0"/>
          </a:p>
        </p:txBody>
      </p:sp>
      <p:pic>
        <p:nvPicPr>
          <p:cNvPr id="193" name="Google Shape;19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6763" y="300413"/>
            <a:ext cx="22955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1"/>
          <p:cNvSpPr txBox="1">
            <a:spLocks noGrp="1"/>
          </p:cNvSpPr>
          <p:nvPr>
            <p:ph type="body" idx="2"/>
          </p:nvPr>
        </p:nvSpPr>
        <p:spPr>
          <a:xfrm>
            <a:off x="4832400" y="2497075"/>
            <a:ext cx="3999900" cy="20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/>
              <a:t>During this class you will look at your classmates’ ideas for supporting </a:t>
            </a:r>
            <a:r>
              <a:rPr lang="en" sz="2400">
                <a:solidFill>
                  <a:srgbClr val="9900FF"/>
                </a:solidFill>
              </a:rPr>
              <a:t>SDG#7: “Clean and Affordable Energy”</a:t>
            </a:r>
            <a:r>
              <a:rPr lang="en" sz="2400"/>
              <a:t> and share your own ideas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1" name="Google Shape;201;p32"/>
          <p:cNvSpPr/>
          <p:nvPr/>
        </p:nvSpPr>
        <p:spPr>
          <a:xfrm>
            <a:off x="2508" y="0"/>
            <a:ext cx="3486127" cy="5143500"/>
          </a:xfrm>
          <a:prstGeom prst="rect">
            <a:avLst/>
          </a:prstGeom>
          <a:blipFill rotWithShape="1">
            <a:blip r:embed="rId3">
              <a:alphaModFix/>
            </a:blip>
            <a:tile tx="0" ty="0" sx="85000" sy="85000" flip="none" algn="tl"/>
          </a:blip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2" name="Google Shape;202;p32"/>
          <p:cNvSpPr txBox="1">
            <a:spLocks noGrp="1"/>
          </p:cNvSpPr>
          <p:nvPr>
            <p:ph type="title"/>
          </p:nvPr>
        </p:nvSpPr>
        <p:spPr>
          <a:xfrm>
            <a:off x="482601" y="482600"/>
            <a:ext cx="2764734" cy="4146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ckwell"/>
              <a:buNone/>
            </a:pPr>
            <a:r>
              <a:rPr lang="en" sz="3300">
                <a:solidFill>
                  <a:srgbClr val="FFFFFF"/>
                </a:solidFill>
              </a:rPr>
              <a:t>HOMEWORK REVIEW</a:t>
            </a:r>
            <a:endParaRPr sz="800"/>
          </a:p>
        </p:txBody>
      </p:sp>
      <p:sp>
        <p:nvSpPr>
          <p:cNvPr id="203" name="Google Shape;203;p32"/>
          <p:cNvSpPr/>
          <p:nvPr/>
        </p:nvSpPr>
        <p:spPr>
          <a:xfrm>
            <a:off x="8551294" y="4672261"/>
            <a:ext cx="342900" cy="342900"/>
          </a:xfrm>
          <a:prstGeom prst="ellipse">
            <a:avLst/>
          </a:prstGeom>
          <a:blipFill rotWithShape="1">
            <a:blip r:embed="rId4">
              <a:alphaModFix/>
            </a:blip>
            <a:tile tx="50800" ty="0" sx="85000" sy="85000" flip="none" algn="tl"/>
          </a:blip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ockwell"/>
              <a:buNone/>
            </a:pPr>
            <a:endParaRPr sz="1500" b="1" i="0" u="none" strike="noStrike" cap="none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4" name="Google Shape;204;p32"/>
          <p:cNvSpPr/>
          <p:nvPr/>
        </p:nvSpPr>
        <p:spPr>
          <a:xfrm>
            <a:off x="8573188" y="4694155"/>
            <a:ext cx="299110" cy="299111"/>
          </a:xfrm>
          <a:prstGeom prst="ellipse">
            <a:avLst/>
          </a:prstGeom>
          <a:noFill/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32"/>
          <p:cNvSpPr txBox="1">
            <a:spLocks noGrp="1"/>
          </p:cNvSpPr>
          <p:nvPr>
            <p:ph type="body" idx="1"/>
          </p:nvPr>
        </p:nvSpPr>
        <p:spPr>
          <a:xfrm>
            <a:off x="3498140" y="156915"/>
            <a:ext cx="5721470" cy="4483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 sz="2300"/>
              <a:t>Now you've seen examples of student projects at CSUSM.</a:t>
            </a:r>
            <a:r>
              <a:rPr lang="en" sz="2300">
                <a:solidFill>
                  <a:srgbClr val="9900FF"/>
                </a:solidFill>
              </a:rPr>
              <a:t> What project could </a:t>
            </a:r>
            <a:r>
              <a:rPr lang="en" sz="2300" i="1">
                <a:solidFill>
                  <a:srgbClr val="9900FF"/>
                </a:solidFill>
              </a:rPr>
              <a:t>you</a:t>
            </a:r>
            <a:r>
              <a:rPr lang="en" sz="2300">
                <a:solidFill>
                  <a:srgbClr val="9900FF"/>
                </a:solidFill>
              </a:rPr>
              <a:t> do to support SDG#7 over the next 3 months.</a:t>
            </a:r>
            <a:r>
              <a:rPr lang="en" sz="2300"/>
              <a:t> </a:t>
            </a:r>
            <a:endParaRPr sz="230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76F8B"/>
              </a:buClr>
              <a:buSzPts val="2000"/>
              <a:buNone/>
            </a:pPr>
            <a:r>
              <a:rPr lang="en" sz="2300"/>
              <a:t>1. </a:t>
            </a:r>
            <a:r>
              <a:rPr lang="en" sz="2200" b="1"/>
              <a:t>Post</a:t>
            </a:r>
            <a:r>
              <a:rPr lang="en" sz="2200"/>
              <a:t> in the forum </a:t>
            </a:r>
            <a:r>
              <a:rPr lang="en" sz="2200" b="1"/>
              <a:t>before</a:t>
            </a:r>
            <a:r>
              <a:rPr lang="en" sz="2200"/>
              <a:t> class on </a:t>
            </a:r>
            <a:r>
              <a:rPr lang="en" sz="2200" b="1"/>
              <a:t>day 9</a:t>
            </a:r>
            <a:r>
              <a:rPr lang="en" sz="2200"/>
              <a:t>:</a:t>
            </a:r>
            <a:endParaRPr sz="2200"/>
          </a:p>
          <a:p>
            <a:pPr marL="342900" lvl="1" indent="-1270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276F8B"/>
              </a:buClr>
              <a:buSzPts val="1800"/>
              <a:buChar char="▪"/>
            </a:pPr>
            <a:r>
              <a:rPr lang="en" sz="2200"/>
              <a:t>Something you can do to support SDG#7 </a:t>
            </a:r>
            <a:endParaRPr sz="2200"/>
          </a:p>
          <a:p>
            <a:pPr marL="342900" lvl="1" indent="-127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6F8B"/>
              </a:buClr>
              <a:buSzPts val="1800"/>
              <a:buChar char="▪"/>
            </a:pPr>
            <a:r>
              <a:rPr lang="en" sz="2200"/>
              <a:t>Try a creative solution</a:t>
            </a:r>
            <a:endParaRPr sz="2200"/>
          </a:p>
          <a:p>
            <a:pPr marL="342900" lvl="1" indent="-127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76F8B"/>
              </a:buClr>
              <a:buSzPts val="1800"/>
              <a:buChar char="▪"/>
            </a:pPr>
            <a:r>
              <a:rPr lang="en" sz="2200"/>
              <a:t>Minimum 100 words</a:t>
            </a: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276F8B"/>
              </a:buClr>
              <a:buSzPts val="2000"/>
              <a:buNone/>
            </a:pPr>
            <a:r>
              <a:rPr lang="en" sz="2300"/>
              <a:t>2. </a:t>
            </a:r>
            <a:r>
              <a:rPr lang="en" sz="2300" b="1"/>
              <a:t>Reply</a:t>
            </a:r>
            <a:r>
              <a:rPr lang="en" sz="2300"/>
              <a:t> to at least </a:t>
            </a:r>
            <a:r>
              <a:rPr lang="en" sz="2300" b="1"/>
              <a:t>two classmates</a:t>
            </a:r>
            <a:r>
              <a:rPr lang="en" sz="2300"/>
              <a:t> by </a:t>
            </a:r>
            <a:r>
              <a:rPr lang="en" sz="2300" b="1"/>
              <a:t>Friday</a:t>
            </a:r>
            <a:endParaRPr sz="2300"/>
          </a:p>
          <a:p>
            <a:pPr marL="0" lvl="0" indent="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76F8B"/>
              </a:buClr>
              <a:buSzPts val="2000"/>
              <a:buNone/>
            </a:pPr>
            <a:r>
              <a:rPr lang="en" sz="2300"/>
              <a:t>3. We will </a:t>
            </a:r>
            <a:r>
              <a:rPr lang="en" sz="2300" b="1"/>
              <a:t>share </a:t>
            </a:r>
            <a:r>
              <a:rPr lang="en" sz="2300"/>
              <a:t>in groups </a:t>
            </a:r>
            <a:r>
              <a:rPr lang="en" sz="2300" b="1"/>
              <a:t>on day 9</a:t>
            </a:r>
            <a:endParaRPr sz="2300"/>
          </a:p>
          <a:p>
            <a:pPr marL="139700" lvl="0" indent="-127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76F8B"/>
              </a:buClr>
              <a:buSzPts val="2000"/>
              <a:buNone/>
            </a:pPr>
            <a:endParaRPr sz="23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/>
          <p:nvPr/>
        </p:nvSpPr>
        <p:spPr>
          <a:xfrm>
            <a:off x="5877233" y="0"/>
            <a:ext cx="3266767" cy="5143499"/>
          </a:xfrm>
          <a:prstGeom prst="rect">
            <a:avLst/>
          </a:prstGeom>
          <a:blipFill rotWithShape="1">
            <a:blip r:embed="rId3">
              <a:alphaModFix amt="60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12" name="Google Shape;212;p33"/>
          <p:cNvSpPr txBox="1">
            <a:spLocks noGrp="1"/>
          </p:cNvSpPr>
          <p:nvPr>
            <p:ph type="title"/>
          </p:nvPr>
        </p:nvSpPr>
        <p:spPr>
          <a:xfrm>
            <a:off x="6117263" y="128150"/>
            <a:ext cx="2658026" cy="1569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ckwell"/>
              <a:buNone/>
            </a:pPr>
            <a:r>
              <a:rPr lang="en" sz="2000"/>
              <a:t>UN SUSTAINABLE DEVELOPMENT GOALS</a:t>
            </a:r>
            <a:br>
              <a:rPr lang="en" sz="2000"/>
            </a:br>
            <a:r>
              <a:rPr lang="en" sz="2000"/>
              <a:t> </a:t>
            </a:r>
            <a:br>
              <a:rPr lang="en" sz="2000"/>
            </a:br>
            <a:endParaRPr sz="2000"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13" name="Google Shape;213;p33" descr="Graphical user interface, applicatio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840750"/>
            <a:ext cx="5877224" cy="3614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33"/>
          <p:cNvGrpSpPr/>
          <p:nvPr/>
        </p:nvGrpSpPr>
        <p:grpSpPr>
          <a:xfrm>
            <a:off x="6151979" y="1201116"/>
            <a:ext cx="2862902" cy="3677087"/>
            <a:chOff x="0" y="538808"/>
            <a:chExt cx="3817203" cy="4902783"/>
          </a:xfrm>
        </p:grpSpPr>
        <p:sp>
          <p:nvSpPr>
            <p:cNvPr id="215" name="Google Shape;215;p33"/>
            <p:cNvSpPr/>
            <p:nvPr/>
          </p:nvSpPr>
          <p:spPr>
            <a:xfrm>
              <a:off x="0" y="538808"/>
              <a:ext cx="3817203" cy="1597781"/>
            </a:xfrm>
            <a:prstGeom prst="roundRect">
              <a:avLst>
                <a:gd name="adj" fmla="val 16667"/>
              </a:avLst>
            </a:prstGeom>
            <a:solidFill>
              <a:srgbClr val="3194B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3"/>
            <p:cNvSpPr txBox="1"/>
            <p:nvPr/>
          </p:nvSpPr>
          <p:spPr>
            <a:xfrm>
              <a:off x="77997" y="616805"/>
              <a:ext cx="3661209" cy="14417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275" tIns="54275" rIns="54275" bIns="542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ckwell"/>
                <a:buNone/>
              </a:pPr>
              <a:r>
                <a:rPr lang="en" sz="1400" b="0" i="0" u="none" strike="noStrike" cap="none">
                  <a:solidFill>
                    <a:schemeClr val="lt1"/>
                  </a:solidFill>
                  <a:latin typeface="Rockwell"/>
                  <a:ea typeface="Rockwell"/>
                  <a:cs typeface="Rockwell"/>
                  <a:sym typeface="Rockwell"/>
                </a:rPr>
                <a:t>SDG's were developed in 2015 after many years after decades of work </a:t>
              </a:r>
              <a:endParaRPr sz="1100"/>
            </a:p>
          </p:txBody>
        </p:sp>
        <p:sp>
          <p:nvSpPr>
            <p:cNvPr id="217" name="Google Shape;217;p33"/>
            <p:cNvSpPr/>
            <p:nvPr/>
          </p:nvSpPr>
          <p:spPr>
            <a:xfrm>
              <a:off x="0" y="2191309"/>
              <a:ext cx="3817203" cy="1597781"/>
            </a:xfrm>
            <a:prstGeom prst="roundRect">
              <a:avLst>
                <a:gd name="adj" fmla="val 16667"/>
              </a:avLst>
            </a:prstGeom>
            <a:solidFill>
              <a:srgbClr val="3194B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3"/>
            <p:cNvSpPr txBox="1"/>
            <p:nvPr/>
          </p:nvSpPr>
          <p:spPr>
            <a:xfrm>
              <a:off x="77997" y="2269306"/>
              <a:ext cx="3661209" cy="14417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275" tIns="54275" rIns="54275" bIns="542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ckwell"/>
                <a:buNone/>
              </a:pPr>
              <a:r>
                <a:rPr lang="en" sz="1400" b="0" i="0" u="none" strike="noStrike" cap="none">
                  <a:solidFill>
                    <a:schemeClr val="lt1"/>
                  </a:solidFill>
                  <a:latin typeface="Rockwell"/>
                  <a:ea typeface="Rockwell"/>
                  <a:cs typeface="Rockwell"/>
                  <a:sym typeface="Rockwell"/>
                </a:rPr>
                <a:t>Roadmap for global action for people and planet </a:t>
              </a:r>
              <a:endParaRPr sz="1100"/>
            </a:p>
          </p:txBody>
        </p:sp>
        <p:sp>
          <p:nvSpPr>
            <p:cNvPr id="219" name="Google Shape;219;p33"/>
            <p:cNvSpPr/>
            <p:nvPr/>
          </p:nvSpPr>
          <p:spPr>
            <a:xfrm>
              <a:off x="0" y="3843810"/>
              <a:ext cx="3817203" cy="1597781"/>
            </a:xfrm>
            <a:prstGeom prst="roundRect">
              <a:avLst>
                <a:gd name="adj" fmla="val 16667"/>
              </a:avLst>
            </a:prstGeom>
            <a:solidFill>
              <a:srgbClr val="3194BA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3"/>
            <p:cNvSpPr txBox="1"/>
            <p:nvPr/>
          </p:nvSpPr>
          <p:spPr>
            <a:xfrm>
              <a:off x="77997" y="3921807"/>
              <a:ext cx="3661209" cy="14417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275" tIns="54275" rIns="54275" bIns="542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Rockwell"/>
                <a:buNone/>
              </a:pPr>
              <a:r>
                <a:rPr lang="en" sz="1400" b="0" i="0" u="none" strike="noStrike" cap="none">
                  <a:solidFill>
                    <a:schemeClr val="lt1"/>
                  </a:solidFill>
                  <a:latin typeface="Rockwell"/>
                  <a:ea typeface="Rockwell"/>
                  <a:cs typeface="Rockwell"/>
                  <a:sym typeface="Rockwell"/>
                </a:rPr>
                <a:t>The 17 Goals were adopted by all UN Member States as part of the 2030 Agenda for Sustainable Development which set out a 15-year plan to achieve the Goals.</a:t>
              </a:r>
              <a:endParaRPr sz="1100"/>
            </a:p>
          </p:txBody>
        </p:sp>
      </p:grpSp>
      <p:grpSp>
        <p:nvGrpSpPr>
          <p:cNvPr id="221" name="Google Shape;221;p33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222" name="Google Shape;222;p33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5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Rockwell"/>
                <a:buNone/>
              </a:pPr>
              <a:endParaRPr sz="15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223" name="Google Shape;223;p33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Rockwel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34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229" name="Google Shape;229;p34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4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" name="Google Shape;231;p3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32" name="Google Shape;232;p34"/>
          <p:cNvSpPr txBox="1"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Rockwell"/>
              <a:buNone/>
            </a:pPr>
            <a:r>
              <a:rPr lang="en" sz="1400" dirty="0">
                <a:solidFill>
                  <a:schemeClr val="lt1"/>
                </a:solidFill>
              </a:rPr>
              <a:t>GOALS FOR #7</a:t>
            </a:r>
            <a:endParaRPr sz="1400" dirty="0"/>
          </a:p>
        </p:txBody>
      </p:sp>
      <p:sp>
        <p:nvSpPr>
          <p:cNvPr id="233" name="Google Shape;233;p34"/>
          <p:cNvSpPr txBox="1">
            <a:spLocks noGrp="1"/>
          </p:cNvSpPr>
          <p:nvPr>
            <p:ph type="body" idx="1"/>
          </p:nvPr>
        </p:nvSpPr>
        <p:spPr>
          <a:xfrm>
            <a:off x="802386" y="1288473"/>
            <a:ext cx="7543800" cy="3340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139700" lvl="0" indent="-146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▪"/>
            </a:pPr>
            <a:r>
              <a:rPr lang="en" sz="1600" dirty="0">
                <a:solidFill>
                  <a:schemeClr val="lt2"/>
                </a:solidFill>
              </a:rPr>
              <a:t>By 2030, ensure universal access to affordable, reliable and modern energy services</a:t>
            </a:r>
            <a:endParaRPr sz="1600" dirty="0"/>
          </a:p>
          <a:p>
            <a:pPr marL="139700" lvl="0" indent="-1460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</a:pPr>
            <a:r>
              <a:rPr lang="en" sz="1600" dirty="0">
                <a:solidFill>
                  <a:schemeClr val="lt2"/>
                </a:solidFill>
              </a:rPr>
              <a:t>By 2030, increase substantially the share of renewable energy in the global energy mix</a:t>
            </a:r>
            <a:endParaRPr sz="1600" dirty="0"/>
          </a:p>
          <a:p>
            <a:pPr marL="139700" lvl="0" indent="-1460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</a:pPr>
            <a:r>
              <a:rPr lang="en" sz="1600" dirty="0">
                <a:solidFill>
                  <a:schemeClr val="lt2"/>
                </a:solidFill>
              </a:rPr>
              <a:t>By 2030, double the global rate of improvement in energy efficiency</a:t>
            </a:r>
            <a:endParaRPr sz="1600" dirty="0"/>
          </a:p>
          <a:p>
            <a:pPr marL="139700" lvl="0" indent="-1460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</a:pPr>
            <a:r>
              <a:rPr lang="en" sz="1600" dirty="0">
                <a:solidFill>
                  <a:schemeClr val="lt2"/>
                </a:solidFill>
              </a:rPr>
              <a:t>By 2030, enhance international cooperation to facilitate access to clean energy research and technology, including renewable energy, energy efficiency and advanced and cleaner fossil-fuel technology, and promote investment in energy infrastructure and clean energy technology</a:t>
            </a:r>
            <a:endParaRPr sz="1600" dirty="0"/>
          </a:p>
          <a:p>
            <a:pPr marL="139700" lvl="0" indent="-14605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300"/>
              <a:buChar char="▪"/>
            </a:pPr>
            <a:r>
              <a:rPr lang="en" sz="1600" dirty="0">
                <a:solidFill>
                  <a:schemeClr val="lt2"/>
                </a:solidFill>
              </a:rPr>
              <a:t>By 2030, expand infrastructure and upgrade technology for supplying modern and sustainable energy services for all in developing countries, in particular least developed countries, small island developing States, and land-locked developing countries, in accordance with their respective programmes of support</a:t>
            </a:r>
            <a:endParaRPr sz="1600" dirty="0"/>
          </a:p>
          <a:p>
            <a:pPr marL="139700" lvl="0" indent="-762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100"/>
              <a:buNone/>
            </a:pPr>
            <a:endParaRPr sz="1300" dirty="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35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240" name="Google Shape;240;p35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Rockwell"/>
                <a:buNone/>
              </a:pPr>
              <a:endParaRPr sz="15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241" name="Google Shape;241;p35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Rockwel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35"/>
          <p:cNvSpPr/>
          <p:nvPr/>
        </p:nvSpPr>
        <p:spPr>
          <a:xfrm>
            <a:off x="0" y="0"/>
            <a:ext cx="2076988" cy="2516957"/>
          </a:xfrm>
          <a:prstGeom prst="rect">
            <a:avLst/>
          </a:prstGeom>
          <a:blipFill rotWithShape="1">
            <a:blip r:embed="rId4">
              <a:alphaModFix/>
            </a:blip>
            <a:tile tx="0" ty="0" sx="92000" sy="89000" flip="xy" algn="ctr"/>
          </a:blip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43" name="Google Shape;243;p35" descr="A picture containing text, sky, person, outdoor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r="-4" b="15084"/>
          <a:stretch/>
        </p:blipFill>
        <p:spPr>
          <a:xfrm>
            <a:off x="2197638" y="-1991"/>
            <a:ext cx="2247127" cy="2518948"/>
          </a:xfrm>
          <a:prstGeom prst="rect">
            <a:avLst/>
          </a:prstGeom>
          <a:solidFill>
            <a:srgbClr val="D5D2DC"/>
          </a:solidFill>
          <a:ln>
            <a:noFill/>
          </a:ln>
        </p:spPr>
      </p:pic>
      <p:pic>
        <p:nvPicPr>
          <p:cNvPr id="244" name="Google Shape;244;p35" descr="A group of people holding sign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18299" r="1" b="6010"/>
          <a:stretch/>
        </p:blipFill>
        <p:spPr>
          <a:xfrm>
            <a:off x="15" y="2628678"/>
            <a:ext cx="4444750" cy="2514822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5"/>
          <p:cNvSpPr/>
          <p:nvPr/>
        </p:nvSpPr>
        <p:spPr>
          <a:xfrm>
            <a:off x="4565415" y="0"/>
            <a:ext cx="4578584" cy="5143499"/>
          </a:xfrm>
          <a:prstGeom prst="rect">
            <a:avLst/>
          </a:prstGeom>
          <a:blipFill rotWithShape="1">
            <a:blip r:embed="rId7">
              <a:alphaModFix amt="60000"/>
            </a:blip>
            <a:tile tx="0" ty="-704850" sx="92000" sy="89000" flip="xy" algn="ctr"/>
          </a:blip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46" name="Google Shape;246;p35"/>
          <p:cNvSpPr txBox="1">
            <a:spLocks noGrp="1"/>
          </p:cNvSpPr>
          <p:nvPr>
            <p:ph type="title"/>
          </p:nvPr>
        </p:nvSpPr>
        <p:spPr>
          <a:xfrm>
            <a:off x="4800600" y="363474"/>
            <a:ext cx="4333918" cy="1217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ockwell"/>
              <a:buNone/>
            </a:pPr>
            <a:r>
              <a:rPr lang="en" sz="3000" b="0"/>
              <a:t>STUDENT INITIATIVE EXAMPLES</a:t>
            </a:r>
            <a:endParaRPr sz="3000"/>
          </a:p>
        </p:txBody>
      </p:sp>
      <p:sp>
        <p:nvSpPr>
          <p:cNvPr id="247" name="Google Shape;247;p35"/>
          <p:cNvSpPr txBox="1">
            <a:spLocks noGrp="1"/>
          </p:cNvSpPr>
          <p:nvPr>
            <p:ph type="body" idx="1"/>
          </p:nvPr>
        </p:nvSpPr>
        <p:spPr>
          <a:xfrm>
            <a:off x="4800599" y="1591056"/>
            <a:ext cx="3974689" cy="30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400">
                <a:solidFill>
                  <a:schemeClr val="dk1"/>
                </a:solidFill>
              </a:rPr>
              <a:t>- </a:t>
            </a:r>
            <a:r>
              <a:rPr lang="en" sz="1800">
                <a:solidFill>
                  <a:schemeClr val="dk1"/>
                </a:solidFill>
              </a:rPr>
              <a:t>Climate Strikes </a:t>
            </a:r>
            <a:endParaRPr sz="11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sz="1800">
                <a:solidFill>
                  <a:schemeClr val="dk1"/>
                </a:solidFill>
              </a:rPr>
              <a:t>- Thrift Shops </a:t>
            </a:r>
            <a:endParaRPr sz="11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sz="1800">
                <a:solidFill>
                  <a:schemeClr val="dk1"/>
                </a:solidFill>
              </a:rPr>
              <a:t>- Meetings on Sustainable Practices </a:t>
            </a:r>
            <a:endParaRPr sz="11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sz="1800">
                <a:solidFill>
                  <a:schemeClr val="dk1"/>
                </a:solidFill>
              </a:rPr>
              <a:t>- Clean up Days </a:t>
            </a:r>
            <a:endParaRPr sz="11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sz="1800">
                <a:solidFill>
                  <a:schemeClr val="dk1"/>
                </a:solidFill>
              </a:rPr>
              <a:t>- Awareness on Environmental Issues </a:t>
            </a:r>
            <a:endParaRPr sz="11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sz="1800">
                <a:solidFill>
                  <a:schemeClr val="dk1"/>
                </a:solidFill>
              </a:rPr>
              <a:t>- Social Media Posts </a:t>
            </a:r>
            <a:endParaRPr sz="11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sz="1800">
                <a:solidFill>
                  <a:schemeClr val="dk1"/>
                </a:solidFill>
              </a:rPr>
              <a:t>- Taking climate action outside of campus</a:t>
            </a:r>
            <a:endParaRPr sz="11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endParaRPr sz="1400">
              <a:solidFill>
                <a:schemeClr val="dk1"/>
              </a:solidFill>
            </a:endParaRPr>
          </a:p>
        </p:txBody>
      </p:sp>
      <p:grpSp>
        <p:nvGrpSpPr>
          <p:cNvPr id="248" name="Google Shape;248;p35"/>
          <p:cNvGrpSpPr/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249" name="Google Shape;249;p35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rotWithShape="1">
              <a:blip r:embed="rId3">
                <a:alphaModFix/>
              </a:blip>
              <a:tile tx="50800" ty="0" sx="85000" sy="85000" flip="none" algn="tl"/>
            </a:blip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Rockwell"/>
                <a:buNone/>
              </a:pPr>
              <a:endParaRPr sz="1500" b="1" i="0" u="none" strike="noStrike" cap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250" name="Google Shape;250;p35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Rockwel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36"/>
          <p:cNvPicPr preferRelativeResize="0"/>
          <p:nvPr/>
        </p:nvPicPr>
        <p:blipFill rotWithShape="1">
          <a:blip r:embed="rId3">
            <a:alphaModFix/>
          </a:blip>
          <a:srcRect t="13085" r="-3" b="13506"/>
          <a:stretch/>
        </p:blipFill>
        <p:spPr>
          <a:xfrm>
            <a:off x="-401105" y="2808226"/>
            <a:ext cx="3980323" cy="2335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6"/>
          <p:cNvPicPr preferRelativeResize="0"/>
          <p:nvPr/>
        </p:nvPicPr>
        <p:blipFill rotWithShape="1">
          <a:blip r:embed="rId4">
            <a:alphaModFix/>
          </a:blip>
          <a:srcRect t="9192" r="1" b="19702"/>
          <a:stretch/>
        </p:blipFill>
        <p:spPr>
          <a:xfrm>
            <a:off x="15" y="-16321"/>
            <a:ext cx="5214991" cy="2812644"/>
          </a:xfrm>
          <a:custGeom>
            <a:avLst/>
            <a:gdLst/>
            <a:ahLst/>
            <a:cxnLst/>
            <a:rect l="l" t="t" r="r" b="b"/>
            <a:pathLst>
              <a:path w="7279913" h="3895335" extrusionOk="0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257" name="Google Shape;257;p36" descr="A picture containing text, newspaper, posing, sig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 t="13079" r="2" b="4501"/>
          <a:stretch/>
        </p:blipFill>
        <p:spPr>
          <a:xfrm>
            <a:off x="5452212" y="-16910"/>
            <a:ext cx="2856849" cy="2354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6" descr="A group of people holding sign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t="15726"/>
          <a:stretch/>
        </p:blipFill>
        <p:spPr>
          <a:xfrm>
            <a:off x="3733801" y="2428846"/>
            <a:ext cx="4834017" cy="270921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6"/>
          <p:cNvSpPr/>
          <p:nvPr/>
        </p:nvSpPr>
        <p:spPr>
          <a:xfrm>
            <a:off x="8567928" y="0"/>
            <a:ext cx="576072" cy="5143500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/>
          <p:nvPr/>
        </p:nvSpPr>
        <p:spPr>
          <a:xfrm>
            <a:off x="481263" y="1504"/>
            <a:ext cx="8181474" cy="5140493"/>
          </a:xfrm>
          <a:custGeom>
            <a:avLst/>
            <a:gdLst/>
            <a:ahLst/>
            <a:cxnLst/>
            <a:rect l="l" t="t" r="r" b="b"/>
            <a:pathLst>
              <a:path w="10908632" h="6853991" extrusionOk="0">
                <a:moveTo>
                  <a:pt x="9059740" y="0"/>
                </a:moveTo>
                <a:lnTo>
                  <a:pt x="9694921" y="0"/>
                </a:lnTo>
                <a:lnTo>
                  <a:pt x="9825053" y="165594"/>
                </a:lnTo>
                <a:cubicBezTo>
                  <a:pt x="10505610" y="1075607"/>
                  <a:pt x="10908632" y="2205238"/>
                  <a:pt x="10908632" y="3429000"/>
                </a:cubicBezTo>
                <a:cubicBezTo>
                  <a:pt x="10908632" y="4652762"/>
                  <a:pt x="10505610" y="5782393"/>
                  <a:pt x="9825053" y="6692406"/>
                </a:cubicBezTo>
                <a:lnTo>
                  <a:pt x="9698072" y="6853991"/>
                </a:lnTo>
                <a:lnTo>
                  <a:pt x="9063562" y="6853991"/>
                </a:lnTo>
                <a:lnTo>
                  <a:pt x="9138428" y="6775466"/>
                </a:lnTo>
                <a:cubicBezTo>
                  <a:pt x="9941761" y="5891604"/>
                  <a:pt x="10431379" y="4717480"/>
                  <a:pt x="10431379" y="3429000"/>
                </a:cubicBezTo>
                <a:cubicBezTo>
                  <a:pt x="10431379" y="2140521"/>
                  <a:pt x="9941761" y="966397"/>
                  <a:pt x="9138428" y="82534"/>
                </a:cubicBezTo>
                <a:close/>
                <a:moveTo>
                  <a:pt x="2037821" y="0"/>
                </a:moveTo>
                <a:lnTo>
                  <a:pt x="8870811" y="0"/>
                </a:lnTo>
                <a:lnTo>
                  <a:pt x="8877212" y="6103"/>
                </a:lnTo>
                <a:cubicBezTo>
                  <a:pt x="9753207" y="882099"/>
                  <a:pt x="10295021" y="2092275"/>
                  <a:pt x="10295021" y="3429000"/>
                </a:cubicBezTo>
                <a:cubicBezTo>
                  <a:pt x="10295021" y="4765725"/>
                  <a:pt x="9753207" y="5975902"/>
                  <a:pt x="8877212" y="6851897"/>
                </a:cubicBezTo>
                <a:lnTo>
                  <a:pt x="8875015" y="6853991"/>
                </a:lnTo>
                <a:lnTo>
                  <a:pt x="2033617" y="6853991"/>
                </a:lnTo>
                <a:lnTo>
                  <a:pt x="2031421" y="6851897"/>
                </a:lnTo>
                <a:cubicBezTo>
                  <a:pt x="1155426" y="5975902"/>
                  <a:pt x="613611" y="4765725"/>
                  <a:pt x="613611" y="3429000"/>
                </a:cubicBezTo>
                <a:cubicBezTo>
                  <a:pt x="613611" y="2092275"/>
                  <a:pt x="1155425" y="882099"/>
                  <a:pt x="2031420" y="6103"/>
                </a:cubicBezTo>
                <a:close/>
                <a:moveTo>
                  <a:pt x="1213711" y="0"/>
                </a:moveTo>
                <a:lnTo>
                  <a:pt x="1848893" y="0"/>
                </a:lnTo>
                <a:lnTo>
                  <a:pt x="1770204" y="82534"/>
                </a:lnTo>
                <a:cubicBezTo>
                  <a:pt x="966871" y="966397"/>
                  <a:pt x="477253" y="2140521"/>
                  <a:pt x="477253" y="3429000"/>
                </a:cubicBezTo>
                <a:cubicBezTo>
                  <a:pt x="477253" y="4717480"/>
                  <a:pt x="966872" y="5891604"/>
                  <a:pt x="1770204" y="6775466"/>
                </a:cubicBezTo>
                <a:lnTo>
                  <a:pt x="1845071" y="6853991"/>
                </a:lnTo>
                <a:lnTo>
                  <a:pt x="1210561" y="6853991"/>
                </a:lnTo>
                <a:lnTo>
                  <a:pt x="1083579" y="6692406"/>
                </a:lnTo>
                <a:cubicBezTo>
                  <a:pt x="403022" y="5782393"/>
                  <a:pt x="0" y="4652762"/>
                  <a:pt x="0" y="3429000"/>
                </a:cubicBezTo>
                <a:cubicBezTo>
                  <a:pt x="0" y="2205238"/>
                  <a:pt x="403022" y="1075607"/>
                  <a:pt x="1083579" y="16559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65" name="Google Shape;265;p37" descr="Graphical user interface, websit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80895" y="-997"/>
            <a:ext cx="5167266" cy="5145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Group Discussion: Our Ideas</a:t>
            </a:r>
            <a:endParaRPr b="1"/>
          </a:p>
        </p:txBody>
      </p:sp>
      <p:sp>
        <p:nvSpPr>
          <p:cNvPr id="271" name="Google Shape;271;p38"/>
          <p:cNvSpPr txBox="1">
            <a:spLocks noGrp="1"/>
          </p:cNvSpPr>
          <p:nvPr>
            <p:ph type="body" idx="1"/>
          </p:nvPr>
        </p:nvSpPr>
        <p:spPr>
          <a:xfrm>
            <a:off x="0" y="1152475"/>
            <a:ext cx="914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i="1" dirty="0">
                <a:solidFill>
                  <a:schemeClr val="dk1"/>
                </a:solidFill>
              </a:rPr>
              <a:t>Look at the </a:t>
            </a:r>
            <a:r>
              <a:rPr lang="en" i="1" u="sng" dirty="0">
                <a:solidFill>
                  <a:schemeClr val="hlink"/>
                </a:solidFill>
                <a:hlinkClick r:id="rId3"/>
              </a:rPr>
              <a:t>forum</a:t>
            </a:r>
            <a:r>
              <a:rPr lang="en" i="1" dirty="0">
                <a:solidFill>
                  <a:schemeClr val="dk1"/>
                </a:solidFill>
              </a:rPr>
              <a:t> and share with your group:</a:t>
            </a:r>
            <a:endParaRPr i="1" dirty="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dirty="0">
                <a:solidFill>
                  <a:schemeClr val="dk1"/>
                </a:solidFill>
              </a:rPr>
              <a:t>What is your idea? </a:t>
            </a:r>
            <a:endParaRPr dirty="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dirty="0">
                <a:solidFill>
                  <a:schemeClr val="dk1"/>
                </a:solidFill>
              </a:rPr>
              <a:t>What questions do you have about other students’ ideas?</a:t>
            </a:r>
            <a:endParaRPr dirty="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" dirty="0">
                <a:solidFill>
                  <a:schemeClr val="dk1"/>
                </a:solidFill>
              </a:rPr>
              <a:t>Reply to 2 group mates’ posts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Be prepared to share your ideas briefly with the class (1 min max)</a:t>
            </a:r>
            <a:endParaRPr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272" name="Google Shape;27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67498" y="3187850"/>
            <a:ext cx="2409024" cy="1250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ood Type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ood Type">
  <a:themeElements>
    <a:clrScheme name="Blue Green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665</Words>
  <Application>Microsoft Office PowerPoint</Application>
  <PresentationFormat>On-screen Show (16:9)</PresentationFormat>
  <Paragraphs>73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Noto Sans Symbols</vt:lpstr>
      <vt:lpstr>Rockwell</vt:lpstr>
      <vt:lpstr>Simple Light</vt:lpstr>
      <vt:lpstr>Wood Type</vt:lpstr>
      <vt:lpstr>Wood Type</vt:lpstr>
      <vt:lpstr>Area Studies: SDG#7 Ideas Forum</vt:lpstr>
      <vt:lpstr>Agenda</vt:lpstr>
      <vt:lpstr>HOMEWORK REVIEW</vt:lpstr>
      <vt:lpstr>UN SUSTAINABLE DEVELOPMENT GOALS   </vt:lpstr>
      <vt:lpstr>GOALS FOR #7</vt:lpstr>
      <vt:lpstr>STUDENT INITIATIVE EXAMPLES</vt:lpstr>
      <vt:lpstr>PowerPoint Presentation</vt:lpstr>
      <vt:lpstr>PowerPoint Presentation</vt:lpstr>
      <vt:lpstr>Group Discussion: Our Ideas</vt:lpstr>
      <vt:lpstr>Group Share</vt:lpstr>
      <vt:lpstr>After you present, let’s reflect…</vt:lpstr>
      <vt:lpstr>Don’t forget! Upcoming Certificate Ceremony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Area Studies: SDG#7 Ideas Forum</dc:title>
  <dc:creator>Catherine Tapia</dc:creator>
  <cp:lastModifiedBy>Catherine Tapia</cp:lastModifiedBy>
  <cp:revision>10</cp:revision>
  <dcterms:modified xsi:type="dcterms:W3CDTF">2022-03-17T23:29:14Z</dcterms:modified>
</cp:coreProperties>
</file>