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7" r:id="rId2"/>
    <p:sldId id="258" r:id="rId3"/>
    <p:sldId id="259" r:id="rId4"/>
    <p:sldId id="261" r:id="rId5"/>
    <p:sldId id="260" r:id="rId6"/>
    <p:sldId id="256" r:id="rId7"/>
    <p:sldId id="263" r:id="rId8"/>
    <p:sldId id="262" r:id="rId9"/>
    <p:sldId id="264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01" autoAdjust="0"/>
    <p:restoredTop sz="94660"/>
  </p:normalViewPr>
  <p:slideViewPr>
    <p:cSldViewPr>
      <p:cViewPr varScale="1">
        <p:scale>
          <a:sx n="111" d="100"/>
          <a:sy n="111" d="100"/>
        </p:scale>
        <p:origin x="-32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694CA-3192-4CDA-B600-2A1835D39ADD}" type="datetimeFigureOut">
              <a:rPr lang="en-US" smtClean="0"/>
              <a:t>2/6/2013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A1C46-4116-4C1E-B77E-3E536E6B26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630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9C800-B237-4E87-9153-362B73B9C765}" type="datetimeFigureOut">
              <a:rPr lang="en-US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BA635-19B7-43A7-B5F6-FD541FC5AA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799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CF76E-FD53-4049-A5B9-DA0FAE0B3326}" type="datetimeFigureOut">
              <a:rPr lang="en-US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54BF4-B828-402C-B42C-527DA1C45E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0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E6DFB-3C12-487A-9915-E3B2750F6520}" type="datetimeFigureOut">
              <a:rPr lang="en-US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F431D-76E9-416D-9F09-45B21DC93F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55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E3476-F3A0-4D9A-A7D0-6A2A77529C3D}" type="datetimeFigureOut">
              <a:rPr lang="en-US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137DA-21F0-44D3-8768-0092D011AB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59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B2C7D-3DBC-4208-9285-061D5DBAE3B6}" type="datetimeFigureOut">
              <a:rPr lang="en-US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6BAEE-3A03-4943-B20A-04FC6CC122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90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75443-BCF6-4EE8-A483-77E209149397}" type="datetimeFigureOut">
              <a:rPr lang="en-US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1B219-8EDD-4C1B-B509-0D7072BC1F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0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60738-8272-4522-A389-4C1CC88C6780}" type="datetimeFigureOut">
              <a:rPr lang="en-US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D666F-456C-4731-AB45-DE2A71EA1C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76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77923-7F7B-418F-9D5A-64E05573DFD5}" type="datetimeFigureOut">
              <a:rPr lang="en-US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082EF-B7D5-4ECA-8641-94A2BF6457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4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3CA94-2A23-43D0-B3B7-3A78743BD331}" type="datetimeFigureOut">
              <a:rPr lang="en-US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D4FCB-9542-43D4-B185-490C24C358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55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F5F33-0538-4157-8635-8296418BB76F}" type="datetimeFigureOut">
              <a:rPr lang="en-US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805A8-D828-40B0-A841-A97B37D937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54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40938-5FF5-4A57-B664-942D6CF68874}" type="datetimeFigureOut">
              <a:rPr lang="en-US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E28ED-093F-45B5-A128-DD8766CCB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69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7EBA98-DDCB-483D-85B4-1F6DEC124908}" type="datetimeFigureOut">
              <a:rPr lang="en-US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CBCC84-F586-4315-922C-350AB731D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usm.edu/gsr/graduatestudies/index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usm.edu/gsr/faculty/index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Office of Graduate Studies &amp; 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Gerardo M. Gonzalez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Dean of Graduate Studies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Associate Vice President for Research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OGSR Mission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248400" cy="50292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The mission of the Office of Graduate Studies and Research is to support faculty and students to foster and sustain an environment of academic excellence through a strong commitment to promote graduate education, research, creative activity, and collaborative initiatives, such as centers, institutes, and faculty-student research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5867399"/>
            <a:ext cx="4227632" cy="64633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hlinkClick r:id="rId3"/>
              </a:rPr>
              <a:t>csusm.edu/gsr/graduatestudies/index.html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80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4800"/>
            <a:ext cx="5943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OGSR Internal Funding Opportunities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5943600" cy="49530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Grant Proposal Seed Monies (GPSM)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Up to $3,000 to support faculty development of an external funding application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University Professional Development (UPD) grants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Up to $8,000 to support faculty research and creative activities and innovative instruction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37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304800"/>
            <a:ext cx="441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GPSM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324600" cy="51816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Aim is to support </a:t>
            </a:r>
            <a:r>
              <a:rPr lang="en-US" sz="2400" dirty="0">
                <a:solidFill>
                  <a:schemeClr val="bg1"/>
                </a:solidFill>
              </a:rPr>
              <a:t>faculty in the development and submission of proposals for external </a:t>
            </a:r>
            <a:r>
              <a:rPr lang="en-US" sz="2400" dirty="0" smtClean="0">
                <a:solidFill>
                  <a:schemeClr val="bg1"/>
                </a:solidFill>
              </a:rPr>
              <a:t>funds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Proposals may involve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grants or fellowships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for research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, scholarly activities, and/or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pedagogy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Funds </a:t>
            </a:r>
            <a:r>
              <a:rPr lang="en-US" sz="2400" dirty="0">
                <a:solidFill>
                  <a:schemeClr val="bg1"/>
                </a:solidFill>
              </a:rPr>
              <a:t>may be used for supplies, equipment, </a:t>
            </a:r>
            <a:r>
              <a:rPr lang="en-US" sz="2400" dirty="0" smtClean="0">
                <a:solidFill>
                  <a:schemeClr val="bg1"/>
                </a:solidFill>
              </a:rPr>
              <a:t>research travel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smtClean="0">
                <a:solidFill>
                  <a:schemeClr val="bg1"/>
                </a:solidFill>
              </a:rPr>
              <a:t>stipends for assistance, </a:t>
            </a:r>
            <a:r>
              <a:rPr lang="en-US" sz="2400" dirty="0">
                <a:solidFill>
                  <a:schemeClr val="bg1"/>
                </a:solidFill>
              </a:rPr>
              <a:t>student assistants, grant writing assistance, or </a:t>
            </a:r>
            <a:r>
              <a:rPr lang="en-US" sz="2400" dirty="0" smtClean="0">
                <a:solidFill>
                  <a:schemeClr val="bg1"/>
                </a:solidFill>
              </a:rPr>
              <a:t>needs </a:t>
            </a:r>
            <a:r>
              <a:rPr lang="en-US" sz="2400" dirty="0">
                <a:solidFill>
                  <a:schemeClr val="bg1"/>
                </a:solidFill>
              </a:rPr>
              <a:t>associated with proposal development  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Faculty stipends and course </a:t>
            </a:r>
            <a:r>
              <a:rPr lang="en-US" sz="2400" smtClean="0">
                <a:solidFill>
                  <a:schemeClr val="bg1">
                    <a:lumMod val="65000"/>
                  </a:schemeClr>
                </a:solidFill>
              </a:rPr>
              <a:t>releases </a:t>
            </a:r>
            <a:r>
              <a:rPr lang="en-US" sz="2400" smtClean="0">
                <a:solidFill>
                  <a:schemeClr val="bg1">
                    <a:lumMod val="65000"/>
                  </a:schemeClr>
                </a:solidFill>
              </a:rPr>
              <a:t>are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not supported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Applications </a:t>
            </a:r>
            <a:r>
              <a:rPr lang="en-US" sz="2400" dirty="0" smtClean="0">
                <a:solidFill>
                  <a:schemeClr val="bg1"/>
                </a:solidFill>
              </a:rPr>
              <a:t>are accepted throughout </a:t>
            </a:r>
            <a:r>
              <a:rPr lang="en-US" sz="2400" dirty="0">
                <a:solidFill>
                  <a:schemeClr val="bg1"/>
                </a:solidFill>
              </a:rPr>
              <a:t>the </a:t>
            </a:r>
            <a:r>
              <a:rPr lang="en-US" sz="2400" dirty="0" smtClean="0">
                <a:solidFill>
                  <a:schemeClr val="bg1"/>
                </a:solidFill>
              </a:rPr>
              <a:t>year and reviewed </a:t>
            </a:r>
            <a:r>
              <a:rPr lang="en-US" sz="2400" dirty="0">
                <a:solidFill>
                  <a:schemeClr val="bg1"/>
                </a:solidFill>
              </a:rPr>
              <a:t>by </a:t>
            </a:r>
            <a:r>
              <a:rPr lang="en-US" sz="2400" dirty="0" smtClean="0">
                <a:solidFill>
                  <a:schemeClr val="bg1"/>
                </a:solidFill>
              </a:rPr>
              <a:t>a faculty committee which makes recommendations to the AVP-Research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93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304800"/>
            <a:ext cx="441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UPD 2013-14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400800" cy="5105400"/>
          </a:xfrm>
        </p:spPr>
        <p:txBody>
          <a:bodyPr/>
          <a:lstStyle/>
          <a:p>
            <a:pPr marL="285750"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Primary </a:t>
            </a:r>
            <a:r>
              <a:rPr lang="en-US" sz="2000" dirty="0">
                <a:solidFill>
                  <a:schemeClr val="bg1"/>
                </a:solidFill>
              </a:rPr>
              <a:t>purpose </a:t>
            </a:r>
            <a:r>
              <a:rPr lang="en-US" sz="2000" dirty="0" smtClean="0">
                <a:solidFill>
                  <a:schemeClr val="bg1"/>
                </a:solidFill>
              </a:rPr>
              <a:t>is </a:t>
            </a:r>
            <a:r>
              <a:rPr lang="en-US" sz="2000" dirty="0">
                <a:solidFill>
                  <a:schemeClr val="bg1"/>
                </a:solidFill>
              </a:rPr>
              <a:t>to assist </a:t>
            </a:r>
            <a:r>
              <a:rPr lang="en-US" sz="2000" dirty="0" smtClean="0">
                <a:solidFill>
                  <a:schemeClr val="bg1"/>
                </a:solidFill>
              </a:rPr>
              <a:t>faculty working </a:t>
            </a:r>
            <a:r>
              <a:rPr lang="en-US" sz="2000" dirty="0">
                <a:solidFill>
                  <a:schemeClr val="bg1"/>
                </a:solidFill>
              </a:rPr>
              <a:t>to meet the qualifications for retention, tenure, </a:t>
            </a:r>
            <a:r>
              <a:rPr lang="en-US" sz="2000" dirty="0" smtClean="0">
                <a:solidFill>
                  <a:schemeClr val="bg1"/>
                </a:solidFill>
              </a:rPr>
              <a:t>and/ or promotion</a:t>
            </a:r>
          </a:p>
          <a:p>
            <a:pPr marL="285750"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Awards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may be made to tenured full professors and/or librarians at a rank equivalent to full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professors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, coaches, and lecturers in unique and limited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circumstances</a:t>
            </a:r>
          </a:p>
          <a:p>
            <a:pPr marL="285750"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Provides </a:t>
            </a:r>
            <a:r>
              <a:rPr lang="en-US" sz="2000" dirty="0">
                <a:solidFill>
                  <a:schemeClr val="bg1"/>
                </a:solidFill>
              </a:rPr>
              <a:t>support for faculty research, scholarship, and creative activities as well </a:t>
            </a:r>
            <a:r>
              <a:rPr lang="en-US" sz="2000" dirty="0" smtClean="0">
                <a:solidFill>
                  <a:schemeClr val="bg1"/>
                </a:solidFill>
              </a:rPr>
              <a:t>as innovative pedagogy </a:t>
            </a:r>
          </a:p>
          <a:p>
            <a:pPr marL="742950" lvl="2" indent="-342900"/>
            <a:r>
              <a:rPr lang="en-US" sz="1800" dirty="0">
                <a:solidFill>
                  <a:schemeClr val="bg1"/>
                </a:solidFill>
              </a:rPr>
              <a:t>E</a:t>
            </a:r>
            <a:r>
              <a:rPr lang="en-US" sz="1800" dirty="0" smtClean="0">
                <a:solidFill>
                  <a:schemeClr val="bg1"/>
                </a:solidFill>
              </a:rPr>
              <a:t>quipment/ supplies</a:t>
            </a:r>
          </a:p>
          <a:p>
            <a:pPr marL="742950" lvl="2" indent="-342900"/>
            <a:r>
              <a:rPr lang="en-US" sz="1800" dirty="0">
                <a:solidFill>
                  <a:schemeClr val="bg1"/>
                </a:solidFill>
              </a:rPr>
              <a:t>S</a:t>
            </a:r>
            <a:r>
              <a:rPr lang="en-US" sz="1800" dirty="0" smtClean="0">
                <a:solidFill>
                  <a:schemeClr val="bg1"/>
                </a:solidFill>
              </a:rPr>
              <a:t>tudent assistants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smtClean="0">
                <a:solidFill>
                  <a:schemeClr val="bg1"/>
                </a:solidFill>
              </a:rPr>
              <a:t>research assistants, transcription/ translation/ analysis services</a:t>
            </a:r>
          </a:p>
          <a:p>
            <a:pPr marL="742950" lvl="2" indent="-342900"/>
            <a:r>
              <a:rPr lang="en-US" sz="1800" dirty="0" smtClean="0">
                <a:solidFill>
                  <a:schemeClr val="bg1"/>
                </a:solidFill>
              </a:rPr>
              <a:t>Travel </a:t>
            </a:r>
            <a:r>
              <a:rPr lang="en-US" sz="1800" dirty="0">
                <a:solidFill>
                  <a:schemeClr val="bg1"/>
                </a:solidFill>
              </a:rPr>
              <a:t>to present papers at professional </a:t>
            </a:r>
            <a:r>
              <a:rPr lang="en-US" sz="1800" dirty="0" smtClean="0">
                <a:solidFill>
                  <a:schemeClr val="bg1"/>
                </a:solidFill>
              </a:rPr>
              <a:t>meetings</a:t>
            </a:r>
          </a:p>
          <a:p>
            <a:pPr marL="742950" lvl="2" indent="-342900"/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ublish results </a:t>
            </a:r>
            <a:r>
              <a:rPr lang="en-US" sz="1800" dirty="0">
                <a:solidFill>
                  <a:schemeClr val="bg1"/>
                </a:solidFill>
              </a:rPr>
              <a:t>of previous </a:t>
            </a:r>
            <a:r>
              <a:rPr lang="en-US" sz="1800" dirty="0" smtClean="0">
                <a:solidFill>
                  <a:schemeClr val="bg1"/>
                </a:solidFill>
              </a:rPr>
              <a:t>research </a:t>
            </a:r>
          </a:p>
          <a:p>
            <a:pPr marL="742950" lvl="2" indent="-342900"/>
            <a:r>
              <a:rPr lang="en-US" sz="1800" dirty="0">
                <a:solidFill>
                  <a:schemeClr val="bg1"/>
                </a:solidFill>
              </a:rPr>
              <a:t>C</a:t>
            </a:r>
            <a:r>
              <a:rPr lang="en-US" sz="1800" dirty="0" smtClean="0">
                <a:solidFill>
                  <a:schemeClr val="bg1"/>
                </a:solidFill>
              </a:rPr>
              <a:t>ourse </a:t>
            </a:r>
            <a:r>
              <a:rPr lang="en-US" sz="1800" dirty="0">
                <a:solidFill>
                  <a:schemeClr val="bg1"/>
                </a:solidFill>
              </a:rPr>
              <a:t>release </a:t>
            </a:r>
            <a:r>
              <a:rPr lang="en-US" sz="1800" dirty="0" smtClean="0">
                <a:solidFill>
                  <a:schemeClr val="bg1"/>
                </a:solidFill>
              </a:rPr>
              <a:t>for fall 2013 or spring 2014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Academic Senate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Faculty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Grants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Committee reviews proposals and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recommends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awards to AVPR and Provost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orbel" pitchFamily="34" charset="0"/>
              </a:rPr>
              <a:t>Submission </a:t>
            </a:r>
            <a:r>
              <a:rPr lang="en-US" sz="2000" dirty="0">
                <a:solidFill>
                  <a:schemeClr val="bg1"/>
                </a:solidFill>
                <a:latin typeface="Corbel" pitchFamily="34" charset="0"/>
              </a:rPr>
              <a:t>Deadline Monday, February 18</a:t>
            </a:r>
            <a:r>
              <a:rPr lang="en-US" sz="2000" baseline="30000" dirty="0">
                <a:solidFill>
                  <a:schemeClr val="bg1"/>
                </a:solidFill>
                <a:latin typeface="Corbel" pitchFamily="34" charset="0"/>
              </a:rPr>
              <a:t>th</a:t>
            </a:r>
            <a:r>
              <a:rPr lang="en-US" sz="2000" dirty="0">
                <a:solidFill>
                  <a:schemeClr val="bg1"/>
                </a:solidFill>
                <a:latin typeface="Corbel" pitchFamily="34" charset="0"/>
              </a:rPr>
              <a:t> by 11am </a:t>
            </a:r>
          </a:p>
          <a:p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1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2778451" y="225039"/>
            <a:ext cx="632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dirty="0" smtClean="0">
                <a:solidFill>
                  <a:schemeClr val="bg1"/>
                </a:solidFill>
                <a:cs typeface="Calibri" pitchFamily="34" charset="0"/>
              </a:rPr>
              <a:t>Other Opportunities </a:t>
            </a:r>
            <a:r>
              <a:rPr lang="en-US" sz="3200" dirty="0">
                <a:solidFill>
                  <a:schemeClr val="bg1"/>
                </a:solidFill>
                <a:cs typeface="Calibri" pitchFamily="34" charset="0"/>
              </a:rPr>
              <a:t>for Faculty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5600" y="990600"/>
            <a:ext cx="6096000" cy="622734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cap="small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Celebration </a:t>
            </a:r>
            <a:r>
              <a:rPr lang="en-US" sz="2400" b="1" cap="small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of Faculty Research &amp; Creative Activities </a:t>
            </a:r>
          </a:p>
          <a:p>
            <a:pPr marL="742950" lvl="1" indent="-285750" fontAlgn="auto">
              <a:spcBef>
                <a:spcPts val="5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Registration is now open!</a:t>
            </a:r>
          </a:p>
          <a:p>
            <a:pPr marL="742950" lvl="1" indent="-285750" fontAlgn="auto">
              <a:spcBef>
                <a:spcPts val="5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April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12, 2013  11am-1:30pm </a:t>
            </a:r>
          </a:p>
          <a:p>
            <a:pPr marL="742950" lvl="1" indent="-285750" fontAlgn="auto">
              <a:spcBef>
                <a:spcPts val="0"/>
              </a:spcBef>
              <a:spcAft>
                <a:spcPts val="80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Clarke Field House, Hunter Gymnasium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Faculty Research Interest Form</a:t>
            </a:r>
            <a:endParaRPr lang="en-US" sz="24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742950" lvl="1" indent="-285750" fontAlgn="auto">
              <a:spcBef>
                <a:spcPts val="500"/>
              </a:spcBef>
              <a:spcAft>
                <a:spcPts val="8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  <a:cs typeface="+mn-cs"/>
              </a:rPr>
              <a:t>Submit an online form</a:t>
            </a:r>
          </a:p>
          <a:p>
            <a:pPr marL="742950" lvl="1" indent="-285750" fontAlgn="auto">
              <a:spcBef>
                <a:spcPts val="500"/>
              </a:spcBef>
              <a:spcAft>
                <a:spcPts val="8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  <a:cs typeface="+mn-cs"/>
              </a:rPr>
              <a:t>Be added to our Faculty Research Interest Directory</a:t>
            </a: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 smtClean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cap="small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Spring Forward :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Advancing Faculty Grant Development Success</a:t>
            </a:r>
            <a:endParaRPr lang="en-US" sz="2400" b="1" cap="small" dirty="0" smtClean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Co-Sponsored by OGSR and the Faculty Center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Join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colleges for a series of workshops and roundtables by Leticia McCart,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program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planning and grant writing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consultant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/>
            </a:r>
            <a:br>
              <a:rPr lang="en-US" sz="1600" dirty="0">
                <a:latin typeface="+mn-lt"/>
              </a:rPr>
            </a:br>
            <a:endParaRPr lang="en-US" sz="1600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304800"/>
            <a:ext cx="441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Spring Forward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248400" cy="5105400"/>
          </a:xfrm>
        </p:spPr>
        <p:txBody>
          <a:bodyPr/>
          <a:lstStyle/>
          <a:p>
            <a:pPr marL="5715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200" u="sng" dirty="0">
                <a:solidFill>
                  <a:schemeClr val="bg1"/>
                </a:solidFill>
              </a:rPr>
              <a:t>Grant Development </a:t>
            </a:r>
            <a:r>
              <a:rPr lang="en-US" sz="2200" u="sng" dirty="0" smtClean="0">
                <a:solidFill>
                  <a:schemeClr val="bg1"/>
                </a:solidFill>
              </a:rPr>
              <a:t>Roundtables</a:t>
            </a:r>
            <a:endParaRPr lang="en-US" sz="2200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chemeClr val="bg1"/>
                </a:solidFill>
              </a:rPr>
              <a:t>National Science Foundation  Transforming Undergraduate Education in Science, Technology, Engineering and Math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Monday, February 25,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12:00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- 1:00 p.m., KEL 2413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chemeClr val="bg1"/>
                </a:solidFill>
              </a:rPr>
              <a:t>U.S. Department of Education  Undergraduate International Studies and Foreign Language </a:t>
            </a:r>
            <a:r>
              <a:rPr lang="en-US" sz="1800" dirty="0" smtClean="0">
                <a:solidFill>
                  <a:schemeClr val="bg1"/>
                </a:solidFill>
              </a:rPr>
              <a:t>Program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     Monday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, March 4,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10:30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- 11:30 a.m., KEL 2413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chemeClr val="bg1"/>
                </a:solidFill>
              </a:rPr>
              <a:t>National Endowment for the Humanities – Digital Humanities Start-Up </a:t>
            </a:r>
            <a:r>
              <a:rPr lang="en-US" sz="1800" dirty="0" smtClean="0">
                <a:solidFill>
                  <a:schemeClr val="bg1"/>
                </a:solidFill>
              </a:rPr>
              <a:t>Grants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i="1" dirty="0">
                <a:solidFill>
                  <a:schemeClr val="bg1"/>
                </a:solidFill>
              </a:rPr>
              <a:t> </a:t>
            </a:r>
            <a:r>
              <a:rPr lang="en-US" sz="1800" i="1" dirty="0" smtClean="0">
                <a:solidFill>
                  <a:schemeClr val="bg1"/>
                </a:solidFill>
              </a:rPr>
              <a:t>      </a:t>
            </a:r>
            <a:r>
              <a:rPr lang="en-US" sz="1800" i="1" dirty="0" smtClean="0">
                <a:solidFill>
                  <a:schemeClr val="bg1">
                    <a:lumMod val="65000"/>
                  </a:schemeClr>
                </a:solidFill>
              </a:rPr>
              <a:t>Beverages </a:t>
            </a:r>
            <a:r>
              <a:rPr lang="en-US" sz="1800" i="1" dirty="0">
                <a:solidFill>
                  <a:schemeClr val="bg1">
                    <a:lumMod val="65000"/>
                  </a:schemeClr>
                </a:solidFill>
              </a:rPr>
              <a:t>and </a:t>
            </a:r>
            <a:r>
              <a:rPr lang="en-US" sz="1800" i="1" dirty="0" smtClean="0">
                <a:solidFill>
                  <a:schemeClr val="bg1">
                    <a:lumMod val="65000"/>
                  </a:schemeClr>
                </a:solidFill>
              </a:rPr>
              <a:t>cookies provided</a:t>
            </a:r>
            <a:endParaRPr lang="en-US" sz="18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       Monday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, March 11,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12:00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- 1:00 p.m., KEL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2413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800" u="sng" dirty="0" smtClean="0">
              <a:solidFill>
                <a:schemeClr val="bg1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200" u="sng" dirty="0" smtClean="0">
                <a:solidFill>
                  <a:schemeClr val="bg1"/>
                </a:solidFill>
              </a:rPr>
              <a:t>Grant </a:t>
            </a:r>
            <a:r>
              <a:rPr lang="en-US" sz="2200" u="sng" dirty="0">
                <a:solidFill>
                  <a:schemeClr val="bg1"/>
                </a:solidFill>
              </a:rPr>
              <a:t>Development </a:t>
            </a:r>
            <a:r>
              <a:rPr lang="en-US" sz="2200" u="sng" dirty="0" smtClean="0">
                <a:solidFill>
                  <a:schemeClr val="bg1"/>
                </a:solidFill>
              </a:rPr>
              <a:t>Workshops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Planning </a:t>
            </a:r>
            <a:r>
              <a:rPr lang="en-US" sz="1800" dirty="0">
                <a:solidFill>
                  <a:schemeClr val="bg1"/>
                </a:solidFill>
              </a:rPr>
              <a:t>and Writing Successful Federal Grant Proposals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Monday, February 25,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9:00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- 10:00 a.m., KEL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2413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How </a:t>
            </a:r>
            <a:r>
              <a:rPr lang="en-US" sz="1800" dirty="0">
                <a:solidFill>
                  <a:schemeClr val="bg1"/>
                </a:solidFill>
              </a:rPr>
              <a:t>to Create an Opportunity from a Declined Proposal </a:t>
            </a:r>
            <a:r>
              <a:rPr lang="en-US" sz="1800" i="1" dirty="0" smtClean="0">
                <a:solidFill>
                  <a:schemeClr val="bg1">
                    <a:lumMod val="65000"/>
                  </a:schemeClr>
                </a:solidFill>
              </a:rPr>
              <a:t>Lunch </a:t>
            </a:r>
            <a:r>
              <a:rPr lang="en-US" sz="1800" i="1" dirty="0">
                <a:solidFill>
                  <a:schemeClr val="bg1">
                    <a:lumMod val="65000"/>
                  </a:schemeClr>
                </a:solidFill>
              </a:rPr>
              <a:t>will be </a:t>
            </a:r>
            <a:r>
              <a:rPr lang="en-US" sz="1800" i="1" dirty="0" smtClean="0">
                <a:solidFill>
                  <a:schemeClr val="bg1">
                    <a:lumMod val="65000"/>
                  </a:schemeClr>
                </a:solidFill>
              </a:rPr>
              <a:t>served</a:t>
            </a:r>
            <a:endParaRPr lang="en-US" sz="18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       Monday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, March 4,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12:00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- 2:00 p.m., KEL 2413</a:t>
            </a:r>
          </a:p>
        </p:txBody>
      </p:sp>
    </p:spTree>
    <p:extLst>
      <p:ext uri="{BB962C8B-B14F-4D97-AF65-F5344CB8AC3E}">
        <p14:creationId xmlns:p14="http://schemas.microsoft.com/office/powerpoint/2010/main" val="321689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304800"/>
            <a:ext cx="5943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  <a:cs typeface="Calibri" pitchFamily="34" charset="0"/>
              </a:rPr>
              <a:t>Opportunities for Students</a:t>
            </a:r>
            <a:endParaRPr lang="en-US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5943600" cy="510540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Symposium on Student Research, Creative Activities, &amp; Innovation (SRCI)</a:t>
            </a:r>
          </a:p>
          <a:p>
            <a:pPr lvl="1" fontAlgn="auto">
              <a:spcBef>
                <a:spcPts val="5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Formerly the CSUSM Student Research Competition</a:t>
            </a:r>
          </a:p>
          <a:p>
            <a:pPr lvl="1" fontAlgn="auto">
              <a:spcBef>
                <a:spcPts val="5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Submission 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Deadline: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February 13, 2013 by 11:59 pm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Prep Session: </a:t>
            </a:r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Tuesday February 19, 2013 in the Clarke Field House, Room 110</a:t>
            </a:r>
          </a:p>
          <a:p>
            <a:pPr lvl="1" fontAlgn="auto">
              <a:spcBef>
                <a:spcPts val="0"/>
              </a:spcBef>
              <a:spcAft>
                <a:spcPts val="800"/>
              </a:spcAft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Oral Presentations</a:t>
            </a:r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 Friday, March 1</a:t>
            </a:r>
            <a:r>
              <a:rPr lang="en-US" sz="1600" baseline="30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</a:t>
            </a:r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Chancellors </a:t>
            </a:r>
            <a:r>
              <a:rPr lang="en-US" sz="20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Doctoral Incentive Program (CDIP)</a:t>
            </a:r>
          </a:p>
          <a:p>
            <a:pPr lvl="1" fontAlgn="auto">
              <a:spcBef>
                <a:spcPts val="500"/>
              </a:spcBef>
              <a:spcAft>
                <a:spcPts val="80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Applications Due: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Monday February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600" baseline="30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th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 by 4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pm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California Pre-Doctoral Scholarship</a:t>
            </a:r>
          </a:p>
          <a:p>
            <a:pPr lvl="1" fontAlgn="auto">
              <a:spcBef>
                <a:spcPts val="500"/>
              </a:spcBef>
              <a:spcAft>
                <a:spcPts val="80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Applications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Due: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Monday March 18</a:t>
            </a:r>
            <a:r>
              <a:rPr lang="en-US" sz="1600" baseline="30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th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fontAlgn="auto">
              <a:spcBef>
                <a:spcPts val="500"/>
              </a:spcBef>
              <a:spcAft>
                <a:spcPts val="8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Student Research Travel Funds</a:t>
            </a:r>
          </a:p>
          <a:p>
            <a:pPr lvl="1" fontAlgn="auto">
              <a:spcBef>
                <a:spcPts val="500"/>
              </a:spcBef>
              <a:spcAft>
                <a:spcPts val="8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Students accepted to present research at a professional/scientific meeting  can request support 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304800"/>
            <a:ext cx="441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5943600" cy="4525963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2438400"/>
            <a:ext cx="3358996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hlinkClick r:id="rId3"/>
              </a:rPr>
              <a:t>csusm.edu/gsr/faculty/index.html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69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 Senate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Academic Senate Ppt</Template>
  <TotalTime>439</TotalTime>
  <Words>496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Academic Senate Ppt</vt:lpstr>
      <vt:lpstr>Office of Graduate Studies &amp; Research</vt:lpstr>
      <vt:lpstr>OGSR Mission</vt:lpstr>
      <vt:lpstr>OGSR Internal Funding Opportunities</vt:lpstr>
      <vt:lpstr>GPSM</vt:lpstr>
      <vt:lpstr>UPD 2013-14</vt:lpstr>
      <vt:lpstr>PowerPoint Presentation</vt:lpstr>
      <vt:lpstr>Spring Forward </vt:lpstr>
      <vt:lpstr>Opportunities for Students</vt:lpstr>
      <vt:lpstr>Questions?</vt:lpstr>
    </vt:vector>
  </TitlesOfParts>
  <Company>Cal State San Marcos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Regan</dc:creator>
  <cp:lastModifiedBy>IITS</cp:lastModifiedBy>
  <cp:revision>19</cp:revision>
  <cp:lastPrinted>2013-02-06T20:27:44Z</cp:lastPrinted>
  <dcterms:created xsi:type="dcterms:W3CDTF">2013-02-01T17:51:53Z</dcterms:created>
  <dcterms:modified xsi:type="dcterms:W3CDTF">2013-02-06T20:31:45Z</dcterms:modified>
</cp:coreProperties>
</file>