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81" r:id="rId3"/>
    <p:sldId id="275" r:id="rId4"/>
    <p:sldId id="282" r:id="rId5"/>
    <p:sldId id="283" r:id="rId6"/>
    <p:sldId id="284" r:id="rId7"/>
    <p:sldId id="285" r:id="rId8"/>
    <p:sldId id="286" r:id="rId9"/>
    <p:sldId id="287" r:id="rId10"/>
    <p:sldId id="259" r:id="rId11"/>
    <p:sldId id="267" r:id="rId12"/>
    <p:sldId id="268" r:id="rId13"/>
    <p:sldId id="269" r:id="rId14"/>
    <p:sldId id="278" r:id="rId15"/>
    <p:sldId id="272" r:id="rId16"/>
    <p:sldId id="270" r:id="rId17"/>
    <p:sldId id="279" r:id="rId18"/>
    <p:sldId id="277" r:id="rId19"/>
    <p:sldId id="271" r:id="rId2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660"/>
  </p:normalViewPr>
  <p:slideViewPr>
    <p:cSldViewPr snapToGrid="0">
      <p:cViewPr varScale="1">
        <p:scale>
          <a:sx n="97" d="100"/>
          <a:sy n="97" d="100"/>
        </p:scale>
        <p:origin x="-3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37A259A-938C-449A-87A1-03CF7373BA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818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79A432-280D-42CF-8364-C1DA5AEF34D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4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A1444E-B082-43A4-BC81-AF870F4F9D82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8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G_21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09613"/>
            <a:ext cx="9144000" cy="756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93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495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E58765-F737-48A0-8006-07D73B6BE3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9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9A96A-DBAA-4F6A-B576-6E1D1B0E46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98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8707-8086-45B1-A672-5A2CAB4E60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890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4170-200D-4FFB-825B-616FC9EAC4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47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BDFAE-2253-4684-AA71-395F0E2616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69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EF38-BE4F-4D79-BE22-F2372540FE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09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C1366-83C9-44CF-9E2C-CE04A51700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072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869F-0C40-4BE6-8D60-A349C2D319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12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20EA-8A2B-4115-A9A7-7E580CF137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25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8C78D-E34E-4DF6-8C79-E3BBFB099C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912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CB13F-B99A-460F-B306-B43247A571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42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03D50-24A4-4812-B026-D158F3133C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79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B351C-1C5D-4B0B-A148-C2FCE1300F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577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IMG_2115v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4338"/>
            <a:ext cx="9144000" cy="756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4AB7506-EE48-4696-80BA-9CA2A85B24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mmunity.csusm.edu/course/view.php?id=3105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deed.com/salar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77875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b="1" dirty="0" smtClean="0"/>
              <a:t>Teacher Preparation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33650"/>
            <a:ext cx="6221413" cy="1752600"/>
          </a:xfrm>
        </p:spPr>
        <p:txBody>
          <a:bodyPr/>
          <a:lstStyle/>
          <a:p>
            <a:pPr eaLnBrk="1" hangingPunct="1"/>
            <a:r>
              <a:rPr lang="en-GB" altLang="en-US" sz="4000" dirty="0" smtClean="0"/>
              <a:t>CSUSM, Palomar, </a:t>
            </a:r>
            <a:r>
              <a:rPr lang="en-GB" altLang="en-US" sz="4000" dirty="0" err="1" smtClean="0"/>
              <a:t>MiraCosta</a:t>
            </a:r>
            <a:r>
              <a:rPr lang="en-GB" altLang="en-US" sz="4000" dirty="0" smtClean="0"/>
              <a:t> Pathways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Report Out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What conversations have you had with colleagues regarding the Teacher Education Pathway we are creating? 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As a result of those conversations how aware of the teacher shortage do you think your colleagues are?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How invested is your institution?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9352"/>
          </a:xfrm>
        </p:spPr>
        <p:txBody>
          <a:bodyPr/>
          <a:lstStyle/>
          <a:p>
            <a:r>
              <a:rPr lang="en-US" dirty="0" smtClean="0"/>
              <a:t>As a result of those conversations what issues do we need to address?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3387"/>
            <a:ext cx="8229600" cy="388277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48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concerns do we need to address?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52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-164954"/>
            <a:ext cx="8229600" cy="709306"/>
          </a:xfrm>
        </p:spPr>
        <p:txBody>
          <a:bodyPr/>
          <a:lstStyle/>
          <a:p>
            <a:r>
              <a:rPr lang="en-US" dirty="0">
                <a:latin typeface="Calibri" charset="0"/>
              </a:rPr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77342"/>
            <a:ext cx="5233316" cy="5311549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ea typeface="SimSun" panose="02010600030101010101" pitchFamily="2" charset="-122"/>
              </a:rPr>
              <a:t>Benchmarks</a:t>
            </a:r>
          </a:p>
          <a:p>
            <a:pPr>
              <a:defRPr/>
            </a:pPr>
            <a:r>
              <a:rPr lang="en-US" dirty="0" smtClean="0">
                <a:ea typeface="SimSun" panose="02010600030101010101" pitchFamily="2" charset="-122"/>
              </a:rPr>
              <a:t>ESM Waiver/P-2</a:t>
            </a:r>
          </a:p>
          <a:p>
            <a:pPr marL="0" indent="0">
              <a:buNone/>
              <a:defRPr/>
            </a:pPr>
            <a:r>
              <a:rPr lang="en-US" dirty="0" smtClean="0">
                <a:ea typeface="SimSun" panose="02010600030101010101" pitchFamily="2" charset="-122"/>
              </a:rPr>
              <a:t>	-Degree Planners</a:t>
            </a:r>
          </a:p>
          <a:p>
            <a:pPr marL="0" indent="0">
              <a:buNone/>
              <a:defRPr/>
            </a:pPr>
            <a:r>
              <a:rPr lang="en-US" dirty="0">
                <a:ea typeface="SimSun" panose="02010600030101010101" pitchFamily="2" charset="-122"/>
              </a:rPr>
              <a:t>	</a:t>
            </a:r>
            <a:r>
              <a:rPr lang="en-US" dirty="0" smtClean="0">
                <a:ea typeface="SimSun" panose="02010600030101010101" pitchFamily="2" charset="-122"/>
              </a:rPr>
              <a:t>-Depth of Studies</a:t>
            </a:r>
          </a:p>
          <a:p>
            <a:pPr marL="0" indent="0">
              <a:buNone/>
              <a:defRPr/>
            </a:pPr>
            <a:r>
              <a:rPr lang="en-US" dirty="0" smtClean="0">
                <a:ea typeface="SimSun" panose="02010600030101010101" pitchFamily="2" charset="-122"/>
              </a:rPr>
              <a:t>		</a:t>
            </a:r>
            <a:r>
              <a:rPr lang="en-US" dirty="0" err="1" smtClean="0">
                <a:ea typeface="SimSun" panose="02010600030101010101" pitchFamily="2" charset="-122"/>
              </a:rPr>
              <a:t>Fdn</a:t>
            </a:r>
            <a:r>
              <a:rPr lang="en-US" dirty="0" smtClean="0">
                <a:ea typeface="SimSun" panose="02010600030101010101" pitchFamily="2" charset="-122"/>
              </a:rPr>
              <a:t> Math</a:t>
            </a:r>
            <a:endParaRPr lang="en-US" dirty="0">
              <a:ea typeface="SimSun" panose="02010600030101010101" pitchFamily="2" charset="-122"/>
            </a:endParaRPr>
          </a:p>
          <a:p>
            <a:pPr marL="0" indent="0">
              <a:buNone/>
              <a:defRPr/>
            </a:pPr>
            <a:r>
              <a:rPr lang="en-US" dirty="0" smtClean="0">
                <a:ea typeface="SimSun" panose="02010600030101010101" pitchFamily="2" charset="-122"/>
              </a:rPr>
              <a:t>		</a:t>
            </a:r>
            <a:r>
              <a:rPr lang="en-US" dirty="0" err="1" smtClean="0">
                <a:ea typeface="SimSun" panose="02010600030101010101" pitchFamily="2" charset="-122"/>
              </a:rPr>
              <a:t>Fdn</a:t>
            </a:r>
            <a:r>
              <a:rPr lang="en-US" dirty="0" smtClean="0">
                <a:ea typeface="SimSun" panose="02010600030101010101" pitchFamily="2" charset="-122"/>
              </a:rPr>
              <a:t> Science</a:t>
            </a:r>
          </a:p>
          <a:p>
            <a:pPr marL="0" indent="0">
              <a:buNone/>
              <a:defRPr/>
            </a:pPr>
            <a:r>
              <a:rPr lang="en-US" dirty="0">
                <a:ea typeface="SimSun" panose="02010600030101010101" pitchFamily="2" charset="-122"/>
              </a:rPr>
              <a:t>	</a:t>
            </a:r>
            <a:r>
              <a:rPr lang="en-US" dirty="0" smtClean="0">
                <a:ea typeface="SimSun" panose="02010600030101010101" pitchFamily="2" charset="-122"/>
              </a:rPr>
              <a:t>	Bilingual</a:t>
            </a:r>
          </a:p>
          <a:p>
            <a:pPr marL="0" indent="0">
              <a:buNone/>
              <a:defRPr/>
            </a:pPr>
            <a:r>
              <a:rPr lang="en-US" dirty="0">
                <a:ea typeface="SimSun" panose="02010600030101010101" pitchFamily="2" charset="-122"/>
              </a:rPr>
              <a:t>	</a:t>
            </a:r>
            <a:r>
              <a:rPr lang="en-US" dirty="0" smtClean="0">
                <a:ea typeface="SimSun" panose="02010600030101010101" pitchFamily="2" charset="-122"/>
              </a:rPr>
              <a:t>	Spec. Ed.</a:t>
            </a:r>
            <a:endParaRPr lang="en-US" dirty="0">
              <a:ea typeface="SimSun" panose="02010600030101010101" pitchFamily="2" charset="-122"/>
            </a:endParaRPr>
          </a:p>
          <a:p>
            <a:pPr>
              <a:defRPr/>
            </a:pPr>
            <a:r>
              <a:rPr lang="en-US" dirty="0" smtClean="0">
                <a:ea typeface="SimSun" panose="02010600030101010101" pitchFamily="2" charset="-122"/>
              </a:rPr>
              <a:t>CC Teacher Education Transfer Agreement</a:t>
            </a:r>
          </a:p>
          <a:p>
            <a:pPr>
              <a:defRPr/>
            </a:pPr>
            <a:r>
              <a:rPr lang="en-US" dirty="0" smtClean="0">
                <a:ea typeface="SimSun" panose="02010600030101010101" pitchFamily="2" charset="-122"/>
              </a:rPr>
              <a:t>ITEP Organizational Support</a:t>
            </a:r>
          </a:p>
          <a:p>
            <a:pPr marL="0" indent="0">
              <a:buNone/>
              <a:defRPr/>
            </a:pPr>
            <a:endParaRPr lang="en-US" dirty="0" smtClean="0">
              <a:ea typeface="SimSun" panose="02010600030101010101" pitchFamily="2" charset="-122"/>
            </a:endParaRPr>
          </a:p>
          <a:p>
            <a:pPr>
              <a:defRPr/>
            </a:pPr>
            <a:endParaRPr lang="en-US" dirty="0">
              <a:ea typeface="SimSun" panose="02010600030101010101" pitchFamily="2" charset="-122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8144" y="577342"/>
            <a:ext cx="2818656" cy="554882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ea typeface="SimSun" panose="02010600030101010101" pitchFamily="2" charset="-122"/>
              </a:rPr>
              <a:t>Dates</a:t>
            </a:r>
          </a:p>
          <a:p>
            <a:pPr>
              <a:defRPr/>
            </a:pPr>
            <a:endParaRPr lang="en-US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1409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Overview of Current Integrated Credential Program (ICP)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ITEP Community Moodle:</a:t>
            </a:r>
          </a:p>
          <a:p>
            <a:pPr lvl="1"/>
            <a:r>
              <a:rPr lang="en-US" dirty="0" smtClean="0"/>
              <a:t>“Integrated </a:t>
            </a:r>
            <a:r>
              <a:rPr lang="en-US" dirty="0"/>
              <a:t>Credential Program (ICP) </a:t>
            </a:r>
            <a:r>
              <a:rPr lang="en-US" dirty="0" smtClean="0"/>
              <a:t>Curriculum”</a:t>
            </a:r>
          </a:p>
          <a:p>
            <a:r>
              <a:rPr lang="en-US" dirty="0" smtClean="0"/>
              <a:t>Conversion to ITEP</a:t>
            </a:r>
          </a:p>
          <a:p>
            <a:pPr lvl="1"/>
            <a:r>
              <a:rPr lang="en-US" dirty="0" smtClean="0"/>
              <a:t>Remove CSET Subtests</a:t>
            </a:r>
          </a:p>
          <a:p>
            <a:pPr lvl="1"/>
            <a:r>
              <a:rPr lang="en-US" dirty="0" smtClean="0"/>
              <a:t>Summer school</a:t>
            </a:r>
          </a:p>
          <a:p>
            <a:pPr lvl="1"/>
            <a:r>
              <a:rPr lang="en-US" dirty="0" smtClean="0"/>
              <a:t>Clinical practice earlier?</a:t>
            </a:r>
          </a:p>
          <a:p>
            <a:pPr lvl="1"/>
            <a:r>
              <a:rPr lang="en-US" dirty="0"/>
              <a:t>Move to co-requisite model?</a:t>
            </a:r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14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Resources on ITEP Community Moodle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Pending Legislation</a:t>
            </a:r>
          </a:p>
          <a:p>
            <a:r>
              <a:rPr lang="en-US" dirty="0" smtClean="0"/>
              <a:t>Liberal Studies Lower-Division Transfer Pattern</a:t>
            </a:r>
          </a:p>
          <a:p>
            <a:r>
              <a:rPr lang="en-US" smtClean="0"/>
              <a:t>ICP pamphlet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ITEP Community Moodle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http://community.csusm.edu/course/view.php?id=</a:t>
            </a:r>
            <a:r>
              <a:rPr lang="en-US" dirty="0" smtClean="0">
                <a:hlinkClick r:id="rId2"/>
              </a:rPr>
              <a:t>3105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28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-131963"/>
            <a:ext cx="8229600" cy="643324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charset="0"/>
              </a:rPr>
              <a:t>Work Groups by Task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577342"/>
            <a:ext cx="8229600" cy="5608467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Calibri" charset="0"/>
              </a:rPr>
              <a:t>Increased Visibility of Lower Division Transfer Pattern for Liberal Studies</a:t>
            </a:r>
          </a:p>
          <a:p>
            <a:pPr lvl="1" eaLnBrk="1" hangingPunct="1"/>
            <a:r>
              <a:rPr lang="en-US" dirty="0">
                <a:latin typeface="Calibri" charset="0"/>
                <a:ea typeface="SimSun" charset="0"/>
              </a:rPr>
              <a:t>Seats in Classes</a:t>
            </a:r>
          </a:p>
          <a:p>
            <a:pPr lvl="1" eaLnBrk="1" hangingPunct="1"/>
            <a:r>
              <a:rPr lang="en-US" dirty="0">
                <a:latin typeface="Calibri" charset="0"/>
                <a:ea typeface="SimSun" charset="0"/>
              </a:rPr>
              <a:t>Teacher Preparation Information</a:t>
            </a:r>
          </a:p>
          <a:p>
            <a:pPr eaLnBrk="1" hangingPunct="1"/>
            <a:r>
              <a:rPr lang="en-US" sz="2800" dirty="0">
                <a:latin typeface="Calibri" charset="0"/>
              </a:rPr>
              <a:t>ESM Waiver</a:t>
            </a:r>
          </a:p>
          <a:p>
            <a:pPr eaLnBrk="1" hangingPunct="1"/>
            <a:r>
              <a:rPr lang="en-US" sz="2800" dirty="0">
                <a:latin typeface="Calibri" charset="0"/>
              </a:rPr>
              <a:t>Foundational Math Depth of Studies</a:t>
            </a:r>
          </a:p>
          <a:p>
            <a:pPr eaLnBrk="1" hangingPunct="1"/>
            <a:r>
              <a:rPr lang="en-US" sz="2800" dirty="0">
                <a:latin typeface="Calibri" charset="0"/>
              </a:rPr>
              <a:t>Foundational Science Depth of Studies</a:t>
            </a:r>
          </a:p>
          <a:p>
            <a:pPr eaLnBrk="1" hangingPunct="1"/>
            <a:r>
              <a:rPr lang="en-US" sz="2800" dirty="0">
                <a:latin typeface="Calibri" charset="0"/>
              </a:rPr>
              <a:t>Bilingual Preparation (Spanish Depth of Studies?)</a:t>
            </a:r>
          </a:p>
          <a:p>
            <a:pPr eaLnBrk="1" hangingPunct="1"/>
            <a:r>
              <a:rPr lang="en-US" sz="2800" dirty="0">
                <a:latin typeface="Calibri" charset="0"/>
              </a:rPr>
              <a:t>Special Education, Bilingual Degree Planners</a:t>
            </a:r>
          </a:p>
          <a:p>
            <a:pPr eaLnBrk="1" hangingPunct="1"/>
            <a:r>
              <a:rPr lang="en-US" sz="2800" dirty="0">
                <a:latin typeface="Calibri" charset="0"/>
              </a:rPr>
              <a:t>Overall ITEP Degree Planner</a:t>
            </a:r>
          </a:p>
          <a:p>
            <a:pPr eaLnBrk="1" hangingPunct="1"/>
            <a:r>
              <a:rPr lang="en-US" sz="2800" dirty="0">
                <a:latin typeface="Calibri" charset="0"/>
              </a:rPr>
              <a:t>Recruitment Pipeline</a:t>
            </a:r>
          </a:p>
          <a:p>
            <a:pPr eaLnBrk="1" hangingPunct="1"/>
            <a:endParaRPr lang="en-US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79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Conversations with our Colleagues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updates, new information, ideas do you need to share with your colleagues?</a:t>
            </a:r>
          </a:p>
          <a:p>
            <a:r>
              <a:rPr lang="en-US" dirty="0" smtClean="0"/>
              <a:t>What questions do you need to ask?</a:t>
            </a:r>
          </a:p>
          <a:p>
            <a:r>
              <a:rPr lang="en-US" dirty="0" smtClean="0"/>
              <a:t>Who do you need to talk to that you haven’t talked to yet?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11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341"/>
            <a:ext cx="9144000" cy="1466019"/>
          </a:xfrm>
        </p:spPr>
        <p:txBody>
          <a:bodyPr/>
          <a:lstStyle/>
          <a:p>
            <a:r>
              <a:rPr lang="en-US" sz="3200" dirty="0" smtClean="0"/>
              <a:t>As we continue building the teacher pathways reviewing curriculum, let’s do so with a 21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Century Mindset</a:t>
            </a:r>
            <a:endParaRPr lang="en-US" sz="3200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6" b="4546"/>
          <a:stretch>
            <a:fillRect/>
          </a:stretch>
        </p:blipFill>
        <p:spPr>
          <a:xfrm>
            <a:off x="0" y="1715669"/>
            <a:ext cx="9144000" cy="5459870"/>
          </a:xfrm>
        </p:spPr>
      </p:pic>
    </p:spTree>
    <p:extLst>
      <p:ext uri="{BB962C8B-B14F-4D97-AF65-F5344CB8AC3E}">
        <p14:creationId xmlns:p14="http://schemas.microsoft.com/office/powerpoint/2010/main" val="2132671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Next meeting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dirty="0" smtClean="0">
                <a:latin typeface="Calibri" charset="0"/>
              </a:rPr>
              <a:t>February 16, 2017</a:t>
            </a:r>
            <a:endParaRPr lang="en-US" dirty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dirty="0">
                <a:latin typeface="Calibri" charset="0"/>
              </a:rPr>
              <a:t>9:30-12:00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Calibri" charset="0"/>
            </a:endParaRPr>
          </a:p>
          <a:p>
            <a:pPr marL="0" indent="0">
              <a:buFont typeface="Arial" charset="0"/>
              <a:buNone/>
            </a:pPr>
            <a:r>
              <a:rPr lang="en-US" dirty="0" smtClean="0">
                <a:latin typeface="Calibri" charset="0"/>
              </a:rPr>
              <a:t>SBSB 3219</a:t>
            </a:r>
          </a:p>
          <a:p>
            <a:pPr marL="0" indent="0">
              <a:buFont typeface="Arial" charset="0"/>
              <a:buNone/>
            </a:pPr>
            <a:r>
              <a:rPr lang="en-US" dirty="0" smtClean="0">
                <a:latin typeface="Calibri" charset="0"/>
              </a:rPr>
              <a:t>Note </a:t>
            </a:r>
            <a:r>
              <a:rPr lang="en-US" dirty="0">
                <a:latin typeface="Calibri" charset="0"/>
              </a:rPr>
              <a:t>that this </a:t>
            </a:r>
          </a:p>
          <a:p>
            <a:pPr marL="0" indent="0">
              <a:buFont typeface="Arial" charset="0"/>
              <a:buNone/>
            </a:pPr>
            <a:r>
              <a:rPr lang="en-US" dirty="0">
                <a:latin typeface="Calibri" charset="0"/>
              </a:rPr>
              <a:t>Is different </a:t>
            </a:r>
          </a:p>
          <a:p>
            <a:pPr marL="0" indent="0">
              <a:buFont typeface="Arial" charset="0"/>
              <a:buNone/>
            </a:pPr>
            <a:r>
              <a:rPr lang="en-US" dirty="0">
                <a:latin typeface="Calibri" charset="0"/>
              </a:rPr>
              <a:t>Room! </a:t>
            </a:r>
          </a:p>
        </p:txBody>
      </p:sp>
      <p:pic>
        <p:nvPicPr>
          <p:cNvPr id="38915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654" y="2218520"/>
            <a:ext cx="5084861" cy="370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4132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 for our work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One Track </a:t>
            </a:r>
          </a:p>
          <a:p>
            <a:pPr algn="ctr"/>
            <a:r>
              <a:rPr lang="en-US" dirty="0" smtClean="0"/>
              <a:t>(aka 19</a:t>
            </a:r>
            <a:r>
              <a:rPr lang="en-US" baseline="30000" dirty="0" smtClean="0"/>
              <a:t>th</a:t>
            </a:r>
            <a:r>
              <a:rPr lang="en-US" dirty="0" smtClean="0"/>
              <a:t> century) </a:t>
            </a:r>
            <a:endParaRPr lang="en-US" dirty="0"/>
          </a:p>
        </p:txBody>
      </p:sp>
      <p:pic>
        <p:nvPicPr>
          <p:cNvPr id="7" name="Content Placeholder 6" descr="imgre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5" r="15985"/>
          <a:stretch>
            <a:fillRect/>
          </a:stretch>
        </p:blipFill>
        <p:spPr>
          <a:xfrm>
            <a:off x="457200" y="2174874"/>
            <a:ext cx="3975130" cy="4935185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Multiple Pathways </a:t>
            </a:r>
          </a:p>
          <a:p>
            <a:pPr algn="ctr"/>
            <a:r>
              <a:rPr lang="en-US" dirty="0" smtClean="0"/>
              <a:t>(aka 20</a:t>
            </a:r>
            <a:r>
              <a:rPr lang="en-US" baseline="30000" dirty="0" smtClean="0"/>
              <a:t>th</a:t>
            </a:r>
            <a:r>
              <a:rPr lang="en-US" dirty="0" smtClean="0"/>
              <a:t> century)</a:t>
            </a:r>
            <a:endParaRPr lang="en-US" dirty="0"/>
          </a:p>
        </p:txBody>
      </p:sp>
      <p:pic>
        <p:nvPicPr>
          <p:cNvPr id="6" name="Content Placeholder 5" descr="images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6" r="11696"/>
          <a:stretch>
            <a:fillRect/>
          </a:stretch>
        </p:blipFill>
        <p:spPr>
          <a:xfrm>
            <a:off x="4645025" y="2174874"/>
            <a:ext cx="4041775" cy="4683125"/>
          </a:xfrm>
        </p:spPr>
      </p:pic>
    </p:spTree>
    <p:extLst>
      <p:ext uri="{BB962C8B-B14F-4D97-AF65-F5344CB8AC3E}">
        <p14:creationId xmlns:p14="http://schemas.microsoft.com/office/powerpoint/2010/main" val="322014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1" b="6281"/>
          <a:stretch>
            <a:fillRect/>
          </a:stretch>
        </p:blipFill>
        <p:spPr>
          <a:xfrm>
            <a:off x="0" y="0"/>
            <a:ext cx="9144000" cy="7142547"/>
          </a:xfrm>
        </p:spPr>
      </p:pic>
    </p:spTree>
    <p:extLst>
      <p:ext uri="{BB962C8B-B14F-4D97-AF65-F5344CB8AC3E}">
        <p14:creationId xmlns:p14="http://schemas.microsoft.com/office/powerpoint/2010/main" val="422103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the End in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Teaching Credentials Offered at CSUSM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Multiple Subjects (MS)(Elementary)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Single Subject (SS)(Secondary) 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Middle Level (MS + SS)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Special Education (MS + Spec. Ed.)</a:t>
            </a:r>
          </a:p>
        </p:txBody>
      </p:sp>
    </p:spTree>
    <p:extLst>
      <p:ext uri="{BB962C8B-B14F-4D97-AF65-F5344CB8AC3E}">
        <p14:creationId xmlns:p14="http://schemas.microsoft.com/office/powerpoint/2010/main" val="3489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666" y="235355"/>
            <a:ext cx="8229600" cy="1143000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Elementary Teachers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Advising Considerations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an be done in 4 years!</a:t>
            </a:r>
          </a:p>
          <a:p>
            <a:r>
              <a:rPr lang="en-US" dirty="0" smtClean="0"/>
              <a:t>Elementary Teachers are more marketable when they have an added authorization, e.g. bilingual and/or special education. </a:t>
            </a:r>
          </a:p>
          <a:p>
            <a:r>
              <a:rPr lang="en-US" dirty="0" smtClean="0"/>
              <a:t>Early advising for bilingual teacher may include more formal preparation in Spanish.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408" y="-165327"/>
            <a:ext cx="33401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5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Secondary Teachers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Advising Considerations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an be done in 5 years</a:t>
            </a:r>
          </a:p>
          <a:p>
            <a:r>
              <a:rPr lang="en-US" dirty="0" smtClean="0"/>
              <a:t>Social Studies teachers are not in high demand. </a:t>
            </a:r>
          </a:p>
          <a:p>
            <a:r>
              <a:rPr lang="en-US" dirty="0" smtClean="0"/>
              <a:t>Consider subject matter preparation in more than one area e.g. physics and mathematics, social studies and English.</a:t>
            </a:r>
          </a:p>
          <a:p>
            <a:r>
              <a:rPr lang="en-US" dirty="0" smtClean="0"/>
              <a:t>Math and Science have lots of opportunities for scholarships and grants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982" y="-314257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11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Middle Level Advising 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Considerations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723"/>
          </a:xfrm>
        </p:spPr>
        <p:txBody>
          <a:bodyPr/>
          <a:lstStyle/>
          <a:p>
            <a:r>
              <a:rPr lang="en-US" sz="2800" dirty="0" smtClean="0"/>
              <a:t>Can be done in 4 years! </a:t>
            </a:r>
          </a:p>
          <a:p>
            <a:r>
              <a:rPr lang="en-US" sz="2800" dirty="0" smtClean="0"/>
              <a:t>Includes a multiple subjects and single subject credential. </a:t>
            </a:r>
          </a:p>
          <a:p>
            <a:r>
              <a:rPr lang="en-US" sz="2800" dirty="0" smtClean="0"/>
              <a:t>Foundational math (ability to teach Alg. I, II and Geometry)</a:t>
            </a:r>
          </a:p>
          <a:p>
            <a:r>
              <a:rPr lang="en-US" sz="2800" dirty="0" smtClean="0"/>
              <a:t>Foundational Science (ability to teach earth, life and physical sciences)</a:t>
            </a:r>
          </a:p>
          <a:p>
            <a:r>
              <a:rPr lang="en-US" sz="2800" dirty="0" smtClean="0"/>
              <a:t>Repeat…</a:t>
            </a:r>
            <a:r>
              <a:rPr lang="en-US" sz="2800" dirty="0"/>
              <a:t>Math and Science have lots of opportunities for scholarships and grants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241" y="-261881"/>
            <a:ext cx="34798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546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Shortage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some advising strategies to steer prospective teachers to consider these high need areas?</a:t>
            </a:r>
          </a:p>
          <a:p>
            <a:r>
              <a:rPr lang="en-US" dirty="0" smtClean="0"/>
              <a:t>Special Education </a:t>
            </a:r>
          </a:p>
          <a:p>
            <a:r>
              <a:rPr lang="en-US" dirty="0" smtClean="0"/>
              <a:t>Bilingual</a:t>
            </a:r>
          </a:p>
          <a:p>
            <a:r>
              <a:rPr lang="en-US" dirty="0" smtClean="0"/>
              <a:t>Mathematics</a:t>
            </a:r>
          </a:p>
          <a:p>
            <a:r>
              <a:rPr lang="en-US" dirty="0" smtClean="0"/>
              <a:t>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72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 Salaries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://www.indeed.com/</a:t>
            </a:r>
            <a:r>
              <a:rPr lang="en-US" sz="1800" dirty="0" smtClean="0">
                <a:hlinkClick r:id="rId2"/>
              </a:rPr>
              <a:t>salaries</a:t>
            </a:r>
            <a:r>
              <a:rPr lang="en-US" sz="1800" dirty="0"/>
              <a:t>, http://city-</a:t>
            </a:r>
            <a:r>
              <a:rPr lang="en-US" sz="1800" dirty="0" err="1"/>
              <a:t>salaries.careertrends.com</a:t>
            </a:r>
            <a:r>
              <a:rPr lang="en-US" sz="1800" dirty="0"/>
              <a:t>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7312"/>
          </a:xfrm>
        </p:spPr>
        <p:txBody>
          <a:bodyPr/>
          <a:lstStyle/>
          <a:p>
            <a:r>
              <a:rPr lang="en-US" dirty="0" smtClean="0"/>
              <a:t>Special Education Teachers	- $61,185</a:t>
            </a:r>
          </a:p>
          <a:p>
            <a:r>
              <a:rPr lang="en-US" dirty="0" smtClean="0"/>
              <a:t>Mathematics Teacher - $55,553</a:t>
            </a:r>
          </a:p>
          <a:p>
            <a:r>
              <a:rPr lang="en-US" dirty="0" smtClean="0"/>
              <a:t>Ambulance Driver	- $22,490</a:t>
            </a:r>
          </a:p>
          <a:p>
            <a:r>
              <a:rPr lang="en-US" dirty="0" smtClean="0"/>
              <a:t>Food Service Managers - $55,790</a:t>
            </a:r>
          </a:p>
          <a:p>
            <a:r>
              <a:rPr lang="en-US" dirty="0" smtClean="0"/>
              <a:t>Youth Social Workers - $59,320</a:t>
            </a:r>
          </a:p>
          <a:p>
            <a:r>
              <a:rPr lang="en-US" dirty="0" smtClean="0"/>
              <a:t>Receptionist - $23,000</a:t>
            </a:r>
          </a:p>
          <a:p>
            <a:r>
              <a:rPr lang="en-US" dirty="0" smtClean="0"/>
              <a:t>Law Enforcement - $46,102</a:t>
            </a:r>
          </a:p>
          <a:p>
            <a:r>
              <a:rPr lang="en-US" dirty="0" smtClean="0"/>
              <a:t>Firefighter - $41,156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7349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AB57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67"/>
        </a:dk1>
        <a:lt1>
          <a:srgbClr val="FFFFFF"/>
        </a:lt1>
        <a:dk2>
          <a:srgbClr val="0E6224"/>
        </a:dk2>
        <a:lt2>
          <a:srgbClr val="7ACCE6"/>
        </a:lt2>
        <a:accent1>
          <a:srgbClr val="745D4A"/>
        </a:accent1>
        <a:accent2>
          <a:srgbClr val="E28000"/>
        </a:accent2>
        <a:accent3>
          <a:srgbClr val="FFFFFF"/>
        </a:accent3>
        <a:accent4>
          <a:srgbClr val="0A2757"/>
        </a:accent4>
        <a:accent5>
          <a:srgbClr val="BCB6B1"/>
        </a:accent5>
        <a:accent6>
          <a:srgbClr val="CD7300"/>
        </a:accent6>
        <a:hlink>
          <a:srgbClr val="FFAB2D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535</Words>
  <Application>Microsoft Macintosh PowerPoint</Application>
  <PresentationFormat>On-screen Show (4:3)</PresentationFormat>
  <Paragraphs>103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Teacher Preparation</vt:lpstr>
      <vt:lpstr>Metaphor for our work </vt:lpstr>
      <vt:lpstr>PowerPoint Presentation</vt:lpstr>
      <vt:lpstr>Keep the End in Mind</vt:lpstr>
      <vt:lpstr>Elementary Teachers Advising Considerations</vt:lpstr>
      <vt:lpstr>Secondary Teachers Advising Considerations</vt:lpstr>
      <vt:lpstr>Middle Level Advising  Considerations</vt:lpstr>
      <vt:lpstr>Teacher Shortage Areas</vt:lpstr>
      <vt:lpstr>Beginning Salaries  https://www.indeed.com/salaries, http://city-salaries.careertrends.com/</vt:lpstr>
      <vt:lpstr>Report Out</vt:lpstr>
      <vt:lpstr>As a result of those conversations what issues do we need to address?</vt:lpstr>
      <vt:lpstr>What concerns do we need to address?</vt:lpstr>
      <vt:lpstr>Goals</vt:lpstr>
      <vt:lpstr>Overview of Current Integrated Credential Program (ICP)</vt:lpstr>
      <vt:lpstr>New Resources on ITEP Community Moodle</vt:lpstr>
      <vt:lpstr>Work Groups by Task</vt:lpstr>
      <vt:lpstr>Conversations with our Colleagues</vt:lpstr>
      <vt:lpstr>As we continue building the teacher pathways reviewing curriculum, let’s do so with a 21st Century Mindset</vt:lpstr>
      <vt:lpstr>Next meeting</vt:lpstr>
    </vt:vector>
  </TitlesOfParts>
  <Company>Clearly Presented Ltd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Pencils template</dc:title>
  <dc:creator>Presentation Magazine</dc:creator>
  <cp:lastModifiedBy>Patricia Stall</cp:lastModifiedBy>
  <cp:revision>32</cp:revision>
  <dcterms:created xsi:type="dcterms:W3CDTF">2009-11-03T13:35:13Z</dcterms:created>
  <dcterms:modified xsi:type="dcterms:W3CDTF">2017-02-06T16:53:21Z</dcterms:modified>
</cp:coreProperties>
</file>