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00" r:id="rId1"/>
  </p:sldMasterIdLst>
  <p:sldIdLst>
    <p:sldId id="256" r:id="rId2"/>
    <p:sldId id="257" r:id="rId3"/>
    <p:sldId id="258" r:id="rId4"/>
    <p:sldId id="266" r:id="rId5"/>
    <p:sldId id="267" r:id="rId6"/>
    <p:sldId id="268" r:id="rId7"/>
    <p:sldId id="260" r:id="rId8"/>
    <p:sldId id="261" r:id="rId9"/>
    <p:sldId id="262" r:id="rId10"/>
    <p:sldId id="270" r:id="rId11"/>
    <p:sldId id="269" r:id="rId12"/>
    <p:sldId id="271" r:id="rId13"/>
    <p:sldId id="276" r:id="rId14"/>
    <p:sldId id="273" r:id="rId15"/>
    <p:sldId id="274" r:id="rId16"/>
    <p:sldId id="263" r:id="rId17"/>
    <p:sldId id="275" r:id="rId18"/>
    <p:sldId id="264" r:id="rId19"/>
    <p:sldId id="265"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26"/>
    <p:restoredTop sz="94595"/>
  </p:normalViewPr>
  <p:slideViewPr>
    <p:cSldViewPr>
      <p:cViewPr varScale="1">
        <p:scale>
          <a:sx n="91" d="100"/>
          <a:sy n="91" d="100"/>
        </p:scale>
        <p:origin x="65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154D58CC-E593-4BE1-B765-FA1F2CF8F883}" type="datetimeFigureOut">
              <a:rPr lang="en-US" smtClean="0"/>
              <a:pPr/>
              <a:t>11/25/18</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6D628ECE-8714-4AE9-8AEB-7619184DE378}" type="slidenum">
              <a:rPr lang="en-US" smtClean="0"/>
              <a:pPr/>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96740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D58CC-E593-4BE1-B765-FA1F2CF8F883}" type="datetimeFigureOut">
              <a:rPr lang="en-US" smtClean="0"/>
              <a:pPr/>
              <a:t>11/25/18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extLst>
      <p:ext uri="{BB962C8B-B14F-4D97-AF65-F5344CB8AC3E}">
        <p14:creationId xmlns:p14="http://schemas.microsoft.com/office/powerpoint/2010/main" val="1435156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D58CC-E593-4BE1-B765-FA1F2CF8F883}" type="datetimeFigureOut">
              <a:rPr lang="en-US" smtClean="0"/>
              <a:pPr/>
              <a:t>11/25/18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extLst>
      <p:ext uri="{BB962C8B-B14F-4D97-AF65-F5344CB8AC3E}">
        <p14:creationId xmlns:p14="http://schemas.microsoft.com/office/powerpoint/2010/main" val="1318294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D58CC-E593-4BE1-B765-FA1F2CF8F883}" type="datetimeFigureOut">
              <a:rPr lang="en-US" smtClean="0"/>
              <a:pPr/>
              <a:t>11/25/18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28ECE-8714-4AE9-8AEB-7619184DE378}" type="slidenum">
              <a:rPr lang="en-US" smtClean="0"/>
              <a:pPr/>
              <a:t>‹#›</a:t>
            </a:fld>
            <a:endParaRPr lang="en-US"/>
          </a:p>
        </p:txBody>
      </p:sp>
    </p:spTree>
    <p:extLst>
      <p:ext uri="{BB962C8B-B14F-4D97-AF65-F5344CB8AC3E}">
        <p14:creationId xmlns:p14="http://schemas.microsoft.com/office/powerpoint/2010/main" val="62836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154D58CC-E593-4BE1-B765-FA1F2CF8F883}" type="datetimeFigureOut">
              <a:rPr lang="en-US" smtClean="0"/>
              <a:pPr/>
              <a:t>11/25/18</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6D628ECE-8714-4AE9-8AEB-7619184DE378}" type="slidenum">
              <a:rPr lang="en-US" smtClean="0"/>
              <a:pPr/>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8161277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4D58CC-E593-4BE1-B765-FA1F2CF8F883}" type="datetimeFigureOut">
              <a:rPr lang="en-US" smtClean="0"/>
              <a:pPr/>
              <a:t>11/25/18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28ECE-8714-4AE9-8AEB-7619184DE378}" type="slidenum">
              <a:rPr lang="en-US" smtClean="0"/>
              <a:pPr/>
              <a:t>‹#›</a:t>
            </a:fld>
            <a:endParaRPr lang="en-US"/>
          </a:p>
        </p:txBody>
      </p:sp>
    </p:spTree>
    <p:extLst>
      <p:ext uri="{BB962C8B-B14F-4D97-AF65-F5344CB8AC3E}">
        <p14:creationId xmlns:p14="http://schemas.microsoft.com/office/powerpoint/2010/main" val="198113171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4D58CC-E593-4BE1-B765-FA1F2CF8F883}" type="datetimeFigureOut">
              <a:rPr lang="en-US" smtClean="0"/>
              <a:pPr/>
              <a:t>11/25/18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28ECE-8714-4AE9-8AEB-7619184DE378}" type="slidenum">
              <a:rPr lang="en-US" smtClean="0"/>
              <a:pPr/>
              <a:t>‹#›</a:t>
            </a:fld>
            <a:endParaRPr lang="en-US"/>
          </a:p>
        </p:txBody>
      </p:sp>
    </p:spTree>
    <p:extLst>
      <p:ext uri="{BB962C8B-B14F-4D97-AF65-F5344CB8AC3E}">
        <p14:creationId xmlns:p14="http://schemas.microsoft.com/office/powerpoint/2010/main" val="14673684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D58CC-E593-4BE1-B765-FA1F2CF8F883}" type="datetimeFigureOut">
              <a:rPr lang="en-US" smtClean="0"/>
              <a:pPr/>
              <a:t>11/25/18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28ECE-8714-4AE9-8AEB-7619184DE378}" type="slidenum">
              <a:rPr lang="en-US" smtClean="0"/>
              <a:pPr/>
              <a:t>‹#›</a:t>
            </a:fld>
            <a:endParaRPr lang="en-US"/>
          </a:p>
        </p:txBody>
      </p:sp>
    </p:spTree>
    <p:extLst>
      <p:ext uri="{BB962C8B-B14F-4D97-AF65-F5344CB8AC3E}">
        <p14:creationId xmlns:p14="http://schemas.microsoft.com/office/powerpoint/2010/main" val="89499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D58CC-E593-4BE1-B765-FA1F2CF8F883}" type="datetimeFigureOut">
              <a:rPr lang="en-US" smtClean="0"/>
              <a:pPr/>
              <a:t>11/25/18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28ECE-8714-4AE9-8AEB-7619184DE378}" type="slidenum">
              <a:rPr lang="en-US" smtClean="0"/>
              <a:pPr/>
              <a:t>‹#›</a:t>
            </a:fld>
            <a:endParaRPr lang="en-US"/>
          </a:p>
        </p:txBody>
      </p:sp>
    </p:spTree>
    <p:extLst>
      <p:ext uri="{BB962C8B-B14F-4D97-AF65-F5344CB8AC3E}">
        <p14:creationId xmlns:p14="http://schemas.microsoft.com/office/powerpoint/2010/main" val="11951987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154D58CC-E593-4BE1-B765-FA1F2CF8F883}" type="datetimeFigureOut">
              <a:rPr lang="en-US" smtClean="0"/>
              <a:pPr/>
              <a:t>11/25/18</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6D628ECE-8714-4AE9-8AEB-7619184DE378}" type="slidenum">
              <a:rPr lang="en-US" smtClean="0"/>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86980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154D58CC-E593-4BE1-B765-FA1F2CF8F883}" type="datetimeFigureOut">
              <a:rPr lang="en-US" smtClean="0"/>
              <a:pPr/>
              <a:t>11/25/18</a:t>
            </a:fld>
            <a:endParaRPr lang="en-US"/>
          </a:p>
        </p:txBody>
      </p:sp>
      <p:sp>
        <p:nvSpPr>
          <p:cNvPr id="6" name="Footer Placeholder 5"/>
          <p:cNvSpPr>
            <a:spLocks noGrp="1"/>
          </p:cNvSpPr>
          <p:nvPr>
            <p:ph type="ftr" sz="quarter" idx="11"/>
          </p:nvPr>
        </p:nvSpPr>
        <p:spPr>
          <a:xfrm>
            <a:off x="1577716" y="6375679"/>
            <a:ext cx="2611634" cy="345796"/>
          </a:xfrm>
        </p:spPr>
        <p:txBody>
          <a:bodyPr/>
          <a:lstStyle/>
          <a:p>
            <a:r>
              <a:rPr lang="en-US" smtClean="0"/>
              <a:t>
              </a:t>
            </a:r>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6D628ECE-8714-4AE9-8AEB-7619184DE378}" type="slidenum">
              <a:rPr lang="en-US" smtClean="0"/>
              <a:pPr/>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162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154D58CC-E593-4BE1-B765-FA1F2CF8F883}" type="datetimeFigureOut">
              <a:rPr lang="en-US" smtClean="0"/>
              <a:pPr/>
              <a:t>11/25/18</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D628ECE-8714-4AE9-8AEB-7619184DE378}" type="slidenum">
              <a:rPr lang="en-US" smtClean="0"/>
              <a:pPr/>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397351171"/>
      </p:ext>
    </p:extLst>
  </p:cSld>
  <p:clrMap bg1="lt1" tx1="dk1" bg2="lt2" tx2="dk2" accent1="accent1" accent2="accent2" accent3="accent3" accent4="accent4" accent5="accent5" accent6="accent6" hlink="hlink" folHlink="folHlink"/>
  <p:sldLayoutIdLst>
    <p:sldLayoutId id="2147485101" r:id="rId1"/>
    <p:sldLayoutId id="2147485102" r:id="rId2"/>
    <p:sldLayoutId id="2147485103" r:id="rId3"/>
    <p:sldLayoutId id="2147485104" r:id="rId4"/>
    <p:sldLayoutId id="2147485105" r:id="rId5"/>
    <p:sldLayoutId id="2147485106" r:id="rId6"/>
    <p:sldLayoutId id="2147485107" r:id="rId7"/>
    <p:sldLayoutId id="2147485108" r:id="rId8"/>
    <p:sldLayoutId id="2147485109" r:id="rId9"/>
    <p:sldLayoutId id="2147485110" r:id="rId10"/>
    <p:sldLayoutId id="214748511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71600"/>
            <a:ext cx="5257800" cy="4121776"/>
          </a:xfrm>
        </p:spPr>
        <p:txBody>
          <a:bodyPr>
            <a:normAutofit/>
          </a:bodyPr>
          <a:lstStyle/>
          <a:p>
            <a:r>
              <a:rPr lang="en-US" sz="3600" b="1" dirty="0" smtClean="0">
                <a:latin typeface="Arial Hebrew" charset="-79"/>
                <a:ea typeface="Arial Hebrew" charset="-79"/>
                <a:cs typeface="Arial Hebrew" charset="-79"/>
              </a:rPr>
              <a:t>Case </a:t>
            </a:r>
            <a:r>
              <a:rPr lang="en-US" sz="3600" b="1" dirty="0" smtClean="0">
                <a:latin typeface="Arial Hebrew" charset="-79"/>
                <a:ea typeface="Arial Hebrew" charset="-79"/>
                <a:cs typeface="Arial Hebrew" charset="-79"/>
              </a:rPr>
              <a:t/>
            </a:r>
            <a:br>
              <a:rPr lang="en-US" sz="3600" b="1" dirty="0" smtClean="0">
                <a:latin typeface="Arial Hebrew" charset="-79"/>
                <a:ea typeface="Arial Hebrew" charset="-79"/>
                <a:cs typeface="Arial Hebrew" charset="-79"/>
              </a:rPr>
            </a:br>
            <a:r>
              <a:rPr lang="en-US" sz="3600" b="1" dirty="0" smtClean="0">
                <a:latin typeface="Arial Hebrew" charset="-79"/>
                <a:ea typeface="Arial Hebrew" charset="-79"/>
                <a:cs typeface="Arial Hebrew" charset="-79"/>
              </a:rPr>
              <a:t>Presentation</a:t>
            </a:r>
            <a:r>
              <a:rPr lang="en-US" sz="3600" b="1" dirty="0" smtClean="0">
                <a:latin typeface="Arial Hebrew" charset="-79"/>
                <a:ea typeface="Arial Hebrew" charset="-79"/>
                <a:cs typeface="Arial Hebrew" charset="-79"/>
              </a:rPr>
              <a:t>: </a:t>
            </a:r>
            <a:br>
              <a:rPr lang="en-US" sz="3600" b="1" dirty="0" smtClean="0">
                <a:latin typeface="Arial Hebrew" charset="-79"/>
                <a:ea typeface="Arial Hebrew" charset="-79"/>
                <a:cs typeface="Arial Hebrew" charset="-79"/>
              </a:rPr>
            </a:br>
            <a:r>
              <a:rPr lang="en-US" sz="3600" b="1" dirty="0" smtClean="0">
                <a:latin typeface="Arial Hebrew" charset="-79"/>
                <a:ea typeface="Arial Hebrew" charset="-79"/>
                <a:cs typeface="Arial Hebrew" charset="-79"/>
              </a:rPr>
              <a:t>The Integrative Care of a child with </a:t>
            </a:r>
            <a:br>
              <a:rPr lang="en-US" sz="3600" b="1" dirty="0" smtClean="0">
                <a:latin typeface="Arial Hebrew" charset="-79"/>
                <a:ea typeface="Arial Hebrew" charset="-79"/>
                <a:cs typeface="Arial Hebrew" charset="-79"/>
              </a:rPr>
            </a:br>
            <a:r>
              <a:rPr lang="en-US" sz="3600" b="1" dirty="0" smtClean="0">
                <a:latin typeface="Arial Hebrew" charset="-79"/>
                <a:ea typeface="Arial Hebrew" charset="-79"/>
                <a:cs typeface="Arial Hebrew" charset="-79"/>
              </a:rPr>
              <a:t>functional abdominal </a:t>
            </a:r>
            <a:br>
              <a:rPr lang="en-US" sz="3600" b="1" dirty="0" smtClean="0">
                <a:latin typeface="Arial Hebrew" charset="-79"/>
                <a:ea typeface="Arial Hebrew" charset="-79"/>
                <a:cs typeface="Arial Hebrew" charset="-79"/>
              </a:rPr>
            </a:br>
            <a:r>
              <a:rPr lang="en-US" sz="3600" b="1" dirty="0" smtClean="0">
                <a:latin typeface="Arial Hebrew" charset="-79"/>
                <a:ea typeface="Arial Hebrew" charset="-79"/>
                <a:cs typeface="Arial Hebrew" charset="-79"/>
              </a:rPr>
              <a:t>pain</a:t>
            </a:r>
            <a:endParaRPr lang="en-US" sz="3600" b="1" dirty="0">
              <a:latin typeface="Arial Hebrew" charset="-79"/>
              <a:ea typeface="Arial Hebrew" charset="-79"/>
              <a:cs typeface="Arial Hebrew" charset="-79"/>
            </a:endParaRPr>
          </a:p>
        </p:txBody>
      </p:sp>
      <p:sp>
        <p:nvSpPr>
          <p:cNvPr id="3" name="Subtitle 2"/>
          <p:cNvSpPr>
            <a:spLocks noGrp="1"/>
          </p:cNvSpPr>
          <p:nvPr>
            <p:ph type="subTitle" idx="1"/>
          </p:nvPr>
        </p:nvSpPr>
        <p:spPr>
          <a:xfrm>
            <a:off x="228600" y="5818163"/>
            <a:ext cx="5181600" cy="1035148"/>
          </a:xfrm>
        </p:spPr>
        <p:txBody>
          <a:bodyPr/>
          <a:lstStyle/>
          <a:p>
            <a:pPr algn="l"/>
            <a:r>
              <a:rPr lang="en-US" dirty="0" smtClean="0">
                <a:latin typeface="Arial Hebrew" charset="-79"/>
                <a:ea typeface="Arial Hebrew" charset="-79"/>
                <a:cs typeface="Arial Hebrew" charset="-79"/>
              </a:rPr>
              <a:t>Patricia Estrada, MSN(c), RN</a:t>
            </a:r>
            <a:endParaRPr lang="en-US" dirty="0" smtClean="0">
              <a:latin typeface="Arial Hebrew" charset="-79"/>
              <a:ea typeface="Arial Hebrew" charset="-79"/>
              <a:cs typeface="Arial Hebrew" charset="-79"/>
            </a:endParaRPr>
          </a:p>
          <a:p>
            <a:pPr algn="l"/>
            <a:r>
              <a:rPr lang="en-US" dirty="0" smtClean="0">
                <a:latin typeface="Arial Hebrew" charset="-79"/>
                <a:ea typeface="Arial Hebrew" charset="-79"/>
                <a:cs typeface="Arial Hebrew" charset="-79"/>
              </a:rPr>
              <a:t>Integrative Health</a:t>
            </a:r>
            <a:endParaRPr lang="en-US" dirty="0" smtClean="0">
              <a:latin typeface="Arial Hebrew" charset="-79"/>
              <a:ea typeface="Arial Hebrew" charset="-79"/>
              <a:cs typeface="Arial Hebrew" charset="-79"/>
            </a:endParaRPr>
          </a:p>
          <a:p>
            <a:pPr algn="l"/>
            <a:r>
              <a:rPr lang="en-US" dirty="0" smtClean="0">
                <a:latin typeface="Arial Hebrew" charset="-79"/>
                <a:ea typeface="Arial Hebrew" charset="-79"/>
                <a:cs typeface="Arial Hebrew" charset="-79"/>
              </a:rPr>
              <a:t>Fall 2018</a:t>
            </a:r>
            <a:endParaRPr lang="en-US" dirty="0">
              <a:latin typeface="Arial Hebrew" charset="-79"/>
              <a:ea typeface="Arial Hebrew" charset="-79"/>
              <a:cs typeface="Arial Hebrew"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9800"/>
            <a:ext cx="7633742" cy="3593591"/>
          </a:xfrm>
        </p:spPr>
        <p:txBody>
          <a:bodyPr>
            <a:noAutofit/>
          </a:bodyPr>
          <a:lstStyle/>
          <a:p>
            <a:r>
              <a:rPr lang="en-US" sz="2800" dirty="0"/>
              <a:t>Etiology/Pathophysiology</a:t>
            </a:r>
          </a:p>
          <a:p>
            <a:pPr lvl="1"/>
            <a:r>
              <a:rPr lang="en-US" sz="2800" dirty="0"/>
              <a:t>Many pathophysiologic pathways have been suggested including altered gastrointestinal microbiota, mucosa or motility, altered immune system or central nervous system function, or visceral hypersensitivity (</a:t>
            </a:r>
            <a:r>
              <a:rPr lang="en-US" sz="2800" dirty="0" err="1"/>
              <a:t>Newlove</a:t>
            </a:r>
            <a:r>
              <a:rPr lang="en-US" sz="2800" dirty="0"/>
              <a:t>-Delgado et al., 2017). Psychosocial factors have also been implicated in the symptom cluster. </a:t>
            </a:r>
            <a:endParaRPr lang="en-US" sz="2800" dirty="0"/>
          </a:p>
        </p:txBody>
      </p:sp>
      <p:sp>
        <p:nvSpPr>
          <p:cNvPr id="5" name="Title 1"/>
          <p:cNvSpPr>
            <a:spLocks noGrp="1"/>
          </p:cNvSpPr>
          <p:nvPr>
            <p:ph type="title"/>
          </p:nvPr>
        </p:nvSpPr>
        <p:spPr>
          <a:xfrm>
            <a:off x="685800" y="382385"/>
            <a:ext cx="8305800" cy="1492132"/>
          </a:xfrm>
        </p:spPr>
        <p:txBody>
          <a:bodyPr>
            <a:normAutofit fontScale="90000"/>
          </a:bodyPr>
          <a:lstStyle/>
          <a:p>
            <a:r>
              <a:rPr lang="en-US" b="1" dirty="0" smtClean="0"/>
              <a:t>Presentation of the Clinical Problem</a:t>
            </a:r>
            <a:endParaRPr lang="en-US" b="1" dirty="0"/>
          </a:p>
        </p:txBody>
      </p:sp>
    </p:spTree>
    <p:extLst>
      <p:ext uri="{BB962C8B-B14F-4D97-AF65-F5344CB8AC3E}">
        <p14:creationId xmlns:p14="http://schemas.microsoft.com/office/powerpoint/2010/main" val="1925487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382000" cy="1492132"/>
          </a:xfrm>
        </p:spPr>
        <p:txBody>
          <a:bodyPr>
            <a:normAutofit/>
          </a:bodyPr>
          <a:lstStyle/>
          <a:p>
            <a:r>
              <a:rPr lang="en-US" sz="4600" b="1" dirty="0"/>
              <a:t>Presentation of the Clinical Problem</a:t>
            </a:r>
            <a:endParaRPr lang="en-US" sz="4600" dirty="0"/>
          </a:p>
        </p:txBody>
      </p:sp>
      <p:sp>
        <p:nvSpPr>
          <p:cNvPr id="3" name="Content Placeholder 2"/>
          <p:cNvSpPr>
            <a:spLocks noGrp="1"/>
          </p:cNvSpPr>
          <p:nvPr>
            <p:ph idx="1"/>
          </p:nvPr>
        </p:nvSpPr>
        <p:spPr>
          <a:xfrm>
            <a:off x="838200" y="2209800"/>
            <a:ext cx="8077200" cy="4005076"/>
          </a:xfrm>
        </p:spPr>
        <p:txBody>
          <a:bodyPr>
            <a:noAutofit/>
          </a:bodyPr>
          <a:lstStyle/>
          <a:p>
            <a:r>
              <a:rPr lang="en-US" sz="2800" dirty="0" smtClean="0"/>
              <a:t>Signs </a:t>
            </a:r>
            <a:r>
              <a:rPr lang="en-US" sz="2800" dirty="0"/>
              <a:t>and Symptoms</a:t>
            </a:r>
          </a:p>
          <a:p>
            <a:pPr lvl="1"/>
            <a:r>
              <a:rPr lang="en-US" sz="2600" dirty="0" smtClean="0"/>
              <a:t>Primary symptom is abdominal </a:t>
            </a:r>
            <a:r>
              <a:rPr lang="en-US" sz="2600" dirty="0"/>
              <a:t>p</a:t>
            </a:r>
            <a:r>
              <a:rPr lang="en-US" sz="2600" dirty="0" smtClean="0"/>
              <a:t>ain</a:t>
            </a:r>
          </a:p>
          <a:p>
            <a:pPr lvl="1"/>
            <a:r>
              <a:rPr lang="en-US" sz="2600" dirty="0" smtClean="0"/>
              <a:t>Other </a:t>
            </a:r>
            <a:r>
              <a:rPr lang="en-US" sz="2600" dirty="0"/>
              <a:t>symptoms are also associated with RAP in children including headache, anxiety and emotional disorders, trouble sleeping and limb pain. The abdominal pain may cause “some loss of daily functioning” and many children loose time spent in schooling or other activities (</a:t>
            </a:r>
            <a:r>
              <a:rPr lang="en-US" sz="2600" dirty="0" err="1"/>
              <a:t>Rasquin</a:t>
            </a:r>
            <a:r>
              <a:rPr lang="en-US" sz="2600" dirty="0"/>
              <a:t> et al., 2006).   </a:t>
            </a:r>
          </a:p>
          <a:p>
            <a:endParaRPr lang="en-US" sz="2800" dirty="0"/>
          </a:p>
          <a:p>
            <a:endParaRPr lang="en-US" sz="2800" dirty="0"/>
          </a:p>
        </p:txBody>
      </p:sp>
    </p:spTree>
    <p:extLst>
      <p:ext uri="{BB962C8B-B14F-4D97-AF65-F5344CB8AC3E}">
        <p14:creationId xmlns:p14="http://schemas.microsoft.com/office/powerpoint/2010/main" val="1123546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9800"/>
            <a:ext cx="8153400" cy="3593591"/>
          </a:xfrm>
        </p:spPr>
        <p:txBody>
          <a:bodyPr>
            <a:noAutofit/>
          </a:bodyPr>
          <a:lstStyle/>
          <a:p>
            <a:r>
              <a:rPr lang="en-US" sz="2800" dirty="0"/>
              <a:t>Treatments and </a:t>
            </a:r>
            <a:r>
              <a:rPr lang="en-US" sz="2800" dirty="0" smtClean="0"/>
              <a:t>Evidence: </a:t>
            </a:r>
            <a:r>
              <a:rPr lang="en-US" sz="2800" b="1" dirty="0" smtClean="0"/>
              <a:t>Probiotics</a:t>
            </a:r>
          </a:p>
          <a:p>
            <a:r>
              <a:rPr lang="en-US" sz="2800" dirty="0"/>
              <a:t>I</a:t>
            </a:r>
            <a:r>
              <a:rPr lang="en-US" sz="2800" dirty="0" smtClean="0"/>
              <a:t>mplication </a:t>
            </a:r>
            <a:r>
              <a:rPr lang="en-US" sz="2800" dirty="0"/>
              <a:t>of gastrointestinal microbiota in the pathophysiology </a:t>
            </a:r>
            <a:r>
              <a:rPr lang="en-US" sz="2800" dirty="0" smtClean="0"/>
              <a:t>RAP. Probiotics </a:t>
            </a:r>
            <a:r>
              <a:rPr lang="en-US" sz="2800" dirty="0"/>
              <a:t>contain living micro-organisms which alter the normal microbiota of the intestinal </a:t>
            </a:r>
            <a:r>
              <a:rPr lang="en-US" sz="2800" dirty="0" smtClean="0"/>
              <a:t>tract. </a:t>
            </a:r>
          </a:p>
          <a:p>
            <a:r>
              <a:rPr lang="en-US" sz="2800" dirty="0" smtClean="0"/>
              <a:t>A </a:t>
            </a:r>
            <a:r>
              <a:rPr lang="en-US" sz="2800" dirty="0"/>
              <a:t>systematic review found </a:t>
            </a:r>
            <a:r>
              <a:rPr lang="en-US" sz="2800" dirty="0" smtClean="0"/>
              <a:t>improvement </a:t>
            </a:r>
            <a:r>
              <a:rPr lang="en-US" sz="2800" dirty="0"/>
              <a:t>in pain, a reduction in pain frequency and decrease in pain intensity in children who were taking probiotics (</a:t>
            </a:r>
            <a:r>
              <a:rPr lang="en-US" sz="2800" dirty="0" err="1"/>
              <a:t>Newlove</a:t>
            </a:r>
            <a:r>
              <a:rPr lang="en-US" sz="2800" dirty="0"/>
              <a:t>-Delgado et al., 2017). </a:t>
            </a:r>
            <a:endParaRPr lang="en-US" sz="2800" dirty="0" smtClean="0"/>
          </a:p>
        </p:txBody>
      </p:sp>
      <p:sp>
        <p:nvSpPr>
          <p:cNvPr id="4" name="Title 1"/>
          <p:cNvSpPr>
            <a:spLocks noGrp="1"/>
          </p:cNvSpPr>
          <p:nvPr>
            <p:ph type="title"/>
          </p:nvPr>
        </p:nvSpPr>
        <p:spPr>
          <a:xfrm>
            <a:off x="685800" y="382385"/>
            <a:ext cx="8305800" cy="1492132"/>
          </a:xfrm>
        </p:spPr>
        <p:txBody>
          <a:bodyPr>
            <a:normAutofit fontScale="90000"/>
          </a:bodyPr>
          <a:lstStyle/>
          <a:p>
            <a:r>
              <a:rPr lang="en-US" b="1" dirty="0" smtClean="0"/>
              <a:t>Presentation of the Clinical Problem</a:t>
            </a:r>
            <a:endParaRPr lang="en-US" b="1" dirty="0"/>
          </a:p>
        </p:txBody>
      </p:sp>
    </p:spTree>
    <p:extLst>
      <p:ext uri="{BB962C8B-B14F-4D97-AF65-F5344CB8AC3E}">
        <p14:creationId xmlns:p14="http://schemas.microsoft.com/office/powerpoint/2010/main" val="206033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305800" cy="1492132"/>
          </a:xfrm>
        </p:spPr>
        <p:txBody>
          <a:bodyPr>
            <a:normAutofit fontScale="90000"/>
          </a:bodyPr>
          <a:lstStyle/>
          <a:p>
            <a:r>
              <a:rPr lang="en-US" b="1"/>
              <a:t>Presentation of the Clinical Problem</a:t>
            </a:r>
            <a:endParaRPr lang="en-US"/>
          </a:p>
        </p:txBody>
      </p:sp>
      <p:sp>
        <p:nvSpPr>
          <p:cNvPr id="4" name="Content Placeholder 2"/>
          <p:cNvSpPr>
            <a:spLocks noGrp="1"/>
          </p:cNvSpPr>
          <p:nvPr>
            <p:ph idx="1"/>
          </p:nvPr>
        </p:nvSpPr>
        <p:spPr>
          <a:xfrm>
            <a:off x="838200" y="2209800"/>
            <a:ext cx="8153400" cy="3593591"/>
          </a:xfrm>
        </p:spPr>
        <p:txBody>
          <a:bodyPr>
            <a:noAutofit/>
          </a:bodyPr>
          <a:lstStyle/>
          <a:p>
            <a:r>
              <a:rPr lang="en-US" sz="2800" dirty="0"/>
              <a:t>Treatments and </a:t>
            </a:r>
            <a:r>
              <a:rPr lang="en-US" sz="2800" dirty="0" smtClean="0"/>
              <a:t>Evidence: </a:t>
            </a:r>
            <a:r>
              <a:rPr lang="en-US" sz="2800" b="1" dirty="0" smtClean="0"/>
              <a:t>Peppermint</a:t>
            </a:r>
          </a:p>
          <a:p>
            <a:r>
              <a:rPr lang="en-US" sz="2800" dirty="0" smtClean="0"/>
              <a:t>Peppermint has been shown to reduce abdominal pain in children with IBS </a:t>
            </a:r>
            <a:r>
              <a:rPr lang="en-US" sz="2800" dirty="0"/>
              <a:t>(</a:t>
            </a:r>
            <a:r>
              <a:rPr lang="en-US" sz="2800" dirty="0" err="1"/>
              <a:t>Rakel</a:t>
            </a:r>
            <a:r>
              <a:rPr lang="en-US" sz="2800" dirty="0"/>
              <a:t>, </a:t>
            </a:r>
            <a:r>
              <a:rPr lang="en-US" sz="2800" dirty="0" smtClean="0"/>
              <a:t>2017) and may help reduce pain in FAP through it’s </a:t>
            </a:r>
            <a:r>
              <a:rPr lang="en-US" sz="2800" dirty="0" err="1" smtClean="0"/>
              <a:t>antispasmotic</a:t>
            </a:r>
            <a:r>
              <a:rPr lang="en-US" sz="2800" dirty="0" smtClean="0"/>
              <a:t> effects.</a:t>
            </a:r>
          </a:p>
        </p:txBody>
      </p:sp>
    </p:spTree>
    <p:extLst>
      <p:ext uri="{BB962C8B-B14F-4D97-AF65-F5344CB8AC3E}">
        <p14:creationId xmlns:p14="http://schemas.microsoft.com/office/powerpoint/2010/main" val="1784330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229600" cy="1492132"/>
          </a:xfrm>
        </p:spPr>
        <p:txBody>
          <a:bodyPr>
            <a:normAutofit fontScale="90000"/>
          </a:bodyPr>
          <a:lstStyle/>
          <a:p>
            <a:r>
              <a:rPr lang="en-US" b="1"/>
              <a:t>Presentation of the Clinical Problem</a:t>
            </a:r>
            <a:endParaRPr lang="en-US"/>
          </a:p>
        </p:txBody>
      </p:sp>
      <p:sp>
        <p:nvSpPr>
          <p:cNvPr id="3" name="Content Placeholder 2"/>
          <p:cNvSpPr>
            <a:spLocks noGrp="1"/>
          </p:cNvSpPr>
          <p:nvPr>
            <p:ph idx="1"/>
          </p:nvPr>
        </p:nvSpPr>
        <p:spPr>
          <a:xfrm>
            <a:off x="838200" y="2209800"/>
            <a:ext cx="8052842" cy="3593591"/>
          </a:xfrm>
        </p:spPr>
        <p:txBody>
          <a:bodyPr>
            <a:noAutofit/>
          </a:bodyPr>
          <a:lstStyle/>
          <a:p>
            <a:r>
              <a:rPr lang="en-US" sz="2800" dirty="0"/>
              <a:t>Treatments and Evidence: </a:t>
            </a:r>
            <a:r>
              <a:rPr lang="en-US" sz="2800" b="1" dirty="0" smtClean="0"/>
              <a:t>Hypnotherapy</a:t>
            </a:r>
          </a:p>
          <a:p>
            <a:r>
              <a:rPr lang="en-US" sz="2800" dirty="0" smtClean="0"/>
              <a:t>Hypnotherapy </a:t>
            </a:r>
            <a:r>
              <a:rPr lang="en-US" sz="2800" dirty="0"/>
              <a:t>including guided imagery has shown some success for </a:t>
            </a:r>
            <a:r>
              <a:rPr lang="en-US" sz="2800" dirty="0" smtClean="0"/>
              <a:t>reduced pain frequency and intensity in </a:t>
            </a:r>
            <a:r>
              <a:rPr lang="en-US" sz="2800" dirty="0"/>
              <a:t>children with RAP (Abbott et al., 2017</a:t>
            </a:r>
            <a:r>
              <a:rPr lang="en-US" sz="2800" dirty="0" smtClean="0"/>
              <a:t>). </a:t>
            </a:r>
          </a:p>
          <a:p>
            <a:r>
              <a:rPr lang="en-US" sz="2800" dirty="0" smtClean="0"/>
              <a:t>Guided </a:t>
            </a:r>
            <a:r>
              <a:rPr lang="en-US" sz="2800" dirty="0"/>
              <a:t>imagery activates portions of the brain and can create a response that may facilitate pain reduction through relaxation and pain relief suggestion (</a:t>
            </a:r>
            <a:r>
              <a:rPr lang="en-US" sz="2800" dirty="0" err="1"/>
              <a:t>Rakel</a:t>
            </a:r>
            <a:r>
              <a:rPr lang="en-US" sz="2800" dirty="0"/>
              <a:t>, 2017).  </a:t>
            </a:r>
          </a:p>
          <a:p>
            <a:endParaRPr lang="en-US" sz="2800" dirty="0"/>
          </a:p>
          <a:p>
            <a:endParaRPr lang="en-US" sz="2800" dirty="0"/>
          </a:p>
          <a:p>
            <a:endParaRPr lang="en-US" sz="2800" dirty="0"/>
          </a:p>
        </p:txBody>
      </p:sp>
    </p:spTree>
    <p:extLst>
      <p:ext uri="{BB962C8B-B14F-4D97-AF65-F5344CB8AC3E}">
        <p14:creationId xmlns:p14="http://schemas.microsoft.com/office/powerpoint/2010/main" val="129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229600" cy="1492132"/>
          </a:xfrm>
        </p:spPr>
        <p:txBody>
          <a:bodyPr>
            <a:normAutofit fontScale="90000"/>
          </a:bodyPr>
          <a:lstStyle/>
          <a:p>
            <a:r>
              <a:rPr lang="en-US" b="1"/>
              <a:t>Presentation of the Clinical Problem</a:t>
            </a:r>
            <a:endParaRPr lang="en-US"/>
          </a:p>
        </p:txBody>
      </p:sp>
      <p:sp>
        <p:nvSpPr>
          <p:cNvPr id="3" name="Content Placeholder 2"/>
          <p:cNvSpPr>
            <a:spLocks noGrp="1"/>
          </p:cNvSpPr>
          <p:nvPr>
            <p:ph idx="1"/>
          </p:nvPr>
        </p:nvSpPr>
        <p:spPr>
          <a:xfrm>
            <a:off x="838200" y="2209800"/>
            <a:ext cx="7976642" cy="3593591"/>
          </a:xfrm>
        </p:spPr>
        <p:txBody>
          <a:bodyPr>
            <a:noAutofit/>
          </a:bodyPr>
          <a:lstStyle/>
          <a:p>
            <a:r>
              <a:rPr lang="en-US" sz="2800" dirty="0"/>
              <a:t>Treatments and Evidence: </a:t>
            </a:r>
            <a:r>
              <a:rPr lang="en-US" sz="2800" b="1" dirty="0" smtClean="0"/>
              <a:t>Biofeedback</a:t>
            </a:r>
          </a:p>
          <a:p>
            <a:r>
              <a:rPr lang="en-US" sz="2800" dirty="0" smtClean="0"/>
              <a:t>Biofeedback has been shown to be a good tool to use to show the effect of mindful relaxation on the physical body (</a:t>
            </a:r>
            <a:r>
              <a:rPr lang="en-US" sz="2800" dirty="0" err="1" smtClean="0"/>
              <a:t>Rakel</a:t>
            </a:r>
            <a:r>
              <a:rPr lang="en-US" sz="2800" dirty="0" smtClean="0"/>
              <a:t>, 2017). One exploratory study showed improvement for children using biofeedback showing that more research should be done as this may be a supportive treatment for children with RAP (Stern, Guiles, &amp; </a:t>
            </a:r>
            <a:r>
              <a:rPr lang="en-US" sz="2800" dirty="0" err="1" smtClean="0"/>
              <a:t>Gevirtz</a:t>
            </a:r>
            <a:r>
              <a:rPr lang="en-US" sz="2800" dirty="0" smtClean="0"/>
              <a:t>, 2014). </a:t>
            </a:r>
          </a:p>
          <a:p>
            <a:endParaRPr lang="en-US" sz="2800" dirty="0"/>
          </a:p>
        </p:txBody>
      </p:sp>
    </p:spTree>
    <p:extLst>
      <p:ext uri="{BB962C8B-B14F-4D97-AF65-F5344CB8AC3E}">
        <p14:creationId xmlns:p14="http://schemas.microsoft.com/office/powerpoint/2010/main" val="586626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Return to the Patient: The Plan </a:t>
            </a:r>
            <a:endParaRPr lang="en-US" b="1" dirty="0"/>
          </a:p>
        </p:txBody>
      </p:sp>
      <p:sp>
        <p:nvSpPr>
          <p:cNvPr id="3" name="Content Placeholder 2"/>
          <p:cNvSpPr>
            <a:spLocks noGrp="1"/>
          </p:cNvSpPr>
          <p:nvPr>
            <p:ph idx="1"/>
          </p:nvPr>
        </p:nvSpPr>
        <p:spPr/>
        <p:txBody>
          <a:bodyPr>
            <a:noAutofit/>
          </a:bodyPr>
          <a:lstStyle/>
          <a:p>
            <a:r>
              <a:rPr lang="en-US" sz="2800" dirty="0" smtClean="0"/>
              <a:t>What did you </a:t>
            </a:r>
            <a:r>
              <a:rPr lang="en-US" sz="2800" dirty="0" smtClean="0"/>
              <a:t>try? What didn't work?</a:t>
            </a:r>
          </a:p>
          <a:p>
            <a:pPr lvl="1"/>
            <a:r>
              <a:rPr lang="en-US" sz="2800" dirty="0" smtClean="0"/>
              <a:t>Probiotics: for 7 days, the patient refused to continue treatment as they made her have BMs at school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Return to the Patient: The Plan </a:t>
            </a:r>
            <a:endParaRPr lang="en-US" dirty="0"/>
          </a:p>
        </p:txBody>
      </p:sp>
      <p:sp>
        <p:nvSpPr>
          <p:cNvPr id="3" name="Content Placeholder 2"/>
          <p:cNvSpPr>
            <a:spLocks noGrp="1"/>
          </p:cNvSpPr>
          <p:nvPr>
            <p:ph idx="1"/>
          </p:nvPr>
        </p:nvSpPr>
        <p:spPr>
          <a:xfrm>
            <a:off x="685800" y="1828800"/>
            <a:ext cx="8305800" cy="3593591"/>
          </a:xfrm>
        </p:spPr>
        <p:txBody>
          <a:bodyPr>
            <a:noAutofit/>
          </a:bodyPr>
          <a:lstStyle/>
          <a:p>
            <a:pPr>
              <a:spcBef>
                <a:spcPts val="600"/>
              </a:spcBef>
            </a:pPr>
            <a:r>
              <a:rPr lang="en-US" sz="2800" dirty="0"/>
              <a:t>Current Plan</a:t>
            </a:r>
          </a:p>
          <a:p>
            <a:pPr lvl="1">
              <a:spcBef>
                <a:spcPts val="600"/>
              </a:spcBef>
            </a:pPr>
            <a:r>
              <a:rPr lang="en-US" sz="2800" dirty="0" smtClean="0"/>
              <a:t>Time probiotics in the evening or re-trial probiotics while on a school break</a:t>
            </a:r>
          </a:p>
          <a:p>
            <a:pPr lvl="1">
              <a:spcBef>
                <a:spcPts val="600"/>
              </a:spcBef>
            </a:pPr>
            <a:r>
              <a:rPr lang="en-US" sz="2800" dirty="0" smtClean="0"/>
              <a:t>Trial of peppermint (enteric-coated capsule) 200mg (one capsule) PO three times per day</a:t>
            </a:r>
            <a:endParaRPr lang="en-US" sz="2800" dirty="0"/>
          </a:p>
          <a:p>
            <a:pPr>
              <a:spcBef>
                <a:spcPts val="600"/>
              </a:spcBef>
            </a:pPr>
            <a:r>
              <a:rPr lang="en-US" sz="2800" dirty="0"/>
              <a:t>Future Plan</a:t>
            </a:r>
          </a:p>
          <a:p>
            <a:pPr lvl="1">
              <a:spcBef>
                <a:spcPts val="600"/>
              </a:spcBef>
            </a:pPr>
            <a:r>
              <a:rPr lang="en-US" sz="2800" dirty="0" smtClean="0"/>
              <a:t>Therapy: the patient has an initial therapy appointment with a counselor in one month to discuss options for guided imagery, biofeedback or hypnotherapy</a:t>
            </a:r>
            <a:endParaRPr lang="en-US" sz="2800" dirty="0"/>
          </a:p>
          <a:p>
            <a:pPr>
              <a:spcBef>
                <a:spcPts val="600"/>
              </a:spcBef>
            </a:pPr>
            <a:endParaRPr lang="en-US" sz="2800" dirty="0"/>
          </a:p>
        </p:txBody>
      </p:sp>
    </p:spTree>
    <p:extLst>
      <p:ext uri="{BB962C8B-B14F-4D97-AF65-F5344CB8AC3E}">
        <p14:creationId xmlns:p14="http://schemas.microsoft.com/office/powerpoint/2010/main" val="1942530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a:xfrm>
            <a:off x="609600" y="1219200"/>
            <a:ext cx="8382000" cy="5638800"/>
          </a:xfrm>
        </p:spPr>
        <p:txBody>
          <a:bodyPr>
            <a:noAutofit/>
          </a:bodyPr>
          <a:lstStyle/>
          <a:p>
            <a:r>
              <a:rPr lang="en-US" sz="2800" dirty="0" smtClean="0"/>
              <a:t>A 7-year-old female with functional abdominal pain classified by the Rome IV criteria, with associated symptoms of headache and leg pain, has pain that occasionally interrupts daily activities. </a:t>
            </a:r>
          </a:p>
          <a:p>
            <a:r>
              <a:rPr lang="en-US" sz="2800" dirty="0" smtClean="0"/>
              <a:t>She has no alarm symptoms or other bowel function problems. </a:t>
            </a:r>
          </a:p>
          <a:p>
            <a:r>
              <a:rPr lang="en-US" sz="2800" dirty="0" smtClean="0"/>
              <a:t>She has trialed probiotics and is willing to try them again. </a:t>
            </a:r>
          </a:p>
          <a:p>
            <a:r>
              <a:rPr lang="en-US" sz="2800" dirty="0" smtClean="0"/>
              <a:t>She will also try peppermint and has an upcoming appointment with a child therapist to introduce guided imagery, hypnotherapy or biofeedback. </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a:xfrm>
            <a:off x="762000" y="1447800"/>
            <a:ext cx="8001000" cy="5257800"/>
          </a:xfrm>
        </p:spPr>
        <p:txBody>
          <a:bodyPr>
            <a:normAutofit/>
          </a:bodyPr>
          <a:lstStyle/>
          <a:p>
            <a:r>
              <a:rPr lang="en-US" sz="2800" dirty="0" smtClean="0"/>
              <a:t>More high quality research is needed on the causes and treatments for R</a:t>
            </a:r>
            <a:r>
              <a:rPr lang="en-US" sz="2800" dirty="0" smtClean="0"/>
              <a:t>ecurrent Abdominal Pain in children. I would especially like to see research in the area of acupuncture which has shown to be effective in other pain pathways. </a:t>
            </a:r>
          </a:p>
          <a:p>
            <a:r>
              <a:rPr lang="en-US" sz="2800" dirty="0" smtClean="0"/>
              <a:t>Untreated RAP in children has been shown to put patients at risk for other pain syndromes as well as depression in adulthood so must be treated effectively.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a:xfrm>
            <a:off x="938758" y="1147208"/>
            <a:ext cx="7633742" cy="4355593"/>
          </a:xfrm>
        </p:spPr>
        <p:txBody>
          <a:bodyPr>
            <a:noAutofit/>
          </a:bodyPr>
          <a:lstStyle/>
          <a:p>
            <a:pPr>
              <a:buNone/>
            </a:pPr>
            <a:r>
              <a:rPr lang="en-US" sz="2800" dirty="0" smtClean="0"/>
              <a:t>After attending this case presentation, participants will be able to:</a:t>
            </a:r>
          </a:p>
          <a:p>
            <a:r>
              <a:rPr lang="en-US" sz="2800" dirty="0" smtClean="0"/>
              <a:t>Analyze a case presentation of a 7 year old child with Recurrent Abdominal Pain (RAP)</a:t>
            </a:r>
            <a:r>
              <a:rPr lang="en-US" sz="2800" dirty="0" smtClean="0"/>
              <a:t> </a:t>
            </a:r>
            <a:endParaRPr lang="en-US" sz="2800" dirty="0" smtClean="0"/>
          </a:p>
          <a:p>
            <a:r>
              <a:rPr lang="en-US" sz="2800" dirty="0" smtClean="0"/>
              <a:t>Describe the theories for the pathophysiology associated with RAP</a:t>
            </a:r>
          </a:p>
          <a:p>
            <a:r>
              <a:rPr lang="en-US" sz="2800" dirty="0"/>
              <a:t>Identify the Rome IV criteria for recurrent abdominal pain, specifically functional abdominal pain </a:t>
            </a:r>
            <a:r>
              <a:rPr lang="en-US" sz="2800" dirty="0" smtClean="0"/>
              <a:t>(FAP)</a:t>
            </a:r>
            <a:endParaRPr lang="en-US" sz="2800" dirty="0" smtClean="0"/>
          </a:p>
          <a:p>
            <a:r>
              <a:rPr lang="en-US" sz="2800" dirty="0" smtClean="0"/>
              <a:t>Evaluate treatment options based on high-quality research</a:t>
            </a:r>
            <a:endParaRPr lang="en-US" sz="2800" dirty="0" smtClean="0"/>
          </a:p>
          <a:p>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938758" y="1371600"/>
            <a:ext cx="7633742" cy="5105400"/>
          </a:xfrm>
        </p:spPr>
        <p:txBody>
          <a:bodyPr>
            <a:normAutofit fontScale="77500" lnSpcReduction="20000"/>
          </a:bodyPr>
          <a:lstStyle/>
          <a:p>
            <a:r>
              <a:rPr lang="en-US" smtClean="0"/>
              <a:t>Abbott</a:t>
            </a:r>
            <a:r>
              <a:rPr lang="en-US" dirty="0"/>
              <a:t>, R. A., Martin, A. E., </a:t>
            </a:r>
            <a:r>
              <a:rPr lang="en-US" dirty="0" err="1"/>
              <a:t>Newlove</a:t>
            </a:r>
            <a:r>
              <a:rPr lang="en-US" dirty="0"/>
              <a:t>-Delgado, T. V., Bethel, A., Thompson-Coon, J., </a:t>
            </a:r>
            <a:r>
              <a:rPr lang="en-US" dirty="0" err="1"/>
              <a:t>Whear</a:t>
            </a:r>
            <a:r>
              <a:rPr lang="en-US" dirty="0"/>
              <a:t>, R., &amp; Logan, S. (2017). Psychosocial interventions for recurrent abdominal pain in childhood. </a:t>
            </a:r>
            <a:r>
              <a:rPr lang="en-US" i="1" dirty="0"/>
              <a:t>The Cochrane Database of Systematic Reviews</a:t>
            </a:r>
            <a:r>
              <a:rPr lang="en-US" dirty="0"/>
              <a:t>, </a:t>
            </a:r>
            <a:r>
              <a:rPr lang="en-US" i="1" dirty="0"/>
              <a:t>1</a:t>
            </a:r>
            <a:r>
              <a:rPr lang="en-US" dirty="0"/>
              <a:t>, CD010971. https://</a:t>
            </a:r>
            <a:r>
              <a:rPr lang="en-US" dirty="0" err="1"/>
              <a:t>doi.org</a:t>
            </a:r>
            <a:r>
              <a:rPr lang="en-US" dirty="0"/>
              <a:t>/10.1002/14651858.CD010971.pub2</a:t>
            </a:r>
          </a:p>
          <a:p>
            <a:r>
              <a:rPr lang="en-US" dirty="0" err="1"/>
              <a:t>Newlove</a:t>
            </a:r>
            <a:r>
              <a:rPr lang="en-US" dirty="0"/>
              <a:t>-Delgado, T. V., Martin, A. E., Abbott, R. A., Bethel, A., Thompson-Coon, J., </a:t>
            </a:r>
            <a:r>
              <a:rPr lang="en-US" dirty="0" err="1"/>
              <a:t>Whear</a:t>
            </a:r>
            <a:r>
              <a:rPr lang="en-US" dirty="0"/>
              <a:t>, R., &amp; Logan, S. (2017). Dietary interventions for recurrent abdominal pain in childhood. </a:t>
            </a:r>
            <a:r>
              <a:rPr lang="en-US" i="1" dirty="0"/>
              <a:t>The Cochrane Database of Systematic Reviews</a:t>
            </a:r>
            <a:r>
              <a:rPr lang="en-US" dirty="0"/>
              <a:t>, </a:t>
            </a:r>
            <a:r>
              <a:rPr lang="en-US" i="1" dirty="0"/>
              <a:t>3</a:t>
            </a:r>
            <a:r>
              <a:rPr lang="en-US" dirty="0"/>
              <a:t>, CD010972. https://</a:t>
            </a:r>
            <a:r>
              <a:rPr lang="en-US" dirty="0" err="1"/>
              <a:t>doi.org</a:t>
            </a:r>
            <a:r>
              <a:rPr lang="en-US" dirty="0"/>
              <a:t>/10.1002/14651858.CD010972.pub2</a:t>
            </a:r>
          </a:p>
          <a:p>
            <a:r>
              <a:rPr lang="en-US" dirty="0" err="1"/>
              <a:t>Rakel</a:t>
            </a:r>
            <a:r>
              <a:rPr lang="en-US" dirty="0"/>
              <a:t>, D. (2017). </a:t>
            </a:r>
            <a:r>
              <a:rPr lang="en-US" i="1" dirty="0"/>
              <a:t>Integrative Medicine</a:t>
            </a:r>
            <a:r>
              <a:rPr lang="en-US" dirty="0"/>
              <a:t>. Elsevier Health Sciences.</a:t>
            </a:r>
          </a:p>
          <a:p>
            <a:r>
              <a:rPr lang="en-US" dirty="0" err="1"/>
              <a:t>Rasquin</a:t>
            </a:r>
            <a:r>
              <a:rPr lang="en-US" dirty="0"/>
              <a:t>, A., Di Lorenzo, C., Forbes, D., </a:t>
            </a:r>
            <a:r>
              <a:rPr lang="en-US" dirty="0" err="1"/>
              <a:t>Guiraldes</a:t>
            </a:r>
            <a:r>
              <a:rPr lang="en-US" dirty="0"/>
              <a:t>, E., </a:t>
            </a:r>
            <a:r>
              <a:rPr lang="en-US" dirty="0" err="1"/>
              <a:t>Hyams</a:t>
            </a:r>
            <a:r>
              <a:rPr lang="en-US" dirty="0"/>
              <a:t>, J. S., </a:t>
            </a:r>
            <a:r>
              <a:rPr lang="en-US" dirty="0" err="1"/>
              <a:t>Staiano</a:t>
            </a:r>
            <a:r>
              <a:rPr lang="en-US" dirty="0"/>
              <a:t>, A., &amp; Walker, L. S. (2006). Childhood functional gastrointestinal disorders: child/adolescent. </a:t>
            </a:r>
            <a:r>
              <a:rPr lang="en-US" i="1" dirty="0"/>
              <a:t>Gastroenterology</a:t>
            </a:r>
            <a:r>
              <a:rPr lang="en-US" dirty="0"/>
              <a:t>, </a:t>
            </a:r>
            <a:r>
              <a:rPr lang="en-US" i="1" dirty="0"/>
              <a:t>130</a:t>
            </a:r>
            <a:r>
              <a:rPr lang="en-US" dirty="0"/>
              <a:t>(5), 1527–1537. https://</a:t>
            </a:r>
            <a:r>
              <a:rPr lang="en-US" dirty="0" err="1"/>
              <a:t>doi.org</a:t>
            </a:r>
            <a:r>
              <a:rPr lang="en-US" dirty="0"/>
              <a:t>/10.1053/j.gastro.2005.08.063</a:t>
            </a:r>
          </a:p>
          <a:p>
            <a:r>
              <a:rPr lang="en-US" dirty="0" err="1"/>
              <a:t>Reust</a:t>
            </a:r>
            <a:r>
              <a:rPr lang="en-US" dirty="0"/>
              <a:t>, C. E., &amp; Williams, A. (2018). Recurrent Abdominal Pain in Children. </a:t>
            </a:r>
            <a:r>
              <a:rPr lang="en-US" i="1" dirty="0"/>
              <a:t>American Family Physician</a:t>
            </a:r>
            <a:r>
              <a:rPr lang="en-US" dirty="0"/>
              <a:t>, </a:t>
            </a:r>
            <a:r>
              <a:rPr lang="en-US" i="1" dirty="0"/>
              <a:t>97</a:t>
            </a:r>
            <a:r>
              <a:rPr lang="en-US" dirty="0"/>
              <a:t>(12), 785–793.</a:t>
            </a:r>
          </a:p>
          <a:p>
            <a:r>
              <a:rPr lang="en-US" dirty="0"/>
              <a:t>Stern, M., Guiles, R., &amp; </a:t>
            </a:r>
            <a:r>
              <a:rPr lang="en-US" dirty="0" err="1"/>
              <a:t>Gevirtz</a:t>
            </a:r>
            <a:r>
              <a:rPr lang="en-US" dirty="0"/>
              <a:t>, R. (2014). HRV Biofeedback for Pediatric Irritable Bowel Syndrome and Functional Abdominal Pain: A Clinical Replication Series. </a:t>
            </a:r>
            <a:r>
              <a:rPr lang="en-US" i="1" dirty="0"/>
              <a:t>Applied Psychophysiology &amp; Biofeedback</a:t>
            </a:r>
            <a:r>
              <a:rPr lang="en-US" dirty="0"/>
              <a:t>, </a:t>
            </a:r>
            <a:r>
              <a:rPr lang="en-US" i="1" dirty="0"/>
              <a:t>39</a:t>
            </a:r>
            <a:r>
              <a:rPr lang="en-US" dirty="0"/>
              <a:t>(3/4), 287–291.</a:t>
            </a:r>
          </a:p>
          <a:p>
            <a:endParaRPr lang="en-US" dirty="0"/>
          </a:p>
        </p:txBody>
      </p:sp>
    </p:spTree>
    <p:extLst>
      <p:ext uri="{BB962C8B-B14F-4D97-AF65-F5344CB8AC3E}">
        <p14:creationId xmlns:p14="http://schemas.microsoft.com/office/powerpoint/2010/main" val="777460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382000" cy="1492132"/>
          </a:xfrm>
        </p:spPr>
        <p:txBody>
          <a:bodyPr>
            <a:normAutofit fontScale="90000"/>
          </a:bodyPr>
          <a:lstStyle/>
          <a:p>
            <a:r>
              <a:rPr lang="en-US" b="1" dirty="0" smtClean="0"/>
              <a:t>Present </a:t>
            </a:r>
            <a:r>
              <a:rPr lang="en-US" b="1" dirty="0" smtClean="0"/>
              <a:t>the Patient:</a:t>
            </a:r>
            <a:br>
              <a:rPr lang="en-US" b="1" dirty="0" smtClean="0"/>
            </a:br>
            <a:r>
              <a:rPr lang="en-US" sz="3100" b="1" dirty="0" smtClean="0"/>
              <a:t>Demographics</a:t>
            </a:r>
            <a:endParaRPr lang="en-US" sz="3100" b="1" dirty="0"/>
          </a:p>
        </p:txBody>
      </p:sp>
      <p:sp>
        <p:nvSpPr>
          <p:cNvPr id="3" name="Content Placeholder 2"/>
          <p:cNvSpPr>
            <a:spLocks noGrp="1"/>
          </p:cNvSpPr>
          <p:nvPr>
            <p:ph idx="1"/>
          </p:nvPr>
        </p:nvSpPr>
        <p:spPr>
          <a:xfrm>
            <a:off x="990600" y="1600200"/>
            <a:ext cx="7633742" cy="4191000"/>
          </a:xfrm>
        </p:spPr>
        <p:txBody>
          <a:bodyPr>
            <a:noAutofit/>
          </a:bodyPr>
          <a:lstStyle/>
          <a:p>
            <a:r>
              <a:rPr lang="en-US" sz="2800" dirty="0" smtClean="0"/>
              <a:t>A </a:t>
            </a:r>
            <a:r>
              <a:rPr lang="en-US" sz="2800" dirty="0"/>
              <a:t>7-year-old female pediatric patient presents with </a:t>
            </a:r>
            <a:r>
              <a:rPr lang="en-US" sz="2800" dirty="0" smtClean="0"/>
              <a:t>daily generalized abdominal pain lasting for 30 minutes to 2 hours, beginning 2 </a:t>
            </a:r>
            <a:r>
              <a:rPr lang="en-US" sz="2800" dirty="0"/>
              <a:t>years </a:t>
            </a:r>
            <a:r>
              <a:rPr lang="en-US" sz="2800" dirty="0" smtClean="0"/>
              <a:t>ago around the start of kindergarten, occurring most </a:t>
            </a:r>
            <a:r>
              <a:rPr lang="en-US" sz="2800" dirty="0"/>
              <a:t>often before and after school. </a:t>
            </a:r>
            <a:endParaRPr lang="en-US" sz="2800" dirty="0"/>
          </a:p>
          <a:p>
            <a:r>
              <a:rPr lang="en-US" sz="2800" dirty="0" smtClean="0"/>
              <a:t>She also has daily mild headaches </a:t>
            </a:r>
            <a:r>
              <a:rPr lang="en-US" sz="2800" dirty="0"/>
              <a:t>usually </a:t>
            </a:r>
            <a:r>
              <a:rPr lang="en-US" sz="2800" dirty="0" smtClean="0"/>
              <a:t>occurring </a:t>
            </a:r>
            <a:r>
              <a:rPr lang="en-US" sz="2800" dirty="0"/>
              <a:t>after school </a:t>
            </a:r>
            <a:r>
              <a:rPr lang="en-US" sz="2800" dirty="0" smtClean="0"/>
              <a:t>that have </a:t>
            </a:r>
            <a:r>
              <a:rPr lang="en-US" sz="2800" dirty="0"/>
              <a:t>been happening for about the same amount of </a:t>
            </a:r>
            <a:r>
              <a:rPr lang="en-US" sz="2800" dirty="0" smtClean="0"/>
              <a:t>time.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382000" cy="1492132"/>
          </a:xfrm>
        </p:spPr>
        <p:txBody>
          <a:bodyPr>
            <a:normAutofit fontScale="90000"/>
          </a:bodyPr>
          <a:lstStyle/>
          <a:p>
            <a:r>
              <a:rPr lang="en-US" b="1" dirty="0"/>
              <a:t>Present the Patient:</a:t>
            </a:r>
            <a:br>
              <a:rPr lang="en-US" b="1" dirty="0"/>
            </a:br>
            <a:r>
              <a:rPr lang="en-US" sz="3100" b="1" dirty="0" smtClean="0"/>
              <a:t>History</a:t>
            </a:r>
            <a:endParaRPr lang="en-US" sz="3100" dirty="0"/>
          </a:p>
        </p:txBody>
      </p:sp>
      <p:sp>
        <p:nvSpPr>
          <p:cNvPr id="3" name="Content Placeholder 2"/>
          <p:cNvSpPr>
            <a:spLocks noGrp="1"/>
          </p:cNvSpPr>
          <p:nvPr>
            <p:ph idx="1"/>
          </p:nvPr>
        </p:nvSpPr>
        <p:spPr>
          <a:xfrm>
            <a:off x="685800" y="1524000"/>
            <a:ext cx="8382000" cy="4876800"/>
          </a:xfrm>
        </p:spPr>
        <p:txBody>
          <a:bodyPr>
            <a:noAutofit/>
          </a:bodyPr>
          <a:lstStyle/>
          <a:p>
            <a:r>
              <a:rPr lang="en-US" sz="2800" dirty="0" smtClean="0"/>
              <a:t>A well child with no other significant medical, trauma, birth, or psychiatric history. Up to date on vax. Lives with mother, father, younger sister. </a:t>
            </a:r>
          </a:p>
          <a:p>
            <a:r>
              <a:rPr lang="en-US" sz="2800" b="1" dirty="0" smtClean="0"/>
              <a:t>Family History </a:t>
            </a:r>
          </a:p>
          <a:p>
            <a:pPr lvl="1"/>
            <a:r>
              <a:rPr lang="en-US" sz="2800" dirty="0" smtClean="0"/>
              <a:t>negative for bowel or abdominal problems</a:t>
            </a:r>
          </a:p>
          <a:p>
            <a:pPr lvl="1"/>
            <a:r>
              <a:rPr lang="en-US" sz="2800" dirty="0" smtClean="0"/>
              <a:t>positive migraine headaches: mother and maternal grandfather</a:t>
            </a:r>
            <a:endParaRPr lang="en-US" sz="2800" dirty="0"/>
          </a:p>
          <a:p>
            <a:pPr lvl="1"/>
            <a:r>
              <a:rPr lang="en-US" sz="2800" dirty="0"/>
              <a:t>p</a:t>
            </a:r>
            <a:r>
              <a:rPr lang="en-US" sz="2800" dirty="0" smtClean="0"/>
              <a:t>ositive for anxiety: mother, maternal aunt, maternal grandfather</a:t>
            </a:r>
          </a:p>
          <a:p>
            <a:pPr lvl="1"/>
            <a:r>
              <a:rPr lang="en-US" sz="2800" dirty="0" smtClean="0"/>
              <a:t>positive for depression: maternal aunt</a:t>
            </a:r>
          </a:p>
        </p:txBody>
      </p:sp>
    </p:spTree>
    <p:extLst>
      <p:ext uri="{BB962C8B-B14F-4D97-AF65-F5344CB8AC3E}">
        <p14:creationId xmlns:p14="http://schemas.microsoft.com/office/powerpoint/2010/main" val="166900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382000" cy="1492132"/>
          </a:xfrm>
        </p:spPr>
        <p:txBody>
          <a:bodyPr>
            <a:normAutofit fontScale="90000"/>
          </a:bodyPr>
          <a:lstStyle/>
          <a:p>
            <a:r>
              <a:rPr lang="en-US" b="1" dirty="0"/>
              <a:t>Present the Patient:</a:t>
            </a:r>
            <a:br>
              <a:rPr lang="en-US" b="1" dirty="0"/>
            </a:br>
            <a:r>
              <a:rPr lang="en-US" sz="3100" b="1" dirty="0" smtClean="0"/>
              <a:t>Medications and CAM</a:t>
            </a:r>
            <a:endParaRPr lang="en-US" sz="3100" dirty="0"/>
          </a:p>
        </p:txBody>
      </p:sp>
      <p:sp>
        <p:nvSpPr>
          <p:cNvPr id="3" name="Content Placeholder 2"/>
          <p:cNvSpPr>
            <a:spLocks noGrp="1"/>
          </p:cNvSpPr>
          <p:nvPr>
            <p:ph idx="1"/>
          </p:nvPr>
        </p:nvSpPr>
        <p:spPr>
          <a:xfrm>
            <a:off x="609600" y="1524000"/>
            <a:ext cx="8382000" cy="5333999"/>
          </a:xfrm>
        </p:spPr>
        <p:txBody>
          <a:bodyPr>
            <a:noAutofit/>
          </a:bodyPr>
          <a:lstStyle/>
          <a:p>
            <a:r>
              <a:rPr lang="en-US" sz="2800" dirty="0"/>
              <a:t>List of Medications &amp; </a:t>
            </a:r>
            <a:r>
              <a:rPr lang="en-US" sz="2800" dirty="0" smtClean="0"/>
              <a:t>Supplements</a:t>
            </a:r>
          </a:p>
          <a:p>
            <a:pPr lvl="1"/>
            <a:r>
              <a:rPr lang="en-US" sz="2800" dirty="0" smtClean="0"/>
              <a:t>Gummy multivitamin (2 times per week)</a:t>
            </a:r>
          </a:p>
          <a:p>
            <a:pPr lvl="1"/>
            <a:r>
              <a:rPr lang="en-US" sz="2800" dirty="0" smtClean="0"/>
              <a:t>Acetaminophen 325mg PO (~2 times/week)</a:t>
            </a:r>
          </a:p>
          <a:p>
            <a:pPr lvl="1"/>
            <a:r>
              <a:rPr lang="en-US" sz="2800" dirty="0" smtClean="0"/>
              <a:t>Probiotics (refuses due to increased bowel movements at school)</a:t>
            </a:r>
          </a:p>
          <a:p>
            <a:r>
              <a:rPr lang="en-US" sz="2800" dirty="0" smtClean="0"/>
              <a:t>Use </a:t>
            </a:r>
            <a:r>
              <a:rPr lang="en-US" sz="2800" dirty="0"/>
              <a:t>of CAM including lifestyle </a:t>
            </a:r>
            <a:r>
              <a:rPr lang="en-US" sz="2800" dirty="0" smtClean="0"/>
              <a:t>modification</a:t>
            </a:r>
          </a:p>
          <a:p>
            <a:pPr lvl="1"/>
            <a:r>
              <a:rPr lang="en-US" sz="2800" dirty="0" smtClean="0"/>
              <a:t>Cool and warm compress (ineffective)</a:t>
            </a:r>
          </a:p>
          <a:p>
            <a:pPr lvl="1"/>
            <a:r>
              <a:rPr lang="en-US" sz="2800" dirty="0" smtClean="0"/>
              <a:t>Diet changes: eats moderately healthy, school lunches, lactose free milk but eats cheese and ice cream, unresponsive to gluten free</a:t>
            </a:r>
            <a:endParaRPr lang="en-US" sz="2800" dirty="0"/>
          </a:p>
          <a:p>
            <a:endParaRPr lang="en-US" sz="2800" dirty="0"/>
          </a:p>
        </p:txBody>
      </p:sp>
    </p:spTree>
    <p:extLst>
      <p:ext uri="{BB962C8B-B14F-4D97-AF65-F5344CB8AC3E}">
        <p14:creationId xmlns:p14="http://schemas.microsoft.com/office/powerpoint/2010/main" val="184904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305800" cy="1492132"/>
          </a:xfrm>
        </p:spPr>
        <p:txBody>
          <a:bodyPr>
            <a:normAutofit fontScale="90000"/>
          </a:bodyPr>
          <a:lstStyle/>
          <a:p>
            <a:r>
              <a:rPr lang="en-US" b="1" dirty="0"/>
              <a:t>Present the Patient:</a:t>
            </a:r>
            <a:br>
              <a:rPr lang="en-US" b="1" dirty="0"/>
            </a:br>
            <a:r>
              <a:rPr lang="en-US" sz="3100" b="1" dirty="0" smtClean="0"/>
              <a:t>Review Of Systems (subjective)</a:t>
            </a:r>
            <a:endParaRPr lang="en-US" sz="3100" dirty="0"/>
          </a:p>
        </p:txBody>
      </p:sp>
      <p:sp>
        <p:nvSpPr>
          <p:cNvPr id="3" name="Content Placeholder 2"/>
          <p:cNvSpPr>
            <a:spLocks noGrp="1"/>
          </p:cNvSpPr>
          <p:nvPr>
            <p:ph idx="1"/>
          </p:nvPr>
        </p:nvSpPr>
        <p:spPr>
          <a:xfrm>
            <a:off x="685800" y="1371600"/>
            <a:ext cx="8305800" cy="5257800"/>
          </a:xfrm>
        </p:spPr>
        <p:txBody>
          <a:bodyPr>
            <a:noAutofit/>
          </a:bodyPr>
          <a:lstStyle/>
          <a:p>
            <a:r>
              <a:rPr lang="en-US" sz="2800" dirty="0" smtClean="0"/>
              <a:t>Abdominal pain, does not always finish meal due to stomach pain. Daily formed BM.</a:t>
            </a:r>
          </a:p>
          <a:p>
            <a:r>
              <a:rPr lang="en-US" sz="2800" dirty="0"/>
              <a:t>Headaches daily to 3 days per week, occasionally prevents participation in sports, ADLs, </a:t>
            </a:r>
            <a:r>
              <a:rPr lang="en-US" sz="2800" dirty="0" smtClean="0"/>
              <a:t>activities</a:t>
            </a:r>
          </a:p>
          <a:p>
            <a:r>
              <a:rPr lang="en-US" sz="2800" dirty="0" smtClean="0"/>
              <a:t>No weight curve changes, no </a:t>
            </a:r>
            <a:r>
              <a:rPr lang="en-US" sz="2800" dirty="0"/>
              <a:t>nausea</a:t>
            </a:r>
            <a:r>
              <a:rPr lang="en-US" sz="2800" dirty="0" smtClean="0"/>
              <a:t>, </a:t>
            </a:r>
            <a:r>
              <a:rPr lang="en-US" sz="2800" dirty="0"/>
              <a:t>vomiting, </a:t>
            </a:r>
            <a:r>
              <a:rPr lang="en-US" sz="2800" dirty="0" smtClean="0"/>
              <a:t>diarrhea</a:t>
            </a:r>
            <a:r>
              <a:rPr lang="en-US" sz="2800" dirty="0"/>
              <a:t>, </a:t>
            </a:r>
            <a:r>
              <a:rPr lang="en-US" sz="2800" dirty="0" smtClean="0"/>
              <a:t>fever, bloody stools or rashes; </a:t>
            </a:r>
            <a:r>
              <a:rPr lang="en-US" sz="2800" dirty="0"/>
              <a:t>No head injury or trauma, </a:t>
            </a:r>
            <a:r>
              <a:rPr lang="en-US" sz="2800" dirty="0" smtClean="0"/>
              <a:t>vertigo, </a:t>
            </a:r>
            <a:r>
              <a:rPr lang="en-US" sz="2800" dirty="0"/>
              <a:t>weakness, </a:t>
            </a:r>
            <a:r>
              <a:rPr lang="en-US" sz="2800" dirty="0" smtClean="0"/>
              <a:t>or </a:t>
            </a:r>
            <a:r>
              <a:rPr lang="en-US" sz="2800" dirty="0"/>
              <a:t>confusion; Normal full eye exam, normal </a:t>
            </a:r>
            <a:r>
              <a:rPr lang="en-US" sz="2800" dirty="0" smtClean="0"/>
              <a:t>vision; </a:t>
            </a:r>
            <a:r>
              <a:rPr lang="en-US" sz="2800" dirty="0"/>
              <a:t>No depressive symptoms, normal sleep </a:t>
            </a:r>
            <a:r>
              <a:rPr lang="en-US" sz="2800" dirty="0" smtClean="0"/>
              <a:t>habits</a:t>
            </a:r>
          </a:p>
          <a:p>
            <a:r>
              <a:rPr lang="en-US" sz="2800" dirty="0" smtClean="0"/>
              <a:t>Occasional, once weekly, bilateral leg pain, aching in the evening, resolved after sleep</a:t>
            </a:r>
          </a:p>
        </p:txBody>
      </p:sp>
    </p:spTree>
    <p:extLst>
      <p:ext uri="{BB962C8B-B14F-4D97-AF65-F5344CB8AC3E}">
        <p14:creationId xmlns:p14="http://schemas.microsoft.com/office/powerpoint/2010/main" val="14191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685800" y="1219200"/>
            <a:ext cx="8305800" cy="5486400"/>
          </a:xfrm>
        </p:spPr>
        <p:txBody>
          <a:bodyPr>
            <a:noAutofit/>
          </a:bodyPr>
          <a:lstStyle/>
          <a:p>
            <a:r>
              <a:rPr lang="en-US" sz="2800" b="1" dirty="0" smtClean="0"/>
              <a:t>General:</a:t>
            </a:r>
            <a:r>
              <a:rPr lang="en-US" sz="2800" dirty="0" smtClean="0"/>
              <a:t> healthy </a:t>
            </a:r>
            <a:r>
              <a:rPr lang="en-US" sz="2800" dirty="0"/>
              <a:t>appearing, well groomed, bright affect, </a:t>
            </a:r>
            <a:r>
              <a:rPr lang="en-US" sz="2800" dirty="0" smtClean="0"/>
              <a:t>laughing </a:t>
            </a:r>
            <a:r>
              <a:rPr lang="en-US" sz="2800" dirty="0"/>
              <a:t>and </a:t>
            </a:r>
            <a:r>
              <a:rPr lang="en-US" sz="2800" dirty="0" smtClean="0"/>
              <a:t>playing, thoughtful</a:t>
            </a:r>
          </a:p>
          <a:p>
            <a:r>
              <a:rPr lang="en-US" sz="2800" b="1" dirty="0" smtClean="0"/>
              <a:t>Neurologic</a:t>
            </a:r>
            <a:r>
              <a:rPr lang="en-US" sz="2800" b="1" dirty="0"/>
              <a:t>: </a:t>
            </a:r>
            <a:r>
              <a:rPr lang="en-US" sz="2800" dirty="0" smtClean="0"/>
              <a:t>A&amp;O, coherent</a:t>
            </a:r>
            <a:r>
              <a:rPr lang="en-US" sz="2800" dirty="0"/>
              <a:t>, speech clear. CN 2-12 intact, motor movements </a:t>
            </a:r>
            <a:r>
              <a:rPr lang="en-US" sz="2800" dirty="0" smtClean="0"/>
              <a:t>coordinated</a:t>
            </a:r>
            <a:r>
              <a:rPr lang="en-US" sz="2800" dirty="0"/>
              <a:t>, </a:t>
            </a:r>
            <a:r>
              <a:rPr lang="en-US" sz="2800" dirty="0" smtClean="0"/>
              <a:t>no weakness</a:t>
            </a:r>
          </a:p>
          <a:p>
            <a:r>
              <a:rPr lang="en-US" sz="2800" b="1" dirty="0" smtClean="0"/>
              <a:t>Eyes</a:t>
            </a:r>
            <a:r>
              <a:rPr lang="en-US" sz="2800" b="1" dirty="0"/>
              <a:t>:</a:t>
            </a:r>
            <a:r>
              <a:rPr lang="en-US" sz="2800" dirty="0"/>
              <a:t> Visual acuity intact, lid margins clear, conjunctiva pink, sclera anicteric, PERRLA. </a:t>
            </a:r>
            <a:endParaRPr lang="en-US" sz="2800" dirty="0" smtClean="0"/>
          </a:p>
          <a:p>
            <a:r>
              <a:rPr lang="en-US" sz="2800" b="1" dirty="0" smtClean="0"/>
              <a:t>Abdomen</a:t>
            </a:r>
            <a:r>
              <a:rPr lang="en-US" sz="2800" b="1" dirty="0"/>
              <a:t>:</a:t>
            </a:r>
            <a:r>
              <a:rPr lang="en-US" sz="2800" dirty="0"/>
              <a:t> Abdomen flat, </a:t>
            </a:r>
            <a:r>
              <a:rPr lang="en-US" sz="2800" dirty="0" err="1"/>
              <a:t>normo</a:t>
            </a:r>
            <a:r>
              <a:rPr lang="en-US" sz="2800" dirty="0"/>
              <a:t>-active BS present</a:t>
            </a:r>
            <a:r>
              <a:rPr lang="en-US" sz="2800" dirty="0" smtClean="0"/>
              <a:t>. </a:t>
            </a:r>
            <a:r>
              <a:rPr lang="en-US" sz="2800" i="1" dirty="0"/>
              <a:t>No localized tenderness on abdominal palpation</a:t>
            </a:r>
            <a:r>
              <a:rPr lang="en-US" sz="2800" dirty="0" smtClean="0"/>
              <a:t>. No masses. </a:t>
            </a:r>
            <a:r>
              <a:rPr lang="en-US" sz="2800" dirty="0"/>
              <a:t>Liver border not </a:t>
            </a:r>
            <a:r>
              <a:rPr lang="en-US" sz="2800" dirty="0" smtClean="0"/>
              <a:t>palpable</a:t>
            </a:r>
          </a:p>
          <a:p>
            <a:r>
              <a:rPr lang="en-US" sz="2800" b="1" dirty="0" smtClean="0"/>
              <a:t>FSBS</a:t>
            </a:r>
            <a:r>
              <a:rPr lang="en-US" sz="2800" dirty="0" smtClean="0"/>
              <a:t> 99, </a:t>
            </a:r>
            <a:r>
              <a:rPr lang="en-US" sz="2800" b="1" dirty="0" smtClean="0"/>
              <a:t>UA </a:t>
            </a:r>
            <a:r>
              <a:rPr lang="en-US" sz="2800" dirty="0" err="1" smtClean="0"/>
              <a:t>wnl</a:t>
            </a:r>
            <a:r>
              <a:rPr lang="en-US" sz="2800" dirty="0" smtClean="0"/>
              <a:t>, </a:t>
            </a:r>
            <a:r>
              <a:rPr lang="en-US" sz="2800" b="1" dirty="0" smtClean="0"/>
              <a:t>CBC </a:t>
            </a:r>
            <a:r>
              <a:rPr lang="en-US" sz="2800" dirty="0" err="1" smtClean="0"/>
              <a:t>wnl</a:t>
            </a:r>
            <a:r>
              <a:rPr lang="en-US" sz="2800" dirty="0" smtClean="0"/>
              <a:t>, </a:t>
            </a:r>
            <a:r>
              <a:rPr lang="en-US" sz="2800" b="1" dirty="0" smtClean="0"/>
              <a:t>ESR </a:t>
            </a:r>
            <a:r>
              <a:rPr lang="en-US" sz="2800" dirty="0" err="1" smtClean="0"/>
              <a:t>wnl</a:t>
            </a:r>
            <a:r>
              <a:rPr lang="en-US" sz="2800" dirty="0" smtClean="0"/>
              <a:t>, </a:t>
            </a:r>
            <a:r>
              <a:rPr lang="en-US" sz="2800" b="1" dirty="0" smtClean="0"/>
              <a:t>XR </a:t>
            </a:r>
            <a:r>
              <a:rPr lang="en-US" sz="2800" dirty="0" err="1" smtClean="0"/>
              <a:t>neg</a:t>
            </a:r>
            <a:endParaRPr lang="en-US"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br>
              <a:rPr lang="en-US" dirty="0" smtClean="0"/>
            </a:br>
            <a:r>
              <a:rPr lang="en-US" sz="3000" dirty="0" smtClean="0"/>
              <a:t>Recurrent abdominal pain</a:t>
            </a:r>
            <a:endParaRPr lang="en-US" dirty="0"/>
          </a:p>
        </p:txBody>
      </p:sp>
      <p:sp>
        <p:nvSpPr>
          <p:cNvPr id="3" name="Content Placeholder 2"/>
          <p:cNvSpPr>
            <a:spLocks noGrp="1"/>
          </p:cNvSpPr>
          <p:nvPr>
            <p:ph idx="1"/>
          </p:nvPr>
        </p:nvSpPr>
        <p:spPr>
          <a:xfrm>
            <a:off x="903589" y="1837003"/>
            <a:ext cx="7239000" cy="4038600"/>
          </a:xfrm>
        </p:spPr>
        <p:txBody>
          <a:bodyPr>
            <a:noAutofit/>
          </a:bodyPr>
          <a:lstStyle/>
          <a:p>
            <a:r>
              <a:rPr lang="en-US" sz="2800" dirty="0" smtClean="0"/>
              <a:t>Further </a:t>
            </a:r>
            <a:r>
              <a:rPr lang="en-US" sz="2800" dirty="0" smtClean="0"/>
              <a:t>separated as </a:t>
            </a:r>
            <a:r>
              <a:rPr lang="en-US" sz="2800" dirty="0"/>
              <a:t>F</a:t>
            </a:r>
            <a:r>
              <a:rPr lang="en-US" sz="2800" dirty="0" smtClean="0"/>
              <a:t>unctional (nonorganic) Abdominal Pain (FAP) </a:t>
            </a:r>
            <a:endParaRPr lang="en-US" sz="2800" dirty="0" smtClean="0"/>
          </a:p>
          <a:p>
            <a:r>
              <a:rPr lang="en-US" sz="2600" dirty="0" smtClean="0"/>
              <a:t>Established </a:t>
            </a:r>
            <a:r>
              <a:rPr lang="en-US" sz="2600" dirty="0"/>
              <a:t>by presenting clinical features based on the </a:t>
            </a:r>
            <a:r>
              <a:rPr lang="en-US" sz="2600" dirty="0" smtClean="0"/>
              <a:t>Rome IV criteria</a:t>
            </a:r>
            <a:r>
              <a:rPr lang="en-US" sz="2600" dirty="0"/>
              <a:t>. </a:t>
            </a:r>
            <a:endParaRPr lang="en-US" sz="2600" dirty="0" smtClean="0"/>
          </a:p>
          <a:p>
            <a:pPr lvl="1"/>
            <a:r>
              <a:rPr lang="en-US" sz="2600" dirty="0" smtClean="0"/>
              <a:t>Abdominal pain at least 4 times per month (for at least two months)</a:t>
            </a:r>
          </a:p>
          <a:p>
            <a:pPr lvl="1"/>
            <a:r>
              <a:rPr lang="en-US" sz="2600" dirty="0" smtClean="0"/>
              <a:t>Not associated with eating or menses</a:t>
            </a:r>
          </a:p>
          <a:p>
            <a:pPr lvl="1"/>
            <a:r>
              <a:rPr lang="en-US" sz="2600" dirty="0" smtClean="0"/>
              <a:t>Does not meet criteria for abdominal migraine, functional dyspepsia, irritable bowel syndrome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2385"/>
            <a:ext cx="8305800" cy="1492132"/>
          </a:xfrm>
        </p:spPr>
        <p:txBody>
          <a:bodyPr>
            <a:normAutofit fontScale="90000"/>
          </a:bodyPr>
          <a:lstStyle/>
          <a:p>
            <a:r>
              <a:rPr lang="en-US" b="1" dirty="0" smtClean="0"/>
              <a:t>Presentation of the Clinical Problem</a:t>
            </a:r>
            <a:endParaRPr lang="en-US" b="1" dirty="0"/>
          </a:p>
        </p:txBody>
      </p:sp>
      <p:sp>
        <p:nvSpPr>
          <p:cNvPr id="3" name="Content Placeholder 2"/>
          <p:cNvSpPr>
            <a:spLocks noGrp="1"/>
          </p:cNvSpPr>
          <p:nvPr>
            <p:ph idx="1"/>
          </p:nvPr>
        </p:nvSpPr>
        <p:spPr>
          <a:xfrm>
            <a:off x="838200" y="2209800"/>
            <a:ext cx="8305800" cy="4572000"/>
          </a:xfrm>
        </p:spPr>
        <p:txBody>
          <a:bodyPr>
            <a:noAutofit/>
          </a:bodyPr>
          <a:lstStyle/>
          <a:p>
            <a:r>
              <a:rPr lang="en-US" sz="2800" dirty="0" smtClean="0"/>
              <a:t>Epidemiology (for RAP)</a:t>
            </a:r>
          </a:p>
          <a:p>
            <a:pPr lvl="1"/>
            <a:r>
              <a:rPr lang="en-US" sz="2800" dirty="0" smtClean="0"/>
              <a:t>Up to 5% of primary care visits, worldwide affects 13.5% of children</a:t>
            </a:r>
          </a:p>
          <a:p>
            <a:pPr lvl="1"/>
            <a:r>
              <a:rPr lang="en-US" sz="2800" dirty="0" smtClean="0"/>
              <a:t>Divisions of RAP</a:t>
            </a:r>
          </a:p>
          <a:p>
            <a:pPr lvl="2"/>
            <a:r>
              <a:rPr lang="en-US" sz="2800" dirty="0" smtClean="0"/>
              <a:t>Functional abdominal pain: 53.8%</a:t>
            </a:r>
          </a:p>
          <a:p>
            <a:pPr lvl="2"/>
            <a:r>
              <a:rPr lang="en-US" sz="2800" dirty="0" smtClean="0"/>
              <a:t>Irritable bowel syndrome: 38.5%</a:t>
            </a:r>
          </a:p>
          <a:p>
            <a:pPr lvl="2"/>
            <a:r>
              <a:rPr lang="en-US" sz="2800" dirty="0" smtClean="0"/>
              <a:t>Functional dyspepsia: 7.7%</a:t>
            </a:r>
            <a:endParaRPr lang="en-US" sz="2800" dirty="0" smtClean="0"/>
          </a:p>
        </p:txBody>
      </p:sp>
    </p:spTree>
  </p:cSld>
  <p:clrMapOvr>
    <a:masterClrMapping/>
  </p:clrMapOvr>
</p:sld>
</file>

<file path=ppt/theme/theme1.xml><?xml version="1.0" encoding="utf-8"?>
<a:theme xmlns:a="http://schemas.openxmlformats.org/drawingml/2006/main" name="Badge">
  <a:themeElements>
    <a:clrScheme name="Custom 2">
      <a:dk1>
        <a:srgbClr val="000000"/>
      </a:dk1>
      <a:lt1>
        <a:srgbClr val="FFFFFF"/>
      </a:lt1>
      <a:dk2>
        <a:srgbClr val="57256B"/>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383</TotalTime>
  <Words>1443</Words>
  <Application>Microsoft Macintosh PowerPoint</Application>
  <PresentationFormat>On-screen Show (4:3)</PresentationFormat>
  <Paragraphs>98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 Black</vt:lpstr>
      <vt:lpstr>Arial Hebrew</vt:lpstr>
      <vt:lpstr>Gill Sans MT</vt:lpstr>
      <vt:lpstr>Arial</vt:lpstr>
      <vt:lpstr>Badge</vt:lpstr>
      <vt:lpstr>Case  Presentation:  The Integrative Care of a child with  functional abdominal  pain</vt:lpstr>
      <vt:lpstr>Objectives</vt:lpstr>
      <vt:lpstr>Present the Patient: Demographics</vt:lpstr>
      <vt:lpstr>Present the Patient: History</vt:lpstr>
      <vt:lpstr>Present the Patient: Medications and CAM</vt:lpstr>
      <vt:lpstr>Present the Patient: Review Of Systems (subjective)</vt:lpstr>
      <vt:lpstr>Objective</vt:lpstr>
      <vt:lpstr>Assessment Recurrent abdominal pain</vt:lpstr>
      <vt:lpstr>Presentation of the Clinical Problem</vt:lpstr>
      <vt:lpstr>Presentation of the Clinical Problem</vt:lpstr>
      <vt:lpstr>Presentation of the Clinical Problem</vt:lpstr>
      <vt:lpstr>Presentation of the Clinical Problem</vt:lpstr>
      <vt:lpstr>Presentation of the Clinical Problem</vt:lpstr>
      <vt:lpstr>Presentation of the Clinical Problem</vt:lpstr>
      <vt:lpstr>Presentation of the Clinical Problem</vt:lpstr>
      <vt:lpstr>Return to the Patient: The Plan </vt:lpstr>
      <vt:lpstr>Return to the Patient: The Plan </vt:lpstr>
      <vt:lpstr>Summary</vt:lpstr>
      <vt:lpstr>Conclusions</vt:lpstr>
      <vt:lpstr>References</vt:lpstr>
    </vt:vector>
  </TitlesOfParts>
  <Company>Grizli777</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Osteoarthritis</dc:title>
  <dc:creator>Linnea</dc:creator>
  <cp:lastModifiedBy>P Estrada</cp:lastModifiedBy>
  <cp:revision>34</cp:revision>
  <dcterms:created xsi:type="dcterms:W3CDTF">2016-05-13T23:14:17Z</dcterms:created>
  <dcterms:modified xsi:type="dcterms:W3CDTF">2018-11-26T03:15:57Z</dcterms:modified>
</cp:coreProperties>
</file>