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256" r:id="rId2"/>
    <p:sldId id="257" r:id="rId3"/>
    <p:sldId id="258" r:id="rId4"/>
    <p:sldId id="270" r:id="rId5"/>
    <p:sldId id="266" r:id="rId6"/>
    <p:sldId id="259" r:id="rId7"/>
    <p:sldId id="260" r:id="rId8"/>
    <p:sldId id="261" r:id="rId9"/>
    <p:sldId id="262" r:id="rId10"/>
    <p:sldId id="267" r:id="rId11"/>
    <p:sldId id="268" r:id="rId12"/>
    <p:sldId id="269" r:id="rId13"/>
    <p:sldId id="263" r:id="rId14"/>
    <p:sldId id="264" r:id="rId15"/>
    <p:sldId id="265"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12"/>
    <p:restoredTop sz="79924"/>
  </p:normalViewPr>
  <p:slideViewPr>
    <p:cSldViewPr>
      <p:cViewPr varScale="1">
        <p:scale>
          <a:sx n="70" d="100"/>
          <a:sy n="70" d="100"/>
        </p:scale>
        <p:origin x="1072"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AFF6EF-DCA8-BE44-99F4-8418DB91409D}" type="datetimeFigureOut">
              <a:rPr lang="en-US" smtClean="0"/>
              <a:t>11/23/18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8D1AE7-9D22-2646-80B0-05D30891AB4D}" type="slidenum">
              <a:rPr lang="en-US" smtClean="0"/>
              <a:t>‹#›</a:t>
            </a:fld>
            <a:endParaRPr lang="en-US"/>
          </a:p>
        </p:txBody>
      </p:sp>
    </p:spTree>
    <p:extLst>
      <p:ext uri="{BB962C8B-B14F-4D97-AF65-F5344CB8AC3E}">
        <p14:creationId xmlns:p14="http://schemas.microsoft.com/office/powerpoint/2010/main" val="309528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8D1AE7-9D22-2646-80B0-05D30891AB4D}" type="slidenum">
              <a:rPr lang="en-US" smtClean="0"/>
              <a:t>3</a:t>
            </a:fld>
            <a:endParaRPr lang="en-US"/>
          </a:p>
        </p:txBody>
      </p:sp>
    </p:spTree>
    <p:extLst>
      <p:ext uri="{BB962C8B-B14F-4D97-AF65-F5344CB8AC3E}">
        <p14:creationId xmlns:p14="http://schemas.microsoft.com/office/powerpoint/2010/main" val="132121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Risk increases after the age of 45 and the median</a:t>
            </a:r>
            <a:r>
              <a:rPr lang="en-US" baseline="0" dirty="0" smtClean="0"/>
              <a:t> age in the United States is 71 years old.  </a:t>
            </a:r>
          </a:p>
          <a:p>
            <a:endParaRPr lang="en-US" baseline="0" dirty="0" smtClean="0"/>
          </a:p>
          <a:p>
            <a:r>
              <a:rPr lang="en-US" baseline="0" dirty="0" smtClean="0"/>
              <a:t>First degree family member with colon cancer increases the risk to twofold or threefold. </a:t>
            </a:r>
          </a:p>
          <a:p>
            <a:endParaRPr lang="en-US" dirty="0"/>
          </a:p>
        </p:txBody>
      </p:sp>
      <p:sp>
        <p:nvSpPr>
          <p:cNvPr id="4" name="Slide Number Placeholder 3"/>
          <p:cNvSpPr>
            <a:spLocks noGrp="1"/>
          </p:cNvSpPr>
          <p:nvPr>
            <p:ph type="sldNum" sz="quarter" idx="10"/>
          </p:nvPr>
        </p:nvSpPr>
        <p:spPr/>
        <p:txBody>
          <a:bodyPr/>
          <a:lstStyle/>
          <a:p>
            <a:fld id="{868D1AE7-9D22-2646-80B0-05D30891AB4D}" type="slidenum">
              <a:rPr lang="en-US" smtClean="0"/>
              <a:t>9</a:t>
            </a:fld>
            <a:endParaRPr lang="en-US"/>
          </a:p>
        </p:txBody>
      </p:sp>
    </p:spTree>
    <p:extLst>
      <p:ext uri="{BB962C8B-B14F-4D97-AF65-F5344CB8AC3E}">
        <p14:creationId xmlns:p14="http://schemas.microsoft.com/office/powerpoint/2010/main" val="1047619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Risk increases after the age of 45 and the median</a:t>
            </a:r>
            <a:r>
              <a:rPr lang="en-US" baseline="0" dirty="0" smtClean="0"/>
              <a:t> age in the United States is 71 years old.  </a:t>
            </a:r>
          </a:p>
          <a:p>
            <a:endParaRPr lang="en-US" baseline="0" dirty="0" smtClean="0"/>
          </a:p>
          <a:p>
            <a:r>
              <a:rPr lang="en-US" baseline="0" dirty="0" smtClean="0"/>
              <a:t>First degree family member with colon cancer increases the risk to twofold or threefold. </a:t>
            </a:r>
          </a:p>
          <a:p>
            <a:endParaRPr lang="en-US" dirty="0"/>
          </a:p>
        </p:txBody>
      </p:sp>
      <p:sp>
        <p:nvSpPr>
          <p:cNvPr id="4" name="Slide Number Placeholder 3"/>
          <p:cNvSpPr>
            <a:spLocks noGrp="1"/>
          </p:cNvSpPr>
          <p:nvPr>
            <p:ph type="sldNum" sz="quarter" idx="10"/>
          </p:nvPr>
        </p:nvSpPr>
        <p:spPr/>
        <p:txBody>
          <a:bodyPr/>
          <a:lstStyle/>
          <a:p>
            <a:fld id="{868D1AE7-9D22-2646-80B0-05D30891AB4D}" type="slidenum">
              <a:rPr lang="en-US" smtClean="0"/>
              <a:t>10</a:t>
            </a:fld>
            <a:endParaRPr lang="en-US"/>
          </a:p>
        </p:txBody>
      </p:sp>
    </p:spTree>
    <p:extLst>
      <p:ext uri="{BB962C8B-B14F-4D97-AF65-F5344CB8AC3E}">
        <p14:creationId xmlns:p14="http://schemas.microsoft.com/office/powerpoint/2010/main" val="1686289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Risk increases after the age of 45 and the median</a:t>
            </a:r>
            <a:r>
              <a:rPr lang="en-US" baseline="0" dirty="0" smtClean="0"/>
              <a:t> age in the United States is 71 years old.  </a:t>
            </a:r>
          </a:p>
          <a:p>
            <a:endParaRPr lang="en-US" baseline="0" dirty="0" smtClean="0"/>
          </a:p>
          <a:p>
            <a:r>
              <a:rPr lang="en-US" baseline="0" dirty="0" smtClean="0"/>
              <a:t>First degree family member with colon cancer increases the risk to twofold or threefold. </a:t>
            </a:r>
          </a:p>
          <a:p>
            <a:endParaRPr lang="en-US" dirty="0"/>
          </a:p>
        </p:txBody>
      </p:sp>
      <p:sp>
        <p:nvSpPr>
          <p:cNvPr id="4" name="Slide Number Placeholder 3"/>
          <p:cNvSpPr>
            <a:spLocks noGrp="1"/>
          </p:cNvSpPr>
          <p:nvPr>
            <p:ph type="sldNum" sz="quarter" idx="10"/>
          </p:nvPr>
        </p:nvSpPr>
        <p:spPr/>
        <p:txBody>
          <a:bodyPr/>
          <a:lstStyle/>
          <a:p>
            <a:fld id="{868D1AE7-9D22-2646-80B0-05D30891AB4D}" type="slidenum">
              <a:rPr lang="en-US" smtClean="0"/>
              <a:t>11</a:t>
            </a:fld>
            <a:endParaRPr lang="en-US"/>
          </a:p>
        </p:txBody>
      </p:sp>
    </p:spTree>
    <p:extLst>
      <p:ext uri="{BB962C8B-B14F-4D97-AF65-F5344CB8AC3E}">
        <p14:creationId xmlns:p14="http://schemas.microsoft.com/office/powerpoint/2010/main" val="774906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CBC should be done to assess</a:t>
            </a:r>
            <a:r>
              <a:rPr lang="en-US" baseline="0" dirty="0" smtClean="0"/>
              <a:t> for iron-deficiency anemia due to chronic blood loss, which is the cause of fatigue. </a:t>
            </a:r>
          </a:p>
          <a:p>
            <a:r>
              <a:rPr lang="en-US" baseline="0" dirty="0" smtClean="0"/>
              <a:t>Liver function test to assess if the disease have metastasis to the liver.</a:t>
            </a:r>
            <a:endParaRPr lang="en-US" dirty="0"/>
          </a:p>
        </p:txBody>
      </p:sp>
      <p:sp>
        <p:nvSpPr>
          <p:cNvPr id="4" name="Slide Number Placeholder 3"/>
          <p:cNvSpPr>
            <a:spLocks noGrp="1"/>
          </p:cNvSpPr>
          <p:nvPr>
            <p:ph type="sldNum" sz="quarter" idx="10"/>
          </p:nvPr>
        </p:nvSpPr>
        <p:spPr/>
        <p:txBody>
          <a:bodyPr/>
          <a:lstStyle/>
          <a:p>
            <a:fld id="{868D1AE7-9D22-2646-80B0-05D30891AB4D}" type="slidenum">
              <a:rPr lang="en-US" smtClean="0"/>
              <a:t>12</a:t>
            </a:fld>
            <a:endParaRPr lang="en-US"/>
          </a:p>
        </p:txBody>
      </p:sp>
    </p:spTree>
    <p:extLst>
      <p:ext uri="{BB962C8B-B14F-4D97-AF65-F5344CB8AC3E}">
        <p14:creationId xmlns:p14="http://schemas.microsoft.com/office/powerpoint/2010/main" val="15452687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patient is</a:t>
            </a:r>
            <a:r>
              <a:rPr lang="en-US" baseline="0" dirty="0" smtClean="0"/>
              <a:t> considered a high risk for colorectal cancer since he has 2 first degree family member with colorectal cancer, which increases his risk 2 to 3 times than those without family history of colorectal cancer.  </a:t>
            </a:r>
            <a:endParaRPr lang="en-US" dirty="0"/>
          </a:p>
        </p:txBody>
      </p:sp>
      <p:sp>
        <p:nvSpPr>
          <p:cNvPr id="4" name="Slide Number Placeholder 3"/>
          <p:cNvSpPr>
            <a:spLocks noGrp="1"/>
          </p:cNvSpPr>
          <p:nvPr>
            <p:ph type="sldNum" sz="quarter" idx="10"/>
          </p:nvPr>
        </p:nvSpPr>
        <p:spPr/>
        <p:txBody>
          <a:bodyPr/>
          <a:lstStyle/>
          <a:p>
            <a:fld id="{868D1AE7-9D22-2646-80B0-05D30891AB4D}" type="slidenum">
              <a:rPr lang="en-US" smtClean="0"/>
              <a:t>13</a:t>
            </a:fld>
            <a:endParaRPr lang="en-US"/>
          </a:p>
        </p:txBody>
      </p:sp>
    </p:spTree>
    <p:extLst>
      <p:ext uri="{BB962C8B-B14F-4D97-AF65-F5344CB8AC3E}">
        <p14:creationId xmlns:p14="http://schemas.microsoft.com/office/powerpoint/2010/main" val="13991655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 grams of fiber</a:t>
            </a:r>
            <a:r>
              <a:rPr lang="en-US" baseline="0" dirty="0" smtClean="0"/>
              <a:t> + 10% reduction of colon cancer</a:t>
            </a:r>
          </a:p>
          <a:p>
            <a:r>
              <a:rPr lang="en-US" baseline="0" dirty="0" smtClean="0"/>
              <a:t>Omega 3 fatty acids decreases up to 22%</a:t>
            </a:r>
          </a:p>
          <a:p>
            <a:r>
              <a:rPr lang="en-US" dirty="0" smtClean="0"/>
              <a:t>36% increased risk for colorectal cancer for every 100 g/ day intake of red meat and a 28% increased risk for every 50 g/ day intake of processed</a:t>
            </a:r>
            <a:r>
              <a:rPr lang="en-US" baseline="0" dirty="0" smtClean="0"/>
              <a:t> meat</a:t>
            </a:r>
          </a:p>
          <a:p>
            <a:endParaRPr lang="en-US" dirty="0"/>
          </a:p>
        </p:txBody>
      </p:sp>
      <p:sp>
        <p:nvSpPr>
          <p:cNvPr id="4" name="Slide Number Placeholder 3"/>
          <p:cNvSpPr>
            <a:spLocks noGrp="1"/>
          </p:cNvSpPr>
          <p:nvPr>
            <p:ph type="sldNum" sz="quarter" idx="10"/>
          </p:nvPr>
        </p:nvSpPr>
        <p:spPr/>
        <p:txBody>
          <a:bodyPr/>
          <a:lstStyle/>
          <a:p>
            <a:fld id="{868D1AE7-9D22-2646-80B0-05D30891AB4D}" type="slidenum">
              <a:rPr lang="en-US" smtClean="0"/>
              <a:t>14</a:t>
            </a:fld>
            <a:endParaRPr lang="en-US"/>
          </a:p>
        </p:txBody>
      </p:sp>
    </p:spTree>
    <p:extLst>
      <p:ext uri="{BB962C8B-B14F-4D97-AF65-F5344CB8AC3E}">
        <p14:creationId xmlns:p14="http://schemas.microsoft.com/office/powerpoint/2010/main" val="1334763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54D58CC-E593-4BE1-B765-FA1F2CF8F883}" type="datetimeFigureOut">
              <a:rPr lang="en-US" smtClean="0"/>
              <a:pPr/>
              <a:t>11/22/18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6D628ECE-8714-4AE9-8AEB-7619184DE378}"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4D58CC-E593-4BE1-B765-FA1F2CF8F883}" type="datetimeFigureOut">
              <a:rPr lang="en-US" smtClean="0"/>
              <a:pPr/>
              <a:t>11/22/18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628ECE-8714-4AE9-8AEB-7619184DE37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4D58CC-E593-4BE1-B765-FA1F2CF8F883}" type="datetimeFigureOut">
              <a:rPr lang="en-US" smtClean="0"/>
              <a:pPr/>
              <a:t>11/22/18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628ECE-8714-4AE9-8AEB-7619184DE37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4D58CC-E593-4BE1-B765-FA1F2CF8F883}" type="datetimeFigureOut">
              <a:rPr lang="en-US" smtClean="0"/>
              <a:pPr/>
              <a:t>11/22/18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628ECE-8714-4AE9-8AEB-7619184DE37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54D58CC-E593-4BE1-B765-FA1F2CF8F883}" type="datetimeFigureOut">
              <a:rPr lang="en-US" smtClean="0"/>
              <a:pPr/>
              <a:t>11/22/18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6D628ECE-8714-4AE9-8AEB-7619184DE37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54D58CC-E593-4BE1-B765-FA1F2CF8F883}" type="datetimeFigureOut">
              <a:rPr lang="en-US" smtClean="0"/>
              <a:pPr/>
              <a:t>11/22/18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628ECE-8714-4AE9-8AEB-7619184DE37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54D58CC-E593-4BE1-B765-FA1F2CF8F883}" type="datetimeFigureOut">
              <a:rPr lang="en-US" smtClean="0"/>
              <a:pPr/>
              <a:t>11/22/18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628ECE-8714-4AE9-8AEB-7619184DE37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54D58CC-E593-4BE1-B765-FA1F2CF8F883}" type="datetimeFigureOut">
              <a:rPr lang="en-US" smtClean="0"/>
              <a:pPr/>
              <a:t>11/22/18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628ECE-8714-4AE9-8AEB-7619184DE37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4D58CC-E593-4BE1-B765-FA1F2CF8F883}" type="datetimeFigureOut">
              <a:rPr lang="en-US" smtClean="0"/>
              <a:pPr/>
              <a:t>11/22/18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628ECE-8714-4AE9-8AEB-7619184DE37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54D58CC-E593-4BE1-B765-FA1F2CF8F883}" type="datetimeFigureOut">
              <a:rPr lang="en-US" smtClean="0"/>
              <a:pPr/>
              <a:t>11/22/18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628ECE-8714-4AE9-8AEB-7619184DE37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54D58CC-E593-4BE1-B765-FA1F2CF8F883}" type="datetimeFigureOut">
              <a:rPr lang="en-US" smtClean="0"/>
              <a:pPr/>
              <a:t>11/22/18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628ECE-8714-4AE9-8AEB-7619184DE37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54D58CC-E593-4BE1-B765-FA1F2CF8F883}" type="datetimeFigureOut">
              <a:rPr lang="en-US" smtClean="0"/>
              <a:pPr/>
              <a:t>11/22/18</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D628ECE-8714-4AE9-8AEB-7619184DE37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676400"/>
            <a:ext cx="8229600" cy="1828800"/>
          </a:xfrm>
        </p:spPr>
        <p:txBody>
          <a:bodyPr>
            <a:noAutofit/>
          </a:bodyPr>
          <a:lstStyle/>
          <a:p>
            <a:r>
              <a:rPr lang="en-US" sz="4000" b="1" smtClean="0"/>
              <a:t/>
            </a:r>
            <a:br>
              <a:rPr lang="en-US" sz="4000" b="1" smtClean="0"/>
            </a:br>
            <a:r>
              <a:rPr lang="en-US" sz="4000"/>
              <a:t/>
            </a:r>
            <a:br>
              <a:rPr lang="en-US" sz="4000"/>
            </a:br>
            <a:r>
              <a:rPr lang="en-US" sz="4000" b="1" smtClean="0"/>
              <a:t>Case </a:t>
            </a:r>
            <a:r>
              <a:rPr lang="en-US" sz="4000" b="1" dirty="0" smtClean="0"/>
              <a:t>Presentation: </a:t>
            </a:r>
            <a:br>
              <a:rPr lang="en-US" sz="4000" b="1" dirty="0" smtClean="0"/>
            </a:br>
            <a:r>
              <a:rPr lang="en-US" sz="4000" b="1" dirty="0" smtClean="0"/>
              <a:t>The Integrative </a:t>
            </a:r>
            <a:r>
              <a:rPr lang="en-US" sz="4000" dirty="0" smtClean="0"/>
              <a:t>Therapy to prevent colorectal cancer of a high risk patient</a:t>
            </a:r>
            <a:endParaRPr lang="en-US" sz="4000" b="1" dirty="0"/>
          </a:p>
        </p:txBody>
      </p:sp>
      <p:sp>
        <p:nvSpPr>
          <p:cNvPr id="3" name="Subtitle 2"/>
          <p:cNvSpPr>
            <a:spLocks noGrp="1"/>
          </p:cNvSpPr>
          <p:nvPr>
            <p:ph type="subTitle" idx="1"/>
          </p:nvPr>
        </p:nvSpPr>
        <p:spPr>
          <a:xfrm>
            <a:off x="1295400" y="3733800"/>
            <a:ext cx="6400800" cy="1752600"/>
          </a:xfrm>
        </p:spPr>
        <p:txBody>
          <a:bodyPr/>
          <a:lstStyle/>
          <a:p>
            <a:r>
              <a:rPr lang="en-US" dirty="0" smtClean="0"/>
              <a:t>Dominic Lomibao</a:t>
            </a:r>
            <a:endParaRPr lang="en-US" dirty="0" smtClean="0"/>
          </a:p>
          <a:p>
            <a:r>
              <a:rPr lang="en-US" dirty="0" smtClean="0"/>
              <a:t>BSN, RN</a:t>
            </a:r>
            <a:endParaRPr lang="en-US" dirty="0" smtClean="0"/>
          </a:p>
          <a:p>
            <a:r>
              <a:rPr lang="en-US" dirty="0" smtClean="0"/>
              <a:t>November 23, 2018</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Presentation of the Clinical Problem</a:t>
            </a:r>
            <a:endParaRPr lang="en-US" b="1" dirty="0"/>
          </a:p>
        </p:txBody>
      </p:sp>
      <p:sp>
        <p:nvSpPr>
          <p:cNvPr id="3" name="Content Placeholder 2"/>
          <p:cNvSpPr>
            <a:spLocks noGrp="1"/>
          </p:cNvSpPr>
          <p:nvPr>
            <p:ph idx="1"/>
          </p:nvPr>
        </p:nvSpPr>
        <p:spPr>
          <a:xfrm>
            <a:off x="0" y="1600200"/>
            <a:ext cx="9144000" cy="5410200"/>
          </a:xfrm>
        </p:spPr>
        <p:txBody>
          <a:bodyPr>
            <a:normAutofit/>
          </a:bodyPr>
          <a:lstStyle/>
          <a:p>
            <a:r>
              <a:rPr lang="en-US" dirty="0" smtClean="0"/>
              <a:t>Risk Factors</a:t>
            </a:r>
          </a:p>
          <a:p>
            <a:pPr lvl="1"/>
            <a:r>
              <a:rPr lang="en-US" dirty="0" smtClean="0"/>
              <a:t>Non-modifiable Risk Factors</a:t>
            </a:r>
          </a:p>
          <a:p>
            <a:pPr lvl="2"/>
            <a:r>
              <a:rPr lang="en-US" dirty="0" smtClean="0"/>
              <a:t>Age</a:t>
            </a:r>
          </a:p>
          <a:p>
            <a:pPr lvl="2"/>
            <a:r>
              <a:rPr lang="en-US" dirty="0" smtClean="0"/>
              <a:t>Family history</a:t>
            </a:r>
          </a:p>
          <a:p>
            <a:pPr lvl="2"/>
            <a:r>
              <a:rPr lang="en-US" dirty="0" smtClean="0"/>
              <a:t>Predisposition of genetic diseases</a:t>
            </a:r>
          </a:p>
          <a:p>
            <a:pPr lvl="2"/>
            <a:r>
              <a:rPr lang="en-US" dirty="0" smtClean="0"/>
              <a:t>History of polyps</a:t>
            </a:r>
          </a:p>
          <a:p>
            <a:pPr lvl="2"/>
            <a:r>
              <a:rPr lang="en-US" dirty="0" smtClean="0"/>
              <a:t>Disorders such as IBS and ulcerative colitis</a:t>
            </a:r>
          </a:p>
          <a:p>
            <a:pPr lvl="2"/>
            <a:r>
              <a:rPr lang="en-US" dirty="0" smtClean="0"/>
              <a:t>Hereditary conditions such as </a:t>
            </a:r>
            <a:r>
              <a:rPr lang="en-US" dirty="0" err="1" smtClean="0"/>
              <a:t>Peutz-Jeghers</a:t>
            </a:r>
            <a:r>
              <a:rPr lang="en-US" dirty="0" smtClean="0"/>
              <a:t> syndrome, Gardner’s syndrome, and </a:t>
            </a:r>
            <a:r>
              <a:rPr lang="en-US" dirty="0" err="1" smtClean="0"/>
              <a:t>Turcot</a:t>
            </a:r>
            <a:r>
              <a:rPr lang="en-US" dirty="0" smtClean="0"/>
              <a:t> syndrome</a:t>
            </a:r>
            <a:endParaRPr lang="en-US" dirty="0" smtClean="0"/>
          </a:p>
          <a:p>
            <a:pPr lvl="1"/>
            <a:r>
              <a:rPr lang="en-US" dirty="0" smtClean="0"/>
              <a:t>Modifiable Risk Factors</a:t>
            </a:r>
          </a:p>
          <a:p>
            <a:pPr lvl="2"/>
            <a:r>
              <a:rPr lang="en-US" dirty="0" smtClean="0"/>
              <a:t>Obesity</a:t>
            </a:r>
            <a:endParaRPr lang="en-US" dirty="0" smtClean="0"/>
          </a:p>
          <a:p>
            <a:pPr lvl="2"/>
            <a:r>
              <a:rPr lang="en-US" dirty="0" smtClean="0"/>
              <a:t>Smoking</a:t>
            </a:r>
          </a:p>
          <a:p>
            <a:pPr lvl="2"/>
            <a:r>
              <a:rPr lang="en-US" dirty="0" smtClean="0"/>
              <a:t>Diet high in fats and low in fiber</a:t>
            </a:r>
          </a:p>
        </p:txBody>
      </p:sp>
    </p:spTree>
    <p:extLst>
      <p:ext uri="{BB962C8B-B14F-4D97-AF65-F5344CB8AC3E}">
        <p14:creationId xmlns:p14="http://schemas.microsoft.com/office/powerpoint/2010/main" val="559235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Presentation of the Clinical Problem</a:t>
            </a:r>
            <a:endParaRPr lang="en-US" b="1" dirty="0"/>
          </a:p>
        </p:txBody>
      </p:sp>
      <p:sp>
        <p:nvSpPr>
          <p:cNvPr id="3" name="Content Placeholder 2"/>
          <p:cNvSpPr>
            <a:spLocks noGrp="1"/>
          </p:cNvSpPr>
          <p:nvPr>
            <p:ph idx="1"/>
          </p:nvPr>
        </p:nvSpPr>
        <p:spPr>
          <a:xfrm>
            <a:off x="0" y="1600200"/>
            <a:ext cx="9144000" cy="5410200"/>
          </a:xfrm>
        </p:spPr>
        <p:txBody>
          <a:bodyPr>
            <a:normAutofit/>
          </a:bodyPr>
          <a:lstStyle/>
          <a:p>
            <a:r>
              <a:rPr lang="en-US" dirty="0" smtClean="0"/>
              <a:t>Signs </a:t>
            </a:r>
            <a:r>
              <a:rPr lang="en-US" dirty="0" smtClean="0"/>
              <a:t>and </a:t>
            </a:r>
            <a:r>
              <a:rPr lang="en-US" dirty="0" smtClean="0"/>
              <a:t>Symptoms</a:t>
            </a:r>
          </a:p>
          <a:p>
            <a:pPr lvl="1"/>
            <a:r>
              <a:rPr lang="en-US" dirty="0" smtClean="0"/>
              <a:t>May present without symptoms</a:t>
            </a:r>
          </a:p>
          <a:p>
            <a:pPr lvl="1"/>
            <a:r>
              <a:rPr lang="en-US" dirty="0" smtClean="0"/>
              <a:t>Melena or bleeding</a:t>
            </a:r>
          </a:p>
          <a:p>
            <a:pPr lvl="1"/>
            <a:r>
              <a:rPr lang="en-US" dirty="0" smtClean="0"/>
              <a:t>Change in bowel habits</a:t>
            </a:r>
          </a:p>
          <a:p>
            <a:pPr lvl="1"/>
            <a:r>
              <a:rPr lang="en-US" dirty="0" smtClean="0"/>
              <a:t>Constipation alternating with diarrhea</a:t>
            </a:r>
          </a:p>
          <a:p>
            <a:pPr lvl="1"/>
            <a:r>
              <a:rPr lang="en-US" dirty="0" err="1" smtClean="0"/>
              <a:t>Ribbonlike</a:t>
            </a:r>
            <a:r>
              <a:rPr lang="en-US" dirty="0" smtClean="0"/>
              <a:t> stool </a:t>
            </a:r>
          </a:p>
          <a:p>
            <a:pPr lvl="1"/>
            <a:r>
              <a:rPr lang="en-US" dirty="0" smtClean="0"/>
              <a:t>Abdominal pain due to </a:t>
            </a:r>
            <a:r>
              <a:rPr lang="en-US" dirty="0" err="1" smtClean="0"/>
              <a:t>obtruction</a:t>
            </a:r>
            <a:endParaRPr lang="en-US" dirty="0" smtClean="0"/>
          </a:p>
          <a:p>
            <a:pPr lvl="1"/>
            <a:r>
              <a:rPr lang="en-US" dirty="0" err="1" smtClean="0"/>
              <a:t>Tenemus</a:t>
            </a:r>
            <a:r>
              <a:rPr lang="en-US" dirty="0" smtClean="0"/>
              <a:t>, urgency, and/or hematochezia</a:t>
            </a:r>
          </a:p>
          <a:p>
            <a:pPr lvl="1"/>
            <a:r>
              <a:rPr lang="en-US" dirty="0" smtClean="0"/>
              <a:t>Fatigue</a:t>
            </a:r>
          </a:p>
          <a:p>
            <a:pPr lvl="1"/>
            <a:r>
              <a:rPr lang="en-US" dirty="0" smtClean="0"/>
              <a:t>Anorexia</a:t>
            </a:r>
          </a:p>
          <a:p>
            <a:pPr lvl="1"/>
            <a:r>
              <a:rPr lang="en-US" dirty="0" smtClean="0"/>
              <a:t>Unexplained weight loss</a:t>
            </a:r>
            <a:endParaRPr lang="en-US" dirty="0" smtClean="0"/>
          </a:p>
        </p:txBody>
      </p:sp>
    </p:spTree>
    <p:extLst>
      <p:ext uri="{BB962C8B-B14F-4D97-AF65-F5344CB8AC3E}">
        <p14:creationId xmlns:p14="http://schemas.microsoft.com/office/powerpoint/2010/main" val="1018398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Presentation of the Clinical Problem</a:t>
            </a:r>
            <a:endParaRPr lang="en-US" b="1" dirty="0"/>
          </a:p>
        </p:txBody>
      </p:sp>
      <p:sp>
        <p:nvSpPr>
          <p:cNvPr id="3" name="Content Placeholder 2"/>
          <p:cNvSpPr>
            <a:spLocks noGrp="1"/>
          </p:cNvSpPr>
          <p:nvPr>
            <p:ph idx="1"/>
          </p:nvPr>
        </p:nvSpPr>
        <p:spPr>
          <a:xfrm>
            <a:off x="0" y="1600200"/>
            <a:ext cx="9144000" cy="5410200"/>
          </a:xfrm>
        </p:spPr>
        <p:txBody>
          <a:bodyPr>
            <a:normAutofit/>
          </a:bodyPr>
          <a:lstStyle/>
          <a:p>
            <a:r>
              <a:rPr lang="en-US" dirty="0" smtClean="0"/>
              <a:t>Diagnostic tests</a:t>
            </a:r>
          </a:p>
          <a:p>
            <a:pPr lvl="1"/>
            <a:r>
              <a:rPr lang="en-US" dirty="0" smtClean="0"/>
              <a:t>Complete blood count</a:t>
            </a:r>
          </a:p>
          <a:p>
            <a:pPr lvl="1"/>
            <a:r>
              <a:rPr lang="en-US" dirty="0" smtClean="0"/>
              <a:t>Liver function test</a:t>
            </a:r>
          </a:p>
          <a:p>
            <a:pPr lvl="1"/>
            <a:r>
              <a:rPr lang="en-US" dirty="0" smtClean="0"/>
              <a:t>Carcinoembryonic antigen (CEA)</a:t>
            </a:r>
          </a:p>
          <a:p>
            <a:pPr lvl="1"/>
            <a:r>
              <a:rPr lang="en-US" dirty="0" smtClean="0"/>
              <a:t>Colonoscopy  with a biopsy and barium enema - most definitive </a:t>
            </a:r>
          </a:p>
          <a:p>
            <a:pPr lvl="1"/>
            <a:r>
              <a:rPr lang="en-US" dirty="0" smtClean="0"/>
              <a:t> Computed tomography scan (CT)</a:t>
            </a:r>
          </a:p>
          <a:p>
            <a:pPr lvl="1"/>
            <a:r>
              <a:rPr lang="en-US" dirty="0" smtClean="0"/>
              <a:t>Endoscopic ultrasound</a:t>
            </a:r>
            <a:endParaRPr lang="en-US" dirty="0"/>
          </a:p>
        </p:txBody>
      </p:sp>
    </p:spTree>
    <p:extLst>
      <p:ext uri="{BB962C8B-B14F-4D97-AF65-F5344CB8AC3E}">
        <p14:creationId xmlns:p14="http://schemas.microsoft.com/office/powerpoint/2010/main" val="1697047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Return to the Patient: The Plan </a:t>
            </a:r>
            <a:endParaRPr lang="en-US" b="1" dirty="0"/>
          </a:p>
        </p:txBody>
      </p:sp>
      <p:sp>
        <p:nvSpPr>
          <p:cNvPr id="3" name="Content Placeholder 2"/>
          <p:cNvSpPr>
            <a:spLocks noGrp="1"/>
          </p:cNvSpPr>
          <p:nvPr>
            <p:ph idx="1"/>
          </p:nvPr>
        </p:nvSpPr>
        <p:spPr>
          <a:xfrm>
            <a:off x="0" y="1600200"/>
            <a:ext cx="9144000" cy="4709160"/>
          </a:xfrm>
        </p:spPr>
        <p:txBody>
          <a:bodyPr>
            <a:normAutofit lnSpcReduction="10000"/>
          </a:bodyPr>
          <a:lstStyle/>
          <a:p>
            <a:r>
              <a:rPr lang="en-US" dirty="0" smtClean="0"/>
              <a:t>Early screening can increase survival rates</a:t>
            </a:r>
          </a:p>
          <a:p>
            <a:r>
              <a:rPr lang="en-US" dirty="0" smtClean="0"/>
              <a:t>High risk patients should be screened for colorectal cancer</a:t>
            </a:r>
          </a:p>
          <a:p>
            <a:r>
              <a:rPr lang="en-US" dirty="0" smtClean="0"/>
              <a:t>Close surveillance for early detection </a:t>
            </a:r>
          </a:p>
          <a:p>
            <a:r>
              <a:rPr lang="en-US" dirty="0" smtClean="0"/>
              <a:t>Annual FOB testing and </a:t>
            </a:r>
            <a:r>
              <a:rPr lang="en-US" dirty="0" err="1" smtClean="0"/>
              <a:t>gFOBT</a:t>
            </a:r>
            <a:endParaRPr lang="en-US" dirty="0" smtClean="0"/>
          </a:p>
          <a:p>
            <a:r>
              <a:rPr lang="en-US" dirty="0" smtClean="0"/>
              <a:t>Stool DNA testing every 3 years</a:t>
            </a:r>
            <a:endParaRPr lang="en-US" dirty="0" smtClean="0"/>
          </a:p>
          <a:p>
            <a:r>
              <a:rPr lang="en-US" dirty="0" smtClean="0"/>
              <a:t>Colonoscopy should be scheduled within 3 months and then 1 year</a:t>
            </a:r>
          </a:p>
          <a:p>
            <a:r>
              <a:rPr lang="en-US" dirty="0"/>
              <a:t>C</a:t>
            </a:r>
            <a:r>
              <a:rPr lang="en-US" dirty="0" smtClean="0"/>
              <a:t>olonoscopy should be done every 1-2 years until the age of 35</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Integrative Therapy</a:t>
            </a:r>
            <a:endParaRPr lang="en-US" b="1" dirty="0"/>
          </a:p>
        </p:txBody>
      </p:sp>
      <p:sp>
        <p:nvSpPr>
          <p:cNvPr id="3" name="Content Placeholder 2"/>
          <p:cNvSpPr>
            <a:spLocks noGrp="1"/>
          </p:cNvSpPr>
          <p:nvPr>
            <p:ph idx="1"/>
          </p:nvPr>
        </p:nvSpPr>
        <p:spPr>
          <a:xfrm>
            <a:off x="0" y="1600200"/>
            <a:ext cx="9144000" cy="5257800"/>
          </a:xfrm>
        </p:spPr>
        <p:txBody>
          <a:bodyPr>
            <a:normAutofit lnSpcReduction="10000"/>
          </a:bodyPr>
          <a:lstStyle/>
          <a:p>
            <a:r>
              <a:rPr lang="en-US" dirty="0" smtClean="0"/>
              <a:t>Diet high in fiber, fish, and vegetables</a:t>
            </a:r>
          </a:p>
          <a:p>
            <a:r>
              <a:rPr lang="en-US" dirty="0" smtClean="0"/>
              <a:t>Avoid red meat and process foods</a:t>
            </a:r>
          </a:p>
          <a:p>
            <a:r>
              <a:rPr lang="en-US" dirty="0" smtClean="0"/>
              <a:t>Moderate exercise 150 minutes per week or vigorous exercise 75 minutes per week</a:t>
            </a:r>
            <a:endParaRPr lang="en-US" dirty="0"/>
          </a:p>
          <a:p>
            <a:r>
              <a:rPr lang="en-US" dirty="0" smtClean="0"/>
              <a:t>Keep BMI less than 25</a:t>
            </a:r>
          </a:p>
          <a:p>
            <a:r>
              <a:rPr lang="en-US" dirty="0" smtClean="0"/>
              <a:t>Avoid smoking and alcohol</a:t>
            </a:r>
          </a:p>
          <a:p>
            <a:r>
              <a:rPr lang="en-US" dirty="0" smtClean="0"/>
              <a:t>1000 mg of omega-3 fatty acids daily</a:t>
            </a:r>
          </a:p>
          <a:p>
            <a:r>
              <a:rPr lang="en-US" dirty="0" smtClean="0"/>
              <a:t>Garlic can decrease risk up to 30%</a:t>
            </a:r>
          </a:p>
          <a:p>
            <a:r>
              <a:rPr lang="en-US" dirty="0" smtClean="0"/>
              <a:t>Decrease carbohydrate intake</a:t>
            </a:r>
          </a:p>
          <a:p>
            <a:r>
              <a:rPr lang="en-US" dirty="0" smtClean="0"/>
              <a:t>Calcium and Vitamin B &amp; D supplement</a:t>
            </a:r>
          </a:p>
          <a:p>
            <a:r>
              <a:rPr lang="en-US" dirty="0" smtClean="0"/>
              <a:t>Maintain physical activity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Conclusions</a:t>
            </a:r>
            <a:endParaRPr lang="en-US" b="1" dirty="0"/>
          </a:p>
        </p:txBody>
      </p:sp>
      <p:sp>
        <p:nvSpPr>
          <p:cNvPr id="3" name="Content Placeholder 2"/>
          <p:cNvSpPr>
            <a:spLocks noGrp="1"/>
          </p:cNvSpPr>
          <p:nvPr>
            <p:ph idx="1"/>
          </p:nvPr>
        </p:nvSpPr>
        <p:spPr>
          <a:xfrm>
            <a:off x="0" y="1600200"/>
            <a:ext cx="9144000" cy="5257800"/>
          </a:xfrm>
        </p:spPr>
        <p:txBody>
          <a:bodyPr>
            <a:normAutofit lnSpcReduction="10000"/>
          </a:bodyPr>
          <a:lstStyle/>
          <a:p>
            <a:r>
              <a:rPr lang="en-US" dirty="0" smtClean="0"/>
              <a:t>Most men do not want to be screened due to fear of having the disease.</a:t>
            </a:r>
          </a:p>
          <a:p>
            <a:r>
              <a:rPr lang="en-US" dirty="0" smtClean="0"/>
              <a:t>High risks patients should be encouraged to be screened for colorectal cancer since most are asymptomatic and early detection can increase their survival rate.</a:t>
            </a:r>
          </a:p>
          <a:p>
            <a:r>
              <a:rPr lang="en-US" dirty="0" smtClean="0"/>
              <a:t>They should be educated of  the importance of screening for early detection of colorectal cancer to treat them properly.</a:t>
            </a:r>
          </a:p>
          <a:p>
            <a:r>
              <a:rPr lang="en-US" dirty="0" smtClean="0"/>
              <a:t>Integrative approach to prevent colorectal cancer should be recommended and included in the teaching.</a:t>
            </a: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0" y="1600200"/>
            <a:ext cx="9144000" cy="4709160"/>
          </a:xfrm>
        </p:spPr>
        <p:txBody>
          <a:bodyPr/>
          <a:lstStyle/>
          <a:p>
            <a:r>
              <a:rPr lang="en-US" dirty="0"/>
              <a:t>Bickley, L. (2017). </a:t>
            </a:r>
            <a:r>
              <a:rPr lang="en-US" i="1" dirty="0"/>
              <a:t>Bates’ guide to physical examination </a:t>
            </a:r>
            <a:r>
              <a:rPr lang="en-US" i="1" dirty="0" smtClean="0"/>
              <a:t>	and </a:t>
            </a:r>
            <a:r>
              <a:rPr lang="en-US" i="1" dirty="0"/>
              <a:t>history taking </a:t>
            </a:r>
            <a:r>
              <a:rPr lang="en-US" dirty="0"/>
              <a:t>(12</a:t>
            </a:r>
            <a:r>
              <a:rPr lang="en-US" baseline="30000" dirty="0"/>
              <a:t>th</a:t>
            </a:r>
            <a:r>
              <a:rPr lang="en-US" dirty="0"/>
              <a:t> ed.). </a:t>
            </a:r>
            <a:r>
              <a:rPr lang="en-US" dirty="0" smtClean="0"/>
              <a:t>Philadelphia</a:t>
            </a:r>
            <a:r>
              <a:rPr lang="en-US" dirty="0"/>
              <a:t>, PA: </a:t>
            </a:r>
            <a:r>
              <a:rPr lang="en-US" dirty="0" smtClean="0"/>
              <a:t>	Wolters </a:t>
            </a:r>
            <a:r>
              <a:rPr lang="en-US" dirty="0"/>
              <a:t>Kluwer.</a:t>
            </a:r>
          </a:p>
          <a:p>
            <a:r>
              <a:rPr lang="en-US" dirty="0" err="1" smtClean="0"/>
              <a:t>Dunphy</a:t>
            </a:r>
            <a:r>
              <a:rPr lang="en-US" dirty="0"/>
              <a:t>, L. M., </a:t>
            </a:r>
            <a:r>
              <a:rPr lang="en-US" dirty="0" err="1"/>
              <a:t>Winland</a:t>
            </a:r>
            <a:r>
              <a:rPr lang="en-US" dirty="0"/>
              <a:t>-Brown, J. E., Brian, B. O., &amp; </a:t>
            </a:r>
            <a:r>
              <a:rPr lang="en-US" dirty="0" smtClean="0"/>
              <a:t>	Thomas</a:t>
            </a:r>
            <a:r>
              <a:rPr lang="en-US" dirty="0"/>
              <a:t>, D. J. (2015). </a:t>
            </a:r>
            <a:r>
              <a:rPr lang="en-US" i="1" dirty="0"/>
              <a:t>Primary care: The </a:t>
            </a:r>
            <a:r>
              <a:rPr lang="en-US" i="1" dirty="0" smtClean="0"/>
              <a:t>art </a:t>
            </a:r>
            <a:r>
              <a:rPr lang="en-US" i="1" dirty="0"/>
              <a:t>and </a:t>
            </a:r>
            <a:r>
              <a:rPr lang="en-US" i="1" dirty="0" smtClean="0"/>
              <a:t>	science </a:t>
            </a:r>
            <a:r>
              <a:rPr lang="en-US" i="1" dirty="0"/>
              <a:t>of advanced practice nursing </a:t>
            </a:r>
            <a:r>
              <a:rPr lang="en-US" dirty="0"/>
              <a:t>(4</a:t>
            </a:r>
            <a:r>
              <a:rPr lang="en-US" baseline="30000" dirty="0"/>
              <a:t>th</a:t>
            </a:r>
            <a:r>
              <a:rPr lang="en-US" dirty="0"/>
              <a:t> ed.). </a:t>
            </a:r>
            <a:r>
              <a:rPr lang="en-US" dirty="0" smtClean="0"/>
              <a:t>	Philadelphia</a:t>
            </a:r>
            <a:r>
              <a:rPr lang="en-US" dirty="0"/>
              <a:t>, PA: F.A. Davis Company.</a:t>
            </a:r>
          </a:p>
          <a:p>
            <a:r>
              <a:rPr lang="en-US" dirty="0" err="1"/>
              <a:t>Rakel</a:t>
            </a:r>
            <a:r>
              <a:rPr lang="en-US" dirty="0"/>
              <a:t>, D. (2018). </a:t>
            </a:r>
            <a:r>
              <a:rPr lang="en-US" i="1" dirty="0"/>
              <a:t>Integrative medicine</a:t>
            </a:r>
            <a:r>
              <a:rPr lang="en-US" dirty="0"/>
              <a:t>. Philadelphia, </a:t>
            </a:r>
            <a:r>
              <a:rPr lang="en-US" dirty="0" smtClean="0"/>
              <a:t>	PA</a:t>
            </a:r>
            <a:r>
              <a:rPr lang="en-US" dirty="0"/>
              <a:t>: Elsevier.</a:t>
            </a:r>
            <a:endParaRPr lang="en-US" dirty="0"/>
          </a:p>
        </p:txBody>
      </p:sp>
    </p:spTree>
    <p:extLst>
      <p:ext uri="{BB962C8B-B14F-4D97-AF65-F5344CB8AC3E}">
        <p14:creationId xmlns:p14="http://schemas.microsoft.com/office/powerpoint/2010/main" val="1150530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Objectives</a:t>
            </a:r>
            <a:endParaRPr lang="en-US" b="1" dirty="0"/>
          </a:p>
        </p:txBody>
      </p:sp>
      <p:sp>
        <p:nvSpPr>
          <p:cNvPr id="3" name="Content Placeholder 2"/>
          <p:cNvSpPr>
            <a:spLocks noGrp="1"/>
          </p:cNvSpPr>
          <p:nvPr>
            <p:ph idx="1"/>
          </p:nvPr>
        </p:nvSpPr>
        <p:spPr/>
        <p:txBody>
          <a:bodyPr>
            <a:normAutofit fontScale="92500"/>
          </a:bodyPr>
          <a:lstStyle/>
          <a:p>
            <a:pPr>
              <a:buNone/>
            </a:pPr>
            <a:r>
              <a:rPr lang="en-US" dirty="0" smtClean="0"/>
              <a:t>After attending this case presentation, participants will be able to:</a:t>
            </a:r>
          </a:p>
          <a:p>
            <a:r>
              <a:rPr lang="en-US" dirty="0" smtClean="0"/>
              <a:t>Describe the epidemiology of Colorectal Cancer</a:t>
            </a:r>
            <a:endParaRPr lang="en-US" dirty="0" smtClean="0"/>
          </a:p>
          <a:p>
            <a:r>
              <a:rPr lang="en-US" dirty="0" smtClean="0"/>
              <a:t>Explain the pathophysiology of Colorectal Cancer</a:t>
            </a:r>
            <a:endParaRPr lang="en-US" dirty="0" smtClean="0"/>
          </a:p>
          <a:p>
            <a:r>
              <a:rPr lang="en-US" dirty="0" smtClean="0"/>
              <a:t>Identify risk </a:t>
            </a:r>
            <a:r>
              <a:rPr lang="en-US" dirty="0" smtClean="0"/>
              <a:t>f</a:t>
            </a:r>
            <a:r>
              <a:rPr lang="en-US" dirty="0" smtClean="0"/>
              <a:t>actors for Colorectal Cancer</a:t>
            </a:r>
            <a:endParaRPr lang="en-US" dirty="0" smtClean="0"/>
          </a:p>
          <a:p>
            <a:r>
              <a:rPr lang="en-US" dirty="0" smtClean="0"/>
              <a:t>Identify integrative therapy to prevent Colorectal Cancer</a:t>
            </a:r>
            <a:endParaRPr lang="en-US" dirty="0" smtClean="0"/>
          </a:p>
          <a:p>
            <a:r>
              <a:rPr lang="en-US" dirty="0" smtClean="0"/>
              <a:t>Analyze a case presentation of a 33 years old male with a high risk for Colorectal Cancer</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Present the Patient </a:t>
            </a:r>
            <a:endParaRPr lang="en-US" b="1" dirty="0"/>
          </a:p>
        </p:txBody>
      </p:sp>
      <p:sp>
        <p:nvSpPr>
          <p:cNvPr id="3" name="Content Placeholder 2"/>
          <p:cNvSpPr>
            <a:spLocks noGrp="1"/>
          </p:cNvSpPr>
          <p:nvPr>
            <p:ph idx="1"/>
          </p:nvPr>
        </p:nvSpPr>
        <p:spPr>
          <a:xfrm>
            <a:off x="0" y="1295400"/>
            <a:ext cx="9144000" cy="5562600"/>
          </a:xfrm>
        </p:spPr>
        <p:txBody>
          <a:bodyPr>
            <a:normAutofit fontScale="62500" lnSpcReduction="20000"/>
          </a:bodyPr>
          <a:lstStyle/>
          <a:p>
            <a:pPr>
              <a:buNone/>
            </a:pPr>
            <a:r>
              <a:rPr lang="en-US" sz="4000" b="1" dirty="0" smtClean="0"/>
              <a:t>Only present information pertinent to the clinical problem</a:t>
            </a:r>
          </a:p>
          <a:p>
            <a:r>
              <a:rPr lang="en-US" sz="4000" b="1" dirty="0" smtClean="0"/>
              <a:t>Demographics</a:t>
            </a:r>
          </a:p>
          <a:p>
            <a:pPr lvl="1"/>
            <a:r>
              <a:rPr lang="en-US" sz="4000" dirty="0" smtClean="0"/>
              <a:t>33 year old Filipino male with concern of colorectal cancer.  Denies signs and symptoms of colorectal cancer but since he has 1</a:t>
            </a:r>
            <a:r>
              <a:rPr lang="en-US" sz="4000" baseline="30000" dirty="0" smtClean="0"/>
              <a:t>st</a:t>
            </a:r>
            <a:r>
              <a:rPr lang="en-US" sz="4000" dirty="0" smtClean="0"/>
              <a:t> degree family history of colorectal cancer, he desires to be screened. </a:t>
            </a:r>
          </a:p>
          <a:p>
            <a:r>
              <a:rPr lang="en-US" sz="4000" b="1" dirty="0" smtClean="0"/>
              <a:t>History (include SH and FH)</a:t>
            </a:r>
          </a:p>
          <a:p>
            <a:pPr lvl="1"/>
            <a:r>
              <a:rPr lang="en-US" sz="4000" dirty="0" smtClean="0"/>
              <a:t>Married with a male partner.</a:t>
            </a:r>
          </a:p>
          <a:p>
            <a:pPr lvl="1"/>
            <a:r>
              <a:rPr lang="en-US" sz="4000" dirty="0" smtClean="0"/>
              <a:t>No medical or surgical history. </a:t>
            </a:r>
            <a:endParaRPr lang="en-US" sz="4000" dirty="0"/>
          </a:p>
          <a:p>
            <a:pPr lvl="1"/>
            <a:r>
              <a:rPr lang="en-US" sz="4000" dirty="0" smtClean="0"/>
              <a:t>Family history – Father was diagnosed with colorectal cancer at age 60 and was effectively treated with chemo effectively. Sister was diagnosed with colorectal cancer at 23 years old and died at 30 years old from the disease. Mother has hypertension and diabetes. </a:t>
            </a:r>
          </a:p>
          <a:p>
            <a:pPr lvl="1"/>
            <a:r>
              <a:rPr lang="en-US" sz="4000" dirty="0" smtClean="0"/>
              <a:t>Denies use of illicit drugs, smoking, occasionally drinks alcohol. </a:t>
            </a:r>
            <a:endParaRPr lang="en-US" sz="4000" dirty="0" smtClean="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Present the Patient </a:t>
            </a:r>
            <a:endParaRPr lang="en-US" b="1" dirty="0"/>
          </a:p>
        </p:txBody>
      </p:sp>
      <p:sp>
        <p:nvSpPr>
          <p:cNvPr id="3" name="Content Placeholder 2"/>
          <p:cNvSpPr>
            <a:spLocks noGrp="1"/>
          </p:cNvSpPr>
          <p:nvPr>
            <p:ph idx="1"/>
          </p:nvPr>
        </p:nvSpPr>
        <p:spPr>
          <a:xfrm>
            <a:off x="0" y="1600200"/>
            <a:ext cx="9144000" cy="5029200"/>
          </a:xfrm>
        </p:spPr>
        <p:txBody>
          <a:bodyPr>
            <a:normAutofit/>
          </a:bodyPr>
          <a:lstStyle/>
          <a:p>
            <a:pPr>
              <a:buNone/>
            </a:pPr>
            <a:r>
              <a:rPr lang="en-US" b="1" dirty="0" smtClean="0"/>
              <a:t>Only present information pertinent to the clinical problem</a:t>
            </a:r>
          </a:p>
          <a:p>
            <a:r>
              <a:rPr lang="en-US" b="1" dirty="0" smtClean="0"/>
              <a:t>List </a:t>
            </a:r>
            <a:r>
              <a:rPr lang="en-US" b="1" dirty="0" smtClean="0"/>
              <a:t>of Medications &amp; </a:t>
            </a:r>
            <a:r>
              <a:rPr lang="en-US" b="1" dirty="0" smtClean="0"/>
              <a:t>Supplements</a:t>
            </a:r>
          </a:p>
          <a:p>
            <a:pPr lvl="1"/>
            <a:r>
              <a:rPr lang="en-US" dirty="0" smtClean="0"/>
              <a:t>Multivitamin 1 tab daily.</a:t>
            </a:r>
            <a:endParaRPr lang="en-US" dirty="0" smtClean="0"/>
          </a:p>
          <a:p>
            <a:r>
              <a:rPr lang="en-US" b="1" dirty="0" smtClean="0"/>
              <a:t>Use of CAM including lifestyle </a:t>
            </a:r>
            <a:r>
              <a:rPr lang="en-US" b="1" dirty="0" smtClean="0"/>
              <a:t>modification</a:t>
            </a:r>
          </a:p>
          <a:p>
            <a:pPr lvl="1"/>
            <a:r>
              <a:rPr lang="en-US" dirty="0" smtClean="0"/>
              <a:t>Exercises regularly. </a:t>
            </a:r>
          </a:p>
          <a:p>
            <a:pPr lvl="1"/>
            <a:r>
              <a:rPr lang="en-US" dirty="0" smtClean="0"/>
              <a:t>Diet – low fat, high fiber diet</a:t>
            </a:r>
            <a:endParaRPr lang="en-US" dirty="0" smtClean="0"/>
          </a:p>
          <a:p>
            <a:pPr>
              <a:buNone/>
            </a:pPr>
            <a:endParaRPr lang="en-US" dirty="0"/>
          </a:p>
        </p:txBody>
      </p:sp>
    </p:spTree>
    <p:extLst>
      <p:ext uri="{BB962C8B-B14F-4D97-AF65-F5344CB8AC3E}">
        <p14:creationId xmlns:p14="http://schemas.microsoft.com/office/powerpoint/2010/main" val="198494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Present the Patient </a:t>
            </a:r>
            <a:endParaRPr lang="en-US" b="1" dirty="0"/>
          </a:p>
        </p:txBody>
      </p:sp>
      <p:sp>
        <p:nvSpPr>
          <p:cNvPr id="3" name="Content Placeholder 2"/>
          <p:cNvSpPr>
            <a:spLocks noGrp="1"/>
          </p:cNvSpPr>
          <p:nvPr>
            <p:ph idx="1"/>
          </p:nvPr>
        </p:nvSpPr>
        <p:spPr>
          <a:xfrm>
            <a:off x="0" y="1600200"/>
            <a:ext cx="9144000" cy="4709160"/>
          </a:xfrm>
        </p:spPr>
        <p:txBody>
          <a:bodyPr>
            <a:normAutofit/>
          </a:bodyPr>
          <a:lstStyle/>
          <a:p>
            <a:pPr>
              <a:buNone/>
            </a:pPr>
            <a:r>
              <a:rPr lang="en-US" b="1" dirty="0" smtClean="0"/>
              <a:t>Only present information pertinent to the clinical </a:t>
            </a:r>
            <a:r>
              <a:rPr lang="en-US" b="1" dirty="0" smtClean="0"/>
              <a:t>problem</a:t>
            </a:r>
            <a:endParaRPr lang="en-US" dirty="0" smtClean="0"/>
          </a:p>
          <a:p>
            <a:r>
              <a:rPr lang="en-US" b="1" dirty="0" smtClean="0"/>
              <a:t>Review of </a:t>
            </a:r>
            <a:r>
              <a:rPr lang="en-US" b="1" dirty="0" smtClean="0"/>
              <a:t>Systems</a:t>
            </a:r>
          </a:p>
          <a:p>
            <a:pPr lvl="1"/>
            <a:r>
              <a:rPr lang="en-US" dirty="0" smtClean="0"/>
              <a:t>PCP recommended colonoscopy in the past but never had it done due to fear from the result.</a:t>
            </a:r>
          </a:p>
          <a:p>
            <a:pPr lvl="1"/>
            <a:r>
              <a:rPr lang="en-US" dirty="0" smtClean="0"/>
              <a:t>Denies changes in appetite, weight loss, nausea, blood in stool, constipation, diarrhea, or fatigue.</a:t>
            </a:r>
            <a:endParaRPr lang="en-US" dirty="0" smtClean="0"/>
          </a:p>
          <a:p>
            <a:r>
              <a:rPr lang="en-US" b="1" dirty="0" smtClean="0"/>
              <a:t>Physical</a:t>
            </a:r>
          </a:p>
          <a:p>
            <a:pPr lvl="1"/>
            <a:r>
              <a:rPr lang="en-US" dirty="0" smtClean="0"/>
              <a:t>Unremarkable except for TTP on the left lower abdomen. No palpable mass. Liver non palpable. </a:t>
            </a:r>
          </a:p>
          <a:p>
            <a:pPr>
              <a:buNone/>
            </a:pPr>
            <a:endParaRPr lang="en-US" dirty="0"/>
          </a:p>
        </p:txBody>
      </p:sp>
    </p:spTree>
    <p:extLst>
      <p:ext uri="{BB962C8B-B14F-4D97-AF65-F5344CB8AC3E}">
        <p14:creationId xmlns:p14="http://schemas.microsoft.com/office/powerpoint/2010/main" val="2044497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Subjective</a:t>
            </a:r>
            <a:endParaRPr lang="en-US" dirty="0"/>
          </a:p>
        </p:txBody>
      </p:sp>
      <p:sp>
        <p:nvSpPr>
          <p:cNvPr id="3" name="Content Placeholder 2"/>
          <p:cNvSpPr>
            <a:spLocks noGrp="1"/>
          </p:cNvSpPr>
          <p:nvPr>
            <p:ph idx="1"/>
          </p:nvPr>
        </p:nvSpPr>
        <p:spPr>
          <a:xfrm>
            <a:off x="0" y="1600200"/>
            <a:ext cx="9144000" cy="4709160"/>
          </a:xfrm>
        </p:spPr>
        <p:txBody>
          <a:bodyPr>
            <a:normAutofit/>
          </a:bodyPr>
          <a:lstStyle/>
          <a:p>
            <a:r>
              <a:rPr lang="en-US" dirty="0" smtClean="0"/>
              <a:t>33</a:t>
            </a:r>
            <a:r>
              <a:rPr lang="en-US" dirty="0" smtClean="0"/>
              <a:t> year old Filipino male with concern of colorectal cancer and wanted to be screened. Reported father and sister were diagnosed of colorectal cancer. His sister was diagnosed of colorectal cancer when she was 23 and died from the disease when sh</a:t>
            </a:r>
            <a:r>
              <a:rPr lang="en-US" dirty="0" smtClean="0"/>
              <a:t>e was 30</a:t>
            </a:r>
            <a:r>
              <a:rPr lang="en-US" dirty="0" smtClean="0"/>
              <a:t>. Denies blood in stool, nausea, changes in diet, loss of appetite, fatigue, constipation, diarrhea, or recent weight loss. Was scheduled for colonoscopy but did not go due to his fear of knowing the result.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a:xfrm>
            <a:off x="0" y="1600200"/>
            <a:ext cx="9144000" cy="4709160"/>
          </a:xfrm>
        </p:spPr>
        <p:txBody>
          <a:bodyPr/>
          <a:lstStyle/>
          <a:p>
            <a:r>
              <a:rPr lang="en-US" dirty="0" smtClean="0"/>
              <a:t>Liver non-palpable. Left lower abdominal quadrant TTP. No mass. </a:t>
            </a:r>
          </a:p>
          <a:p>
            <a:r>
              <a:rPr lang="en-US" dirty="0" smtClean="0"/>
              <a:t>No palpable mass during rectal </a:t>
            </a:r>
            <a:r>
              <a:rPr lang="en-US" dirty="0"/>
              <a:t>exam. Fecal occult blood negative.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a:t>
            </a:r>
            <a:endParaRPr lang="en-US" dirty="0"/>
          </a:p>
        </p:txBody>
      </p:sp>
      <p:sp>
        <p:nvSpPr>
          <p:cNvPr id="3" name="Content Placeholder 2"/>
          <p:cNvSpPr>
            <a:spLocks noGrp="1"/>
          </p:cNvSpPr>
          <p:nvPr>
            <p:ph idx="1"/>
          </p:nvPr>
        </p:nvSpPr>
        <p:spPr>
          <a:xfrm>
            <a:off x="0" y="1600200"/>
            <a:ext cx="9144000" cy="4709160"/>
          </a:xfrm>
        </p:spPr>
        <p:txBody>
          <a:bodyPr>
            <a:normAutofit lnSpcReduction="10000"/>
          </a:bodyPr>
          <a:lstStyle/>
          <a:p>
            <a:r>
              <a:rPr lang="en-US" dirty="0" smtClean="0"/>
              <a:t>Although it is recommended to start screening for colorectal cancer at the age of 50, patients with high risks of colorectal cancer should be screened sooner.  Depending on the severity of the disease, most patients may not experience any signs and symptoms at the early stage, therefore the disease may not be detected right away.  Since colorectal cancer may mimic the same symptoms as other diseases, such as inflammatory and irritable bowel disease, colitis, and diverticular disease, it is important to screen for colorectal cancer for early detection and treatment.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Presentation of the Clinical Problem</a:t>
            </a:r>
            <a:endParaRPr lang="en-US" b="1" dirty="0"/>
          </a:p>
        </p:txBody>
      </p:sp>
      <p:sp>
        <p:nvSpPr>
          <p:cNvPr id="3" name="Content Placeholder 2"/>
          <p:cNvSpPr>
            <a:spLocks noGrp="1"/>
          </p:cNvSpPr>
          <p:nvPr>
            <p:ph idx="1"/>
          </p:nvPr>
        </p:nvSpPr>
        <p:spPr>
          <a:xfrm>
            <a:off x="0" y="1600200"/>
            <a:ext cx="9144000" cy="5410200"/>
          </a:xfrm>
        </p:spPr>
        <p:txBody>
          <a:bodyPr>
            <a:normAutofit/>
          </a:bodyPr>
          <a:lstStyle/>
          <a:p>
            <a:r>
              <a:rPr lang="en-US" dirty="0" smtClean="0"/>
              <a:t>Epidemiology</a:t>
            </a:r>
          </a:p>
          <a:p>
            <a:pPr lvl="1"/>
            <a:r>
              <a:rPr lang="en-US" dirty="0" smtClean="0"/>
              <a:t>2</a:t>
            </a:r>
            <a:r>
              <a:rPr lang="en-US" baseline="30000" dirty="0" smtClean="0"/>
              <a:t>nd</a:t>
            </a:r>
            <a:r>
              <a:rPr lang="en-US" dirty="0" smtClean="0"/>
              <a:t> deadliest cancer in the United States</a:t>
            </a:r>
          </a:p>
          <a:p>
            <a:pPr lvl="1"/>
            <a:r>
              <a:rPr lang="en-US" dirty="0" smtClean="0"/>
              <a:t>Approximately 136,700 people were diagnosed with colorectal cancer and over 51,000 died from it (2009)</a:t>
            </a:r>
          </a:p>
          <a:p>
            <a:pPr lvl="1"/>
            <a:r>
              <a:rPr lang="en-US" dirty="0" smtClean="0"/>
              <a:t>Affects 1 in 17 Americans over a lifetime</a:t>
            </a:r>
            <a:endParaRPr lang="en-US" dirty="0" smtClean="0"/>
          </a:p>
          <a:p>
            <a:r>
              <a:rPr lang="en-US" dirty="0" smtClean="0"/>
              <a:t>Etiology/</a:t>
            </a:r>
            <a:r>
              <a:rPr lang="en-US" dirty="0" err="1" smtClean="0"/>
              <a:t>Pathophysiology</a:t>
            </a:r>
            <a:endParaRPr lang="en-US" dirty="0" smtClean="0"/>
          </a:p>
          <a:p>
            <a:pPr lvl="1"/>
            <a:r>
              <a:rPr lang="en-US" dirty="0" smtClean="0"/>
              <a:t>Adenocarcinomas – 95% cause of colorectal cancer</a:t>
            </a:r>
          </a:p>
          <a:p>
            <a:pPr lvl="1"/>
            <a:r>
              <a:rPr lang="en-US" dirty="0" smtClean="0"/>
              <a:t>Differing </a:t>
            </a:r>
            <a:r>
              <a:rPr lang="en-US" dirty="0" smtClean="0"/>
              <a:t>world views if pertinent (Chinese versus Western thoughts on etiology</a:t>
            </a:r>
            <a:r>
              <a:rPr lang="en-US" dirty="0" smtClean="0"/>
              <a:t>)</a:t>
            </a:r>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4313</TotalTime>
  <Words>1166</Words>
  <Application>Microsoft Macintosh PowerPoint</Application>
  <PresentationFormat>On-screen Show (4:3)</PresentationFormat>
  <Paragraphs>132</Paragraphs>
  <Slides>16</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Book Antiqua</vt:lpstr>
      <vt:lpstr>Lucida Sans</vt:lpstr>
      <vt:lpstr>Wingdings 2</vt:lpstr>
      <vt:lpstr>Calibri</vt:lpstr>
      <vt:lpstr>Wingdings</vt:lpstr>
      <vt:lpstr>Wingdings 3</vt:lpstr>
      <vt:lpstr>Apex</vt:lpstr>
      <vt:lpstr>  Case Presentation:  The Integrative Therapy to prevent colorectal cancer of a high risk patient</vt:lpstr>
      <vt:lpstr>Objectives</vt:lpstr>
      <vt:lpstr>Present the Patient </vt:lpstr>
      <vt:lpstr>Present the Patient </vt:lpstr>
      <vt:lpstr>Present the Patient </vt:lpstr>
      <vt:lpstr>Subjective</vt:lpstr>
      <vt:lpstr>Objective</vt:lpstr>
      <vt:lpstr>Assessment</vt:lpstr>
      <vt:lpstr>Presentation of the Clinical Problem</vt:lpstr>
      <vt:lpstr>Presentation of the Clinical Problem</vt:lpstr>
      <vt:lpstr>Presentation of the Clinical Problem</vt:lpstr>
      <vt:lpstr>Presentation of the Clinical Problem</vt:lpstr>
      <vt:lpstr>Return to the Patient: The Plan </vt:lpstr>
      <vt:lpstr>Integrative Therapy</vt:lpstr>
      <vt:lpstr>Conclusions</vt:lpstr>
      <vt:lpstr>References</vt:lpstr>
    </vt:vector>
  </TitlesOfParts>
  <Company>Grizli777</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Osteoarthritis</dc:title>
  <dc:creator>Linnea</dc:creator>
  <cp:lastModifiedBy>Microsoft Office User</cp:lastModifiedBy>
  <cp:revision>46</cp:revision>
  <dcterms:created xsi:type="dcterms:W3CDTF">2016-05-13T23:14:17Z</dcterms:created>
  <dcterms:modified xsi:type="dcterms:W3CDTF">2018-11-26T05:23:18Z</dcterms:modified>
</cp:coreProperties>
</file>