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9"/>
  </p:notesMasterIdLst>
  <p:sldIdLst>
    <p:sldId id="256" r:id="rId2"/>
    <p:sldId id="257" r:id="rId3"/>
    <p:sldId id="258" r:id="rId4"/>
    <p:sldId id="259" r:id="rId5"/>
    <p:sldId id="260" r:id="rId6"/>
    <p:sldId id="261" r:id="rId7"/>
    <p:sldId id="263" r:id="rId8"/>
    <p:sldId id="262" r:id="rId9"/>
    <p:sldId id="264" r:id="rId10"/>
    <p:sldId id="265" r:id="rId11"/>
    <p:sldId id="267" r:id="rId12"/>
    <p:sldId id="268" r:id="rId13"/>
    <p:sldId id="269" r:id="rId14"/>
    <p:sldId id="270" r:id="rId15"/>
    <p:sldId id="271" r:id="rId16"/>
    <p:sldId id="272"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3C95791-1780-2F48-9B4E-25D043FC6AEC}">
          <p14:sldIdLst>
            <p14:sldId id="256"/>
          </p14:sldIdLst>
        </p14:section>
        <p14:section name="Untitled Section" id="{302FBCDE-D859-F941-B7E4-D31C7EFEE7C0}">
          <p14:sldIdLst>
            <p14:sldId id="257"/>
            <p14:sldId id="258"/>
            <p14:sldId id="259"/>
            <p14:sldId id="260"/>
            <p14:sldId id="261"/>
            <p14:sldId id="263"/>
            <p14:sldId id="262"/>
            <p14:sldId id="264"/>
            <p14:sldId id="265"/>
            <p14:sldId id="267"/>
            <p14:sldId id="268"/>
            <p14:sldId id="269"/>
            <p14:sldId id="270"/>
            <p14:sldId id="271"/>
            <p14:sldId id="272"/>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1" d="100"/>
          <a:sy n="41" d="100"/>
        </p:scale>
        <p:origin x="-29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43C5C9-9E6A-A449-8988-A5CA24FA62A0}" type="datetimeFigureOut">
              <a:rPr lang="en-US" smtClean="0"/>
              <a:t>11/26/18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1EBB89-9BEA-C549-A211-E7A6AAEFEC92}" type="slidenum">
              <a:rPr lang="en-US" smtClean="0"/>
              <a:t>‹#›</a:t>
            </a:fld>
            <a:endParaRPr lang="en-US"/>
          </a:p>
        </p:txBody>
      </p:sp>
    </p:spTree>
    <p:extLst>
      <p:ext uri="{BB962C8B-B14F-4D97-AF65-F5344CB8AC3E}">
        <p14:creationId xmlns:p14="http://schemas.microsoft.com/office/powerpoint/2010/main" val="19203480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1EBB89-9BEA-C549-A211-E7A6AAEFEC92}" type="slidenum">
              <a:rPr lang="en-US" smtClean="0"/>
              <a:t>5</a:t>
            </a:fld>
            <a:endParaRPr lang="en-US"/>
          </a:p>
        </p:txBody>
      </p:sp>
    </p:spTree>
    <p:extLst>
      <p:ext uri="{BB962C8B-B14F-4D97-AF65-F5344CB8AC3E}">
        <p14:creationId xmlns:p14="http://schemas.microsoft.com/office/powerpoint/2010/main" val="505978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1EBB89-9BEA-C549-A211-E7A6AAEFEC92}" type="slidenum">
              <a:rPr lang="en-US" smtClean="0"/>
              <a:t>6</a:t>
            </a:fld>
            <a:endParaRPr lang="en-US"/>
          </a:p>
        </p:txBody>
      </p:sp>
    </p:spTree>
    <p:extLst>
      <p:ext uri="{BB962C8B-B14F-4D97-AF65-F5344CB8AC3E}">
        <p14:creationId xmlns:p14="http://schemas.microsoft.com/office/powerpoint/2010/main" val="3815903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Skinner AC, </a:t>
            </a:r>
            <a:r>
              <a:rPr lang="en-US" dirty="0" err="1" smtClean="0"/>
              <a:t>Ravanbakht</a:t>
            </a:r>
            <a:r>
              <a:rPr lang="en-US" dirty="0" smtClean="0"/>
              <a:t> SN, Skelton JA, Perrin EM, Armstrong SC. Prevalence of Obesity and Severe Obesity in US Children, 1999–2016. Pediatrics. 2018;141(3):e20173459. (2018). </a:t>
            </a:r>
            <a:r>
              <a:rPr lang="en-US" i="1" dirty="0" smtClean="0"/>
              <a:t>Pediatrics,</a:t>
            </a:r>
            <a:r>
              <a:rPr lang="en-US" dirty="0" smtClean="0"/>
              <a:t> </a:t>
            </a:r>
            <a:r>
              <a:rPr lang="en-US" i="1" dirty="0" smtClean="0"/>
              <a:t>142</a:t>
            </a:r>
            <a:r>
              <a:rPr lang="en-US" dirty="0" smtClean="0"/>
              <a:t>(3). doi:10.1542/peds.2018-1916 </a:t>
            </a:r>
            <a:endParaRPr lang="en-US" dirty="0"/>
          </a:p>
        </p:txBody>
      </p:sp>
      <p:sp>
        <p:nvSpPr>
          <p:cNvPr id="4" name="Slide Number Placeholder 3"/>
          <p:cNvSpPr>
            <a:spLocks noGrp="1"/>
          </p:cNvSpPr>
          <p:nvPr>
            <p:ph type="sldNum" sz="quarter" idx="10"/>
          </p:nvPr>
        </p:nvSpPr>
        <p:spPr/>
        <p:txBody>
          <a:bodyPr/>
          <a:lstStyle/>
          <a:p>
            <a:fld id="{D21EBB89-9BEA-C549-A211-E7A6AAEFEC92}" type="slidenum">
              <a:rPr lang="en-US" smtClean="0"/>
              <a:t>9</a:t>
            </a:fld>
            <a:endParaRPr lang="en-US"/>
          </a:p>
        </p:txBody>
      </p:sp>
    </p:spTree>
    <p:extLst>
      <p:ext uri="{BB962C8B-B14F-4D97-AF65-F5344CB8AC3E}">
        <p14:creationId xmlns:p14="http://schemas.microsoft.com/office/powerpoint/2010/main" val="1393991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Sahoo</a:t>
            </a:r>
            <a:r>
              <a:rPr lang="en-US" dirty="0" smtClean="0"/>
              <a:t>, K., </a:t>
            </a:r>
            <a:r>
              <a:rPr lang="en-US" dirty="0" err="1" smtClean="0"/>
              <a:t>Sahoo</a:t>
            </a:r>
            <a:r>
              <a:rPr lang="en-US" dirty="0" smtClean="0"/>
              <a:t>, B., </a:t>
            </a:r>
            <a:r>
              <a:rPr lang="en-US" dirty="0" err="1" smtClean="0"/>
              <a:t>Choudhury</a:t>
            </a:r>
            <a:r>
              <a:rPr lang="en-US" dirty="0" smtClean="0"/>
              <a:t>, A. K., </a:t>
            </a:r>
            <a:r>
              <a:rPr lang="en-US" dirty="0" err="1" smtClean="0"/>
              <a:t>Sofi</a:t>
            </a:r>
            <a:r>
              <a:rPr lang="en-US" dirty="0" smtClean="0"/>
              <a:t>, N. Y., Kumar, R., &amp; </a:t>
            </a:r>
            <a:r>
              <a:rPr lang="en-US" dirty="0" err="1" smtClean="0"/>
              <a:t>Bhadoria</a:t>
            </a:r>
            <a:r>
              <a:rPr lang="en-US" dirty="0" smtClean="0"/>
              <a:t>, A. S. (2015). Childhood obesity: causes and consequences. </a:t>
            </a:r>
            <a:r>
              <a:rPr lang="en-US" i="1" dirty="0" smtClean="0"/>
              <a:t>Journal of family medicine and primary care</a:t>
            </a:r>
            <a:r>
              <a:rPr lang="en-US" dirty="0" smtClean="0"/>
              <a:t>, </a:t>
            </a:r>
            <a:r>
              <a:rPr lang="en-US" i="1" dirty="0" smtClean="0"/>
              <a:t>4</a:t>
            </a:r>
            <a:r>
              <a:rPr lang="en-US" dirty="0" smtClean="0"/>
              <a:t>(2), 187-92. </a:t>
            </a:r>
            <a:endParaRPr lang="en-US" dirty="0"/>
          </a:p>
        </p:txBody>
      </p:sp>
      <p:sp>
        <p:nvSpPr>
          <p:cNvPr id="4" name="Slide Number Placeholder 3"/>
          <p:cNvSpPr>
            <a:spLocks noGrp="1"/>
          </p:cNvSpPr>
          <p:nvPr>
            <p:ph type="sldNum" sz="quarter" idx="10"/>
          </p:nvPr>
        </p:nvSpPr>
        <p:spPr/>
        <p:txBody>
          <a:bodyPr/>
          <a:lstStyle/>
          <a:p>
            <a:fld id="{D21EBB89-9BEA-C549-A211-E7A6AAEFEC92}" type="slidenum">
              <a:rPr lang="en-US" smtClean="0"/>
              <a:t>10</a:t>
            </a:fld>
            <a:endParaRPr lang="en-US"/>
          </a:p>
        </p:txBody>
      </p:sp>
    </p:spTree>
    <p:extLst>
      <p:ext uri="{BB962C8B-B14F-4D97-AF65-F5344CB8AC3E}">
        <p14:creationId xmlns:p14="http://schemas.microsoft.com/office/powerpoint/2010/main" val="541361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Ogden CL, Carroll MD, Kit BK, Flegal KM. Prevalence of childhood and adult obesity in the United States, 2011-2012. JAMA 2014; 311:806.</a:t>
            </a:r>
            <a:endParaRPr lang="en-US" dirty="0"/>
          </a:p>
        </p:txBody>
      </p:sp>
      <p:sp>
        <p:nvSpPr>
          <p:cNvPr id="4" name="Slide Number Placeholder 3"/>
          <p:cNvSpPr>
            <a:spLocks noGrp="1"/>
          </p:cNvSpPr>
          <p:nvPr>
            <p:ph type="sldNum" sz="quarter" idx="10"/>
          </p:nvPr>
        </p:nvSpPr>
        <p:spPr/>
        <p:txBody>
          <a:bodyPr/>
          <a:lstStyle/>
          <a:p>
            <a:fld id="{D21EBB89-9BEA-C549-A211-E7A6AAEFEC92}" type="slidenum">
              <a:rPr lang="en-US" smtClean="0"/>
              <a:t>12</a:t>
            </a:fld>
            <a:endParaRPr lang="en-US"/>
          </a:p>
        </p:txBody>
      </p:sp>
    </p:spTree>
    <p:extLst>
      <p:ext uri="{BB962C8B-B14F-4D97-AF65-F5344CB8AC3E}">
        <p14:creationId xmlns:p14="http://schemas.microsoft.com/office/powerpoint/2010/main" val="3320559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Ogden CL, Carroll MD, Kit BK, Flegal KM. Prevalence of childhood and adult obesity in the United States, 2011-2012. JAMA 2014; 311:806.</a:t>
            </a:r>
            <a:endParaRPr lang="en-US" dirty="0"/>
          </a:p>
        </p:txBody>
      </p:sp>
      <p:sp>
        <p:nvSpPr>
          <p:cNvPr id="4" name="Slide Number Placeholder 3"/>
          <p:cNvSpPr>
            <a:spLocks noGrp="1"/>
          </p:cNvSpPr>
          <p:nvPr>
            <p:ph type="sldNum" sz="quarter" idx="10"/>
          </p:nvPr>
        </p:nvSpPr>
        <p:spPr/>
        <p:txBody>
          <a:bodyPr/>
          <a:lstStyle/>
          <a:p>
            <a:fld id="{D21EBB89-9BEA-C549-A211-E7A6AAEFEC92}" type="slidenum">
              <a:rPr lang="en-US" smtClean="0"/>
              <a:t>13</a:t>
            </a:fld>
            <a:endParaRPr lang="en-US"/>
          </a:p>
        </p:txBody>
      </p:sp>
    </p:spTree>
    <p:extLst>
      <p:ext uri="{BB962C8B-B14F-4D97-AF65-F5344CB8AC3E}">
        <p14:creationId xmlns:p14="http://schemas.microsoft.com/office/powerpoint/2010/main" val="64736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Children who have </a:t>
            </a:r>
            <a:r>
              <a:rPr lang="en-US" smtClean="0"/>
              <a:t>used </a:t>
            </a:r>
            <a:r>
              <a:rPr lang="en-US" smtClean="0"/>
              <a:t>acupuncture </a:t>
            </a:r>
            <a:r>
              <a:rPr lang="en-US" dirty="0" smtClean="0"/>
              <a:t>or Tai Chi and also incorporated family based interventions such as diet and exercise had good outcomes (</a:t>
            </a:r>
            <a:r>
              <a:rPr lang="en-US" dirty="0" err="1" smtClean="0"/>
              <a:t>DeFrain</a:t>
            </a:r>
            <a:r>
              <a:rPr lang="en-US" dirty="0" smtClean="0"/>
              <a:t> and Laura, 2017)</a:t>
            </a:r>
            <a:endParaRPr lang="en-US" dirty="0"/>
          </a:p>
        </p:txBody>
      </p:sp>
      <p:sp>
        <p:nvSpPr>
          <p:cNvPr id="4" name="Slide Number Placeholder 3"/>
          <p:cNvSpPr>
            <a:spLocks noGrp="1"/>
          </p:cNvSpPr>
          <p:nvPr>
            <p:ph type="sldNum" sz="quarter" idx="10"/>
          </p:nvPr>
        </p:nvSpPr>
        <p:spPr/>
        <p:txBody>
          <a:bodyPr/>
          <a:lstStyle/>
          <a:p>
            <a:fld id="{D21EBB89-9BEA-C549-A211-E7A6AAEFEC92}" type="slidenum">
              <a:rPr lang="en-US" smtClean="0"/>
              <a:t>14</a:t>
            </a:fld>
            <a:endParaRPr lang="en-US"/>
          </a:p>
        </p:txBody>
      </p:sp>
    </p:spTree>
    <p:extLst>
      <p:ext uri="{BB962C8B-B14F-4D97-AF65-F5344CB8AC3E}">
        <p14:creationId xmlns:p14="http://schemas.microsoft.com/office/powerpoint/2010/main" val="847722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Youtube</a:t>
            </a:r>
            <a:r>
              <a:rPr lang="en-US" dirty="0" smtClean="0"/>
              <a:t> videos</a:t>
            </a:r>
            <a:r>
              <a:rPr lang="en-US" baseline="0" dirty="0" smtClean="0"/>
              <a:t> for yoga instruction, due to financial constraints </a:t>
            </a:r>
          </a:p>
          <a:p>
            <a:r>
              <a:rPr lang="en-US" dirty="0" smtClean="0"/>
              <a:t>-Weight loss has been a result, yoga has beneficial effects on mental and physical health in children and adolescents (</a:t>
            </a:r>
            <a:r>
              <a:rPr lang="en-US" dirty="0" err="1" smtClean="0"/>
              <a:t>Rathi</a:t>
            </a:r>
            <a:r>
              <a:rPr lang="en-US" dirty="0" smtClean="0"/>
              <a:t>, </a:t>
            </a:r>
            <a:r>
              <a:rPr lang="en-US" dirty="0" err="1" smtClean="0"/>
              <a:t>Raghuaram</a:t>
            </a:r>
            <a:r>
              <a:rPr lang="en-US" dirty="0" smtClean="0"/>
              <a:t>, </a:t>
            </a:r>
            <a:r>
              <a:rPr lang="en-US" dirty="0" err="1" smtClean="0"/>
              <a:t>Tekur</a:t>
            </a:r>
            <a:r>
              <a:rPr lang="en-US" dirty="0" smtClean="0"/>
              <a:t>, Joshi, </a:t>
            </a:r>
            <a:r>
              <a:rPr lang="en-US" dirty="0" err="1" smtClean="0"/>
              <a:t>Ramarao</a:t>
            </a:r>
            <a:r>
              <a:rPr lang="en-US" dirty="0" smtClean="0"/>
              <a:t>, 2018)</a:t>
            </a:r>
          </a:p>
          <a:p>
            <a:r>
              <a:rPr lang="en-US" baseline="0" dirty="0" smtClean="0"/>
              <a:t>-</a:t>
            </a:r>
            <a:r>
              <a:rPr lang="en-US" dirty="0" smtClean="0"/>
              <a:t>Yoga has effect on serum leptin and serum ghrelin; there two hormones have been recognized to harbor major influence on the energy balance mechanism</a:t>
            </a:r>
          </a:p>
          <a:p>
            <a:r>
              <a:rPr lang="en-US" baseline="0" dirty="0" smtClean="0"/>
              <a:t>-</a:t>
            </a:r>
            <a:r>
              <a:rPr lang="en-US" dirty="0" smtClean="0"/>
              <a:t>overweight and obese children may become targets of discrimination by their peers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21EBB89-9BEA-C549-A211-E7A6AAEFEC92}" type="slidenum">
              <a:rPr lang="en-US" smtClean="0"/>
              <a:t>15</a:t>
            </a:fld>
            <a:endParaRPr lang="en-US"/>
          </a:p>
        </p:txBody>
      </p:sp>
    </p:spTree>
    <p:extLst>
      <p:ext uri="{BB962C8B-B14F-4D97-AF65-F5344CB8AC3E}">
        <p14:creationId xmlns:p14="http://schemas.microsoft.com/office/powerpoint/2010/main" val="1036218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69C06D-4ED8-42C6-905D-CA84CA1B6CBF}" type="datetime2">
              <a:rPr lang="en-US" smtClean="0"/>
              <a:t>Monday, November 26, 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Monday, November 26, 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14372C-B5AB-4C39-B273-B99224EB4DD5}" type="datetime2">
              <a:rPr lang="en-US" smtClean="0"/>
              <a:t>Monday, November 26, 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B1CAA-32CD-4B55-B92A-B8F0843CACF4}" type="datetime2">
              <a:rPr lang="en-US" smtClean="0"/>
              <a:t>Monday, November 26, 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D8CDC4-3D19-4983-B478-82F6B8E5AB66}" type="datetime2">
              <a:rPr lang="en-US" smtClean="0"/>
              <a:t>Monday, November 26, 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B82477-D5D3-4181-8C11-75D0F2433A87}" type="datetime2">
              <a:rPr lang="en-US" smtClean="0"/>
              <a:t>Monday, November 26, 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3E253B-1893-4367-8BAE-DF4BC10DC578}" type="datetime2">
              <a:rPr lang="en-US" smtClean="0"/>
              <a:t>Monday, November 26, 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62300D-25B3-4603-86C9-4CB776489F00}" type="datetime2">
              <a:rPr lang="en-US" smtClean="0"/>
              <a:t>Monday, November 26, 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14AD9-FCC8-48B7-B85B-012A91320DFF}" type="datetime2">
              <a:rPr lang="en-US" smtClean="0"/>
              <a:t>Monday, November 26, 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2DC50-D5DB-4F94-B367-9876CD2C4012}" type="datetime2">
              <a:rPr lang="en-US" smtClean="0"/>
              <a:t>Monday, November 26, 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92EB412-E790-42EA-81FE-2925D3A43D91}" type="datetime2">
              <a:rPr lang="en-US" smtClean="0"/>
              <a:t>Monday, November 26, 18</a:t>
            </a:fld>
            <a:endParaRPr lang="en-US" dirty="0"/>
          </a:p>
        </p:txBody>
      </p:sp>
      <p:sp>
        <p:nvSpPr>
          <p:cNvPr id="9" name="Slide Number Placeholder 8"/>
          <p:cNvSpPr>
            <a:spLocks noGrp="1"/>
          </p:cNvSpPr>
          <p:nvPr>
            <p:ph type="sldNum" sz="quarter" idx="11"/>
          </p:nvPr>
        </p:nvSpPr>
        <p:spPr/>
        <p:txBody>
          <a:bodyPr/>
          <a:lstStyle/>
          <a:p>
            <a:fld id="{1789C0F2-17E0-497A-9BBE-0C73201AAFE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789C0F2-17E0-497A-9BBE-0C73201AAFE3}"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B385921-A91A-409C-921C-0E0EC1E750EC}" type="datetime2">
              <a:rPr lang="en-US" smtClean="0"/>
              <a:t>Monday, November 26, 18</a:t>
            </a:fld>
            <a:endParaRPr lang="en-US" dirty="0"/>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dirty="0" smtClean="0"/>
              <a:t>Case Presentation: Integrative Care of A Pediatric Patient With Obesity</a:t>
            </a:r>
            <a:endParaRPr lang="en-US" sz="4800" dirty="0"/>
          </a:p>
        </p:txBody>
      </p:sp>
      <p:sp>
        <p:nvSpPr>
          <p:cNvPr id="3" name="Subtitle 2"/>
          <p:cNvSpPr>
            <a:spLocks noGrp="1"/>
          </p:cNvSpPr>
          <p:nvPr>
            <p:ph type="subTitle" idx="1"/>
          </p:nvPr>
        </p:nvSpPr>
        <p:spPr/>
        <p:txBody>
          <a:bodyPr>
            <a:normAutofit/>
          </a:bodyPr>
          <a:lstStyle/>
          <a:p>
            <a:r>
              <a:rPr lang="en-US" sz="2800" dirty="0" smtClean="0"/>
              <a:t>Erik Contreras, BSN, RN</a:t>
            </a:r>
            <a:endParaRPr lang="en-US" sz="2800" dirty="0"/>
          </a:p>
        </p:txBody>
      </p:sp>
    </p:spTree>
    <p:extLst>
      <p:ext uri="{BB962C8B-B14F-4D97-AF65-F5344CB8AC3E}">
        <p14:creationId xmlns:p14="http://schemas.microsoft.com/office/powerpoint/2010/main" val="2343035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 </a:t>
            </a:r>
            <a:endParaRPr lang="en-US" dirty="0"/>
          </a:p>
        </p:txBody>
      </p:sp>
      <p:sp>
        <p:nvSpPr>
          <p:cNvPr id="3" name="Content Placeholder 2"/>
          <p:cNvSpPr>
            <a:spLocks noGrp="1"/>
          </p:cNvSpPr>
          <p:nvPr>
            <p:ph idx="1"/>
          </p:nvPr>
        </p:nvSpPr>
        <p:spPr/>
        <p:txBody>
          <a:bodyPr>
            <a:normAutofit/>
          </a:bodyPr>
          <a:lstStyle/>
          <a:p>
            <a:r>
              <a:rPr lang="en-US" sz="2800" dirty="0"/>
              <a:t>Environmental factors, lifestyle preferences, and cultural environment play pivotal roles in the rising prevalence of obesity </a:t>
            </a:r>
            <a:r>
              <a:rPr lang="en-US" sz="2800" dirty="0" smtClean="0"/>
              <a:t>worldwide</a:t>
            </a:r>
          </a:p>
          <a:p>
            <a:r>
              <a:rPr lang="en-US" sz="2800" dirty="0" smtClean="0"/>
              <a:t>Overweight </a:t>
            </a:r>
            <a:r>
              <a:rPr lang="en-US" sz="2800" dirty="0"/>
              <a:t>and obesity are assumed to be the results of an increase in caloric and fat intake. </a:t>
            </a:r>
            <a:endParaRPr lang="en-US" sz="2800" dirty="0" smtClean="0"/>
          </a:p>
          <a:p>
            <a:pPr lvl="1"/>
            <a:r>
              <a:rPr lang="en-US" sz="2800" dirty="0"/>
              <a:t>E</a:t>
            </a:r>
            <a:r>
              <a:rPr lang="en-US" sz="2800" dirty="0" smtClean="0"/>
              <a:t>xcessive </a:t>
            </a:r>
            <a:r>
              <a:rPr lang="en-US" sz="2800" dirty="0"/>
              <a:t>sugar intake by soft drink, increased portion size, and steady decline in physical </a:t>
            </a:r>
            <a:r>
              <a:rPr lang="en-US" sz="2800" dirty="0" smtClean="0"/>
              <a:t>activity</a:t>
            </a:r>
            <a:endParaRPr lang="en-US" sz="2800" dirty="0"/>
          </a:p>
        </p:txBody>
      </p:sp>
    </p:spTree>
    <p:extLst>
      <p:ext uri="{BB962C8B-B14F-4D97-AF65-F5344CB8AC3E}">
        <p14:creationId xmlns:p14="http://schemas.microsoft.com/office/powerpoint/2010/main" val="2120743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normAutofit/>
          </a:bodyPr>
          <a:lstStyle/>
          <a:p>
            <a:r>
              <a:rPr lang="en-US" sz="2800" dirty="0" smtClean="0"/>
              <a:t>Low socioeconomic class and education</a:t>
            </a:r>
          </a:p>
          <a:p>
            <a:r>
              <a:rPr lang="en-US" sz="2800" dirty="0" smtClean="0"/>
              <a:t>Minority: </a:t>
            </a:r>
            <a:r>
              <a:rPr lang="en-US" sz="2800" dirty="0"/>
              <a:t>American Indian, black, and Mexican </a:t>
            </a:r>
            <a:r>
              <a:rPr lang="en-US" sz="2800" dirty="0" smtClean="0"/>
              <a:t>Americans</a:t>
            </a:r>
          </a:p>
          <a:p>
            <a:r>
              <a:rPr lang="en-US" sz="2800" dirty="0" smtClean="0"/>
              <a:t>Family History of Obesity/Genetics  </a:t>
            </a:r>
          </a:p>
          <a:p>
            <a:r>
              <a:rPr lang="en-US" sz="2800" dirty="0" smtClean="0"/>
              <a:t>Medications: steroids, psychoactive, antiepileptic </a:t>
            </a:r>
            <a:endParaRPr lang="en-US" sz="2800" dirty="0"/>
          </a:p>
        </p:txBody>
      </p:sp>
    </p:spTree>
    <p:extLst>
      <p:ext uri="{BB962C8B-B14F-4D97-AF65-F5344CB8AC3E}">
        <p14:creationId xmlns:p14="http://schemas.microsoft.com/office/powerpoint/2010/main" val="3999586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 Signs</a:t>
            </a:r>
            <a:endParaRPr lang="en-US" dirty="0"/>
          </a:p>
        </p:txBody>
      </p:sp>
      <p:sp>
        <p:nvSpPr>
          <p:cNvPr id="3" name="Content Placeholder 2"/>
          <p:cNvSpPr>
            <a:spLocks noGrp="1"/>
          </p:cNvSpPr>
          <p:nvPr>
            <p:ph idx="1"/>
          </p:nvPr>
        </p:nvSpPr>
        <p:spPr/>
        <p:txBody>
          <a:bodyPr>
            <a:normAutofit/>
          </a:bodyPr>
          <a:lstStyle/>
          <a:p>
            <a:r>
              <a:rPr lang="en-US" sz="2800" dirty="0" smtClean="0"/>
              <a:t>High BMI at an earlier age</a:t>
            </a:r>
          </a:p>
          <a:p>
            <a:r>
              <a:rPr lang="en-US" sz="2800" dirty="0" smtClean="0"/>
              <a:t>&gt;85</a:t>
            </a:r>
            <a:r>
              <a:rPr lang="en-US" sz="2800" baseline="30000" dirty="0" smtClean="0"/>
              <a:t>th</a:t>
            </a:r>
            <a:r>
              <a:rPr lang="en-US" sz="2800" dirty="0" smtClean="0"/>
              <a:t> percentile on growth charts between 2-5 years old</a:t>
            </a:r>
            <a:endParaRPr lang="en-US" sz="2800" dirty="0"/>
          </a:p>
        </p:txBody>
      </p:sp>
      <p:sp>
        <p:nvSpPr>
          <p:cNvPr id="4" name="TextBox 3"/>
          <p:cNvSpPr txBox="1"/>
          <p:nvPr/>
        </p:nvSpPr>
        <p:spPr>
          <a:xfrm>
            <a:off x="4826000" y="226483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41867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p:txBody>
          <a:bodyPr>
            <a:normAutofit/>
          </a:bodyPr>
          <a:lstStyle/>
          <a:p>
            <a:r>
              <a:rPr lang="en-US" sz="2800" dirty="0" smtClean="0"/>
              <a:t>BMI &gt;85%</a:t>
            </a:r>
          </a:p>
          <a:p>
            <a:r>
              <a:rPr lang="en-US" sz="2800" dirty="0" smtClean="0"/>
              <a:t>Family History</a:t>
            </a:r>
          </a:p>
          <a:p>
            <a:r>
              <a:rPr lang="en-US" sz="2800" dirty="0" smtClean="0"/>
              <a:t>Laboratory test: no structured testing for children</a:t>
            </a:r>
          </a:p>
          <a:p>
            <a:pPr lvl="1"/>
            <a:r>
              <a:rPr lang="en-US" sz="2600" dirty="0" smtClean="0"/>
              <a:t>Can assess for other diseases Hyperlipidemia, Diabetes, Fatty Liver disease (Fasting lipid panel, A1c, AST/ALT)</a:t>
            </a:r>
            <a:endParaRPr lang="en-US" sz="2600" dirty="0"/>
          </a:p>
        </p:txBody>
      </p:sp>
    </p:spTree>
    <p:extLst>
      <p:ext uri="{BB962C8B-B14F-4D97-AF65-F5344CB8AC3E}">
        <p14:creationId xmlns:p14="http://schemas.microsoft.com/office/powerpoint/2010/main" val="1065119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Integrative Therapy</a:t>
            </a:r>
            <a:endParaRPr lang="en-US" dirty="0"/>
          </a:p>
        </p:txBody>
      </p:sp>
      <p:sp>
        <p:nvSpPr>
          <p:cNvPr id="3" name="Content Placeholder 2"/>
          <p:cNvSpPr>
            <a:spLocks noGrp="1"/>
          </p:cNvSpPr>
          <p:nvPr>
            <p:ph idx="1"/>
          </p:nvPr>
        </p:nvSpPr>
        <p:spPr/>
        <p:txBody>
          <a:bodyPr>
            <a:normAutofit/>
          </a:bodyPr>
          <a:lstStyle/>
          <a:p>
            <a:r>
              <a:rPr lang="en-US" sz="2800" dirty="0" smtClean="0"/>
              <a:t>Lifestyle modifications</a:t>
            </a:r>
          </a:p>
          <a:p>
            <a:pPr lvl="1"/>
            <a:r>
              <a:rPr lang="en-US" sz="2600" dirty="0" smtClean="0"/>
              <a:t>Diet, exercise</a:t>
            </a:r>
          </a:p>
          <a:p>
            <a:r>
              <a:rPr lang="en-US" sz="2800" dirty="0" smtClean="0"/>
              <a:t>Yoga</a:t>
            </a:r>
          </a:p>
          <a:p>
            <a:r>
              <a:rPr lang="en-US" sz="2800" dirty="0" smtClean="0"/>
              <a:t>Acupuncture </a:t>
            </a:r>
          </a:p>
          <a:p>
            <a:r>
              <a:rPr lang="en-US" sz="2800" dirty="0" smtClean="0"/>
              <a:t>Supplements: not recommended for children</a:t>
            </a:r>
            <a:endParaRPr lang="en-US" sz="2800" dirty="0"/>
          </a:p>
        </p:txBody>
      </p:sp>
    </p:spTree>
    <p:extLst>
      <p:ext uri="{BB962C8B-B14F-4D97-AF65-F5344CB8AC3E}">
        <p14:creationId xmlns:p14="http://schemas.microsoft.com/office/powerpoint/2010/main" val="4155155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To The Patient</a:t>
            </a:r>
            <a:endParaRPr lang="en-US" dirty="0"/>
          </a:p>
        </p:txBody>
      </p:sp>
      <p:sp>
        <p:nvSpPr>
          <p:cNvPr id="3" name="Content Placeholder 2"/>
          <p:cNvSpPr>
            <a:spLocks noGrp="1"/>
          </p:cNvSpPr>
          <p:nvPr>
            <p:ph idx="1"/>
          </p:nvPr>
        </p:nvSpPr>
        <p:spPr/>
        <p:txBody>
          <a:bodyPr>
            <a:normAutofit/>
          </a:bodyPr>
          <a:lstStyle/>
          <a:p>
            <a:r>
              <a:rPr lang="en-US" sz="2800" dirty="0" smtClean="0"/>
              <a:t>What have you tried</a:t>
            </a:r>
          </a:p>
          <a:p>
            <a:pPr lvl="1"/>
            <a:r>
              <a:rPr lang="en-US" sz="2600" dirty="0" smtClean="0"/>
              <a:t>Mother stopped purchasing chips and cookies </a:t>
            </a:r>
          </a:p>
          <a:p>
            <a:pPr lvl="1"/>
            <a:r>
              <a:rPr lang="en-US" sz="2600" dirty="0" smtClean="0"/>
              <a:t>Patient would find ways to sneak snacks into the home, or at school</a:t>
            </a:r>
          </a:p>
          <a:p>
            <a:r>
              <a:rPr lang="en-US" sz="2800" dirty="0" smtClean="0"/>
              <a:t>Future Plan</a:t>
            </a:r>
          </a:p>
          <a:p>
            <a:pPr lvl="1"/>
            <a:r>
              <a:rPr lang="en-US" sz="2600" dirty="0" smtClean="0"/>
              <a:t>Engage in Yoga as an alternative to strenuous exercise</a:t>
            </a:r>
          </a:p>
          <a:p>
            <a:pPr lvl="1"/>
            <a:r>
              <a:rPr lang="en-US" sz="2600" dirty="0" smtClean="0"/>
              <a:t>Nutrition Counseling</a:t>
            </a:r>
          </a:p>
          <a:p>
            <a:pPr lvl="1"/>
            <a:r>
              <a:rPr lang="en-US" sz="2600" dirty="0" smtClean="0"/>
              <a:t>Counseling/Therapy</a:t>
            </a:r>
          </a:p>
          <a:p>
            <a:pPr lvl="1"/>
            <a:endParaRPr lang="en-US" sz="2600" dirty="0" smtClean="0"/>
          </a:p>
          <a:p>
            <a:pPr lvl="1"/>
            <a:endParaRPr lang="en-US" sz="2600" dirty="0" smtClean="0"/>
          </a:p>
          <a:p>
            <a:pPr marL="411480" lvl="1" indent="0">
              <a:buNone/>
            </a:pPr>
            <a:endParaRPr lang="en-US" sz="2600" dirty="0" smtClean="0"/>
          </a:p>
          <a:p>
            <a:endParaRPr lang="en-US" sz="2800" dirty="0"/>
          </a:p>
        </p:txBody>
      </p:sp>
    </p:spTree>
    <p:extLst>
      <p:ext uri="{BB962C8B-B14F-4D97-AF65-F5344CB8AC3E}">
        <p14:creationId xmlns:p14="http://schemas.microsoft.com/office/powerpoint/2010/main" val="2620028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sz="2800" dirty="0" smtClean="0"/>
              <a:t>Childhood obesity is a multi-factor disease</a:t>
            </a:r>
          </a:p>
          <a:p>
            <a:r>
              <a:rPr lang="en-US" sz="2800" dirty="0" smtClean="0"/>
              <a:t>Children at risk for obesity are most likely to continue to have adulthood obesity </a:t>
            </a:r>
          </a:p>
          <a:p>
            <a:r>
              <a:rPr lang="en-US" sz="2800" dirty="0" smtClean="0"/>
              <a:t>Obesity puts children at risk for other diseases such as hypertension, DM II and depression</a:t>
            </a:r>
          </a:p>
          <a:p>
            <a:r>
              <a:rPr lang="en-US" sz="2800" dirty="0" smtClean="0"/>
              <a:t>Early interventions with both the child and families can yield positive results, </a:t>
            </a:r>
            <a:r>
              <a:rPr lang="en-US" sz="2800" smtClean="0"/>
              <a:t>and lowering BMI’s</a:t>
            </a:r>
            <a:endParaRPr lang="en-US" sz="2800" dirty="0"/>
          </a:p>
        </p:txBody>
      </p:sp>
    </p:spTree>
    <p:extLst>
      <p:ext uri="{BB962C8B-B14F-4D97-AF65-F5344CB8AC3E}">
        <p14:creationId xmlns:p14="http://schemas.microsoft.com/office/powerpoint/2010/main" val="2393808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DeFrain</a:t>
            </a:r>
            <a:r>
              <a:rPr lang="en-US" dirty="0"/>
              <a:t>, L. P. N., &amp; Laura, Y. (2017). Complementary And Alternative Medicine (Cam) And Adolescent Body Mass Index (</a:t>
            </a:r>
            <a:r>
              <a:rPr lang="en-US" dirty="0" err="1"/>
              <a:t>Bmi</a:t>
            </a:r>
            <a:r>
              <a:rPr lang="en-US" dirty="0"/>
              <a:t>): A National Population-Based Study.</a:t>
            </a:r>
          </a:p>
          <a:p>
            <a:r>
              <a:rPr lang="en-US" dirty="0" smtClean="0"/>
              <a:t>Ogden </a:t>
            </a:r>
            <a:r>
              <a:rPr lang="en-US" dirty="0"/>
              <a:t>CL, Carroll MD, Kit BK, Flegal KM. Prevalence of childhood and adult obesity in the United States, 2011-2012. JAMA 2014; 311:806</a:t>
            </a:r>
            <a:r>
              <a:rPr lang="en-US" dirty="0" smtClean="0"/>
              <a:t>.</a:t>
            </a:r>
          </a:p>
          <a:p>
            <a:r>
              <a:rPr lang="en-US" dirty="0" err="1"/>
              <a:t>Rathi</a:t>
            </a:r>
            <a:r>
              <a:rPr lang="en-US" dirty="0"/>
              <a:t>, S. S., </a:t>
            </a:r>
            <a:r>
              <a:rPr lang="en-US" dirty="0" err="1"/>
              <a:t>Raghuaram</a:t>
            </a:r>
            <a:r>
              <a:rPr lang="en-US" dirty="0"/>
              <a:t>, N., </a:t>
            </a:r>
            <a:r>
              <a:rPr lang="en-US" dirty="0" err="1"/>
              <a:t>Tekur</a:t>
            </a:r>
            <a:r>
              <a:rPr lang="en-US" dirty="0"/>
              <a:t>, P., Joshi, R. R., &amp; </a:t>
            </a:r>
            <a:r>
              <a:rPr lang="en-US" dirty="0" err="1"/>
              <a:t>Ramarao</a:t>
            </a:r>
            <a:r>
              <a:rPr lang="en-US" dirty="0"/>
              <a:t>, N. H. (2018). Development and Validation of Integrated Yoga Module for Obesity in Adolescents. </a:t>
            </a:r>
            <a:r>
              <a:rPr lang="en-US" i="1" dirty="0"/>
              <a:t>International journal of yoga</a:t>
            </a:r>
            <a:r>
              <a:rPr lang="en-US" dirty="0"/>
              <a:t>, </a:t>
            </a:r>
            <a:r>
              <a:rPr lang="en-US" i="1" dirty="0"/>
              <a:t>11</a:t>
            </a:r>
            <a:r>
              <a:rPr lang="en-US" dirty="0"/>
              <a:t>(3), 231-238.</a:t>
            </a:r>
            <a:endParaRPr lang="en-US" dirty="0" smtClean="0"/>
          </a:p>
          <a:p>
            <a:r>
              <a:rPr lang="en-US" dirty="0" err="1" smtClean="0"/>
              <a:t>Sahoo</a:t>
            </a:r>
            <a:r>
              <a:rPr lang="en-US" dirty="0"/>
              <a:t>, K., </a:t>
            </a:r>
            <a:r>
              <a:rPr lang="en-US" dirty="0" err="1"/>
              <a:t>Sahoo</a:t>
            </a:r>
            <a:r>
              <a:rPr lang="en-US" dirty="0"/>
              <a:t>, B., </a:t>
            </a:r>
            <a:r>
              <a:rPr lang="en-US" dirty="0" err="1"/>
              <a:t>Choudhury</a:t>
            </a:r>
            <a:r>
              <a:rPr lang="en-US" dirty="0"/>
              <a:t>, A. K., </a:t>
            </a:r>
            <a:r>
              <a:rPr lang="en-US" dirty="0" err="1"/>
              <a:t>Sofi</a:t>
            </a:r>
            <a:r>
              <a:rPr lang="en-US" dirty="0"/>
              <a:t>, N. Y., Kumar, R., &amp; </a:t>
            </a:r>
            <a:r>
              <a:rPr lang="en-US" dirty="0" err="1"/>
              <a:t>Bhadoria</a:t>
            </a:r>
            <a:r>
              <a:rPr lang="en-US" dirty="0"/>
              <a:t>, A. S. (2015). Childhood obesity: causes and consequences. </a:t>
            </a:r>
            <a:r>
              <a:rPr lang="en-US" i="1" dirty="0"/>
              <a:t>Journal of family medicine and primary care</a:t>
            </a:r>
            <a:r>
              <a:rPr lang="en-US" dirty="0"/>
              <a:t>, </a:t>
            </a:r>
            <a:r>
              <a:rPr lang="en-US" i="1" dirty="0"/>
              <a:t>4</a:t>
            </a:r>
            <a:r>
              <a:rPr lang="en-US" dirty="0"/>
              <a:t>(2), 187-92. </a:t>
            </a:r>
            <a:endParaRPr lang="en-US" dirty="0" smtClean="0"/>
          </a:p>
          <a:p>
            <a:r>
              <a:rPr lang="en-US" dirty="0"/>
              <a:t>Skinner AC, </a:t>
            </a:r>
            <a:r>
              <a:rPr lang="en-US" dirty="0" err="1"/>
              <a:t>Ravanbakht</a:t>
            </a:r>
            <a:r>
              <a:rPr lang="en-US" dirty="0"/>
              <a:t> SN, Skelton JA, Perrin EM, Armstrong SC. Prevalence of Obesity and Severe Obesity in US Children, 1999–2016. Pediatrics. 2018;141(3):e20173459. (2018). </a:t>
            </a:r>
            <a:r>
              <a:rPr lang="en-US" i="1" dirty="0"/>
              <a:t>Pediatrics,</a:t>
            </a:r>
            <a:r>
              <a:rPr lang="en-US" dirty="0"/>
              <a:t> </a:t>
            </a:r>
            <a:r>
              <a:rPr lang="en-US" i="1" dirty="0"/>
              <a:t>142</a:t>
            </a:r>
            <a:r>
              <a:rPr lang="en-US" dirty="0"/>
              <a:t>(3). doi:10.1542/peds.2018-1916 </a:t>
            </a:r>
          </a:p>
          <a:p>
            <a:r>
              <a:rPr lang="en-US" dirty="0"/>
              <a:t>Zeller, M. H. (2006). Health-Related Quality of Life and Depressive Symptoms in Adolescents With Extreme Obesity Presenting for Bariatric Surgery. </a:t>
            </a:r>
            <a:r>
              <a:rPr lang="en-US" i="1" dirty="0"/>
              <a:t>Pediatrics,</a:t>
            </a:r>
            <a:r>
              <a:rPr lang="en-US" dirty="0"/>
              <a:t> </a:t>
            </a:r>
            <a:r>
              <a:rPr lang="en-US" i="1" dirty="0"/>
              <a:t>117</a:t>
            </a:r>
            <a:r>
              <a:rPr lang="en-US" dirty="0"/>
              <a:t>(4), 1155-1161. doi:10.1542/peds.2005-1141 </a:t>
            </a:r>
            <a:endParaRPr lang="en-US" dirty="0" smtClean="0"/>
          </a:p>
        </p:txBody>
      </p:sp>
    </p:spTree>
    <p:extLst>
      <p:ext uri="{BB962C8B-B14F-4D97-AF65-F5344CB8AC3E}">
        <p14:creationId xmlns:p14="http://schemas.microsoft.com/office/powerpoint/2010/main" val="3952221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Objectives</a:t>
            </a:r>
            <a:endParaRPr lang="en-US" dirty="0"/>
          </a:p>
        </p:txBody>
      </p:sp>
      <p:sp>
        <p:nvSpPr>
          <p:cNvPr id="12" name="Content Placeholder 11"/>
          <p:cNvSpPr>
            <a:spLocks noGrp="1"/>
          </p:cNvSpPr>
          <p:nvPr>
            <p:ph idx="1"/>
          </p:nvPr>
        </p:nvSpPr>
        <p:spPr/>
        <p:txBody>
          <a:bodyPr>
            <a:noAutofit/>
          </a:bodyPr>
          <a:lstStyle/>
          <a:p>
            <a:pPr marL="114300" indent="0" algn="ctr">
              <a:buNone/>
            </a:pPr>
            <a:r>
              <a:rPr lang="en-US" sz="2800" dirty="0" smtClean="0"/>
              <a:t>After this Presentation the Participant will be able to:</a:t>
            </a:r>
          </a:p>
          <a:p>
            <a:r>
              <a:rPr lang="en-US" sz="2800" dirty="0" smtClean="0"/>
              <a:t>Describe the epidemiology of obesity </a:t>
            </a:r>
          </a:p>
          <a:p>
            <a:r>
              <a:rPr lang="en-US" sz="2800" dirty="0" smtClean="0"/>
              <a:t>Explain the pathophysiology of obesity </a:t>
            </a:r>
          </a:p>
          <a:p>
            <a:r>
              <a:rPr lang="en-US" sz="2800" dirty="0" smtClean="0"/>
              <a:t>Identify the risk factors for obesity</a:t>
            </a:r>
          </a:p>
          <a:p>
            <a:r>
              <a:rPr lang="en-US" sz="2800" dirty="0" smtClean="0"/>
              <a:t>List the possible differential diagnosis</a:t>
            </a:r>
          </a:p>
          <a:p>
            <a:r>
              <a:rPr lang="en-US" sz="2800" dirty="0" smtClean="0"/>
              <a:t>Incorporate evidence-based CAM into the plan of a pediatric patient with obesity</a:t>
            </a:r>
          </a:p>
          <a:p>
            <a:r>
              <a:rPr lang="en-US" sz="2800" dirty="0" smtClean="0"/>
              <a:t>Analyze a case presentation of a 12 year old obese patient</a:t>
            </a:r>
          </a:p>
        </p:txBody>
      </p:sp>
    </p:spTree>
    <p:extLst>
      <p:ext uri="{BB962C8B-B14F-4D97-AF65-F5344CB8AC3E}">
        <p14:creationId xmlns:p14="http://schemas.microsoft.com/office/powerpoint/2010/main" val="2717625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the Patient</a:t>
            </a:r>
            <a:endParaRPr lang="en-US" dirty="0"/>
          </a:p>
        </p:txBody>
      </p:sp>
      <p:sp>
        <p:nvSpPr>
          <p:cNvPr id="3" name="Content Placeholder 2"/>
          <p:cNvSpPr>
            <a:spLocks noGrp="1"/>
          </p:cNvSpPr>
          <p:nvPr>
            <p:ph idx="1"/>
          </p:nvPr>
        </p:nvSpPr>
        <p:spPr/>
        <p:txBody>
          <a:bodyPr>
            <a:noAutofit/>
          </a:bodyPr>
          <a:lstStyle/>
          <a:p>
            <a:r>
              <a:rPr lang="en-US" sz="2800" dirty="0" smtClean="0"/>
              <a:t>Demographics</a:t>
            </a:r>
          </a:p>
          <a:p>
            <a:pPr lvl="1"/>
            <a:r>
              <a:rPr lang="en-US" sz="2800" dirty="0" smtClean="0"/>
              <a:t>12 year old Hispanic patient with no pertinent medical history. Currently a 6</a:t>
            </a:r>
            <a:r>
              <a:rPr lang="en-US" sz="2800" baseline="30000" dirty="0" smtClean="0"/>
              <a:t>th</a:t>
            </a:r>
            <a:r>
              <a:rPr lang="en-US" sz="2800" dirty="0" smtClean="0"/>
              <a:t> grader.</a:t>
            </a:r>
          </a:p>
          <a:p>
            <a:r>
              <a:rPr lang="en-US" sz="2800" dirty="0" smtClean="0"/>
              <a:t>History</a:t>
            </a:r>
          </a:p>
          <a:p>
            <a:pPr lvl="1"/>
            <a:r>
              <a:rPr lang="en-US" sz="2800" dirty="0" smtClean="0"/>
              <a:t>Otherwise healthy child</a:t>
            </a:r>
          </a:p>
          <a:p>
            <a:pPr lvl="1"/>
            <a:r>
              <a:rPr lang="en-US" sz="2800" dirty="0" smtClean="0"/>
              <a:t>6</a:t>
            </a:r>
            <a:r>
              <a:rPr lang="en-US" sz="2800" baseline="30000" dirty="0" smtClean="0"/>
              <a:t>th</a:t>
            </a:r>
            <a:r>
              <a:rPr lang="en-US" sz="2800" dirty="0" smtClean="0"/>
              <a:t> grader, not involved in an any extracurricular activities. Spends 1-2 hours playing video games at home</a:t>
            </a:r>
          </a:p>
          <a:p>
            <a:pPr lvl="1"/>
            <a:r>
              <a:rPr lang="en-US" sz="2800" dirty="0" smtClean="0"/>
              <a:t> Family </a:t>
            </a:r>
            <a:r>
              <a:rPr lang="en-US" sz="2800" dirty="0" err="1" smtClean="0"/>
              <a:t>Hx</a:t>
            </a:r>
            <a:r>
              <a:rPr lang="en-US" sz="2800" dirty="0" smtClean="0"/>
              <a:t>: Mom DM II, Dad HTN, HLD</a:t>
            </a:r>
          </a:p>
          <a:p>
            <a:r>
              <a:rPr lang="en-US" sz="2800" dirty="0" smtClean="0"/>
              <a:t>Medications: None</a:t>
            </a:r>
          </a:p>
          <a:p>
            <a:endParaRPr lang="en-US" sz="2800" dirty="0" smtClean="0"/>
          </a:p>
          <a:p>
            <a:pPr lvl="1"/>
            <a:endParaRPr lang="en-US" sz="2800" dirty="0" smtClean="0"/>
          </a:p>
          <a:p>
            <a:pPr lvl="1"/>
            <a:endParaRPr lang="en-US" sz="2800" dirty="0"/>
          </a:p>
        </p:txBody>
      </p:sp>
    </p:spTree>
    <p:extLst>
      <p:ext uri="{BB962C8B-B14F-4D97-AF65-F5344CB8AC3E}">
        <p14:creationId xmlns:p14="http://schemas.microsoft.com/office/powerpoint/2010/main" val="2871154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the Patient</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CAM use at home: none</a:t>
            </a:r>
          </a:p>
          <a:p>
            <a:r>
              <a:rPr lang="en-US" sz="2800" dirty="0" smtClean="0"/>
              <a:t>Review of Systems:</a:t>
            </a:r>
          </a:p>
          <a:p>
            <a:pPr lvl="1"/>
            <a:r>
              <a:rPr lang="en-US" sz="2800" dirty="0" smtClean="0"/>
              <a:t>No recent chills/fever, +15 </a:t>
            </a:r>
            <a:r>
              <a:rPr lang="en-US" sz="2800" dirty="0" err="1" smtClean="0"/>
              <a:t>lbs</a:t>
            </a:r>
            <a:r>
              <a:rPr lang="en-US" sz="2800" dirty="0" smtClean="0"/>
              <a:t> since last physical 1 year ago. </a:t>
            </a:r>
          </a:p>
          <a:p>
            <a:pPr lvl="1"/>
            <a:r>
              <a:rPr lang="en-US" sz="2800" dirty="0" smtClean="0"/>
              <a:t>Denies excessive thirst and urination</a:t>
            </a:r>
          </a:p>
          <a:p>
            <a:r>
              <a:rPr lang="en-US" sz="2800" dirty="0" smtClean="0"/>
              <a:t>Physical</a:t>
            </a:r>
          </a:p>
          <a:p>
            <a:pPr lvl="1"/>
            <a:r>
              <a:rPr lang="en-US" sz="2800" dirty="0" smtClean="0"/>
              <a:t>Unremarkable except for:</a:t>
            </a:r>
          </a:p>
          <a:p>
            <a:pPr lvl="2"/>
            <a:r>
              <a:rPr lang="en-US" sz="2800" dirty="0"/>
              <a:t>Skin: Acanthosis </a:t>
            </a:r>
            <a:r>
              <a:rPr lang="en-US" sz="2800" dirty="0" smtClean="0"/>
              <a:t>nigricans</a:t>
            </a:r>
            <a:r>
              <a:rPr lang="en-US" sz="2800" dirty="0"/>
              <a:t>, Striae distensae </a:t>
            </a:r>
          </a:p>
          <a:p>
            <a:pPr lvl="2"/>
            <a:r>
              <a:rPr lang="en-US" sz="2800" dirty="0" smtClean="0"/>
              <a:t>Abdominal: obese abdomen </a:t>
            </a:r>
          </a:p>
          <a:p>
            <a:pPr lvl="2"/>
            <a:r>
              <a:rPr lang="en-US" sz="2800" dirty="0" smtClean="0"/>
              <a:t>BM&gt;85% for age </a:t>
            </a:r>
          </a:p>
          <a:p>
            <a:pPr lvl="2"/>
            <a:endParaRPr lang="en-US" sz="2800" dirty="0" smtClean="0"/>
          </a:p>
          <a:p>
            <a:pPr lvl="2"/>
            <a:endParaRPr lang="en-US" sz="2800" dirty="0" smtClean="0"/>
          </a:p>
          <a:p>
            <a:endParaRPr lang="en-US" sz="2800" dirty="0" smtClean="0"/>
          </a:p>
          <a:p>
            <a:endParaRPr lang="en-US" sz="2800" dirty="0"/>
          </a:p>
        </p:txBody>
      </p:sp>
    </p:spTree>
    <p:extLst>
      <p:ext uri="{BB962C8B-B14F-4D97-AF65-F5344CB8AC3E}">
        <p14:creationId xmlns:p14="http://schemas.microsoft.com/office/powerpoint/2010/main" val="342264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Subjective</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12 year old Hispanic male here with  his mother for his annual physical </a:t>
            </a:r>
          </a:p>
          <a:p>
            <a:r>
              <a:rPr lang="en-US" sz="2800" dirty="0" smtClean="0"/>
              <a:t>Mother’s concern is that her son has gained over 15 pounds in the past year. Patient does not exercise, and stays in his room most of the evenings, and snores at night</a:t>
            </a:r>
          </a:p>
          <a:p>
            <a:r>
              <a:rPr lang="en-US" sz="2800" dirty="0" smtClean="0"/>
              <a:t>Mother was diagnosed with DM II at 30 years, she worried about his son’s health.</a:t>
            </a:r>
          </a:p>
          <a:p>
            <a:r>
              <a:rPr lang="en-US" sz="2800" dirty="0" smtClean="0"/>
              <a:t>Patient rarely sit down for dinner, snacks throughout the day and specially at night (soda, chips, cookies)</a:t>
            </a:r>
          </a:p>
          <a:p>
            <a:endParaRPr lang="en-US" sz="2800" dirty="0"/>
          </a:p>
        </p:txBody>
      </p:sp>
    </p:spTree>
    <p:extLst>
      <p:ext uri="{BB962C8B-B14F-4D97-AF65-F5344CB8AC3E}">
        <p14:creationId xmlns:p14="http://schemas.microsoft.com/office/powerpoint/2010/main" val="263867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r>
              <a:rPr lang="en-US" sz="2800" dirty="0" smtClean="0"/>
              <a:t>General: Overweight patient in NAD, poorly groomed</a:t>
            </a:r>
          </a:p>
          <a:p>
            <a:r>
              <a:rPr lang="en-US" sz="2800" dirty="0" smtClean="0"/>
              <a:t>HEENT: +2 tonsils, supple short-neck </a:t>
            </a:r>
          </a:p>
          <a:p>
            <a:r>
              <a:rPr lang="en-US" sz="2800" dirty="0"/>
              <a:t>Skin: Striae, </a:t>
            </a:r>
            <a:r>
              <a:rPr lang="en-US" sz="2800" dirty="0" smtClean="0"/>
              <a:t>acanthosis nigricans</a:t>
            </a:r>
          </a:p>
          <a:p>
            <a:r>
              <a:rPr lang="en-US" sz="2800" dirty="0" smtClean="0"/>
              <a:t>CV: RRR, no murmurs </a:t>
            </a:r>
          </a:p>
          <a:p>
            <a:r>
              <a:rPr lang="en-US" sz="2800" dirty="0" err="1" smtClean="0"/>
              <a:t>Resp</a:t>
            </a:r>
            <a:r>
              <a:rPr lang="en-US" sz="2800" dirty="0" smtClean="0"/>
              <a:t>: CTAB</a:t>
            </a:r>
          </a:p>
          <a:p>
            <a:r>
              <a:rPr lang="en-US" sz="2800" dirty="0" smtClean="0"/>
              <a:t>Abdominal: obese, unable to palpate liver or spleen</a:t>
            </a:r>
          </a:p>
          <a:p>
            <a:r>
              <a:rPr lang="en-US" sz="2800" dirty="0" smtClean="0"/>
              <a:t>GU: Tanner Stage II</a:t>
            </a:r>
            <a:endParaRPr lang="en-US" sz="2800" dirty="0"/>
          </a:p>
        </p:txBody>
      </p:sp>
    </p:spTree>
    <p:extLst>
      <p:ext uri="{BB962C8B-B14F-4D97-AF65-F5344CB8AC3E}">
        <p14:creationId xmlns:p14="http://schemas.microsoft.com/office/powerpoint/2010/main" val="1147954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lstStyle/>
          <a:p>
            <a:pPr marL="342900" lvl="1">
              <a:buClr>
                <a:schemeClr val="accent1"/>
              </a:buClr>
            </a:pPr>
            <a:r>
              <a:rPr lang="en-US" sz="2800" dirty="0" smtClean="0"/>
              <a:t>Obesity </a:t>
            </a:r>
          </a:p>
          <a:p>
            <a:pPr marL="342900" lvl="1">
              <a:buClr>
                <a:schemeClr val="accent1"/>
              </a:buClr>
            </a:pPr>
            <a:r>
              <a:rPr lang="en-US" sz="2800" dirty="0" smtClean="0"/>
              <a:t>Obesity </a:t>
            </a:r>
            <a:r>
              <a:rPr lang="en-US" sz="2800" dirty="0"/>
              <a:t>is multisystem and complex. When the amount of intake is greater than expenditure, disrupting the normal cycle of adipokines (leptin, adiponectin, resistin, visfatin, vaspin). One of the biggest changes is when leptin becomes infective in letting the brain know that the person is full, and overeating becomes dominant leading to weight gain (McCance &amp; Huether, 2006 p14781479). </a:t>
            </a:r>
            <a:endParaRPr lang="en-US" sz="2600" dirty="0"/>
          </a:p>
          <a:p>
            <a:endParaRPr lang="en-US" dirty="0"/>
          </a:p>
        </p:txBody>
      </p:sp>
    </p:spTree>
    <p:extLst>
      <p:ext uri="{BB962C8B-B14F-4D97-AF65-F5344CB8AC3E}">
        <p14:creationId xmlns:p14="http://schemas.microsoft.com/office/powerpoint/2010/main" val="274010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normAutofit/>
          </a:bodyPr>
          <a:lstStyle/>
          <a:p>
            <a:r>
              <a:rPr lang="en-US" sz="3000" dirty="0" smtClean="0"/>
              <a:t>Obesity </a:t>
            </a:r>
            <a:r>
              <a:rPr lang="en-US" sz="3000" dirty="0"/>
              <a:t>is associated with a significant increase in mortality and with risk of many disorders, including metabolic and cardiovascular disease, cancer, physical limitations, mental health disease and social isolation, among others</a:t>
            </a:r>
            <a:r>
              <a:rPr lang="en-US" sz="3000" dirty="0" smtClean="0"/>
              <a:t>.</a:t>
            </a:r>
          </a:p>
        </p:txBody>
      </p:sp>
    </p:spTree>
    <p:extLst>
      <p:ext uri="{BB962C8B-B14F-4D97-AF65-F5344CB8AC3E}">
        <p14:creationId xmlns:p14="http://schemas.microsoft.com/office/powerpoint/2010/main" val="3927416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 </a:t>
            </a:r>
            <a:endParaRPr lang="en-US" dirty="0"/>
          </a:p>
        </p:txBody>
      </p:sp>
      <p:sp>
        <p:nvSpPr>
          <p:cNvPr id="3" name="Content Placeholder 2"/>
          <p:cNvSpPr>
            <a:spLocks noGrp="1"/>
          </p:cNvSpPr>
          <p:nvPr>
            <p:ph idx="1"/>
          </p:nvPr>
        </p:nvSpPr>
        <p:spPr/>
        <p:txBody>
          <a:bodyPr>
            <a:normAutofit/>
          </a:bodyPr>
          <a:lstStyle/>
          <a:p>
            <a:r>
              <a:rPr lang="en-US" sz="2800" dirty="0" smtClean="0"/>
              <a:t>1/3 of children in the US are overweight</a:t>
            </a:r>
          </a:p>
          <a:p>
            <a:r>
              <a:rPr lang="en-US" sz="2800" dirty="0"/>
              <a:t>Childhood obesity is more common among American Indian, black, and Mexican </a:t>
            </a:r>
            <a:r>
              <a:rPr lang="en-US" sz="2800" dirty="0" smtClean="0"/>
              <a:t>Americans</a:t>
            </a:r>
          </a:p>
          <a:p>
            <a:r>
              <a:rPr lang="en-US" sz="2800" dirty="0"/>
              <a:t>Having </a:t>
            </a:r>
            <a:r>
              <a:rPr lang="en-US" sz="2800" dirty="0" smtClean="0"/>
              <a:t>1 obese </a:t>
            </a:r>
            <a:r>
              <a:rPr lang="en-US" sz="2800" dirty="0"/>
              <a:t>parent increases the risk of </a:t>
            </a:r>
            <a:r>
              <a:rPr lang="en-US" sz="2800" dirty="0" smtClean="0"/>
              <a:t>obesity</a:t>
            </a:r>
          </a:p>
          <a:p>
            <a:r>
              <a:rPr lang="en-US" sz="2800" dirty="0" smtClean="0"/>
              <a:t>Prevalent </a:t>
            </a:r>
            <a:r>
              <a:rPr lang="en-US" sz="2800" dirty="0"/>
              <a:t>among low-income, less educated, or rural populations </a:t>
            </a:r>
          </a:p>
        </p:txBody>
      </p:sp>
    </p:spTree>
    <p:extLst>
      <p:ext uri="{BB962C8B-B14F-4D97-AF65-F5344CB8AC3E}">
        <p14:creationId xmlns:p14="http://schemas.microsoft.com/office/powerpoint/2010/main" val="36913644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386</TotalTime>
  <Words>1362</Words>
  <Application>Microsoft Macintosh PowerPoint</Application>
  <PresentationFormat>On-screen Show (4:3)</PresentationFormat>
  <Paragraphs>116</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Adjacency</vt:lpstr>
      <vt:lpstr>Case Presentation: Integrative Care of A Pediatric Patient With Obesity</vt:lpstr>
      <vt:lpstr>Objectives</vt:lpstr>
      <vt:lpstr>Present the Patient</vt:lpstr>
      <vt:lpstr>Present the Patient</vt:lpstr>
      <vt:lpstr>Subjective</vt:lpstr>
      <vt:lpstr>Objective</vt:lpstr>
      <vt:lpstr>Assessment</vt:lpstr>
      <vt:lpstr>Assessment</vt:lpstr>
      <vt:lpstr>Epidemiology </vt:lpstr>
      <vt:lpstr>Etiology </vt:lpstr>
      <vt:lpstr>Risk Factors</vt:lpstr>
      <vt:lpstr>Warning Signs</vt:lpstr>
      <vt:lpstr>Diagnosis</vt:lpstr>
      <vt:lpstr>Integrative Therapy</vt:lpstr>
      <vt:lpstr>Return To The Patient</vt:lpstr>
      <vt:lpstr>Summary</vt:lpstr>
      <vt:lpstr>Reference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Presentation: Integrative Care of A Pediatric Patient With Metabolic Syndrome </dc:title>
  <dc:creator>Erik C</dc:creator>
  <cp:lastModifiedBy>Erik C</cp:lastModifiedBy>
  <cp:revision>26</cp:revision>
  <dcterms:created xsi:type="dcterms:W3CDTF">2018-11-26T21:54:10Z</dcterms:created>
  <dcterms:modified xsi:type="dcterms:W3CDTF">2018-11-27T06:16:37Z</dcterms:modified>
</cp:coreProperties>
</file>