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6" r:id="rId4"/>
    <p:sldId id="267" r:id="rId5"/>
    <p:sldId id="259" r:id="rId6"/>
    <p:sldId id="260" r:id="rId7"/>
    <p:sldId id="261" r:id="rId8"/>
    <p:sldId id="262" r:id="rId9"/>
    <p:sldId id="268" r:id="rId10"/>
    <p:sldId id="269" r:id="rId11"/>
    <p:sldId id="270" r:id="rId12"/>
    <p:sldId id="271" r:id="rId13"/>
    <p:sldId id="272" r:id="rId14"/>
    <p:sldId id="273" r:id="rId15"/>
    <p:sldId id="276" r:id="rId16"/>
    <p:sldId id="274" r:id="rId17"/>
    <p:sldId id="275" r:id="rId18"/>
    <p:sldId id="263" r:id="rId19"/>
    <p:sldId id="264" r:id="rId20"/>
    <p:sldId id="26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3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58CC-E593-4BE1-B765-FA1F2CF8F883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6D628ECE-8714-4AE9-8AEB-7619184DE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237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58CC-E593-4BE1-B765-FA1F2CF8F883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8ECE-8714-4AE9-8AEB-7619184DE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441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58CC-E593-4BE1-B765-FA1F2CF8F883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8ECE-8714-4AE9-8AEB-7619184DE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01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58CC-E593-4BE1-B765-FA1F2CF8F883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8ECE-8714-4AE9-8AEB-7619184DE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525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54D58CC-E593-4BE1-B765-FA1F2CF8F883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6D628ECE-8714-4AE9-8AEB-7619184DE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118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58CC-E593-4BE1-B765-FA1F2CF8F883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8ECE-8714-4AE9-8AEB-7619184DE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52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58CC-E593-4BE1-B765-FA1F2CF8F883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8ECE-8714-4AE9-8AEB-7619184DE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003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54D58CC-E593-4BE1-B765-FA1F2CF8F883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8ECE-8714-4AE9-8AEB-7619184DE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934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58CC-E593-4BE1-B765-FA1F2CF8F883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8ECE-8714-4AE9-8AEB-7619184DE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873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58CC-E593-4BE1-B765-FA1F2CF8F883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8ECE-8714-4AE9-8AEB-7619184DE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544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58CC-E593-4BE1-B765-FA1F2CF8F883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8ECE-8714-4AE9-8AEB-7619184DE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964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54D58CC-E593-4BE1-B765-FA1F2CF8F883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6D628ECE-8714-4AE9-8AEB-7619184DE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31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eele.ac.uk/sbst/startbacktool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Case Presentation: </a:t>
            </a:r>
            <a:br>
              <a:rPr lang="en-US" b="1" dirty="0"/>
            </a:br>
            <a:r>
              <a:rPr lang="en-US" b="1" dirty="0"/>
              <a:t>The Integrative Care of a Patient with lower back pain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549477"/>
            <a:ext cx="6400800" cy="1752600"/>
          </a:xfrm>
        </p:spPr>
        <p:txBody>
          <a:bodyPr/>
          <a:lstStyle/>
          <a:p>
            <a:r>
              <a:rPr lang="en-US" dirty="0"/>
              <a:t>Phoebe Cinco</a:t>
            </a:r>
          </a:p>
          <a:p>
            <a:r>
              <a:rPr lang="en-US" dirty="0"/>
              <a:t>11/26/18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E4A68-D66E-4957-9E29-2028D3861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76200"/>
            <a:ext cx="2743200" cy="646176"/>
          </a:xfrm>
        </p:spPr>
        <p:txBody>
          <a:bodyPr>
            <a:normAutofit fontScale="90000"/>
          </a:bodyPr>
          <a:lstStyle/>
          <a:p>
            <a:r>
              <a:rPr lang="en-US" dirty="0"/>
              <a:t>Risk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DB1E8-519A-4FBE-8316-E2A12A89F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22376"/>
            <a:ext cx="8153400" cy="5449824"/>
          </a:xfrm>
        </p:spPr>
        <p:txBody>
          <a:bodyPr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 of exercise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Excess weight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Improper body mechanics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Psychological conditions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Diseases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Injuries</a:t>
            </a:r>
          </a:p>
          <a:p>
            <a:r>
              <a:rPr lang="en-US" dirty="0"/>
              <a:t>Keene Start Tool: </a:t>
            </a:r>
          </a:p>
        </p:txBody>
      </p:sp>
    </p:spTree>
    <p:extLst>
      <p:ext uri="{BB962C8B-B14F-4D97-AF65-F5344CB8AC3E}">
        <p14:creationId xmlns:p14="http://schemas.microsoft.com/office/powerpoint/2010/main" val="2021662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2D9EA9E-2784-4C65-A35E-347D147193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-152400"/>
            <a:ext cx="6963081" cy="690737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BD965E-19DF-4524-902E-BEC1499C2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28600"/>
            <a:ext cx="3657600" cy="353568"/>
          </a:xfrm>
        </p:spPr>
        <p:txBody>
          <a:bodyPr>
            <a:normAutofit fontScale="90000"/>
          </a:bodyPr>
          <a:lstStyle/>
          <a:p>
            <a:r>
              <a:rPr lang="en-US" dirty="0"/>
              <a:t>Keene Start Tool </a:t>
            </a:r>
          </a:p>
        </p:txBody>
      </p:sp>
    </p:spTree>
    <p:extLst>
      <p:ext uri="{BB962C8B-B14F-4D97-AF65-F5344CB8AC3E}">
        <p14:creationId xmlns:p14="http://schemas.microsoft.com/office/powerpoint/2010/main" val="1468473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E5427-DD38-42A6-9CD8-6B1C52468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 and symptoms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401DB-AAE6-4402-B46D-655948C83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Muscle ache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Shooting or stabbing pain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Pain that radiates down the legs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Pain worsens with movement: bending, walking,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169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DFE5A-0608-4325-B549-EB20E71C4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28600"/>
            <a:ext cx="2514600" cy="353568"/>
          </a:xfrm>
        </p:spPr>
        <p:txBody>
          <a:bodyPr>
            <a:normAutofit fontScale="90000"/>
          </a:bodyPr>
          <a:lstStyle/>
          <a:p>
            <a:r>
              <a:rPr lang="en-US" dirty="0"/>
              <a:t>Treatments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D3C0F-E6C6-4D29-9B22-195ADE36E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685800"/>
            <a:ext cx="8153400" cy="5486400"/>
          </a:xfrm>
        </p:spPr>
        <p:txBody>
          <a:bodyPr>
            <a:normAutofit lnSpcReduction="10000"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line: Acetaminophen and NSAIDs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the fist line pharmaceutical treatment for back pain recommended by World Health Organization.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Acetaminophen has the fewest side effects. While NSAIDs have fewer side effects compared to second line medications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opiods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/muscle relaxants)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Opiods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Muscle Relaxants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-On average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opiod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resulted in a small pain relief and causes less functional improvement than other analgesics.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-Some patients,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opiods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may even cause hyper analgesia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S/E: lowers testosterone in men, constipation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530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4C22D-6D6E-47D9-888C-9D186BF3C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6200" y="-152400"/>
            <a:ext cx="2667000" cy="886968"/>
          </a:xfrm>
        </p:spPr>
        <p:txBody>
          <a:bodyPr/>
          <a:lstStyle/>
          <a:p>
            <a:r>
              <a:rPr lang="en-US" dirty="0"/>
              <a:t>treatments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1F505-7A9A-4E3E-B9A1-08CC7AC7C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609600"/>
            <a:ext cx="8610600" cy="6248400"/>
          </a:xfrm>
        </p:spPr>
        <p:txBody>
          <a:bodyPr/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Skeletal Muscle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Relexants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An older systematic review found that muscle 	relaxants are on effective on short-term pain relief 	and not effective on chronic back pain. S/E 	(dizziness, sedation)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Tricyclic Antidepressants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-Recommended as an adjunctive treatment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-Additional benefits as a sleep aid. S/E: sleepiness.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544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79128-039A-4030-A97A-FD8F89181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76200"/>
            <a:ext cx="5562600" cy="810768"/>
          </a:xfrm>
        </p:spPr>
        <p:txBody>
          <a:bodyPr/>
          <a:lstStyle/>
          <a:p>
            <a:r>
              <a:rPr lang="en-US" dirty="0"/>
              <a:t>Botanicals &amp; supplements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1E08B-D2AE-4650-8274-B75AAD09F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001000" cy="4343400"/>
          </a:xfrm>
        </p:spPr>
        <p:txBody>
          <a:bodyPr>
            <a:normAutofit lnSpcReduction="10000"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Devils claw: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use treatment for pain but not inferior to NSAIDs. May be used before NSAID treatment.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Willow Bark: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contains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Salicin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related to aspirin but w/o effecting GI mucosa or blood clotting.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Vitamin 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correlation with low vitamin D and chronic back pain. Evidence showed Vitamin D supplements improved quality of life, sleep, and, pain.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Topical Capsaicin: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short-term analgesics.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8370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F05AC-ECAD-4BFA-A872-6F03B57AB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200"/>
            <a:ext cx="6096000" cy="734568"/>
          </a:xfrm>
        </p:spPr>
        <p:txBody>
          <a:bodyPr/>
          <a:lstStyle/>
          <a:p>
            <a:r>
              <a:rPr lang="en-US" dirty="0"/>
              <a:t>Biomechanical interventions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892BB-F912-4501-919D-F09CAD6D5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685800"/>
            <a:ext cx="9067800" cy="640080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Exercise therapy: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activity, strength muscle tone. Evidence show higher exercise intensity the better pain control.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Spinal Manipulation: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Stimulates cascade of central and peripheral events resulting in pain relief.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-The only nonpharmacological therapy recommended by American Pain Society for acute lower back pain.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Massage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Recommended for subacute and chronic back pain. There is a higher pain relief in conjunction with exercise.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Yoga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Addresses physical, mental, emotional, and spiritual components. Yoga is moderately effective in chronic low back pain that improves back function and reduces pain.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Tai Chi: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 impact exercise that may reduce back pain. Recommended for sedentary or elderly individuals. Evidence shown it improves balance.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8688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49B32-DE10-4A05-852C-680CA460E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22421"/>
            <a:ext cx="6096000" cy="582168"/>
          </a:xfrm>
        </p:spPr>
        <p:txBody>
          <a:bodyPr>
            <a:normAutofit fontScale="90000"/>
          </a:bodyPr>
          <a:lstStyle/>
          <a:p>
            <a:r>
              <a:rPr lang="en-US" dirty="0"/>
              <a:t>Biomechanical interventions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40977-3C27-41D8-9C62-8611A7677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609600"/>
            <a:ext cx="7772400" cy="4050792"/>
          </a:xfrm>
        </p:spPr>
        <p:txBody>
          <a:bodyPr/>
          <a:lstStyle/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Acupuncture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Traditional Chinese Medicine (TCM) that uses needles to stimulate endorphins and alters pain sensation. Research concluded multiple chemicals released (interleukins, substance P, and adenosine) attributed to acupuncture analgesia.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3497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263"/>
            <a:ext cx="8534400" cy="722376"/>
          </a:xfrm>
        </p:spPr>
        <p:txBody>
          <a:bodyPr>
            <a:normAutofit/>
          </a:bodyPr>
          <a:lstStyle/>
          <a:p>
            <a:r>
              <a:rPr lang="en-US" b="1" dirty="0"/>
              <a:t>Return to the Patient: The Plan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09600"/>
            <a:ext cx="9067800" cy="617220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did you try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The plans that was listed and discussed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worked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The chiropractic treatment with acupuncture 	along with NSAIDs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didn’t work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Physical therapy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Plan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Continue with chiropractic, acupuncture and NSAIDs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Practice daily good posture and body mechanics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Plan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Add yoga in the regimen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18516"/>
            <a:ext cx="2819400" cy="734568"/>
          </a:xfrm>
        </p:spPr>
        <p:txBody>
          <a:bodyPr/>
          <a:lstStyle/>
          <a:p>
            <a:r>
              <a:rPr lang="en-US" b="1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53084"/>
            <a:ext cx="8077200" cy="5119116"/>
          </a:xfrm>
        </p:spPr>
        <p:txBody>
          <a:bodyPr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 pain is the top reason for morbidity in United States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line  pharmaceutical therapy are NSAIDs and acetaminophen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 such as acupuncture in conjunction with NSAIDs, exercise, chiropractic treatment can lead to better pain relief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Botanicals such as Willows bark and Devils claw can help alleviate pain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60" y="-61726"/>
            <a:ext cx="2819400" cy="1103376"/>
          </a:xfrm>
        </p:spPr>
        <p:txBody>
          <a:bodyPr/>
          <a:lstStyle/>
          <a:p>
            <a:r>
              <a:rPr lang="en-US" b="1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600" y="1142999"/>
            <a:ext cx="8229600" cy="55444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attending this case presentation, participants will be able to: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the pathophysiology of chronic muscular back pain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the Epidemiology of chronic muscular back pain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the risk factor of chronic muscular back pain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Evaluate evidence-based CAM into the plan of care for patient diagnosed with chronic back pain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Analyze a case presentation of a 34 years old female diagnosed with chronic back pain.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E9D828-E920-4F6F-ADF9-3686C5E54E3A}"/>
              </a:ext>
            </a:extLst>
          </p:cNvPr>
          <p:cNvSpPr txBox="1"/>
          <p:nvPr/>
        </p:nvSpPr>
        <p:spPr>
          <a:xfrm>
            <a:off x="1538660" y="170549"/>
            <a:ext cx="4753627" cy="638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Keele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University (2018). Start back tool. Retrieved from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https://www.keele.ac.uk/sbst/startbacktool/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Rakel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D. (2018)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Integrative medicine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(4th Ed.). Elsevier Saunders: Philadelphia.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8319B-0CD1-4D6B-9720-39BDFB961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2133600" cy="990600"/>
          </a:xfrm>
        </p:spPr>
        <p:txBody>
          <a:bodyPr/>
          <a:lstStyle/>
          <a:p>
            <a:r>
              <a:rPr lang="en-US" dirty="0"/>
              <a:t>Patient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919C6-0A56-45F3-B178-5919C25ED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38200"/>
            <a:ext cx="9067800" cy="571500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34 year old Hispanic female c/o chronic back pain x5 	years.</a:t>
            </a:r>
          </a:p>
          <a:p>
            <a:pPr marL="0">
              <a:spcBef>
                <a:spcPts val="0"/>
              </a:spcBef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She is c/o lower back pain for approximately 5 years. 	Her back pain was a slow onset but is progressively 	getting worst. Aggravating factors are sitting for a long 	period of time and bad posture. At night pain is worst. 	Alleviating factors are when she moves around and 	moderate relief with NSAIDs. She is a nurse. Her 	occupation requires a lot of bending over, lifting, and 	pushing to perform task. She work a 12 hour shift. Pain 	worsening at the end of her shift. She denies of injuries 	or trauma. </a:t>
            </a:r>
          </a:p>
          <a:p>
            <a:pPr marL="0" indent="0">
              <a:spcBef>
                <a:spcPts val="0"/>
              </a:spcBef>
              <a:buNone/>
            </a:pPr>
            <a:endParaRPr lang="en-US" sz="3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200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F60DA-B7C6-4A49-8EDC-F17675662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05000" y="-12526"/>
            <a:ext cx="1676400" cy="20116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03DE0-CA26-420B-9390-149C913E1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52400"/>
            <a:ext cx="8915400" cy="6781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History: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Alleriges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NKDA, no food or environmental 				allergies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Medical Hx: allergic rhinitis, chronic low back pain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Surgical Hx: none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OB: G0, LMP, 11/03/2018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Family Hx: Father unknown hx of father’s side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      Mother: HTN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       Siblings none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Medications: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She has attempted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tylenol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1000 mg as needed 	alternating with Ibuprofen 600mg as needed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CAM: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-She has tried and currently using belt back support, 	warm packs, massage, gel patches, TENS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-She is exercising x2 a week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-She is currently under care of chiropractic treatment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579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ROS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8991600" cy="6781800"/>
          </a:xfrm>
        </p:spPr>
        <p:txBody>
          <a:bodyPr>
            <a:normAutofit lnSpcReduction="1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Constitutional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Denies: fever, night sweats, significant weight gain or weight loss exercise intolerance, malaise, chills.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Neurologic/Head: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Denies loss of consciousness, weakness, numbness, dizziness, headaches, or tremors.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Eyes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Denies vision changes, eyes pain, or irritation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Ears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Denies hearing changes, pain or tinnitus.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Nose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Denies nosebleeds, drainage, nasal congestion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Mouth/Throat: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Denies mouth or throat pain and difficulty swallowing.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Cardiovascular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Denies chest pain, pressure, or palpitation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Respiratory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Denies of cough and shortness of breath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GI/GU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Denies abdominal pain, nausea, vomiting, diarrhea, constipation, dysuria or incontinence.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Musculoskeletal: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Positive for lower back pain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Integument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Denies of rashes, laceration, non-healing wounds, Psychiatric: Denies depression, SI/HI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Hematologic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Denies bleeding or bruising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3124200" cy="152400"/>
          </a:xfrm>
        </p:spPr>
        <p:txBody>
          <a:bodyPr>
            <a:normAutofit fontScale="90000"/>
          </a:bodyPr>
          <a:lstStyle/>
          <a:p>
            <a:r>
              <a:rPr lang="en-US" dirty="0"/>
              <a:t>Physical 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351" y="838200"/>
            <a:ext cx="8991600" cy="6858000"/>
          </a:xfrm>
        </p:spPr>
        <p:txBody>
          <a:bodyPr>
            <a:normAutofit fontScale="925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General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Well groomed. Sitting in position of comfort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Skin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PWD, no pallor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Head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Normocephalic, atraumatic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Eyes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PERRLA, conjunctivae pink, EOMI, no ptosis or nystagmus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Ear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canals clear, TMs &amp; bone landmarks normal, hearing normal.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Nares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atraumatic, patent.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Throat/Mouth: 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MMM, normal rise of soft palate, posterior pharynx clear, tonsil 1+ without erythema or discharge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Neck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Supple, FROM, no lymphadenopathy or </a:t>
            </a:r>
            <a:r>
              <a:rPr lang="en-US" sz="3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meningismus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trachea midline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Chest/Resp: 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CTA, RRR, no murmur, rub, or gallop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Abd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soft, BSA, NT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Musculoskeletal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Thoracolumbar tenderness with deep palpation but with FROM. Moves all extremities with good strength 5/5, distal motor/sensory intact and symmetrical, no spinal or CVA tenderness, good pulses.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Neuro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A/O x4, GCS 15, CNII-XII intact, no focal neuro deficits.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438" y="-76200"/>
            <a:ext cx="2667000" cy="1027176"/>
          </a:xfrm>
        </p:spPr>
        <p:txBody>
          <a:bodyPr/>
          <a:lstStyle/>
          <a:p>
            <a:r>
              <a:rPr lang="en-US" dirty="0"/>
              <a:t>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915400" cy="5943600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Diagnosis: Chronic lower back pain (M54.5)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Differential Diagnosis: Spinal Stenosis, Radiculopathy, Spinal neoplasia, Pyelonephritis, Spinal neoplasia.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Medication: Continue with NSAIDs and acetaminophen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 with food to decrease stomach upset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Diagnostic: CBC, CMP, UA, HCG quantitative, XR 	thoracic and lumbar 2 views.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Plan: Obtain labs. May continue using heat packs, exercise and chiropractic care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Referral to Physical Therapy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Educate: Lifestyle modifications such as good posture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Suggested other non pharmaceutical therapies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accupunture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massage, and yoga). </a:t>
            </a:r>
          </a:p>
          <a:p>
            <a:pPr marL="0" indent="0"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3657600" cy="658368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Epidimeology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077200" cy="5257800"/>
          </a:xfrm>
        </p:spPr>
        <p:txBody>
          <a:bodyPr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adults will experience back pain once. It is the fifth most common reason for primary visit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Annual cost estimated $86 billion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World Health Association (WHO) declared Low back pain 6th most burdensome condition in 2010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 pain is the top morbidity in the Unite States.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 pain is the leading opioid prescription for noncancerous pain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FFB4C-D523-45FD-9BF1-3FBF12692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161043"/>
            <a:ext cx="5410200" cy="505968"/>
          </a:xfrm>
        </p:spPr>
        <p:txBody>
          <a:bodyPr>
            <a:normAutofit fontScale="90000"/>
          </a:bodyPr>
          <a:lstStyle/>
          <a:p>
            <a:r>
              <a:rPr lang="en-US" dirty="0"/>
              <a:t>Etiology/Pathophysiology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62D56-16E7-4DDA-8A1F-08148BD86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533400"/>
            <a:ext cx="8915400" cy="6248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Acute low back pain is pain occurring less than 6 weeks of duration in the lumbosacral region.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Chronic low back pain is pain lasting more than 3 months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Causes of back pain: disk herniation, radiculopathy, spinal stenosis, osteoporosis.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Referred pain from visceral pain, pelvic or gastrointestinal diseases.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back pain may emanate from facet joints, ligaments, fascia, vertebral periosteum, nerve roots, or muscle.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Chinese tradition, the cause of the back pain is due to a blockage in the flow of qi and imbalance of yin and yang.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7924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175</TotalTime>
  <Words>1148</Words>
  <Application>Microsoft Office PowerPoint</Application>
  <PresentationFormat>On-screen Show (4:3)</PresentationFormat>
  <Paragraphs>139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Calibri</vt:lpstr>
      <vt:lpstr>Rockwell</vt:lpstr>
      <vt:lpstr>Rockwell Condensed</vt:lpstr>
      <vt:lpstr>Times New Roman</vt:lpstr>
      <vt:lpstr>Wingdings</vt:lpstr>
      <vt:lpstr>Wood Type</vt:lpstr>
      <vt:lpstr>Case Presentation:  The Integrative Care of a Patient with lower back pain</vt:lpstr>
      <vt:lpstr>Objectives</vt:lpstr>
      <vt:lpstr>Patient</vt:lpstr>
      <vt:lpstr>PowerPoint Presentation</vt:lpstr>
      <vt:lpstr>ROS</vt:lpstr>
      <vt:lpstr>Physical exam</vt:lpstr>
      <vt:lpstr>Assessment</vt:lpstr>
      <vt:lpstr>Epidimeology</vt:lpstr>
      <vt:lpstr>Etiology/Pathophysiology</vt:lpstr>
      <vt:lpstr>Risk Factors</vt:lpstr>
      <vt:lpstr>Keene Start Tool </vt:lpstr>
      <vt:lpstr>Sign and symptoms</vt:lpstr>
      <vt:lpstr>Treatments </vt:lpstr>
      <vt:lpstr>treatments</vt:lpstr>
      <vt:lpstr>Botanicals &amp; supplements</vt:lpstr>
      <vt:lpstr>Biomechanical interventions</vt:lpstr>
      <vt:lpstr>Biomechanical interventions</vt:lpstr>
      <vt:lpstr>Return to the Patient: The Plan </vt:lpstr>
      <vt:lpstr>Summary</vt:lpstr>
      <vt:lpstr>Reference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Osteoarthritis</dc:title>
  <dc:creator>Linnea</dc:creator>
  <cp:lastModifiedBy> </cp:lastModifiedBy>
  <cp:revision>37</cp:revision>
  <dcterms:created xsi:type="dcterms:W3CDTF">2016-05-13T23:14:17Z</dcterms:created>
  <dcterms:modified xsi:type="dcterms:W3CDTF">2018-11-27T07:59:55Z</dcterms:modified>
</cp:coreProperties>
</file>