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574" autoAdjust="0"/>
  </p:normalViewPr>
  <p:slideViewPr>
    <p:cSldViewPr snapToGrid="0">
      <p:cViewPr varScale="1">
        <p:scale>
          <a:sx n="68" d="100"/>
          <a:sy n="68" d="100"/>
        </p:scale>
        <p:origin x="12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BD1E22-E1DB-4067-8D06-50CA5A45068E}" type="datetimeFigureOut">
              <a:rPr lang="en-US" smtClean="0"/>
              <a:t>11/30/2018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4B874-C99C-43CF-8E50-B057C71FA375}" type="slidenum">
              <a:rPr lang="en-US" smtClean="0"/>
              <a:t>‹#›</a:t>
            </a:fld>
            <a:endParaRPr lang="en-US"/>
          </a:p>
        </p:txBody>
      </p:sp>
    </p:spTree>
    <p:extLst>
      <p:ext uri="{BB962C8B-B14F-4D97-AF65-F5344CB8AC3E}">
        <p14:creationId xmlns:p14="http://schemas.microsoft.com/office/powerpoint/2010/main" val="3995104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Hypothyroidism is a common, readily treatable disorder.  Patients may present with subclinical disease detected through a screening program or through evaluation of another medical problem.</a:t>
            </a:r>
          </a:p>
        </p:txBody>
      </p:sp>
      <p:sp>
        <p:nvSpPr>
          <p:cNvPr id="4" name="Slide Number Placeholder 3"/>
          <p:cNvSpPr>
            <a:spLocks noGrp="1"/>
          </p:cNvSpPr>
          <p:nvPr>
            <p:ph type="sldNum" sz="quarter" idx="5"/>
          </p:nvPr>
        </p:nvSpPr>
        <p:spPr/>
        <p:txBody>
          <a:bodyPr/>
          <a:lstStyle/>
          <a:p>
            <a:fld id="{BEC4B874-C99C-43CF-8E50-B057C71FA375}" type="slidenum">
              <a:rPr lang="en-US" smtClean="0"/>
              <a:t>8</a:t>
            </a:fld>
            <a:endParaRPr lang="en-US"/>
          </a:p>
        </p:txBody>
      </p:sp>
    </p:spTree>
    <p:extLst>
      <p:ext uri="{BB962C8B-B14F-4D97-AF65-F5344CB8AC3E}">
        <p14:creationId xmlns:p14="http://schemas.microsoft.com/office/powerpoint/2010/main" val="42854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Women have a five-to-eight fold </a:t>
            </a:r>
            <a:r>
              <a:rPr lang="en-US"/>
              <a:t>greater prevalence.</a:t>
            </a:r>
            <a:endParaRPr lang="en-US" dirty="0"/>
          </a:p>
        </p:txBody>
      </p:sp>
      <p:sp>
        <p:nvSpPr>
          <p:cNvPr id="4" name="Slide Number Placeholder 3"/>
          <p:cNvSpPr>
            <a:spLocks noGrp="1"/>
          </p:cNvSpPr>
          <p:nvPr>
            <p:ph type="sldNum" sz="quarter" idx="5"/>
          </p:nvPr>
        </p:nvSpPr>
        <p:spPr/>
        <p:txBody>
          <a:bodyPr/>
          <a:lstStyle/>
          <a:p>
            <a:fld id="{BEC4B874-C99C-43CF-8E50-B057C71FA375}" type="slidenum">
              <a:rPr lang="en-US" smtClean="0"/>
              <a:t>9</a:t>
            </a:fld>
            <a:endParaRPr lang="en-US"/>
          </a:p>
        </p:txBody>
      </p:sp>
    </p:spTree>
    <p:extLst>
      <p:ext uri="{BB962C8B-B14F-4D97-AF65-F5344CB8AC3E}">
        <p14:creationId xmlns:p14="http://schemas.microsoft.com/office/powerpoint/2010/main" val="2828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screening newly pregnant women who have a strong family history of hypothyroidism.</a:t>
            </a:r>
          </a:p>
        </p:txBody>
      </p:sp>
      <p:sp>
        <p:nvSpPr>
          <p:cNvPr id="4" name="Slide Number Placeholder 3"/>
          <p:cNvSpPr>
            <a:spLocks noGrp="1"/>
          </p:cNvSpPr>
          <p:nvPr>
            <p:ph type="sldNum" sz="quarter" idx="5"/>
          </p:nvPr>
        </p:nvSpPr>
        <p:spPr/>
        <p:txBody>
          <a:bodyPr/>
          <a:lstStyle/>
          <a:p>
            <a:fld id="{BEC4B874-C99C-43CF-8E50-B057C71FA375}" type="slidenum">
              <a:rPr lang="en-US" smtClean="0"/>
              <a:t>11</a:t>
            </a:fld>
            <a:endParaRPr lang="en-US"/>
          </a:p>
        </p:txBody>
      </p:sp>
    </p:spTree>
    <p:extLst>
      <p:ext uri="{BB962C8B-B14F-4D97-AF65-F5344CB8AC3E}">
        <p14:creationId xmlns:p14="http://schemas.microsoft.com/office/powerpoint/2010/main" val="904212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Triiodothyronine – exogenous T3.  may cause rapid increases in metabolic rate and oxygen demand, not recommended in the elderly patient.</a:t>
            </a:r>
          </a:p>
          <a:p>
            <a:r>
              <a:rPr lang="en-US" dirty="0"/>
              <a:t>Combination therapy – expensive, contains a fixed ratio of levothyroxine and triiodothyronine.  Somewhat unnecessary due to some peripheral conversion of L-T4 to T3.</a:t>
            </a:r>
          </a:p>
          <a:p>
            <a:endParaRPr lang="en-US" dirty="0"/>
          </a:p>
        </p:txBody>
      </p:sp>
      <p:sp>
        <p:nvSpPr>
          <p:cNvPr id="4" name="Slide Number Placeholder 3"/>
          <p:cNvSpPr>
            <a:spLocks noGrp="1"/>
          </p:cNvSpPr>
          <p:nvPr>
            <p:ph type="sldNum" sz="quarter" idx="5"/>
          </p:nvPr>
        </p:nvSpPr>
        <p:spPr/>
        <p:txBody>
          <a:bodyPr/>
          <a:lstStyle/>
          <a:p>
            <a:fld id="{BEC4B874-C99C-43CF-8E50-B057C71FA375}" type="slidenum">
              <a:rPr lang="en-US" smtClean="0"/>
              <a:t>12</a:t>
            </a:fld>
            <a:endParaRPr lang="en-US"/>
          </a:p>
        </p:txBody>
      </p:sp>
    </p:spTree>
    <p:extLst>
      <p:ext uri="{BB962C8B-B14F-4D97-AF65-F5344CB8AC3E}">
        <p14:creationId xmlns:p14="http://schemas.microsoft.com/office/powerpoint/2010/main" val="845878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herbs and supplements that can promote a healthy thyroid, such as iodine, selenium, vitamin D, glutathione, zinc, </a:t>
            </a:r>
            <a:r>
              <a:rPr lang="en-US" dirty="0" err="1"/>
              <a:t>ashwaganda</a:t>
            </a:r>
            <a:r>
              <a:rPr lang="en-US" dirty="0"/>
              <a:t>, and myrrh.  These supplements affect the thyroid gland directly and supply key nutrients for proper thyroid function.  For instance, iodine’s only role in the body is to be used in the creation of thyroid hormones.  Both too little and too much iodine can impair the function of the thyroid.  Before recommending supplementation with various supplements, it is prudent to order blood levels to check for deficiencies as a first step.  This way, there will be no overdosing of supplements, since even though they are over-the-counter, they are still potent and may cause adverse effects.  Getting a baseline of blood levels will allow the practitioner to know which supplements should be recommended and which should not, thus circumventing the any possible legal repercussions (Murray, 2003).</a:t>
            </a:r>
          </a:p>
        </p:txBody>
      </p:sp>
      <p:sp>
        <p:nvSpPr>
          <p:cNvPr id="4" name="Slide Number Placeholder 3"/>
          <p:cNvSpPr>
            <a:spLocks noGrp="1"/>
          </p:cNvSpPr>
          <p:nvPr>
            <p:ph type="sldNum" sz="quarter" idx="5"/>
          </p:nvPr>
        </p:nvSpPr>
        <p:spPr/>
        <p:txBody>
          <a:bodyPr/>
          <a:lstStyle/>
          <a:p>
            <a:fld id="{BEC4B874-C99C-43CF-8E50-B057C71FA375}" type="slidenum">
              <a:rPr lang="en-US" smtClean="0"/>
              <a:t>13</a:t>
            </a:fld>
            <a:endParaRPr lang="en-US"/>
          </a:p>
        </p:txBody>
      </p:sp>
    </p:spTree>
    <p:extLst>
      <p:ext uri="{BB962C8B-B14F-4D97-AF65-F5344CB8AC3E}">
        <p14:creationId xmlns:p14="http://schemas.microsoft.com/office/powerpoint/2010/main" val="2618315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C4B874-C99C-43CF-8E50-B057C71FA375}" type="slidenum">
              <a:rPr lang="en-US" smtClean="0"/>
              <a:t>14</a:t>
            </a:fld>
            <a:endParaRPr lang="en-US"/>
          </a:p>
        </p:txBody>
      </p:sp>
    </p:spTree>
    <p:extLst>
      <p:ext uri="{BB962C8B-B14F-4D97-AF65-F5344CB8AC3E}">
        <p14:creationId xmlns:p14="http://schemas.microsoft.com/office/powerpoint/2010/main" val="38037075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11/30/2018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zproxy.csusm.edu/login?url=https://search.ebscohost.com/login.aspx?direct=true&amp;db=ccm&amp;AN=106720068&amp;site=ehost-live" TargetMode="External"/><Relationship Id="rId2" Type="http://schemas.openxmlformats.org/officeDocument/2006/relationships/hyperlink" Target="https://doi-org.ezproxy.csusm.edu/10.7326/M15-179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CA5B-04BB-4CDB-9383-EAC2C466A83C}"/>
              </a:ext>
            </a:extLst>
          </p:cNvPr>
          <p:cNvSpPr>
            <a:spLocks noGrp="1"/>
          </p:cNvSpPr>
          <p:nvPr>
            <p:ph type="ctrTitle"/>
          </p:nvPr>
        </p:nvSpPr>
        <p:spPr/>
        <p:txBody>
          <a:bodyPr>
            <a:normAutofit fontScale="90000"/>
          </a:bodyPr>
          <a:lstStyle/>
          <a:p>
            <a:r>
              <a:rPr lang="en-US" dirty="0"/>
              <a:t>Case Presentation: Integrative therapy for adults with hypothyroidism</a:t>
            </a:r>
          </a:p>
        </p:txBody>
      </p:sp>
      <p:sp>
        <p:nvSpPr>
          <p:cNvPr id="3" name="Subtitle 2">
            <a:extLst>
              <a:ext uri="{FF2B5EF4-FFF2-40B4-BE49-F238E27FC236}">
                <a16:creationId xmlns:a16="http://schemas.microsoft.com/office/drawing/2014/main" id="{62B42F82-4BB7-4540-AA7E-71D9A7EF6AF4}"/>
              </a:ext>
            </a:extLst>
          </p:cNvPr>
          <p:cNvSpPr>
            <a:spLocks noGrp="1"/>
          </p:cNvSpPr>
          <p:nvPr>
            <p:ph type="subTitle" idx="1"/>
          </p:nvPr>
        </p:nvSpPr>
        <p:spPr/>
        <p:txBody>
          <a:bodyPr/>
          <a:lstStyle/>
          <a:p>
            <a:r>
              <a:rPr lang="en-US" dirty="0"/>
              <a:t>Christine Lo, RN, BSN</a:t>
            </a:r>
          </a:p>
        </p:txBody>
      </p:sp>
    </p:spTree>
    <p:extLst>
      <p:ext uri="{BB962C8B-B14F-4D97-AF65-F5344CB8AC3E}">
        <p14:creationId xmlns:p14="http://schemas.microsoft.com/office/powerpoint/2010/main" val="1236993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9CA03-197F-46F4-9F3B-58F0E5978320}"/>
              </a:ext>
            </a:extLst>
          </p:cNvPr>
          <p:cNvSpPr>
            <a:spLocks noGrp="1"/>
          </p:cNvSpPr>
          <p:nvPr>
            <p:ph type="title"/>
          </p:nvPr>
        </p:nvSpPr>
        <p:spPr>
          <a:xfrm>
            <a:off x="685800" y="0"/>
            <a:ext cx="10131425" cy="1456267"/>
          </a:xfrm>
        </p:spPr>
        <p:txBody>
          <a:bodyPr/>
          <a:lstStyle/>
          <a:p>
            <a:r>
              <a:rPr lang="en-US" dirty="0"/>
              <a:t>Presentation of the clinical problem: </a:t>
            </a:r>
          </a:p>
        </p:txBody>
      </p:sp>
      <p:sp>
        <p:nvSpPr>
          <p:cNvPr id="3" name="Content Placeholder 2">
            <a:extLst>
              <a:ext uri="{FF2B5EF4-FFF2-40B4-BE49-F238E27FC236}">
                <a16:creationId xmlns:a16="http://schemas.microsoft.com/office/drawing/2014/main" id="{3C1A7763-817B-4EB2-8CF1-E20AE4442D19}"/>
              </a:ext>
            </a:extLst>
          </p:cNvPr>
          <p:cNvSpPr>
            <a:spLocks noGrp="1"/>
          </p:cNvSpPr>
          <p:nvPr>
            <p:ph idx="1"/>
          </p:nvPr>
        </p:nvSpPr>
        <p:spPr>
          <a:xfrm>
            <a:off x="685801" y="1606859"/>
            <a:ext cx="10131425" cy="4184342"/>
          </a:xfrm>
        </p:spPr>
        <p:txBody>
          <a:bodyPr>
            <a:noAutofit/>
          </a:bodyPr>
          <a:lstStyle/>
          <a:p>
            <a:r>
              <a:rPr lang="en-US" sz="2800" dirty="0"/>
              <a:t>Early symptoms are gradual in onset and may occur before serum free thyroxine levels fall below normal limits.</a:t>
            </a:r>
          </a:p>
          <a:p>
            <a:r>
              <a:rPr lang="en-US" sz="2800" dirty="0"/>
              <a:t>Signs &amp; Symptoms:</a:t>
            </a:r>
          </a:p>
          <a:p>
            <a:pPr lvl="1"/>
            <a:r>
              <a:rPr lang="en-US" sz="2800" dirty="0"/>
              <a:t>Fatigue</a:t>
            </a:r>
          </a:p>
          <a:p>
            <a:pPr lvl="1"/>
            <a:r>
              <a:rPr lang="en-US" sz="2800" dirty="0"/>
              <a:t>Constipation</a:t>
            </a:r>
          </a:p>
          <a:p>
            <a:pPr lvl="1"/>
            <a:r>
              <a:rPr lang="en-US" sz="2800" dirty="0"/>
              <a:t>Moderately dry skin</a:t>
            </a:r>
          </a:p>
          <a:p>
            <a:pPr lvl="1"/>
            <a:r>
              <a:rPr lang="en-US" sz="2800" dirty="0"/>
              <a:t>Irregular periods</a:t>
            </a:r>
          </a:p>
          <a:p>
            <a:pPr lvl="1"/>
            <a:r>
              <a:rPr lang="en-US" sz="2800" dirty="0"/>
              <a:t>weight gain</a:t>
            </a:r>
          </a:p>
          <a:p>
            <a:pPr lvl="1"/>
            <a:r>
              <a:rPr lang="en-US" sz="2800" dirty="0"/>
              <a:t>Cold intolerance</a:t>
            </a:r>
          </a:p>
          <a:p>
            <a:pPr lvl="1"/>
            <a:r>
              <a:rPr lang="en-US" sz="2800" dirty="0"/>
              <a:t>Impaired mental </a:t>
            </a:r>
            <a:r>
              <a:rPr lang="en-US" sz="2800" dirty="0" err="1"/>
              <a:t>actiity</a:t>
            </a:r>
            <a:endParaRPr lang="en-US" sz="2800" dirty="0"/>
          </a:p>
        </p:txBody>
      </p:sp>
    </p:spTree>
    <p:extLst>
      <p:ext uri="{BB962C8B-B14F-4D97-AF65-F5344CB8AC3E}">
        <p14:creationId xmlns:p14="http://schemas.microsoft.com/office/powerpoint/2010/main" val="3545465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3E020-5A79-4E2A-8521-4022B0D4587A}"/>
              </a:ext>
            </a:extLst>
          </p:cNvPr>
          <p:cNvSpPr>
            <a:spLocks noGrp="1"/>
          </p:cNvSpPr>
          <p:nvPr>
            <p:ph type="title"/>
          </p:nvPr>
        </p:nvSpPr>
        <p:spPr/>
        <p:txBody>
          <a:bodyPr/>
          <a:lstStyle/>
          <a:p>
            <a:r>
              <a:rPr lang="en-US" dirty="0"/>
              <a:t>Presentation of the clinical problem</a:t>
            </a:r>
          </a:p>
        </p:txBody>
      </p:sp>
      <p:sp>
        <p:nvSpPr>
          <p:cNvPr id="3" name="Content Placeholder 2">
            <a:extLst>
              <a:ext uri="{FF2B5EF4-FFF2-40B4-BE49-F238E27FC236}">
                <a16:creationId xmlns:a16="http://schemas.microsoft.com/office/drawing/2014/main" id="{49321DE2-FEC9-4A21-80A7-E2204432EE11}"/>
              </a:ext>
            </a:extLst>
          </p:cNvPr>
          <p:cNvSpPr>
            <a:spLocks noGrp="1"/>
          </p:cNvSpPr>
          <p:nvPr>
            <p:ph idx="1"/>
          </p:nvPr>
        </p:nvSpPr>
        <p:spPr/>
        <p:txBody>
          <a:bodyPr>
            <a:normAutofit/>
          </a:bodyPr>
          <a:lstStyle/>
          <a:p>
            <a:r>
              <a:rPr lang="en-US" sz="2800" dirty="0"/>
              <a:t>Diagnostic Tests:</a:t>
            </a:r>
          </a:p>
          <a:p>
            <a:pPr lvl="1"/>
            <a:r>
              <a:rPr lang="en-US" sz="2800" dirty="0"/>
              <a:t>Serum TSH</a:t>
            </a:r>
          </a:p>
          <a:p>
            <a:pPr lvl="1"/>
            <a:r>
              <a:rPr lang="en-US" sz="2800" dirty="0"/>
              <a:t>Free serum T4, T3</a:t>
            </a:r>
          </a:p>
          <a:p>
            <a:pPr lvl="1"/>
            <a:r>
              <a:rPr lang="en-US" sz="2800" dirty="0"/>
              <a:t>Serum cholesterol</a:t>
            </a:r>
          </a:p>
          <a:p>
            <a:pPr lvl="1"/>
            <a:r>
              <a:rPr lang="en-US" sz="2800" dirty="0"/>
              <a:t>CBC</a:t>
            </a:r>
          </a:p>
          <a:p>
            <a:pPr lvl="1"/>
            <a:r>
              <a:rPr lang="en-US" sz="2800" dirty="0"/>
              <a:t>Fasting blood glucose</a:t>
            </a:r>
          </a:p>
        </p:txBody>
      </p:sp>
    </p:spTree>
    <p:extLst>
      <p:ext uri="{BB962C8B-B14F-4D97-AF65-F5344CB8AC3E}">
        <p14:creationId xmlns:p14="http://schemas.microsoft.com/office/powerpoint/2010/main" val="1225960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6DA3-FA7F-4164-B7A0-C47F77442FE9}"/>
              </a:ext>
            </a:extLst>
          </p:cNvPr>
          <p:cNvSpPr>
            <a:spLocks noGrp="1"/>
          </p:cNvSpPr>
          <p:nvPr>
            <p:ph type="title"/>
          </p:nvPr>
        </p:nvSpPr>
        <p:spPr/>
        <p:txBody>
          <a:bodyPr/>
          <a:lstStyle/>
          <a:p>
            <a:r>
              <a:rPr lang="en-US" dirty="0"/>
              <a:t>Return to the patient: the Plan</a:t>
            </a:r>
          </a:p>
        </p:txBody>
      </p:sp>
      <p:sp>
        <p:nvSpPr>
          <p:cNvPr id="3" name="Content Placeholder 2">
            <a:extLst>
              <a:ext uri="{FF2B5EF4-FFF2-40B4-BE49-F238E27FC236}">
                <a16:creationId xmlns:a16="http://schemas.microsoft.com/office/drawing/2014/main" id="{EED71BD2-37A9-4BDC-8380-D85D8F376EA2}"/>
              </a:ext>
            </a:extLst>
          </p:cNvPr>
          <p:cNvSpPr>
            <a:spLocks noGrp="1"/>
          </p:cNvSpPr>
          <p:nvPr>
            <p:ph idx="1"/>
          </p:nvPr>
        </p:nvSpPr>
        <p:spPr/>
        <p:txBody>
          <a:bodyPr>
            <a:noAutofit/>
          </a:bodyPr>
          <a:lstStyle/>
          <a:p>
            <a:r>
              <a:rPr lang="en-US" sz="2800" dirty="0"/>
              <a:t>Initiation of Therapy: 100 mcg/d levothyroxine.</a:t>
            </a:r>
          </a:p>
          <a:p>
            <a:pPr lvl="1"/>
            <a:r>
              <a:rPr lang="en-US" sz="2800" dirty="0"/>
              <a:t>Young, otherwise healthy patients can be started on a nearly full dose of levothyroxine (50-100mcg/d).</a:t>
            </a:r>
          </a:p>
          <a:p>
            <a:pPr lvl="1"/>
            <a:r>
              <a:rPr lang="en-US" sz="2800" dirty="0"/>
              <a:t>The elderly tend to have a 20% lower daily requirement due to decreased T4 clearance.</a:t>
            </a:r>
          </a:p>
          <a:p>
            <a:pPr lvl="1"/>
            <a:r>
              <a:rPr lang="en-US" sz="2800" dirty="0"/>
              <a:t>Current levothyroxine replacement doses are lower than previously cited due to contemporary levothyroxine preparations being more potent.</a:t>
            </a:r>
          </a:p>
          <a:p>
            <a:pPr lvl="1"/>
            <a:r>
              <a:rPr lang="en-US" sz="2800" dirty="0"/>
              <a:t>Other replacement preparations include triiodothyronine and combination therapy.</a:t>
            </a:r>
          </a:p>
        </p:txBody>
      </p:sp>
    </p:spTree>
    <p:extLst>
      <p:ext uri="{BB962C8B-B14F-4D97-AF65-F5344CB8AC3E}">
        <p14:creationId xmlns:p14="http://schemas.microsoft.com/office/powerpoint/2010/main" val="732340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FB3AE-856C-4598-9177-D0ACBA9D2067}"/>
              </a:ext>
            </a:extLst>
          </p:cNvPr>
          <p:cNvSpPr>
            <a:spLocks noGrp="1"/>
          </p:cNvSpPr>
          <p:nvPr>
            <p:ph type="title"/>
          </p:nvPr>
        </p:nvSpPr>
        <p:spPr/>
        <p:txBody>
          <a:bodyPr/>
          <a:lstStyle/>
          <a:p>
            <a:r>
              <a:rPr lang="en-US" dirty="0"/>
              <a:t>Integrative Therapy</a:t>
            </a:r>
          </a:p>
        </p:txBody>
      </p:sp>
      <p:sp>
        <p:nvSpPr>
          <p:cNvPr id="3" name="Content Placeholder 2">
            <a:extLst>
              <a:ext uri="{FF2B5EF4-FFF2-40B4-BE49-F238E27FC236}">
                <a16:creationId xmlns:a16="http://schemas.microsoft.com/office/drawing/2014/main" id="{5A9A1A70-DE84-4919-8240-6F0057A3A2BB}"/>
              </a:ext>
            </a:extLst>
          </p:cNvPr>
          <p:cNvSpPr>
            <a:spLocks noGrp="1"/>
          </p:cNvSpPr>
          <p:nvPr>
            <p:ph idx="1"/>
          </p:nvPr>
        </p:nvSpPr>
        <p:spPr/>
        <p:txBody>
          <a:bodyPr/>
          <a:lstStyle/>
          <a:p>
            <a:r>
              <a:rPr lang="en-US" sz="2800" dirty="0"/>
              <a:t>Consider natural desiccated thyroid if </a:t>
            </a:r>
            <a:r>
              <a:rPr lang="en-US" sz="2800" dirty="0" err="1"/>
              <a:t>pt</a:t>
            </a:r>
            <a:r>
              <a:rPr lang="en-US" sz="2800" dirty="0"/>
              <a:t> does not tolerate levothyroxine well (</a:t>
            </a:r>
            <a:r>
              <a:rPr lang="en-US" sz="2800" dirty="0" err="1"/>
              <a:t>McAninch</a:t>
            </a:r>
            <a:r>
              <a:rPr lang="en-US" sz="2800" dirty="0"/>
              <a:t> &amp; Bianco, 2016).</a:t>
            </a:r>
          </a:p>
          <a:p>
            <a:r>
              <a:rPr lang="en-US" sz="2800" dirty="0"/>
              <a:t>Check for nutrient deficiencies and consider supplementing selenium, glutathione, iodine, and vitamin D (Murray, 2003).</a:t>
            </a:r>
          </a:p>
          <a:p>
            <a:r>
              <a:rPr lang="en-US" sz="2800" dirty="0"/>
              <a:t>Moderate exercise 150 minutes per week or vigorous exercise 75 minutes per week</a:t>
            </a:r>
          </a:p>
          <a:p>
            <a:r>
              <a:rPr lang="en-US" sz="2800" dirty="0"/>
              <a:t>Avoid or decrease raw cruciferous vegetables.</a:t>
            </a:r>
          </a:p>
          <a:p>
            <a:endParaRPr lang="en-US" sz="2800" dirty="0"/>
          </a:p>
          <a:p>
            <a:endParaRPr lang="en-US" dirty="0"/>
          </a:p>
        </p:txBody>
      </p:sp>
    </p:spTree>
    <p:extLst>
      <p:ext uri="{BB962C8B-B14F-4D97-AF65-F5344CB8AC3E}">
        <p14:creationId xmlns:p14="http://schemas.microsoft.com/office/powerpoint/2010/main" val="1672212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30250-8948-46C2-BB0A-D8D75BC7C7A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DF27EF0-55F5-4C90-84BC-D28970E54147}"/>
              </a:ext>
            </a:extLst>
          </p:cNvPr>
          <p:cNvSpPr>
            <a:spLocks noGrp="1"/>
          </p:cNvSpPr>
          <p:nvPr>
            <p:ph idx="1"/>
          </p:nvPr>
        </p:nvSpPr>
        <p:spPr/>
        <p:txBody>
          <a:bodyPr>
            <a:normAutofit fontScale="25000" lnSpcReduction="20000"/>
          </a:bodyPr>
          <a:lstStyle/>
          <a:p>
            <a:r>
              <a:rPr lang="en-US" sz="11200" dirty="0"/>
              <a:t>Hypothyroidism can present with vague symptoms of slow onset.</a:t>
            </a:r>
          </a:p>
          <a:p>
            <a:r>
              <a:rPr lang="en-US" sz="11200" dirty="0"/>
              <a:t>Diagnosis is determined through increased TSH level and a low free T4 level.</a:t>
            </a:r>
          </a:p>
          <a:p>
            <a:r>
              <a:rPr lang="en-US" sz="11200" dirty="0"/>
              <a:t>Levothyroxine is the preparation of choice, however it is not the only choice.</a:t>
            </a:r>
          </a:p>
          <a:p>
            <a:r>
              <a:rPr lang="en-US" sz="11200" dirty="0"/>
              <a:t>Many patients do not achieve alleviation of all symptoms through levothyroxine alone.</a:t>
            </a:r>
          </a:p>
          <a:p>
            <a:r>
              <a:rPr lang="en-US" sz="11200" dirty="0"/>
              <a:t>Advise patients to consider supplements if found to be deficient.</a:t>
            </a:r>
          </a:p>
          <a:p>
            <a:r>
              <a:rPr lang="en-US" sz="11200" dirty="0"/>
              <a:t>Advise patients to avoid or decrease intake of raw cruciferous vegetables.</a:t>
            </a:r>
          </a:p>
          <a:p>
            <a:pPr marL="0" indent="0">
              <a:buNone/>
            </a:pPr>
            <a:endParaRPr lang="en-US" dirty="0"/>
          </a:p>
        </p:txBody>
      </p:sp>
    </p:spTree>
    <p:extLst>
      <p:ext uri="{BB962C8B-B14F-4D97-AF65-F5344CB8AC3E}">
        <p14:creationId xmlns:p14="http://schemas.microsoft.com/office/powerpoint/2010/main" val="920381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9835D-51E6-4447-9007-7E1EAC536FC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9321720-64D5-4340-A77B-AEF11EC1D652}"/>
              </a:ext>
            </a:extLst>
          </p:cNvPr>
          <p:cNvSpPr>
            <a:spLocks noGrp="1"/>
          </p:cNvSpPr>
          <p:nvPr>
            <p:ph idx="1"/>
          </p:nvPr>
        </p:nvSpPr>
        <p:spPr/>
        <p:txBody>
          <a:bodyPr/>
          <a:lstStyle/>
          <a:p>
            <a:r>
              <a:rPr lang="en-US" dirty="0" err="1"/>
              <a:t>Goroll</a:t>
            </a:r>
            <a:r>
              <a:rPr lang="en-US" dirty="0"/>
              <a:t>, A. H., &amp; Mulley, A. G. (2014). </a:t>
            </a:r>
            <a:r>
              <a:rPr lang="en-US" i="1" dirty="0"/>
              <a:t>Primary care medicine: Office evaluation and management of the adult patient</a:t>
            </a:r>
            <a:r>
              <a:rPr lang="en-US" dirty="0"/>
              <a:t>. Philadelphia: Wolters Kluwer Health. </a:t>
            </a:r>
          </a:p>
          <a:p>
            <a:r>
              <a:rPr lang="en-US" dirty="0" err="1"/>
              <a:t>McAninch</a:t>
            </a:r>
            <a:r>
              <a:rPr lang="en-US" dirty="0"/>
              <a:t>, E. A., &amp; Bianco, A. C. (2016). The History and Future of Treatment of Hypothyroidism. </a:t>
            </a:r>
            <a:r>
              <a:rPr lang="en-US" i="1" dirty="0"/>
              <a:t>Annals of Internal Medicine</a:t>
            </a:r>
            <a:r>
              <a:rPr lang="en-US" dirty="0"/>
              <a:t>, </a:t>
            </a:r>
            <a:r>
              <a:rPr lang="en-US" i="1" dirty="0"/>
              <a:t>164</a:t>
            </a:r>
            <a:r>
              <a:rPr lang="en-US" dirty="0"/>
              <a:t>(1), 50–56. </a:t>
            </a:r>
            <a:r>
              <a:rPr lang="en-US" dirty="0">
                <a:hlinkClick r:id="rId2"/>
              </a:rPr>
              <a:t>https://doi-org.ezproxy.csusm.edu/10.7326/M15-1799</a:t>
            </a:r>
            <a:endParaRPr lang="en-US" dirty="0"/>
          </a:p>
          <a:p>
            <a:r>
              <a:rPr lang="en-US" dirty="0"/>
              <a:t>Murray MT. (2003). The thyroid gland -- could be your key to managing your moods, energy and stress levels. </a:t>
            </a:r>
            <a:r>
              <a:rPr lang="en-US" i="1" dirty="0"/>
              <a:t>Total Health</a:t>
            </a:r>
            <a:r>
              <a:rPr lang="en-US" dirty="0"/>
              <a:t>, </a:t>
            </a:r>
            <a:r>
              <a:rPr lang="en-US" i="1" dirty="0"/>
              <a:t>25</a:t>
            </a:r>
            <a:r>
              <a:rPr lang="en-US" dirty="0"/>
              <a:t>(4), 16–17. Retrieved from </a:t>
            </a:r>
            <a:r>
              <a:rPr lang="en-US" dirty="0">
                <a:hlinkClick r:id="rId3"/>
              </a:rPr>
              <a:t>http://ezproxy.csusm.edu/login?url=https://search.ebscohost.com/login.aspx?direct=true&amp;db=ccm&amp;AN=106720068&amp;site=ehost-live</a:t>
            </a:r>
            <a:endParaRPr lang="en-US" dirty="0"/>
          </a:p>
          <a:p>
            <a:endParaRPr lang="en-US" dirty="0"/>
          </a:p>
          <a:p>
            <a:endParaRPr lang="en-US" dirty="0"/>
          </a:p>
        </p:txBody>
      </p:sp>
    </p:spTree>
    <p:extLst>
      <p:ext uri="{BB962C8B-B14F-4D97-AF65-F5344CB8AC3E}">
        <p14:creationId xmlns:p14="http://schemas.microsoft.com/office/powerpoint/2010/main" val="2650210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9A99D-4987-4952-B593-249BE4EECF73}"/>
              </a:ext>
            </a:extLst>
          </p:cNvPr>
          <p:cNvSpPr>
            <a:spLocks noGrp="1"/>
          </p:cNvSpPr>
          <p:nvPr>
            <p:ph type="title"/>
          </p:nvPr>
        </p:nvSpPr>
        <p:spPr>
          <a:xfrm>
            <a:off x="685801" y="272248"/>
            <a:ext cx="10131425" cy="1456267"/>
          </a:xfrm>
        </p:spPr>
        <p:txBody>
          <a:bodyPr/>
          <a:lstStyle/>
          <a:p>
            <a:pPr algn="ctr"/>
            <a:r>
              <a:rPr lang="en-US" dirty="0"/>
              <a:t>Objectives</a:t>
            </a:r>
          </a:p>
        </p:txBody>
      </p:sp>
      <p:sp>
        <p:nvSpPr>
          <p:cNvPr id="3" name="Content Placeholder 2">
            <a:extLst>
              <a:ext uri="{FF2B5EF4-FFF2-40B4-BE49-F238E27FC236}">
                <a16:creationId xmlns:a16="http://schemas.microsoft.com/office/drawing/2014/main" id="{B93D59E5-36A5-4C54-8637-47A8429B75C4}"/>
              </a:ext>
            </a:extLst>
          </p:cNvPr>
          <p:cNvSpPr>
            <a:spLocks noGrp="1"/>
          </p:cNvSpPr>
          <p:nvPr>
            <p:ph idx="1"/>
          </p:nvPr>
        </p:nvSpPr>
        <p:spPr>
          <a:xfrm>
            <a:off x="685801" y="1571349"/>
            <a:ext cx="10131425" cy="4219852"/>
          </a:xfrm>
        </p:spPr>
        <p:txBody>
          <a:bodyPr>
            <a:normAutofit/>
          </a:bodyPr>
          <a:lstStyle/>
          <a:p>
            <a:pPr marL="457200" lvl="1" indent="0">
              <a:buNone/>
            </a:pPr>
            <a:r>
              <a:rPr lang="en-US" sz="2800" dirty="0"/>
              <a:t>After attending this case presentation, participants will be able to:</a:t>
            </a:r>
          </a:p>
          <a:p>
            <a:pPr lvl="1">
              <a:buFontTx/>
              <a:buChar char="-"/>
            </a:pPr>
            <a:r>
              <a:rPr lang="en-US" sz="2800" dirty="0"/>
              <a:t>Discuss a case presentation of a 33 year old female with hypothyroidism</a:t>
            </a:r>
          </a:p>
          <a:p>
            <a:pPr lvl="1">
              <a:buFontTx/>
              <a:buChar char="-"/>
            </a:pPr>
            <a:r>
              <a:rPr lang="en-US" sz="2800" dirty="0"/>
              <a:t>Describe the epidemiology and pathophysiology of hypothyroidism</a:t>
            </a:r>
          </a:p>
          <a:p>
            <a:pPr lvl="1">
              <a:buFontTx/>
              <a:buChar char="-"/>
            </a:pPr>
            <a:r>
              <a:rPr lang="en-US" sz="2800" dirty="0"/>
              <a:t>Identify risk factors</a:t>
            </a:r>
          </a:p>
          <a:p>
            <a:pPr lvl="1">
              <a:buFontTx/>
              <a:buChar char="-"/>
            </a:pPr>
            <a:r>
              <a:rPr lang="en-US" sz="2800" dirty="0"/>
              <a:t>Evaluate treatment options</a:t>
            </a:r>
          </a:p>
        </p:txBody>
      </p:sp>
    </p:spTree>
    <p:extLst>
      <p:ext uri="{BB962C8B-B14F-4D97-AF65-F5344CB8AC3E}">
        <p14:creationId xmlns:p14="http://schemas.microsoft.com/office/powerpoint/2010/main" val="325078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3A68-DB78-4402-8F49-CE298F7BD7E6}"/>
              </a:ext>
            </a:extLst>
          </p:cNvPr>
          <p:cNvSpPr>
            <a:spLocks noGrp="1"/>
          </p:cNvSpPr>
          <p:nvPr>
            <p:ph type="title"/>
          </p:nvPr>
        </p:nvSpPr>
        <p:spPr/>
        <p:txBody>
          <a:bodyPr/>
          <a:lstStyle/>
          <a:p>
            <a:r>
              <a:rPr lang="en-US" dirty="0"/>
              <a:t>Present the Patient: Demographics</a:t>
            </a:r>
          </a:p>
        </p:txBody>
      </p:sp>
      <p:sp>
        <p:nvSpPr>
          <p:cNvPr id="3" name="Content Placeholder 2">
            <a:extLst>
              <a:ext uri="{FF2B5EF4-FFF2-40B4-BE49-F238E27FC236}">
                <a16:creationId xmlns:a16="http://schemas.microsoft.com/office/drawing/2014/main" id="{72197625-6E2A-4CC5-A772-F885AA1569D9}"/>
              </a:ext>
            </a:extLst>
          </p:cNvPr>
          <p:cNvSpPr>
            <a:spLocks noGrp="1"/>
          </p:cNvSpPr>
          <p:nvPr>
            <p:ph idx="1"/>
          </p:nvPr>
        </p:nvSpPr>
        <p:spPr/>
        <p:txBody>
          <a:bodyPr/>
          <a:lstStyle/>
          <a:p>
            <a:pPr>
              <a:buFont typeface="Wingdings" panose="05000000000000000000" pitchFamily="2" charset="2"/>
              <a:buChar char="v"/>
            </a:pPr>
            <a:r>
              <a:rPr lang="en-US" sz="2800" dirty="0"/>
              <a:t>33 year old female with complaints of fatigue, brain fog, cold sensitivity, and hair loss after giving birth 1 year ago.</a:t>
            </a:r>
          </a:p>
          <a:p>
            <a:pPr>
              <a:buFont typeface="Wingdings" panose="05000000000000000000" pitchFamily="2" charset="2"/>
              <a:buChar char="v"/>
            </a:pPr>
            <a:r>
              <a:rPr lang="en-US" sz="2800" dirty="0"/>
              <a:t>States she has had mild symptoms of hair loss, fatigue, and cold sensitivity for the last 5 years, however they have all intensified after pregnancy and the birth of her son.</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05600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7779-9F47-449F-A184-4FE82005A6F7}"/>
              </a:ext>
            </a:extLst>
          </p:cNvPr>
          <p:cNvSpPr>
            <a:spLocks noGrp="1"/>
          </p:cNvSpPr>
          <p:nvPr>
            <p:ph type="title"/>
          </p:nvPr>
        </p:nvSpPr>
        <p:spPr>
          <a:xfrm>
            <a:off x="685800" y="85817"/>
            <a:ext cx="10131425" cy="1456267"/>
          </a:xfrm>
        </p:spPr>
        <p:txBody>
          <a:bodyPr/>
          <a:lstStyle/>
          <a:p>
            <a:r>
              <a:rPr lang="en-US" dirty="0"/>
              <a:t>Present the Patient: History</a:t>
            </a:r>
          </a:p>
        </p:txBody>
      </p:sp>
      <p:sp>
        <p:nvSpPr>
          <p:cNvPr id="3" name="Content Placeholder 2">
            <a:extLst>
              <a:ext uri="{FF2B5EF4-FFF2-40B4-BE49-F238E27FC236}">
                <a16:creationId xmlns:a16="http://schemas.microsoft.com/office/drawing/2014/main" id="{2AB94A9D-6710-4784-A0A9-1DCB94EE4624}"/>
              </a:ext>
            </a:extLst>
          </p:cNvPr>
          <p:cNvSpPr>
            <a:spLocks noGrp="1"/>
          </p:cNvSpPr>
          <p:nvPr>
            <p:ph idx="1"/>
          </p:nvPr>
        </p:nvSpPr>
        <p:spPr>
          <a:xfrm>
            <a:off x="747944" y="1542084"/>
            <a:ext cx="10131425" cy="4654858"/>
          </a:xfrm>
        </p:spPr>
        <p:txBody>
          <a:bodyPr>
            <a:noAutofit/>
          </a:bodyPr>
          <a:lstStyle/>
          <a:p>
            <a:r>
              <a:rPr lang="en-US" sz="2800" dirty="0"/>
              <a:t>G1P1</a:t>
            </a:r>
          </a:p>
          <a:p>
            <a:r>
              <a:rPr lang="en-US" sz="2800" dirty="0"/>
              <a:t>No other significant medical or surgical history</a:t>
            </a:r>
          </a:p>
          <a:p>
            <a:pPr marL="0" indent="0">
              <a:buNone/>
            </a:pPr>
            <a:r>
              <a:rPr lang="en-US" sz="2800" dirty="0"/>
              <a:t>Family Hx: </a:t>
            </a:r>
          </a:p>
          <a:p>
            <a:pPr marL="0" indent="0">
              <a:buNone/>
            </a:pPr>
            <a:r>
              <a:rPr lang="en-US" sz="2800" dirty="0"/>
              <a:t>Father – </a:t>
            </a:r>
            <a:r>
              <a:rPr lang="en-US" sz="2800" dirty="0" err="1"/>
              <a:t>bph</a:t>
            </a:r>
            <a:r>
              <a:rPr lang="en-US" sz="2800" dirty="0"/>
              <a:t>, still alive</a:t>
            </a:r>
          </a:p>
          <a:p>
            <a:pPr marL="0" indent="0">
              <a:buNone/>
            </a:pPr>
            <a:r>
              <a:rPr lang="en-US" sz="2800" dirty="0"/>
              <a:t>Mother – hyperthyroidism, still alive</a:t>
            </a:r>
          </a:p>
          <a:p>
            <a:pPr marL="0" indent="0">
              <a:buNone/>
            </a:pPr>
            <a:r>
              <a:rPr lang="en-US" sz="2800" dirty="0"/>
              <a:t>Social Hx:</a:t>
            </a:r>
          </a:p>
          <a:p>
            <a:pPr marL="0" indent="0">
              <a:buNone/>
            </a:pPr>
            <a:r>
              <a:rPr lang="en-US" sz="2800" dirty="0"/>
              <a:t>Married, lives in a house with husband and son, denies drinking, smoking, or illicit drugs.</a:t>
            </a:r>
          </a:p>
          <a:p>
            <a:pPr marL="0" indent="0">
              <a:buNone/>
            </a:pPr>
            <a:r>
              <a:rPr lang="en-US" sz="2800" dirty="0"/>
              <a:t>			</a:t>
            </a:r>
          </a:p>
        </p:txBody>
      </p:sp>
    </p:spTree>
    <p:extLst>
      <p:ext uri="{BB962C8B-B14F-4D97-AF65-F5344CB8AC3E}">
        <p14:creationId xmlns:p14="http://schemas.microsoft.com/office/powerpoint/2010/main" val="2267245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2B21-F88E-4184-9A62-77A548869D53}"/>
              </a:ext>
            </a:extLst>
          </p:cNvPr>
          <p:cNvSpPr>
            <a:spLocks noGrp="1"/>
          </p:cNvSpPr>
          <p:nvPr>
            <p:ph type="title"/>
          </p:nvPr>
        </p:nvSpPr>
        <p:spPr/>
        <p:txBody>
          <a:bodyPr/>
          <a:lstStyle/>
          <a:p>
            <a:r>
              <a:rPr lang="en-US" dirty="0"/>
              <a:t>Present the Patient: Medications &amp; CAM</a:t>
            </a:r>
          </a:p>
        </p:txBody>
      </p:sp>
      <p:sp>
        <p:nvSpPr>
          <p:cNvPr id="3" name="Content Placeholder 2">
            <a:extLst>
              <a:ext uri="{FF2B5EF4-FFF2-40B4-BE49-F238E27FC236}">
                <a16:creationId xmlns:a16="http://schemas.microsoft.com/office/drawing/2014/main" id="{A60D8D47-B25E-4F84-8875-6092857B909C}"/>
              </a:ext>
            </a:extLst>
          </p:cNvPr>
          <p:cNvSpPr>
            <a:spLocks noGrp="1"/>
          </p:cNvSpPr>
          <p:nvPr>
            <p:ph idx="1"/>
          </p:nvPr>
        </p:nvSpPr>
        <p:spPr/>
        <p:txBody>
          <a:bodyPr/>
          <a:lstStyle/>
          <a:p>
            <a:r>
              <a:rPr lang="en-US" sz="2800" dirty="0"/>
              <a:t>Medications and Supplements:</a:t>
            </a:r>
          </a:p>
          <a:p>
            <a:r>
              <a:rPr lang="en-US" sz="2800" dirty="0"/>
              <a:t>Multivitamin 1 pill PO daily</a:t>
            </a:r>
          </a:p>
          <a:p>
            <a:r>
              <a:rPr lang="en-US" sz="2800" dirty="0"/>
              <a:t>Use of CAM including lifestyle modifications:</a:t>
            </a:r>
          </a:p>
          <a:p>
            <a:pPr lvl="1"/>
            <a:r>
              <a:rPr lang="en-US" sz="2800" dirty="0"/>
              <a:t>Exercises regularly – walks 30 min 3x weekly</a:t>
            </a:r>
          </a:p>
          <a:p>
            <a:pPr lvl="1"/>
            <a:r>
              <a:rPr lang="en-US" sz="2800" dirty="0"/>
              <a:t>Does yoga once a week for 1 </a:t>
            </a:r>
            <a:r>
              <a:rPr lang="en-US" sz="2800" dirty="0" err="1"/>
              <a:t>hr</a:t>
            </a:r>
            <a:endParaRPr lang="en-US" sz="2800" dirty="0"/>
          </a:p>
          <a:p>
            <a:pPr lvl="1"/>
            <a:r>
              <a:rPr lang="en-US" sz="2800" dirty="0"/>
              <a:t>Low carb diet </a:t>
            </a:r>
          </a:p>
        </p:txBody>
      </p:sp>
    </p:spTree>
    <p:extLst>
      <p:ext uri="{BB962C8B-B14F-4D97-AF65-F5344CB8AC3E}">
        <p14:creationId xmlns:p14="http://schemas.microsoft.com/office/powerpoint/2010/main" val="780233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7D0FF-4CF5-4919-937E-060A647B517A}"/>
              </a:ext>
            </a:extLst>
          </p:cNvPr>
          <p:cNvSpPr>
            <a:spLocks noGrp="1"/>
          </p:cNvSpPr>
          <p:nvPr>
            <p:ph type="title"/>
          </p:nvPr>
        </p:nvSpPr>
        <p:spPr>
          <a:xfrm>
            <a:off x="854475" y="142043"/>
            <a:ext cx="10131425" cy="1456267"/>
          </a:xfrm>
        </p:spPr>
        <p:txBody>
          <a:bodyPr/>
          <a:lstStyle/>
          <a:p>
            <a:r>
              <a:rPr lang="en-US" dirty="0"/>
              <a:t>Present the Patient: Review of Systems</a:t>
            </a:r>
          </a:p>
        </p:txBody>
      </p:sp>
      <p:sp>
        <p:nvSpPr>
          <p:cNvPr id="3" name="Content Placeholder 2">
            <a:extLst>
              <a:ext uri="{FF2B5EF4-FFF2-40B4-BE49-F238E27FC236}">
                <a16:creationId xmlns:a16="http://schemas.microsoft.com/office/drawing/2014/main" id="{651059BE-224A-4552-B2EF-08933D76A5EE}"/>
              </a:ext>
            </a:extLst>
          </p:cNvPr>
          <p:cNvSpPr>
            <a:spLocks noGrp="1"/>
          </p:cNvSpPr>
          <p:nvPr>
            <p:ph idx="1"/>
          </p:nvPr>
        </p:nvSpPr>
        <p:spPr/>
        <p:txBody>
          <a:bodyPr>
            <a:noAutofit/>
          </a:bodyPr>
          <a:lstStyle/>
          <a:p>
            <a:r>
              <a:rPr lang="en-US" sz="2800" dirty="0"/>
              <a:t>Fatigue, feels like she always wants to lay down.</a:t>
            </a:r>
          </a:p>
          <a:p>
            <a:r>
              <a:rPr lang="en-US" sz="2800" dirty="0"/>
              <a:t>Sensitivity to cold.</a:t>
            </a:r>
          </a:p>
          <a:p>
            <a:r>
              <a:rPr lang="en-US" sz="2800" dirty="0"/>
              <a:t>Claims significant hair loss, has difficulty styling hair to cover thinning on crown of head.</a:t>
            </a:r>
          </a:p>
          <a:p>
            <a:r>
              <a:rPr lang="en-US" sz="2800" dirty="0"/>
              <a:t>States brain fog, has difficulty remembering things.  Is constantly misplacing things.</a:t>
            </a:r>
          </a:p>
          <a:p>
            <a:r>
              <a:rPr lang="en-US" sz="2800" dirty="0"/>
              <a:t>Irregular periods.  States she has always had irregular periods since age 12. LMP 6 weeks ago</a:t>
            </a:r>
          </a:p>
          <a:p>
            <a:r>
              <a:rPr lang="en-US" sz="2800" dirty="0"/>
              <a:t>Difficulty losing weight.  States she has gained 5lbs since giving birth 1 year ago.</a:t>
            </a:r>
          </a:p>
        </p:txBody>
      </p:sp>
    </p:spTree>
    <p:extLst>
      <p:ext uri="{BB962C8B-B14F-4D97-AF65-F5344CB8AC3E}">
        <p14:creationId xmlns:p14="http://schemas.microsoft.com/office/powerpoint/2010/main" val="10347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A5110-22C2-49C7-8692-98DDAA5C3BCB}"/>
              </a:ext>
            </a:extLst>
          </p:cNvPr>
          <p:cNvSpPr>
            <a:spLocks noGrp="1"/>
          </p:cNvSpPr>
          <p:nvPr>
            <p:ph type="title"/>
          </p:nvPr>
        </p:nvSpPr>
        <p:spPr/>
        <p:txBody>
          <a:bodyPr/>
          <a:lstStyle/>
          <a:p>
            <a:r>
              <a:rPr lang="en-US" dirty="0"/>
              <a:t>Present the Patient: Physical Exam</a:t>
            </a:r>
          </a:p>
        </p:txBody>
      </p:sp>
      <p:sp>
        <p:nvSpPr>
          <p:cNvPr id="3" name="Content Placeholder 2">
            <a:extLst>
              <a:ext uri="{FF2B5EF4-FFF2-40B4-BE49-F238E27FC236}">
                <a16:creationId xmlns:a16="http://schemas.microsoft.com/office/drawing/2014/main" id="{20E635FE-AD66-4425-BC0B-F411306EF4ED}"/>
              </a:ext>
            </a:extLst>
          </p:cNvPr>
          <p:cNvSpPr>
            <a:spLocks noGrp="1"/>
          </p:cNvSpPr>
          <p:nvPr>
            <p:ph idx="1"/>
          </p:nvPr>
        </p:nvSpPr>
        <p:spPr/>
        <p:txBody>
          <a:bodyPr>
            <a:normAutofit fontScale="85000" lnSpcReduction="20000"/>
          </a:bodyPr>
          <a:lstStyle/>
          <a:p>
            <a:r>
              <a:rPr lang="en-US" sz="2800" dirty="0"/>
              <a:t>General: In no acute distress, well groomed.</a:t>
            </a:r>
          </a:p>
          <a:p>
            <a:r>
              <a:rPr lang="en-US" sz="2800" dirty="0"/>
              <a:t>Neurologic: A&amp;Ox4, coherent, speech clear. CN 2-12 intact, motor movements coordinated, no weakness</a:t>
            </a:r>
          </a:p>
          <a:p>
            <a:r>
              <a:rPr lang="en-US" sz="2800" dirty="0"/>
              <a:t>Throat: no thyromegaly, no lymphadenopathy</a:t>
            </a:r>
          </a:p>
          <a:p>
            <a:r>
              <a:rPr lang="en-US" sz="2800" dirty="0"/>
              <a:t>Cardiovascular: HR 58, RRR, no extraneous heart sounds, no swelling of the extremities</a:t>
            </a:r>
          </a:p>
          <a:p>
            <a:r>
              <a:rPr lang="en-US" sz="2800" dirty="0"/>
              <a:t>Skin: pink, dry, with thinning of hair at crown of head.</a:t>
            </a:r>
          </a:p>
          <a:p>
            <a:r>
              <a:rPr lang="en-US" sz="2800" dirty="0"/>
              <a:t>Free T4 – 0.6 (normal 0.8 to 1.8 nanograms/dL)</a:t>
            </a:r>
          </a:p>
          <a:p>
            <a:r>
              <a:rPr lang="en-US" sz="2800" dirty="0"/>
              <a:t>TSH – 11 (normal 0.5 to 5 </a:t>
            </a:r>
            <a:r>
              <a:rPr lang="en-US" sz="2800" dirty="0" err="1"/>
              <a:t>miU</a:t>
            </a:r>
            <a:r>
              <a:rPr lang="en-US" sz="2800" dirty="0"/>
              <a:t>/L)</a:t>
            </a:r>
          </a:p>
          <a:p>
            <a:endParaRPr lang="en-US" dirty="0"/>
          </a:p>
          <a:p>
            <a:endParaRPr lang="en-US" dirty="0"/>
          </a:p>
        </p:txBody>
      </p:sp>
    </p:spTree>
    <p:extLst>
      <p:ext uri="{BB962C8B-B14F-4D97-AF65-F5344CB8AC3E}">
        <p14:creationId xmlns:p14="http://schemas.microsoft.com/office/powerpoint/2010/main" val="4249292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B07AE-B74D-4029-B8A3-939AD594C610}"/>
              </a:ext>
            </a:extLst>
          </p:cNvPr>
          <p:cNvSpPr>
            <a:spLocks noGrp="1"/>
          </p:cNvSpPr>
          <p:nvPr>
            <p:ph type="title"/>
          </p:nvPr>
        </p:nvSpPr>
        <p:spPr/>
        <p:txBody>
          <a:bodyPr/>
          <a:lstStyle/>
          <a:p>
            <a:r>
              <a:rPr lang="en-US" dirty="0"/>
              <a:t>Assessment: Hypothyroidism</a:t>
            </a:r>
          </a:p>
        </p:txBody>
      </p:sp>
      <p:sp>
        <p:nvSpPr>
          <p:cNvPr id="3" name="Content Placeholder 2">
            <a:extLst>
              <a:ext uri="{FF2B5EF4-FFF2-40B4-BE49-F238E27FC236}">
                <a16:creationId xmlns:a16="http://schemas.microsoft.com/office/drawing/2014/main" id="{5B4D31DD-4861-4885-8528-914A9A3A5411}"/>
              </a:ext>
            </a:extLst>
          </p:cNvPr>
          <p:cNvSpPr>
            <a:spLocks noGrp="1"/>
          </p:cNvSpPr>
          <p:nvPr>
            <p:ph idx="1"/>
          </p:nvPr>
        </p:nvSpPr>
        <p:spPr/>
        <p:txBody>
          <a:bodyPr>
            <a:noAutofit/>
          </a:bodyPr>
          <a:lstStyle/>
          <a:p>
            <a:r>
              <a:rPr lang="en-US" sz="2800" dirty="0"/>
              <a:t>Low Free T4 plus High TSH</a:t>
            </a:r>
          </a:p>
          <a:p>
            <a:r>
              <a:rPr lang="en-US" sz="2800" dirty="0"/>
              <a:t>Lethargy, fatigue</a:t>
            </a:r>
          </a:p>
          <a:p>
            <a:r>
              <a:rPr lang="en-US" sz="2800" dirty="0"/>
              <a:t>Weight gain</a:t>
            </a:r>
          </a:p>
          <a:p>
            <a:r>
              <a:rPr lang="en-US" sz="2800" dirty="0"/>
              <a:t>Bradycardia</a:t>
            </a:r>
          </a:p>
          <a:p>
            <a:r>
              <a:rPr lang="en-US" sz="2800" dirty="0"/>
              <a:t>Cold sensitivity</a:t>
            </a:r>
          </a:p>
          <a:p>
            <a:r>
              <a:rPr lang="en-US" sz="2800" dirty="0"/>
              <a:t>Thinning hair</a:t>
            </a:r>
          </a:p>
          <a:p>
            <a:r>
              <a:rPr lang="en-US" sz="2800" dirty="0"/>
              <a:t>Menstrual irregularity</a:t>
            </a:r>
          </a:p>
        </p:txBody>
      </p:sp>
    </p:spTree>
    <p:extLst>
      <p:ext uri="{BB962C8B-B14F-4D97-AF65-F5344CB8AC3E}">
        <p14:creationId xmlns:p14="http://schemas.microsoft.com/office/powerpoint/2010/main" val="55606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832F-D134-4DE3-BF0E-E7F3910A19D6}"/>
              </a:ext>
            </a:extLst>
          </p:cNvPr>
          <p:cNvSpPr>
            <a:spLocks noGrp="1"/>
          </p:cNvSpPr>
          <p:nvPr>
            <p:ph type="title"/>
          </p:nvPr>
        </p:nvSpPr>
        <p:spPr>
          <a:xfrm>
            <a:off x="685800" y="68062"/>
            <a:ext cx="10131425" cy="1456267"/>
          </a:xfrm>
        </p:spPr>
        <p:txBody>
          <a:bodyPr/>
          <a:lstStyle/>
          <a:p>
            <a:r>
              <a:rPr lang="en-US" dirty="0"/>
              <a:t>Presentation of the clinical problem</a:t>
            </a:r>
          </a:p>
        </p:txBody>
      </p:sp>
      <p:sp>
        <p:nvSpPr>
          <p:cNvPr id="3" name="Content Placeholder 2">
            <a:extLst>
              <a:ext uri="{FF2B5EF4-FFF2-40B4-BE49-F238E27FC236}">
                <a16:creationId xmlns:a16="http://schemas.microsoft.com/office/drawing/2014/main" id="{536189FF-A0DB-4E51-891E-4DD8D850D64F}"/>
              </a:ext>
            </a:extLst>
          </p:cNvPr>
          <p:cNvSpPr>
            <a:spLocks noGrp="1"/>
          </p:cNvSpPr>
          <p:nvPr>
            <p:ph idx="1"/>
          </p:nvPr>
        </p:nvSpPr>
        <p:spPr>
          <a:xfrm>
            <a:off x="685801" y="1340529"/>
            <a:ext cx="10131425" cy="4450672"/>
          </a:xfrm>
        </p:spPr>
        <p:txBody>
          <a:bodyPr>
            <a:noAutofit/>
          </a:bodyPr>
          <a:lstStyle/>
          <a:p>
            <a:r>
              <a:rPr lang="en-US" sz="2800" dirty="0"/>
              <a:t>Epidemiology: </a:t>
            </a:r>
          </a:p>
          <a:p>
            <a:pPr lvl="1"/>
            <a:r>
              <a:rPr lang="en-US" sz="2800" dirty="0"/>
              <a:t>Prevalence in the US is 0.3% of the population.</a:t>
            </a:r>
          </a:p>
          <a:p>
            <a:pPr lvl="1"/>
            <a:r>
              <a:rPr lang="en-US" sz="2800" dirty="0"/>
              <a:t>Higher prevalence in Caucasians.</a:t>
            </a:r>
          </a:p>
          <a:p>
            <a:pPr lvl="1"/>
            <a:r>
              <a:rPr lang="en-US" sz="2800" dirty="0"/>
              <a:t>Higher prevalence in women and increases with age.</a:t>
            </a:r>
          </a:p>
          <a:p>
            <a:pPr marL="457200" lvl="1" indent="0">
              <a:buNone/>
            </a:pPr>
            <a:r>
              <a:rPr lang="en-US" sz="2800" dirty="0"/>
              <a:t>Pathophysiology:</a:t>
            </a:r>
          </a:p>
          <a:p>
            <a:pPr lvl="1"/>
            <a:r>
              <a:rPr lang="en-US" sz="2800" dirty="0"/>
              <a:t>	may occur due to blockade of thyroid TSH receptors, impaired thyroxine production, or inhibition of thyroxine release (</a:t>
            </a:r>
            <a:r>
              <a:rPr lang="en-US" sz="2800" dirty="0" err="1"/>
              <a:t>Goroll</a:t>
            </a:r>
            <a:r>
              <a:rPr lang="en-US" sz="2800" dirty="0"/>
              <a:t> &amp; Mulley, Jr., 2016).</a:t>
            </a:r>
          </a:p>
        </p:txBody>
      </p:sp>
    </p:spTree>
    <p:extLst>
      <p:ext uri="{BB962C8B-B14F-4D97-AF65-F5344CB8AC3E}">
        <p14:creationId xmlns:p14="http://schemas.microsoft.com/office/powerpoint/2010/main" val="1343941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202</TotalTime>
  <Words>979</Words>
  <Application>Microsoft Office PowerPoint</Application>
  <PresentationFormat>Widescreen</PresentationFormat>
  <Paragraphs>108</Paragraphs>
  <Slides>15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Celestial</vt:lpstr>
      <vt:lpstr>Case Presentation: Integrative therapy for adults with hypothyroidism</vt:lpstr>
      <vt:lpstr>Objectives</vt:lpstr>
      <vt:lpstr>Present the Patient: Demographics</vt:lpstr>
      <vt:lpstr>Present the Patient: History</vt:lpstr>
      <vt:lpstr>Present the Patient: Medications &amp; CAM</vt:lpstr>
      <vt:lpstr>Present the Patient: Review of Systems</vt:lpstr>
      <vt:lpstr>Present the Patient: Physical Exam</vt:lpstr>
      <vt:lpstr>Assessment: Hypothyroidism</vt:lpstr>
      <vt:lpstr>Presentation of the clinical problem</vt:lpstr>
      <vt:lpstr>Presentation of the clinical problem: </vt:lpstr>
      <vt:lpstr>Presentation of the clinical problem</vt:lpstr>
      <vt:lpstr>Return to the patient: the Plan</vt:lpstr>
      <vt:lpstr>Integrative Therapy</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 Integrative therapy for adults with hypothyroidism</dc:title>
  <dc:creator>Christine Lo</dc:creator>
  <cp:lastModifiedBy>Christine Lo</cp:lastModifiedBy>
  <cp:revision>20</cp:revision>
  <dcterms:created xsi:type="dcterms:W3CDTF">2018-12-01T04:13:49Z</dcterms:created>
  <dcterms:modified xsi:type="dcterms:W3CDTF">2018-12-01T07:36:24Z</dcterms:modified>
</cp:coreProperties>
</file>