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22"/>
  </p:notesMasterIdLst>
  <p:sldIdLst>
    <p:sldId id="281" r:id="rId2"/>
    <p:sldId id="297" r:id="rId3"/>
    <p:sldId id="298" r:id="rId4"/>
    <p:sldId id="301" r:id="rId5"/>
    <p:sldId id="299" r:id="rId6"/>
    <p:sldId id="312" r:id="rId7"/>
    <p:sldId id="310" r:id="rId8"/>
    <p:sldId id="304" r:id="rId9"/>
    <p:sldId id="259" r:id="rId10"/>
    <p:sldId id="263" r:id="rId11"/>
    <p:sldId id="294" r:id="rId12"/>
    <p:sldId id="260" r:id="rId13"/>
    <p:sldId id="306" r:id="rId14"/>
    <p:sldId id="307" r:id="rId15"/>
    <p:sldId id="308" r:id="rId16"/>
    <p:sldId id="314" r:id="rId17"/>
    <p:sldId id="315" r:id="rId18"/>
    <p:sldId id="313" r:id="rId19"/>
    <p:sldId id="272" r:id="rId20"/>
    <p:sldId id="29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249" autoAdjust="0"/>
  </p:normalViewPr>
  <p:slideViewPr>
    <p:cSldViewPr snapToGrid="0">
      <p:cViewPr varScale="1">
        <p:scale>
          <a:sx n="68" d="100"/>
          <a:sy n="68" d="100"/>
        </p:scale>
        <p:origin x="780" y="66"/>
      </p:cViewPr>
      <p:guideLst/>
    </p:cSldViewPr>
  </p:slideViewPr>
  <p:outlineViewPr>
    <p:cViewPr>
      <p:scale>
        <a:sx n="33" d="100"/>
        <a:sy n="33" d="100"/>
      </p:scale>
      <p:origin x="0" y="-121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098F9-929D-4EE1-97FE-268BB05C34E1}" type="datetimeFigureOut">
              <a:rPr lang="en-US" smtClean="0"/>
              <a:t>12/1/2018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B16A25-1A60-423B-9578-994938C6571D}" type="slidenum">
              <a:rPr lang="en-US" smtClean="0"/>
              <a:t>‹#›</a:t>
            </a:fld>
            <a:endParaRPr lang="en-US" dirty="0"/>
          </a:p>
        </p:txBody>
      </p:sp>
    </p:spTree>
    <p:extLst>
      <p:ext uri="{BB962C8B-B14F-4D97-AF65-F5344CB8AC3E}">
        <p14:creationId xmlns:p14="http://schemas.microsoft.com/office/powerpoint/2010/main" val="180567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Yoga helps to improve circulation by efficiently moving oxygenated blood to the body’s cells  (Ribeiro, 2015). Many studies have shown that practicing yoga asanas (postures),to reduced symptoms of multiple chronic conditions like pressure ulcers (Ribeiro, 2015). </a:t>
            </a:r>
            <a:br>
              <a:rPr lang="en-US" dirty="0"/>
            </a:br>
            <a:r>
              <a:rPr lang="en-US" sz="1200" b="0" i="0" u="none" strike="noStrike" kern="1200" dirty="0">
                <a:solidFill>
                  <a:schemeClr val="tx1"/>
                </a:solidFill>
                <a:effectLst/>
                <a:latin typeface="+mn-lt"/>
                <a:ea typeface="+mn-ea"/>
                <a:cs typeface="+mn-cs"/>
              </a:rPr>
              <a:t>Iyengar yoga is a specialized type of yoga developed by Sri B.K.S. Iyengar, a renowned exponent of yoga teachings. Iyengar has published numerous books describing the principles underlying his teachings, which include a therapeutic approach in treating ailments as well as the innovative use of yoga props (e.g., belts, blankets, bolsters, chairs). Iyengar also focused on the use of breathing exercises and relaxation for yoga therapy interventions for several ailments, including various neurologic and musculoskeletal conditions (Ribeiro, 2015)</a:t>
            </a:r>
            <a:br>
              <a:rPr lang="en-US" dirty="0"/>
            </a:br>
            <a:r>
              <a:rPr lang="en-US" sz="1200" b="0" i="0" u="none" strike="noStrike" kern="1200" dirty="0">
                <a:solidFill>
                  <a:schemeClr val="tx1"/>
                </a:solidFill>
                <a:effectLst/>
                <a:latin typeface="+mn-lt"/>
                <a:ea typeface="+mn-ea"/>
                <a:cs typeface="+mn-cs"/>
              </a:rPr>
              <a:t>One of the case study “Iyengar Yoga Therapy Intervention for Ischial Pressure Ulcers in a Patient with Amyotrophic Lateral Sclerosis: A Case Study”, conducted by </a:t>
            </a:r>
            <a:r>
              <a:rPr lang="en-US" sz="1200" b="0" i="0" u="none" strike="noStrike" kern="1200" dirty="0" err="1">
                <a:solidFill>
                  <a:schemeClr val="tx1"/>
                </a:solidFill>
                <a:effectLst/>
                <a:latin typeface="+mn-lt"/>
                <a:ea typeface="+mn-ea"/>
                <a:cs typeface="+mn-cs"/>
              </a:rPr>
              <a:t>Subbappa</a:t>
            </a:r>
            <a:r>
              <a:rPr lang="en-US" sz="1200" b="0" i="0" u="none" strike="noStrike" kern="1200" dirty="0">
                <a:solidFill>
                  <a:schemeClr val="tx1"/>
                </a:solidFill>
                <a:effectLst/>
                <a:latin typeface="+mn-lt"/>
                <a:ea typeface="+mn-ea"/>
                <a:cs typeface="+mn-cs"/>
              </a:rPr>
              <a:t> Ribeiro studied a 62 year old female patient with Amyotrophic lateral sclerosis ALS who developed bilateral ischial ulcers during her terminal phase of the illness. In this study, the author used a yoga therapy intervention that consisted of repositioning the patient with the support of props. This repositioning was created for the patient to take pressure off the ulcers, to mitigate further worsening, and for pain management. This new posture with the support of props not only was effective in alleviating pain but also assisted in healing her pressure ulcer.</a:t>
            </a:r>
            <a:br>
              <a:rPr lang="en-US" dirty="0"/>
            </a:br>
            <a:r>
              <a:rPr lang="en-US" sz="1200" b="0" i="0" u="none" strike="noStrike" kern="1200" dirty="0">
                <a:solidFill>
                  <a:schemeClr val="tx1"/>
                </a:solidFill>
                <a:effectLst/>
                <a:latin typeface="+mn-lt"/>
                <a:ea typeface="+mn-ea"/>
                <a:cs typeface="+mn-cs"/>
              </a:rPr>
              <a:t>                                                             Reference</a:t>
            </a:r>
            <a:br>
              <a:rPr lang="en-US" dirty="0"/>
            </a:br>
            <a:r>
              <a:rPr lang="en-US" sz="1200" b="0" i="0" u="none" strike="noStrike" kern="1200" dirty="0">
                <a:solidFill>
                  <a:schemeClr val="tx1"/>
                </a:solidFill>
                <a:effectLst/>
                <a:latin typeface="+mn-lt"/>
                <a:ea typeface="+mn-ea"/>
                <a:cs typeface="+mn-cs"/>
              </a:rPr>
              <a:t>Ribeiro, S. (2015). Iyengar Yoga Therapy Intervention for Ischial Pressure Ulcers in a Patient with Amyotrophic Lateral Sclerosis: A Case Study. The Journal of Alternative and Complementary Medicine, 21(9), 578-582. doi:10.1089/acm.2014.0163</a:t>
            </a:r>
            <a:endParaRPr lang="en-US" dirty="0"/>
          </a:p>
        </p:txBody>
      </p:sp>
      <p:sp>
        <p:nvSpPr>
          <p:cNvPr id="4" name="Slide Number Placeholder 3"/>
          <p:cNvSpPr>
            <a:spLocks noGrp="1"/>
          </p:cNvSpPr>
          <p:nvPr>
            <p:ph type="sldNum" sz="quarter" idx="5"/>
          </p:nvPr>
        </p:nvSpPr>
        <p:spPr/>
        <p:txBody>
          <a:bodyPr/>
          <a:lstStyle/>
          <a:p>
            <a:fld id="{F6B16A25-1A60-423B-9578-994938C6571D}" type="slidenum">
              <a:rPr lang="en-US" smtClean="0"/>
              <a:t>4</a:t>
            </a:fld>
            <a:endParaRPr lang="en-US" dirty="0"/>
          </a:p>
        </p:txBody>
      </p:sp>
    </p:spTree>
    <p:extLst>
      <p:ext uri="{BB962C8B-B14F-4D97-AF65-F5344CB8AC3E}">
        <p14:creationId xmlns:p14="http://schemas.microsoft.com/office/powerpoint/2010/main" val="3991226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lumMod val="95000"/>
                  </a:schemeClr>
                </a:solidFill>
                <a:latin typeface="Arial Rounded MT Bold" panose="020F0704030504030204" pitchFamily="34" charset="0"/>
              </a:rPr>
              <a:t>Mosby's dictionary of medicine, nursing &amp; health professions (8th ed.). (2009). St. Louis, MO: Mosby. Page- 1511</a:t>
            </a:r>
          </a:p>
          <a:p>
            <a:endParaRPr lang="en-US" dirty="0"/>
          </a:p>
        </p:txBody>
      </p:sp>
      <p:sp>
        <p:nvSpPr>
          <p:cNvPr id="4" name="Slide Number Placeholder 3"/>
          <p:cNvSpPr>
            <a:spLocks noGrp="1"/>
          </p:cNvSpPr>
          <p:nvPr>
            <p:ph type="sldNum" sz="quarter" idx="5"/>
          </p:nvPr>
        </p:nvSpPr>
        <p:spPr/>
        <p:txBody>
          <a:bodyPr/>
          <a:lstStyle/>
          <a:p>
            <a:fld id="{F6B16A25-1A60-423B-9578-994938C6571D}" type="slidenum">
              <a:rPr lang="en-US" smtClean="0"/>
              <a:t>11</a:t>
            </a:fld>
            <a:endParaRPr lang="en-US" dirty="0"/>
          </a:p>
        </p:txBody>
      </p:sp>
    </p:spTree>
    <p:extLst>
      <p:ext uri="{BB962C8B-B14F-4D97-AF65-F5344CB8AC3E}">
        <p14:creationId xmlns:p14="http://schemas.microsoft.com/office/powerpoint/2010/main" val="241696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Rounded MT Bold" panose="020F0704030504030204" pitchFamily="34" charset="0"/>
              </a:rPr>
              <a:t>Geriatric patients  are at risk of developing pressure sores if they have difficulty moving and are unable to easily change position while seated or in bed. </a:t>
            </a:r>
          </a:p>
          <a:p>
            <a:endParaRPr lang="en-US" dirty="0"/>
          </a:p>
        </p:txBody>
      </p:sp>
      <p:sp>
        <p:nvSpPr>
          <p:cNvPr id="4" name="Slide Number Placeholder 3"/>
          <p:cNvSpPr>
            <a:spLocks noGrp="1"/>
          </p:cNvSpPr>
          <p:nvPr>
            <p:ph type="sldNum" sz="quarter" idx="10"/>
          </p:nvPr>
        </p:nvSpPr>
        <p:spPr/>
        <p:txBody>
          <a:bodyPr/>
          <a:lstStyle/>
          <a:p>
            <a:fld id="{F6B16A25-1A60-423B-9578-994938C6571D}" type="slidenum">
              <a:rPr lang="en-US" smtClean="0"/>
              <a:t>12</a:t>
            </a:fld>
            <a:endParaRPr lang="en-US" dirty="0"/>
          </a:p>
        </p:txBody>
      </p:sp>
    </p:spTree>
    <p:extLst>
      <p:ext uri="{BB962C8B-B14F-4D97-AF65-F5344CB8AC3E}">
        <p14:creationId xmlns:p14="http://schemas.microsoft.com/office/powerpoint/2010/main" val="356816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39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077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8870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15722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0494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7910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12/1/2018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4504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732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39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5778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606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143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590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756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255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2889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59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12/1/2018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64287231"/>
      </p:ext>
    </p:extLst>
  </p:cSld>
  <p:clrMap bg1="dk1" tx1="lt1" bg2="dk2" tx2="lt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 id="214748384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hrq.gov/professionals/systems/long-term-care/resources/ontime/pruprev/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12192000" cy="6858000"/>
          </a:xfrm>
        </p:spPr>
        <p:txBody>
          <a:bodyPr>
            <a:normAutofit/>
          </a:bodyPr>
          <a:lstStyle/>
          <a:p>
            <a:endParaRPr lang="en-US" sz="4400" dirty="0">
              <a:solidFill>
                <a:schemeClr val="bg1"/>
              </a:solidFill>
              <a:latin typeface="Arial Rounded MT Bold" panose="020F0704030504030204" pitchFamily="34" charset="0"/>
            </a:endParaRPr>
          </a:p>
          <a:p>
            <a:pPr marL="0" indent="0" algn="ctr">
              <a:buNone/>
            </a:pPr>
            <a:endParaRPr lang="en-US" sz="3600" b="1" dirty="0">
              <a:solidFill>
                <a:schemeClr val="bg1"/>
              </a:solidFill>
              <a:latin typeface="Times New Roman" panose="02020603050405020304" pitchFamily="18" charset="0"/>
              <a:cs typeface="Times New Roman" panose="02020603050405020304" pitchFamily="18" charset="0"/>
            </a:endParaRPr>
          </a:p>
          <a:p>
            <a:pPr marL="0" indent="0" algn="ctr">
              <a:buNone/>
            </a:pPr>
            <a:r>
              <a:rPr lang="en-US" sz="4000" b="1" dirty="0">
                <a:solidFill>
                  <a:schemeClr val="bg1"/>
                </a:solidFill>
                <a:latin typeface="Times New Roman" panose="02020603050405020304" pitchFamily="18" charset="0"/>
                <a:cs typeface="Times New Roman" panose="02020603050405020304" pitchFamily="18" charset="0"/>
              </a:rPr>
              <a:t>Case Presentation: </a:t>
            </a:r>
            <a:br>
              <a:rPr lang="en-US" sz="4000" b="1" dirty="0">
                <a:solidFill>
                  <a:schemeClr val="bg1"/>
                </a:solidFill>
                <a:latin typeface="Times New Roman" panose="02020603050405020304" pitchFamily="18" charset="0"/>
                <a:cs typeface="Times New Roman" panose="02020603050405020304" pitchFamily="18" charset="0"/>
              </a:rPr>
            </a:br>
            <a:r>
              <a:rPr lang="en-US" sz="4000" b="1" dirty="0">
                <a:solidFill>
                  <a:schemeClr val="bg1"/>
                </a:solidFill>
                <a:latin typeface="Times New Roman" panose="02020603050405020304" pitchFamily="18" charset="0"/>
                <a:cs typeface="Times New Roman" panose="02020603050405020304" pitchFamily="18" charset="0"/>
              </a:rPr>
              <a:t>The Integrative Care of a Patient Diagnosed with</a:t>
            </a:r>
            <a:br>
              <a:rPr lang="en-US" sz="4000" b="1" dirty="0">
                <a:solidFill>
                  <a:schemeClr val="bg1"/>
                </a:solidFill>
                <a:latin typeface="Times New Roman" panose="02020603050405020304" pitchFamily="18" charset="0"/>
                <a:cs typeface="Times New Roman" panose="02020603050405020304" pitchFamily="18" charset="0"/>
              </a:rPr>
            </a:br>
            <a:r>
              <a:rPr lang="en-US" sz="4000" b="1" dirty="0">
                <a:solidFill>
                  <a:schemeClr val="bg1"/>
                </a:solidFill>
                <a:latin typeface="Times New Roman" panose="02020603050405020304" pitchFamily="18" charset="0"/>
                <a:cs typeface="Times New Roman" panose="02020603050405020304" pitchFamily="18" charset="0"/>
              </a:rPr>
              <a:t>Stage III Pressure Ulcer </a:t>
            </a:r>
          </a:p>
          <a:p>
            <a:pPr marL="0" indent="0" algn="ctr">
              <a:lnSpc>
                <a:spcPct val="100000"/>
              </a:lnSpc>
              <a:buNone/>
            </a:pPr>
            <a:endParaRPr lang="en-US" b="1"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buNone/>
            </a:pPr>
            <a:endParaRPr lang="en-US" b="1" dirty="0">
              <a:solidFill>
                <a:schemeClr val="bg1"/>
              </a:solidFill>
              <a:latin typeface="Times New Roman" panose="02020603050405020304" pitchFamily="18" charset="0"/>
              <a:cs typeface="Times New Roman" panose="02020603050405020304" pitchFamily="18" charset="0"/>
            </a:endParaRPr>
          </a:p>
          <a:p>
            <a:pPr marL="0" indent="0" algn="ctr">
              <a:lnSpc>
                <a:spcPct val="100000"/>
              </a:lnSpc>
              <a:buNone/>
            </a:pPr>
            <a:r>
              <a:rPr lang="en-US" b="1" dirty="0">
                <a:solidFill>
                  <a:schemeClr val="bg1"/>
                </a:solidFill>
                <a:latin typeface="Times New Roman" panose="02020603050405020304" pitchFamily="18" charset="0"/>
                <a:cs typeface="Times New Roman" panose="02020603050405020304" pitchFamily="18" charset="0"/>
              </a:rPr>
              <a:t>By:</a:t>
            </a:r>
          </a:p>
          <a:p>
            <a:pPr marL="0" indent="0" algn="ctr">
              <a:lnSpc>
                <a:spcPct val="100000"/>
              </a:lnSpc>
              <a:buNone/>
            </a:pPr>
            <a:r>
              <a:rPr lang="en-US" b="1" dirty="0">
                <a:solidFill>
                  <a:schemeClr val="bg1"/>
                </a:solidFill>
                <a:latin typeface="Times New Roman" panose="02020603050405020304" pitchFamily="18" charset="0"/>
                <a:cs typeface="Times New Roman" panose="02020603050405020304" pitchFamily="18" charset="0"/>
              </a:rPr>
              <a:t>Rakhi Sharma</a:t>
            </a:r>
          </a:p>
          <a:p>
            <a:pPr marL="0" indent="0" algn="ctr">
              <a:lnSpc>
                <a:spcPct val="100000"/>
              </a:lnSpc>
              <a:buNone/>
            </a:pPr>
            <a:r>
              <a:rPr lang="en-US" b="1" dirty="0">
                <a:solidFill>
                  <a:schemeClr val="bg1"/>
                </a:solidFill>
                <a:latin typeface="Times New Roman" panose="02020603050405020304" pitchFamily="18" charset="0"/>
                <a:cs typeface="Times New Roman" panose="02020603050405020304" pitchFamily="18" charset="0"/>
              </a:rPr>
              <a:t>CSUSM</a:t>
            </a:r>
          </a:p>
          <a:p>
            <a:pPr marL="0" indent="0" algn="ctr">
              <a:lnSpc>
                <a:spcPct val="100000"/>
              </a:lnSpc>
              <a:buNone/>
            </a:pPr>
            <a:r>
              <a:rPr lang="en-US" b="1" dirty="0">
                <a:solidFill>
                  <a:schemeClr val="bg1"/>
                </a:solidFill>
                <a:latin typeface="Times New Roman" panose="02020603050405020304" pitchFamily="18" charset="0"/>
                <a:cs typeface="Times New Roman" panose="02020603050405020304" pitchFamily="18" charset="0"/>
              </a:rPr>
              <a:t>MSN Cohort -9</a:t>
            </a:r>
            <a:r>
              <a:rPr lang="en-US" sz="36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6339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66799"/>
          </a:xfrm>
        </p:spPr>
        <p:txBody>
          <a:bodyPr>
            <a:normAutofit/>
          </a:bodyPr>
          <a:lstStyle/>
          <a:p>
            <a:pPr algn="ctr"/>
            <a:r>
              <a:rPr lang="en-US" sz="4000" b="1" dirty="0">
                <a:solidFill>
                  <a:schemeClr val="bg1"/>
                </a:solidFill>
                <a:latin typeface="Times New Roman" panose="02020603050405020304" pitchFamily="18" charset="0"/>
                <a:cs typeface="Times New Roman" panose="02020603050405020304" pitchFamily="18" charset="0"/>
              </a:rPr>
              <a:t>PRESENTATION OF THE CLINICAL PROBLEM</a:t>
            </a:r>
            <a:endParaRPr lang="en-US" dirty="0">
              <a:latin typeface="Baskerville Old Face" panose="02020602080505020303" pitchFamily="18" charset="0"/>
            </a:endParaRPr>
          </a:p>
        </p:txBody>
      </p:sp>
      <p:sp>
        <p:nvSpPr>
          <p:cNvPr id="3" name="Content Placeholder 2"/>
          <p:cNvSpPr>
            <a:spLocks noGrp="1"/>
          </p:cNvSpPr>
          <p:nvPr>
            <p:ph idx="1"/>
          </p:nvPr>
        </p:nvSpPr>
        <p:spPr>
          <a:xfrm>
            <a:off x="0" y="745588"/>
            <a:ext cx="12192000" cy="6112411"/>
          </a:xfrm>
        </p:spPr>
        <p:txBody>
          <a:bodyPr>
            <a:noAutofit/>
          </a:bodyPr>
          <a:lstStyle/>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Pressure ulcers remain a serious problem among geriatric population ,despite regulatory and market approaches to encourage prevention and treatment.</a:t>
            </a: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Pressure ulcers cause pain, disfigurement, and increased infection risk. They are associated with longer hospital stays and increased morbidity and mortality. </a:t>
            </a:r>
          </a:p>
          <a:p>
            <a:endParaRPr lang="en-US" sz="2800" dirty="0">
              <a:solidFill>
                <a:schemeClr val="tx1">
                  <a:lumMod val="95000"/>
                </a:schemeClr>
              </a:solidFill>
              <a:latin typeface="Times New Roman" panose="02020603050405020304" pitchFamily="18" charset="0"/>
              <a:cs typeface="Times New Roman" panose="02020603050405020304" pitchFamily="18" charset="0"/>
            </a:endParaRPr>
          </a:p>
          <a:p>
            <a:pPr marL="0" indent="0">
              <a:buNone/>
            </a:pPr>
            <a:endParaRPr lang="en-US" sz="2800" dirty="0">
              <a:latin typeface="Baskerville Old Face" panose="02020602080505020303" pitchFamily="18" charset="0"/>
            </a:endParaRPr>
          </a:p>
          <a:p>
            <a:endParaRPr lang="en-US" sz="28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880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54666"/>
            <a:ext cx="12191999" cy="1003523"/>
          </a:xfrm>
        </p:spPr>
        <p:txBody>
          <a:bodyPr>
            <a:normAutofit fontScale="90000"/>
          </a:bodyPr>
          <a:lstStyle/>
          <a:p>
            <a:pPr algn="ctr"/>
            <a:r>
              <a:rPr lang="en-US" sz="3600" dirty="0">
                <a:solidFill>
                  <a:schemeClr val="bg1"/>
                </a:solidFill>
                <a:latin typeface="Times New Roman" panose="02020603050405020304" pitchFamily="18" charset="0"/>
                <a:cs typeface="Times New Roman" panose="02020603050405020304" pitchFamily="18" charset="0"/>
              </a:rPr>
              <a:t>Etiology/Pathophysiology</a:t>
            </a:r>
            <a:br>
              <a:rPr lang="en-US" sz="3600" dirty="0">
                <a:solidFill>
                  <a:schemeClr val="bg1"/>
                </a:solidFill>
                <a:latin typeface="Times New Roman" panose="02020603050405020304" pitchFamily="18" charset="0"/>
                <a:cs typeface="Times New Roman" panose="02020603050405020304" pitchFamily="18" charset="0"/>
              </a:rPr>
            </a:br>
            <a:r>
              <a:rPr lang="en-US" sz="3600" dirty="0">
                <a:solidFill>
                  <a:schemeClr val="bg1"/>
                </a:solidFill>
                <a:latin typeface="Times New Roman" panose="02020603050405020304" pitchFamily="18" charset="0"/>
                <a:cs typeface="Times New Roman" panose="02020603050405020304" pitchFamily="18" charset="0"/>
              </a:rPr>
              <a:t>Different Stages Of Tissue Injury</a:t>
            </a:r>
            <a:br>
              <a:rPr lang="en-US" sz="4000" cap="none" dirty="0">
                <a:latin typeface="Baskerville Old Face" panose="02020602080505020303" pitchFamily="18" charset="0"/>
              </a:rPr>
            </a:br>
            <a:endParaRPr lang="en-US" sz="3100" cap="none" dirty="0">
              <a:solidFill>
                <a:schemeClr val="bg1"/>
              </a:solidFill>
              <a:latin typeface="Times New Roman" panose="02020603050405020304" pitchFamily="18" charset="0"/>
              <a:cs typeface="Times New Roman" panose="02020603050405020304" pitchFamily="18" charset="0"/>
            </a:endParaRPr>
          </a:p>
        </p:txBody>
      </p:sp>
      <p:pic>
        <p:nvPicPr>
          <p:cNvPr id="6" name="Content Placeholder 5"/>
          <p:cNvPicPr>
            <a:picLocks noGrp="1" noChangeAspect="1"/>
          </p:cNvPicPr>
          <p:nvPr>
            <p:ph sz="half" idx="1"/>
          </p:nvPr>
        </p:nvPicPr>
        <p:blipFill>
          <a:blip r:embed="rId3"/>
          <a:stretch>
            <a:fillRect/>
          </a:stretch>
        </p:blipFill>
        <p:spPr>
          <a:xfrm>
            <a:off x="1103313" y="2526404"/>
            <a:ext cx="4395787" cy="3264105"/>
          </a:xfrm>
          <a:solidFill>
            <a:schemeClr val="tx1"/>
          </a:solidFill>
        </p:spPr>
      </p:pic>
      <p:sp>
        <p:nvSpPr>
          <p:cNvPr id="3" name="Text Placeholder 2">
            <a:extLst>
              <a:ext uri="{FF2B5EF4-FFF2-40B4-BE49-F238E27FC236}">
                <a16:creationId xmlns:a16="http://schemas.microsoft.com/office/drawing/2014/main" id="{AB754F41-DA14-4EBE-AF8A-F9133E273BD8}"/>
              </a:ext>
            </a:extLst>
          </p:cNvPr>
          <p:cNvSpPr>
            <a:spLocks noGrp="1"/>
          </p:cNvSpPr>
          <p:nvPr>
            <p:ph sz="half" idx="2"/>
          </p:nvPr>
        </p:nvSpPr>
        <p:spPr>
          <a:xfrm>
            <a:off x="0" y="1"/>
            <a:ext cx="12191999" cy="1354666"/>
          </a:xfrm>
        </p:spPr>
        <p:txBody>
          <a:bodyPr>
            <a:normAutofit/>
          </a:bodyPr>
          <a:lstStyle/>
          <a:p>
            <a:r>
              <a:rPr lang="en-US" sz="4000" b="1" dirty="0">
                <a:solidFill>
                  <a:schemeClr val="bg1"/>
                </a:solidFill>
                <a:latin typeface="Times New Roman" panose="02020603050405020304" pitchFamily="18" charset="0"/>
                <a:cs typeface="Times New Roman" panose="02020603050405020304" pitchFamily="18" charset="0"/>
              </a:rPr>
              <a:t>PRESENTATION OF THE CLINICAL PROBLEM</a:t>
            </a:r>
            <a:endParaRPr lang="en-US" sz="4000" dirty="0"/>
          </a:p>
        </p:txBody>
      </p:sp>
    </p:spTree>
    <p:extLst>
      <p:ext uri="{BB962C8B-B14F-4D97-AF65-F5344CB8AC3E}">
        <p14:creationId xmlns:p14="http://schemas.microsoft.com/office/powerpoint/2010/main" val="2933833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1379621"/>
          </a:xfrm>
        </p:spPr>
        <p:txBody>
          <a:bodyPr>
            <a:normAutofit fontScale="90000"/>
          </a:bodyPr>
          <a:lstStyle/>
          <a:p>
            <a:pPr algn="ctr"/>
            <a:r>
              <a:rPr lang="en-US" sz="4400" b="1" dirty="0">
                <a:solidFill>
                  <a:schemeClr val="bg1"/>
                </a:solidFill>
                <a:latin typeface="Times New Roman" panose="02020603050405020304" pitchFamily="18" charset="0"/>
                <a:cs typeface="Times New Roman" panose="02020603050405020304" pitchFamily="18" charset="0"/>
              </a:rPr>
              <a:t>PRESENTATION OF THE CLINICAL PROBLEM</a:t>
            </a:r>
            <a:br>
              <a:rPr lang="en-US" sz="4400" dirty="0"/>
            </a:br>
            <a:br>
              <a:rPr lang="en-US" dirty="0">
                <a:latin typeface="Baskerville Old Face" panose="02020602080505020303" pitchFamily="18" charset="0"/>
              </a:rPr>
            </a:br>
            <a:endParaRPr lang="en-US" dirty="0">
              <a:latin typeface="Baskerville Old Face" panose="02020602080505020303" pitchFamily="18" charset="0"/>
            </a:endParaRPr>
          </a:p>
        </p:txBody>
      </p:sp>
      <p:sp>
        <p:nvSpPr>
          <p:cNvPr id="3" name="Content Placeholder 2"/>
          <p:cNvSpPr>
            <a:spLocks noGrp="1"/>
          </p:cNvSpPr>
          <p:nvPr>
            <p:ph idx="1"/>
          </p:nvPr>
        </p:nvSpPr>
        <p:spPr>
          <a:xfrm>
            <a:off x="40106" y="1187116"/>
            <a:ext cx="8840167" cy="5431398"/>
          </a:xfrm>
        </p:spPr>
        <p:txBody>
          <a:bodyPr>
            <a:normAutofit/>
          </a:bodyPr>
          <a:lstStyle/>
          <a:p>
            <a:pPr marL="0" indent="0">
              <a:buNone/>
            </a:pPr>
            <a:r>
              <a:rPr lang="en-US" sz="3200" b="1" dirty="0">
                <a:solidFill>
                  <a:schemeClr val="bg1"/>
                </a:solidFill>
                <a:latin typeface="Times New Roman" panose="02020603050405020304" pitchFamily="18" charset="0"/>
                <a:cs typeface="Times New Roman" panose="02020603050405020304" pitchFamily="18" charset="0"/>
              </a:rPr>
              <a:t>Risk factors include:</a:t>
            </a:r>
          </a:p>
          <a:p>
            <a:r>
              <a:rPr lang="en-US" sz="3200" dirty="0">
                <a:solidFill>
                  <a:schemeClr val="bg1"/>
                </a:solidFill>
                <a:latin typeface="Times New Roman" panose="02020603050405020304" pitchFamily="18" charset="0"/>
                <a:cs typeface="Times New Roman" panose="02020603050405020304" pitchFamily="18" charset="0"/>
              </a:rPr>
              <a:t>Immobility. </a:t>
            </a:r>
          </a:p>
          <a:p>
            <a:r>
              <a:rPr lang="en-US" sz="3200" dirty="0">
                <a:solidFill>
                  <a:schemeClr val="bg1"/>
                </a:solidFill>
                <a:latin typeface="Times New Roman" panose="02020603050405020304" pitchFamily="18" charset="0"/>
                <a:cs typeface="Times New Roman" panose="02020603050405020304" pitchFamily="18" charset="0"/>
              </a:rPr>
              <a:t>Lack of sensory perception. </a:t>
            </a:r>
          </a:p>
          <a:p>
            <a:r>
              <a:rPr lang="en-US" sz="3200" dirty="0">
                <a:solidFill>
                  <a:schemeClr val="bg1"/>
                </a:solidFill>
                <a:latin typeface="Times New Roman" panose="02020603050405020304" pitchFamily="18" charset="0"/>
                <a:cs typeface="Times New Roman" panose="02020603050405020304" pitchFamily="18" charset="0"/>
              </a:rPr>
              <a:t>Poor nutrition and hydration. </a:t>
            </a:r>
          </a:p>
          <a:p>
            <a:r>
              <a:rPr lang="en-US" sz="3200" dirty="0">
                <a:solidFill>
                  <a:schemeClr val="bg1"/>
                </a:solidFill>
                <a:latin typeface="Times New Roman" panose="02020603050405020304" pitchFamily="18" charset="0"/>
                <a:cs typeface="Times New Roman" panose="02020603050405020304" pitchFamily="18" charset="0"/>
              </a:rPr>
              <a:t>Medical conditions affecting blood flow such as Diabetes and vascular disease.</a:t>
            </a:r>
          </a:p>
          <a:p>
            <a:endParaRPr lang="en-US"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80273" y="1379621"/>
            <a:ext cx="3271622" cy="354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283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1B908-058F-437A-9BD6-D17BFE4FD7BD}"/>
              </a:ext>
            </a:extLst>
          </p:cNvPr>
          <p:cNvSpPr>
            <a:spLocks noGrp="1"/>
          </p:cNvSpPr>
          <p:nvPr>
            <p:ph type="title"/>
          </p:nvPr>
        </p:nvSpPr>
        <p:spPr>
          <a:xfrm>
            <a:off x="0" y="0"/>
            <a:ext cx="12192000" cy="962526"/>
          </a:xfrm>
        </p:spPr>
        <p:txBody>
          <a:bodyPr/>
          <a:lstStyle/>
          <a:p>
            <a:r>
              <a:rPr lang="en-US" sz="4000" b="1" dirty="0">
                <a:solidFill>
                  <a:schemeClr val="bg1"/>
                </a:solidFill>
                <a:latin typeface="Times New Roman" panose="02020603050405020304" pitchFamily="18" charset="0"/>
                <a:cs typeface="Times New Roman" panose="02020603050405020304" pitchFamily="18" charset="0"/>
              </a:rPr>
              <a:t>PRESENTATION OF THE CLINICAL PROBLEM</a:t>
            </a:r>
            <a:br>
              <a:rPr lang="en-US" sz="4400" dirty="0"/>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8CE1174-B89C-41F7-B3AC-08C3EC7E45A3}"/>
              </a:ext>
            </a:extLst>
          </p:cNvPr>
          <p:cNvSpPr>
            <a:spLocks noGrp="1"/>
          </p:cNvSpPr>
          <p:nvPr>
            <p:ph idx="1"/>
          </p:nvPr>
        </p:nvSpPr>
        <p:spPr>
          <a:xfrm>
            <a:off x="0" y="1073426"/>
            <a:ext cx="12192000" cy="5174973"/>
          </a:xfrm>
        </p:spPr>
        <p:txBody>
          <a:bodyPr>
            <a:normAutofit/>
          </a:bodyPr>
          <a:lstStyle/>
          <a:p>
            <a:pPr marL="0" indent="0">
              <a:buNone/>
            </a:pPr>
            <a:r>
              <a:rPr lang="en-US" sz="3200" b="1" dirty="0">
                <a:solidFill>
                  <a:schemeClr val="bg1"/>
                </a:solidFill>
                <a:latin typeface="Times New Roman" panose="02020603050405020304" pitchFamily="18" charset="0"/>
                <a:cs typeface="Times New Roman" panose="02020603050405020304" pitchFamily="18" charset="0"/>
              </a:rPr>
              <a:t>Therapeutic interventions</a:t>
            </a:r>
          </a:p>
          <a:p>
            <a:r>
              <a:rPr lang="en-US" sz="2800" dirty="0">
                <a:solidFill>
                  <a:schemeClr val="bg1"/>
                </a:solidFill>
                <a:latin typeface="Times New Roman" panose="02020603050405020304" pitchFamily="18" charset="0"/>
                <a:cs typeface="Times New Roman" panose="02020603050405020304" pitchFamily="18" charset="0"/>
              </a:rPr>
              <a:t>Daily wound care with honey dressing.</a:t>
            </a:r>
          </a:p>
          <a:p>
            <a:r>
              <a:rPr lang="en-US" sz="2800" dirty="0">
                <a:solidFill>
                  <a:schemeClr val="bg1"/>
                </a:solidFill>
                <a:latin typeface="Times New Roman" panose="02020603050405020304" pitchFamily="18" charset="0"/>
                <a:cs typeface="Times New Roman" panose="02020603050405020304" pitchFamily="18" charset="0"/>
              </a:rPr>
              <a:t>Patient repositioned every 2 hours.</a:t>
            </a:r>
          </a:p>
          <a:p>
            <a:r>
              <a:rPr lang="en-US" sz="2800" dirty="0">
                <a:solidFill>
                  <a:schemeClr val="bg1"/>
                </a:solidFill>
                <a:latin typeface="Times New Roman" panose="02020603050405020304" pitchFamily="18" charset="0"/>
                <a:cs typeface="Times New Roman" panose="02020603050405020304" pitchFamily="18" charset="0"/>
              </a:rPr>
              <a:t>Implement an incontinence management plan to prevent exposure to chemicals in urine and stool that can strip or erode the skin.</a:t>
            </a:r>
          </a:p>
          <a:p>
            <a:r>
              <a:rPr lang="en-US" sz="2800" dirty="0">
                <a:solidFill>
                  <a:schemeClr val="bg1"/>
                </a:solidFill>
                <a:latin typeface="Times New Roman" panose="02020603050405020304" pitchFamily="18" charset="0"/>
                <a:cs typeface="Times New Roman" panose="02020603050405020304" pitchFamily="18" charset="0"/>
              </a:rPr>
              <a:t>Assess Patients  nutritional status; refer for a nutritional consultation and/or institute dietary supplements.</a:t>
            </a:r>
          </a:p>
          <a:p>
            <a:r>
              <a:rPr lang="en-US" sz="2800" dirty="0">
                <a:solidFill>
                  <a:schemeClr val="bg1"/>
                </a:solidFill>
                <a:latin typeface="Times New Roman" panose="02020603050405020304" pitchFamily="18" charset="0"/>
                <a:cs typeface="Times New Roman" panose="02020603050405020304" pitchFamily="18" charset="0"/>
              </a:rPr>
              <a:t>Pressure redistribution surface for the bed and wheelchair.</a:t>
            </a:r>
          </a:p>
          <a:p>
            <a:endParaRPr lang="en-US" dirty="0"/>
          </a:p>
          <a:p>
            <a:endParaRPr lang="en-US" dirty="0"/>
          </a:p>
        </p:txBody>
      </p:sp>
    </p:spTree>
    <p:extLst>
      <p:ext uri="{BB962C8B-B14F-4D97-AF65-F5344CB8AC3E}">
        <p14:creationId xmlns:p14="http://schemas.microsoft.com/office/powerpoint/2010/main" val="72489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73D894-35FF-4BCF-9354-C3BD403792BC}"/>
              </a:ext>
            </a:extLst>
          </p:cNvPr>
          <p:cNvSpPr>
            <a:spLocks noGrp="1"/>
          </p:cNvSpPr>
          <p:nvPr>
            <p:ph type="title"/>
          </p:nvPr>
        </p:nvSpPr>
        <p:spPr>
          <a:xfrm>
            <a:off x="0" y="160422"/>
            <a:ext cx="12191999" cy="914400"/>
          </a:xfrm>
        </p:spPr>
        <p:txBody>
          <a:bodyPr/>
          <a:lstStyle/>
          <a:p>
            <a:r>
              <a:rPr lang="en-US" dirty="0"/>
              <a:t> </a:t>
            </a:r>
            <a:r>
              <a:rPr lang="en-US" b="1" dirty="0">
                <a:solidFill>
                  <a:schemeClr val="bg1"/>
                </a:solidFill>
              </a:rPr>
              <a:t>RETURN TO THE PATIENT: THE PLAN</a:t>
            </a:r>
          </a:p>
        </p:txBody>
      </p:sp>
      <p:sp>
        <p:nvSpPr>
          <p:cNvPr id="3" name="Content Placeholder 2">
            <a:extLst>
              <a:ext uri="{FF2B5EF4-FFF2-40B4-BE49-F238E27FC236}">
                <a16:creationId xmlns:a16="http://schemas.microsoft.com/office/drawing/2014/main" id="{2364F836-5979-4B4F-BE39-94134F397EE6}"/>
              </a:ext>
            </a:extLst>
          </p:cNvPr>
          <p:cNvSpPr>
            <a:spLocks noGrp="1"/>
          </p:cNvSpPr>
          <p:nvPr>
            <p:ph idx="1"/>
          </p:nvPr>
        </p:nvSpPr>
        <p:spPr>
          <a:xfrm>
            <a:off x="0" y="1074822"/>
            <a:ext cx="12191999" cy="5622756"/>
          </a:xfrm>
        </p:spPr>
        <p:txBody>
          <a:bodyPr>
            <a:noAutofit/>
          </a:bodyPr>
          <a:lstStyle/>
          <a:p>
            <a:r>
              <a:rPr lang="en-US" sz="2800" b="1" dirty="0">
                <a:solidFill>
                  <a:schemeClr val="bg1"/>
                </a:solidFill>
                <a:latin typeface="Times New Roman" panose="02020603050405020304" pitchFamily="18" charset="0"/>
                <a:cs typeface="Times New Roman" panose="02020603050405020304" pitchFamily="18" charset="0"/>
              </a:rPr>
              <a:t>What did you try, What didn’t work:</a:t>
            </a:r>
          </a:p>
          <a:p>
            <a:pPr marL="45720" indent="0">
              <a:buNone/>
            </a:pPr>
            <a:r>
              <a:rPr lang="en-US" sz="2800" dirty="0">
                <a:solidFill>
                  <a:schemeClr val="bg1"/>
                </a:solidFill>
                <a:latin typeface="Times New Roman" panose="02020603050405020304" pitchFamily="18" charset="0"/>
                <a:cs typeface="Times New Roman" panose="02020603050405020304" pitchFamily="18" charset="0"/>
              </a:rPr>
              <a:t>-Implement an incontinence management plan to prevent exposure to chemicals in urine and stool that can strip or erode the skin. Patient refused bowel and bladder training or willingness to reposition himself every 2 hours. </a:t>
            </a:r>
          </a:p>
          <a:p>
            <a:r>
              <a:rPr lang="en-US" sz="2800" b="1" dirty="0">
                <a:solidFill>
                  <a:schemeClr val="bg1"/>
                </a:solidFill>
                <a:latin typeface="Times New Roman" panose="02020603050405020304" pitchFamily="18" charset="0"/>
                <a:cs typeface="Times New Roman" panose="02020603050405020304" pitchFamily="18" charset="0"/>
              </a:rPr>
              <a:t>What worked:</a:t>
            </a:r>
          </a:p>
          <a:p>
            <a:pPr>
              <a:buFont typeface="Wingdings" panose="05000000000000000000" pitchFamily="2" charset="2"/>
              <a:buChar char="v"/>
            </a:pPr>
            <a:r>
              <a:rPr lang="en-US" sz="2800" dirty="0">
                <a:solidFill>
                  <a:schemeClr val="bg1"/>
                </a:solidFill>
                <a:latin typeface="Times New Roman" panose="02020603050405020304" pitchFamily="18" charset="0"/>
                <a:cs typeface="Times New Roman" panose="02020603050405020304" pitchFamily="18" charset="0"/>
              </a:rPr>
              <a:t>Daily wound care with honey dressing. The natural antiseptic properties of honey soothe the mild bed sores in the skin. It can provide relief from pain, reduce itching and promote healing . Honey can also reduce the risk of infection.</a:t>
            </a:r>
          </a:p>
          <a:p>
            <a:pPr>
              <a:buFont typeface="Wingdings" panose="05000000000000000000" pitchFamily="2" charset="2"/>
              <a:buChar char="v"/>
            </a:pPr>
            <a:r>
              <a:rPr lang="en-US" sz="2800" dirty="0">
                <a:solidFill>
                  <a:schemeClr val="bg1"/>
                </a:solidFill>
                <a:latin typeface="Times New Roman" panose="02020603050405020304" pitchFamily="18" charset="0"/>
                <a:cs typeface="Times New Roman" panose="02020603050405020304" pitchFamily="18" charset="0"/>
              </a:rPr>
              <a:t>Family and caregivers help and encourage patient to be repositioned every 2 hours.</a:t>
            </a:r>
          </a:p>
          <a:p>
            <a:pPr>
              <a:buFont typeface="Wingdings" panose="05000000000000000000" pitchFamily="2" charset="2"/>
              <a:buChar char="v"/>
            </a:pPr>
            <a:r>
              <a:rPr lang="en-US" sz="2800" dirty="0">
                <a:solidFill>
                  <a:schemeClr val="bg1"/>
                </a:solidFill>
                <a:latin typeface="Times New Roman" panose="02020603050405020304" pitchFamily="18" charset="0"/>
                <a:cs typeface="Times New Roman" panose="02020603050405020304" pitchFamily="18" charset="0"/>
              </a:rPr>
              <a:t>Pressure redistribution surface for the bed and wheelchair.</a:t>
            </a:r>
          </a:p>
          <a:p>
            <a:pPr>
              <a:buFont typeface="Wingdings" panose="05000000000000000000" pitchFamily="2" charset="2"/>
              <a:buChar char="v"/>
            </a:pP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209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567B5-88BE-4CE1-B9EB-D5DE8FD0B276}"/>
              </a:ext>
            </a:extLst>
          </p:cNvPr>
          <p:cNvSpPr>
            <a:spLocks noGrp="1"/>
          </p:cNvSpPr>
          <p:nvPr>
            <p:ph type="title"/>
          </p:nvPr>
        </p:nvSpPr>
        <p:spPr>
          <a:xfrm>
            <a:off x="1" y="0"/>
            <a:ext cx="12192000" cy="715617"/>
          </a:xfrm>
        </p:spPr>
        <p:txBody>
          <a:bodyPr>
            <a:normAutofit fontScale="90000"/>
          </a:bodyPr>
          <a:lstStyle/>
          <a:p>
            <a:r>
              <a:rPr lang="en-US" dirty="0"/>
              <a:t> </a:t>
            </a:r>
            <a:r>
              <a:rPr lang="en-US" b="1" dirty="0">
                <a:solidFill>
                  <a:schemeClr val="bg1"/>
                </a:solidFill>
              </a:rPr>
              <a:t>RETURN TO THE PATIENT: THE PLAN</a:t>
            </a:r>
            <a:endParaRPr lang="en-US" dirty="0"/>
          </a:p>
        </p:txBody>
      </p:sp>
      <p:sp>
        <p:nvSpPr>
          <p:cNvPr id="3" name="Content Placeholder 2">
            <a:extLst>
              <a:ext uri="{FF2B5EF4-FFF2-40B4-BE49-F238E27FC236}">
                <a16:creationId xmlns:a16="http://schemas.microsoft.com/office/drawing/2014/main" id="{53DDDDFC-735A-4C5C-94B2-6CAF2E55A60B}"/>
              </a:ext>
            </a:extLst>
          </p:cNvPr>
          <p:cNvSpPr>
            <a:spLocks noGrp="1"/>
          </p:cNvSpPr>
          <p:nvPr>
            <p:ph idx="1"/>
          </p:nvPr>
        </p:nvSpPr>
        <p:spPr>
          <a:xfrm>
            <a:off x="0" y="715617"/>
            <a:ext cx="12191999" cy="6142383"/>
          </a:xfrm>
        </p:spPr>
        <p:txBody>
          <a:bodyPr>
            <a:normAutofit/>
          </a:bodyPr>
          <a:lstStyle/>
          <a:p>
            <a:r>
              <a:rPr lang="en-US" sz="2600" b="1" dirty="0">
                <a:solidFill>
                  <a:schemeClr val="bg1"/>
                </a:solidFill>
                <a:latin typeface="Times New Roman" panose="02020603050405020304" pitchFamily="18" charset="0"/>
                <a:cs typeface="Times New Roman" panose="02020603050405020304" pitchFamily="18" charset="0"/>
              </a:rPr>
              <a:t>Current Plan :</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Continue daily wound care with honey dressing.</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Continue to reposition patient every 2 hours.</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Continue to implement an incontinence management plan to prevent exposure to chemicals in urine and stool that can strip or erode the skin.</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Nutritional consultation and/or institute dietary supplements.</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Continue use of Pressure redistribution surface for the bed and wheelchair.</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Continue oral anti-hypoglycemic medication and pain management medications.</a:t>
            </a:r>
          </a:p>
          <a:p>
            <a:r>
              <a:rPr lang="en-US" sz="3000" b="1" dirty="0">
                <a:solidFill>
                  <a:schemeClr val="bg1"/>
                </a:solidFill>
                <a:latin typeface="Times New Roman" panose="02020603050405020304" pitchFamily="18" charset="0"/>
                <a:cs typeface="Times New Roman" panose="02020603050405020304" pitchFamily="18" charset="0"/>
              </a:rPr>
              <a:t>Future Plan :</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Iyengar Yoga Therapy for upper body strength, so that the patient can reposition or transfer in and out of chair and bed. </a:t>
            </a:r>
          </a:p>
          <a:p>
            <a:pPr>
              <a:buFont typeface="Wingdings" panose="05000000000000000000" pitchFamily="2" charset="2"/>
              <a:buChar char="v"/>
            </a:pPr>
            <a:r>
              <a:rPr lang="en-US" sz="2600" dirty="0">
                <a:solidFill>
                  <a:schemeClr val="bg1"/>
                </a:solidFill>
                <a:latin typeface="Times New Roman" panose="02020603050405020304" pitchFamily="18" charset="0"/>
                <a:cs typeface="Times New Roman" panose="02020603050405020304" pitchFamily="18" charset="0"/>
              </a:rPr>
              <a:t>Routine follow up to prevent complications.</a:t>
            </a:r>
          </a:p>
          <a:p>
            <a:endParaRPr lang="en-US" dirty="0"/>
          </a:p>
        </p:txBody>
      </p:sp>
    </p:spTree>
    <p:extLst>
      <p:ext uri="{BB962C8B-B14F-4D97-AF65-F5344CB8AC3E}">
        <p14:creationId xmlns:p14="http://schemas.microsoft.com/office/powerpoint/2010/main" val="200980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8205-B060-4EAA-9980-71E9C3CA68F4}"/>
              </a:ext>
            </a:extLst>
          </p:cNvPr>
          <p:cNvSpPr>
            <a:spLocks noGrp="1"/>
          </p:cNvSpPr>
          <p:nvPr>
            <p:ph type="title"/>
          </p:nvPr>
        </p:nvSpPr>
        <p:spPr>
          <a:xfrm>
            <a:off x="0" y="0"/>
            <a:ext cx="12191999" cy="1258957"/>
          </a:xfrm>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SUMMARY </a:t>
            </a:r>
          </a:p>
        </p:txBody>
      </p:sp>
      <p:sp>
        <p:nvSpPr>
          <p:cNvPr id="3" name="Content Placeholder 2">
            <a:extLst>
              <a:ext uri="{FF2B5EF4-FFF2-40B4-BE49-F238E27FC236}">
                <a16:creationId xmlns:a16="http://schemas.microsoft.com/office/drawing/2014/main" id="{1A4E7DA0-2689-4E58-82B7-61B375801D7A}"/>
              </a:ext>
            </a:extLst>
          </p:cNvPr>
          <p:cNvSpPr>
            <a:spLocks noGrp="1"/>
          </p:cNvSpPr>
          <p:nvPr>
            <p:ph idx="1"/>
          </p:nvPr>
        </p:nvSpPr>
        <p:spPr>
          <a:xfrm>
            <a:off x="159026" y="887896"/>
            <a:ext cx="11820939" cy="5791200"/>
          </a:xfrm>
        </p:spPr>
        <p:txBody>
          <a:bodyPr>
            <a:normAutofit fontScale="85000" lnSpcReduction="20000"/>
          </a:bodyPr>
          <a:lstStyle/>
          <a:p>
            <a:pPr marL="457200" lvl="1" indent="0">
              <a:buNone/>
            </a:pPr>
            <a:r>
              <a:rPr lang="en-US" sz="3600" dirty="0">
                <a:solidFill>
                  <a:schemeClr val="bg1"/>
                </a:solidFill>
                <a:latin typeface="Times New Roman" panose="02020603050405020304" pitchFamily="18" charset="0"/>
                <a:cs typeface="Times New Roman" panose="02020603050405020304" pitchFamily="18" charset="0"/>
              </a:rPr>
              <a:t>75 years old Hispanic male, with 6 months history of stage III pressure ulcer on the sacrum , secondary to immobility and incontinence. Medical history of  Type 2 Diabetes- diagnosed at age at age 35, Hyperlipidemia , Diabetic foot ulcers, Diabetic neuropathy. Surgical history of right leg below knee amputation, 5 years ago- at age 70. Feels depressed due to disease process ( poor healing pressure ulcer). </a:t>
            </a:r>
          </a:p>
          <a:p>
            <a:pPr marL="457200" lvl="1" indent="0">
              <a:buNone/>
            </a:pPr>
            <a:endParaRPr lang="en-US" sz="3600" dirty="0">
              <a:solidFill>
                <a:schemeClr val="bg1"/>
              </a:solidFill>
              <a:latin typeface="Times New Roman" panose="02020603050405020304" pitchFamily="18" charset="0"/>
              <a:cs typeface="Times New Roman" panose="02020603050405020304" pitchFamily="18" charset="0"/>
            </a:endParaRPr>
          </a:p>
          <a:p>
            <a:pPr marL="0" indent="0">
              <a:buNone/>
            </a:pPr>
            <a:r>
              <a:rPr lang="en-US" sz="3600" dirty="0">
                <a:solidFill>
                  <a:schemeClr val="bg1"/>
                </a:solidFill>
                <a:latin typeface="Times New Roman" panose="02020603050405020304" pitchFamily="18" charset="0"/>
                <a:cs typeface="Times New Roman" panose="02020603050405020304" pitchFamily="18" charset="0"/>
              </a:rPr>
              <a:t>    Plan is for  daily wound care with honey dressing, continue to  reposition patient every 2 hours, continue to implement an incontinence management plan to prevent exposure to chemicals in urine and stool that can strip or erode the skin, Nutritional consultation and/or institute dietary supplements, continue use of Pressure redistribution surface for the bed and wheelchair, continue oral anti-hypoglycemic medication and pain management medications.</a:t>
            </a:r>
          </a:p>
          <a:p>
            <a:pPr marL="457200" lvl="1" indent="0">
              <a:buNone/>
            </a:pPr>
            <a:endParaRPr lang="en-US" sz="2800" dirty="0">
              <a:solidFill>
                <a:schemeClr val="bg1"/>
              </a:solidFill>
              <a:latin typeface="Times New Roman" panose="02020603050405020304" pitchFamily="18" charset="0"/>
              <a:cs typeface="Times New Roman" panose="02020603050405020304" pitchFamily="18" charset="0"/>
            </a:endParaRPr>
          </a:p>
          <a:p>
            <a:pPr marL="457200" lvl="1" indent="0">
              <a:buNone/>
            </a:pPr>
            <a:endParaRPr lang="en-US" sz="28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9868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F5BD-ABFF-457E-B05D-2FC843B5831D}"/>
              </a:ext>
            </a:extLst>
          </p:cNvPr>
          <p:cNvSpPr>
            <a:spLocks noGrp="1"/>
          </p:cNvSpPr>
          <p:nvPr>
            <p:ph type="title"/>
          </p:nvPr>
        </p:nvSpPr>
        <p:spPr>
          <a:xfrm>
            <a:off x="646111" y="452718"/>
            <a:ext cx="9404723" cy="766482"/>
          </a:xfrm>
        </p:spPr>
        <p:txBody>
          <a:bodyPr/>
          <a:lstStyle/>
          <a:p>
            <a:pPr algn="ctr"/>
            <a:r>
              <a:rPr lang="en-US" sz="4400" b="1" dirty="0">
                <a:solidFill>
                  <a:schemeClr val="bg1"/>
                </a:solidFill>
                <a:latin typeface="Times New Roman" panose="02020603050405020304" pitchFamily="18" charset="0"/>
                <a:cs typeface="Times New Roman" panose="02020603050405020304" pitchFamily="18" charset="0"/>
              </a:rPr>
              <a:t>Conclusion </a:t>
            </a:r>
          </a:p>
        </p:txBody>
      </p:sp>
      <p:sp>
        <p:nvSpPr>
          <p:cNvPr id="3" name="Content Placeholder 2">
            <a:extLst>
              <a:ext uri="{FF2B5EF4-FFF2-40B4-BE49-F238E27FC236}">
                <a16:creationId xmlns:a16="http://schemas.microsoft.com/office/drawing/2014/main" id="{77AD9999-6130-457C-BB5B-DAF5644B8823}"/>
              </a:ext>
            </a:extLst>
          </p:cNvPr>
          <p:cNvSpPr>
            <a:spLocks noGrp="1"/>
          </p:cNvSpPr>
          <p:nvPr>
            <p:ph idx="1"/>
          </p:nvPr>
        </p:nvSpPr>
        <p:spPr>
          <a:xfrm>
            <a:off x="384313" y="1219200"/>
            <a:ext cx="11161575" cy="5186082"/>
          </a:xfrm>
        </p:spPr>
        <p:txBody>
          <a:bodyPr>
            <a:normAutofit lnSpcReduction="10000"/>
          </a:bodyPr>
          <a:lstStyle/>
          <a:p>
            <a:pPr algn="ct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 Pressure ulcers, diabetic ulcers and chronic wounds can have a significant impact on a patient’s quality of life. Wound healing is a complex biological process in human body, involving four major steps like homeostasis, inflammation, proliferation, and remodeling (Mosby, 2009, P. 1510).</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Honey has had a valued place in traditional medicine for centuries. Honey has been employed in wound care since ancient times. Many cultures and ethnic groups has incorporated and used honey as antibacterial to treat different illness and wound healing. China and India and many other nations have used honey as remedy for nearly every illness (Al-</a:t>
            </a:r>
            <a:r>
              <a:rPr lang="en-US" sz="2400" dirty="0" err="1">
                <a:solidFill>
                  <a:schemeClr val="bg1"/>
                </a:solidFill>
                <a:latin typeface="Times New Roman" panose="02020603050405020304" pitchFamily="18" charset="0"/>
                <a:cs typeface="Times New Roman" panose="02020603050405020304" pitchFamily="18" charset="0"/>
              </a:rPr>
              <a:t>Waili</a:t>
            </a:r>
            <a:r>
              <a:rPr lang="en-US" sz="2400" dirty="0">
                <a:solidFill>
                  <a:schemeClr val="bg1"/>
                </a:solidFill>
                <a:latin typeface="Times New Roman" panose="02020603050405020304" pitchFamily="18" charset="0"/>
                <a:cs typeface="Times New Roman" panose="02020603050405020304" pitchFamily="18" charset="0"/>
              </a:rPr>
              <a:t> et al, 2011). The natural antiseptic properties of honey soothe the mild bed sores in the skin. It can provide relief from pain, reduce itching and promote healing . Honey can also reduce the risk of infection.</a:t>
            </a: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2632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691C-9F55-4B5A-A487-5B7BA8A3855D}"/>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References:</a:t>
            </a:r>
            <a:br>
              <a:rPr lang="en-US" b="1" dirty="0">
                <a:solidFill>
                  <a:schemeClr val="bg1"/>
                </a:solidFill>
                <a:latin typeface="Times New Roman" panose="02020603050405020304" pitchFamily="18" charset="0"/>
                <a:cs typeface="Times New Roman" panose="02020603050405020304" pitchFamily="18" charset="0"/>
              </a:rPr>
            </a:b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74B7364-27C6-4970-9D38-FFAE34E2D04A}"/>
              </a:ext>
            </a:extLst>
          </p:cNvPr>
          <p:cNvSpPr>
            <a:spLocks noGrp="1"/>
          </p:cNvSpPr>
          <p:nvPr>
            <p:ph idx="1"/>
          </p:nvPr>
        </p:nvSpPr>
        <p:spPr>
          <a:xfrm>
            <a:off x="145774" y="1179444"/>
            <a:ext cx="11926956" cy="5068956"/>
          </a:xfrm>
        </p:spPr>
        <p:txBody>
          <a:bodyPr>
            <a:normAutofit fontScale="92500" lnSpcReduction="20000"/>
          </a:bodyPr>
          <a:lstStyle/>
          <a:p>
            <a:r>
              <a:rPr lang="en-US" sz="2800" dirty="0">
                <a:solidFill>
                  <a:schemeClr val="bg1"/>
                </a:solidFill>
                <a:latin typeface="Times New Roman" panose="02020603050405020304" pitchFamily="18" charset="0"/>
                <a:cs typeface="Times New Roman" panose="02020603050405020304" pitchFamily="18" charset="0"/>
              </a:rPr>
              <a:t>AHRQ. (2016, April). AHRQ’s Safety Program for Nursing Homes: On-Time Pressure Ulcer Prevention | Agency for Healthcare Research &amp; Quality. Retrieved May 3, 2017, from </a:t>
            </a:r>
            <a:r>
              <a:rPr lang="en-US" sz="2800" u="sng" dirty="0">
                <a:solidFill>
                  <a:schemeClr val="bg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https://www.ahrq.gov/professionals/systems/long-term-care/resources/ontime/pruprev/index.html</a:t>
            </a:r>
            <a:endParaRPr lang="en-US" sz="2800" u="sng"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Al-</a:t>
            </a:r>
            <a:r>
              <a:rPr lang="en-US" sz="2800" dirty="0" err="1">
                <a:solidFill>
                  <a:schemeClr val="bg1"/>
                </a:solidFill>
                <a:latin typeface="Times New Roman" panose="02020603050405020304" pitchFamily="18" charset="0"/>
                <a:cs typeface="Times New Roman" panose="02020603050405020304" pitchFamily="18" charset="0"/>
              </a:rPr>
              <a:t>Waili</a:t>
            </a:r>
            <a:r>
              <a:rPr lang="en-US" sz="2800" dirty="0">
                <a:solidFill>
                  <a:schemeClr val="bg1"/>
                </a:solidFill>
                <a:latin typeface="Times New Roman" panose="02020603050405020304" pitchFamily="18" charset="0"/>
                <a:cs typeface="Times New Roman" panose="02020603050405020304" pitchFamily="18" charset="0"/>
              </a:rPr>
              <a:t>, N. S., </a:t>
            </a:r>
            <a:r>
              <a:rPr lang="en-US" sz="2800" dirty="0" err="1">
                <a:solidFill>
                  <a:schemeClr val="bg1"/>
                </a:solidFill>
                <a:latin typeface="Times New Roman" panose="02020603050405020304" pitchFamily="18" charset="0"/>
                <a:cs typeface="Times New Roman" panose="02020603050405020304" pitchFamily="18" charset="0"/>
              </a:rPr>
              <a:t>Salom</a:t>
            </a:r>
            <a:r>
              <a:rPr lang="en-US" sz="2800" dirty="0">
                <a:solidFill>
                  <a:schemeClr val="bg1"/>
                </a:solidFill>
                <a:latin typeface="Times New Roman" panose="02020603050405020304" pitchFamily="18" charset="0"/>
                <a:cs typeface="Times New Roman" panose="02020603050405020304" pitchFamily="18" charset="0"/>
              </a:rPr>
              <a:t>, K., Butler, G., &amp; </a:t>
            </a:r>
            <a:r>
              <a:rPr lang="en-US" sz="2800" dirty="0" err="1">
                <a:solidFill>
                  <a:schemeClr val="bg1"/>
                </a:solidFill>
                <a:latin typeface="Times New Roman" panose="02020603050405020304" pitchFamily="18" charset="0"/>
                <a:cs typeface="Times New Roman" panose="02020603050405020304" pitchFamily="18" charset="0"/>
              </a:rPr>
              <a:t>Ghamdi</a:t>
            </a:r>
            <a:r>
              <a:rPr lang="en-US" sz="2800" dirty="0">
                <a:solidFill>
                  <a:schemeClr val="bg1"/>
                </a:solidFill>
                <a:latin typeface="Times New Roman" panose="02020603050405020304" pitchFamily="18" charset="0"/>
                <a:cs typeface="Times New Roman" panose="02020603050405020304" pitchFamily="18" charset="0"/>
              </a:rPr>
              <a:t>, A. A. (2011). Honey and Microbial  Infections: A Review Supporting the Use of Honey for Microbial Control. </a:t>
            </a:r>
            <a:r>
              <a:rPr lang="en-US" sz="2800" i="1" dirty="0">
                <a:solidFill>
                  <a:schemeClr val="bg1"/>
                </a:solidFill>
                <a:latin typeface="Times New Roman" panose="02020603050405020304" pitchFamily="18" charset="0"/>
                <a:cs typeface="Times New Roman" panose="02020603050405020304" pitchFamily="18" charset="0"/>
              </a:rPr>
              <a:t>Journal of Medicinal Food,</a:t>
            </a:r>
            <a:r>
              <a:rPr lang="en-US" sz="2800" dirty="0">
                <a:solidFill>
                  <a:schemeClr val="bg1"/>
                </a:solidFill>
                <a:latin typeface="Times New Roman" panose="02020603050405020304" pitchFamily="18" charset="0"/>
                <a:cs typeface="Times New Roman" panose="02020603050405020304" pitchFamily="18" charset="0"/>
              </a:rPr>
              <a:t> </a:t>
            </a:r>
            <a:r>
              <a:rPr lang="en-US" sz="2800" i="1" dirty="0">
                <a:solidFill>
                  <a:schemeClr val="bg1"/>
                </a:solidFill>
                <a:latin typeface="Times New Roman" panose="02020603050405020304" pitchFamily="18" charset="0"/>
                <a:cs typeface="Times New Roman" panose="02020603050405020304" pitchFamily="18" charset="0"/>
              </a:rPr>
              <a:t>14</a:t>
            </a:r>
            <a:r>
              <a:rPr lang="en-US" sz="2800" dirty="0">
                <a:solidFill>
                  <a:schemeClr val="bg1"/>
                </a:solidFill>
                <a:latin typeface="Times New Roman" panose="02020603050405020304" pitchFamily="18" charset="0"/>
                <a:cs typeface="Times New Roman" panose="02020603050405020304" pitchFamily="18" charset="0"/>
              </a:rPr>
              <a:t>(10), 1079-1096. doi:10.1089/jmf.2010.0161</a:t>
            </a:r>
          </a:p>
          <a:p>
            <a:pPr marL="0" indent="0">
              <a:buNone/>
            </a:pPr>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Al-</a:t>
            </a:r>
            <a:r>
              <a:rPr lang="en-US" sz="2800" dirty="0" err="1">
                <a:solidFill>
                  <a:schemeClr val="bg1"/>
                </a:solidFill>
                <a:latin typeface="Times New Roman" panose="02020603050405020304" pitchFamily="18" charset="0"/>
                <a:cs typeface="Times New Roman" panose="02020603050405020304" pitchFamily="18" charset="0"/>
              </a:rPr>
              <a:t>Waili</a:t>
            </a:r>
            <a:r>
              <a:rPr lang="en-US" sz="2800" dirty="0">
                <a:solidFill>
                  <a:schemeClr val="bg1"/>
                </a:solidFill>
                <a:latin typeface="Times New Roman" panose="02020603050405020304" pitchFamily="18" charset="0"/>
                <a:cs typeface="Times New Roman" panose="02020603050405020304" pitchFamily="18" charset="0"/>
              </a:rPr>
              <a:t>, N. S., Al-</a:t>
            </a:r>
            <a:r>
              <a:rPr lang="en-US" sz="2800" dirty="0" err="1">
                <a:solidFill>
                  <a:schemeClr val="bg1"/>
                </a:solidFill>
                <a:latin typeface="Times New Roman" panose="02020603050405020304" pitchFamily="18" charset="0"/>
                <a:cs typeface="Times New Roman" panose="02020603050405020304" pitchFamily="18" charset="0"/>
              </a:rPr>
              <a:t>Waili</a:t>
            </a:r>
            <a:r>
              <a:rPr lang="en-US" sz="2800" dirty="0">
                <a:solidFill>
                  <a:schemeClr val="bg1"/>
                </a:solidFill>
                <a:latin typeface="Times New Roman" panose="02020603050405020304" pitchFamily="18" charset="0"/>
                <a:cs typeface="Times New Roman" panose="02020603050405020304" pitchFamily="18" charset="0"/>
              </a:rPr>
              <a:t>, F. S., Akmal, M., Ali, A., </a:t>
            </a:r>
            <a:r>
              <a:rPr lang="en-US" sz="2800" dirty="0" err="1">
                <a:solidFill>
                  <a:schemeClr val="bg1"/>
                </a:solidFill>
                <a:latin typeface="Times New Roman" panose="02020603050405020304" pitchFamily="18" charset="0"/>
                <a:cs typeface="Times New Roman" panose="02020603050405020304" pitchFamily="18" charset="0"/>
              </a:rPr>
              <a:t>Salom</a:t>
            </a:r>
            <a:r>
              <a:rPr lang="en-US" sz="2800" dirty="0">
                <a:solidFill>
                  <a:schemeClr val="bg1"/>
                </a:solidFill>
                <a:latin typeface="Times New Roman" panose="02020603050405020304" pitchFamily="18" charset="0"/>
                <a:cs typeface="Times New Roman" panose="02020603050405020304" pitchFamily="18" charset="0"/>
              </a:rPr>
              <a:t>, K. Y., &amp; </a:t>
            </a:r>
            <a:r>
              <a:rPr lang="en-US" sz="2800" dirty="0" err="1">
                <a:solidFill>
                  <a:schemeClr val="bg1"/>
                </a:solidFill>
                <a:latin typeface="Times New Roman" panose="02020603050405020304" pitchFamily="18" charset="0"/>
                <a:cs typeface="Times New Roman" panose="02020603050405020304" pitchFamily="18" charset="0"/>
              </a:rPr>
              <a:t>Ghamdi</a:t>
            </a:r>
            <a:r>
              <a:rPr lang="en-US" sz="2800" dirty="0">
                <a:solidFill>
                  <a:schemeClr val="bg1"/>
                </a:solidFill>
                <a:latin typeface="Times New Roman" panose="02020603050405020304" pitchFamily="18" charset="0"/>
                <a:cs typeface="Times New Roman" panose="02020603050405020304" pitchFamily="18" charset="0"/>
              </a:rPr>
              <a:t>, A. A. (2014).Effects of natural honey on polymicrobial culture of various human pathogens. </a:t>
            </a:r>
            <a:r>
              <a:rPr lang="en-US" sz="2800" i="1" dirty="0">
                <a:solidFill>
                  <a:schemeClr val="bg1"/>
                </a:solidFill>
                <a:latin typeface="Times New Roman" panose="02020603050405020304" pitchFamily="18" charset="0"/>
                <a:cs typeface="Times New Roman" panose="02020603050405020304" pitchFamily="18" charset="0"/>
              </a:rPr>
              <a:t>Archives of Medical Science,</a:t>
            </a:r>
            <a:r>
              <a:rPr lang="en-US" sz="2800" dirty="0">
                <a:solidFill>
                  <a:schemeClr val="bg1"/>
                </a:solidFill>
                <a:latin typeface="Times New Roman" panose="02020603050405020304" pitchFamily="18" charset="0"/>
                <a:cs typeface="Times New Roman" panose="02020603050405020304" pitchFamily="18" charset="0"/>
              </a:rPr>
              <a:t> </a:t>
            </a:r>
            <a:r>
              <a:rPr lang="en-US" sz="2800" i="1" dirty="0">
                <a:solidFill>
                  <a:schemeClr val="bg1"/>
                </a:solidFill>
                <a:latin typeface="Times New Roman" panose="02020603050405020304" pitchFamily="18" charset="0"/>
                <a:cs typeface="Times New Roman" panose="02020603050405020304" pitchFamily="18" charset="0"/>
              </a:rPr>
              <a:t>2</a:t>
            </a:r>
            <a:r>
              <a:rPr lang="en-US" sz="2800" dirty="0">
                <a:solidFill>
                  <a:schemeClr val="bg1"/>
                </a:solidFill>
                <a:latin typeface="Times New Roman" panose="02020603050405020304" pitchFamily="18" charset="0"/>
                <a:cs typeface="Times New Roman" panose="02020603050405020304" pitchFamily="18" charset="0"/>
              </a:rPr>
              <a:t>, 246-250. doi:10.5114/aoms.2012.28603</a:t>
            </a:r>
          </a:p>
          <a:p>
            <a:pPr marL="0" indent="0">
              <a:buNone/>
            </a:pPr>
            <a:r>
              <a:rPr lang="en-US" b="1" dirty="0">
                <a:solidFill>
                  <a:schemeClr val="bg1"/>
                </a:solidFill>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754321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91886"/>
            <a:ext cx="9905998" cy="1117600"/>
          </a:xfrm>
        </p:spPr>
        <p:txBody>
          <a:bodyPr>
            <a:noAutofit/>
          </a:bodyPr>
          <a:lstStyle/>
          <a:p>
            <a:pPr algn="ctr"/>
            <a:r>
              <a:rPr lang="en-US" sz="4000" b="1" cap="none" dirty="0">
                <a:solidFill>
                  <a:schemeClr val="bg1"/>
                </a:solidFill>
                <a:latin typeface="Baskerville Old Face" panose="02020602080505020303" pitchFamily="18" charset="0"/>
              </a:rPr>
              <a:t>Reference</a:t>
            </a:r>
            <a:br>
              <a:rPr lang="en-US" sz="4000" dirty="0">
                <a:solidFill>
                  <a:schemeClr val="bg2"/>
                </a:solidFill>
                <a:latin typeface="Baskerville Old Face" panose="02020602080505020303" pitchFamily="18" charset="0"/>
              </a:rPr>
            </a:br>
            <a:endParaRPr lang="en-US" sz="4000" dirty="0">
              <a:latin typeface="Baskerville Old Face" panose="02020602080505020303" pitchFamily="18" charset="0"/>
            </a:endParaRPr>
          </a:p>
        </p:txBody>
      </p:sp>
      <p:sp>
        <p:nvSpPr>
          <p:cNvPr id="5" name="Content Placeholder 4"/>
          <p:cNvSpPr>
            <a:spLocks noGrp="1"/>
          </p:cNvSpPr>
          <p:nvPr>
            <p:ph idx="1"/>
          </p:nvPr>
        </p:nvSpPr>
        <p:spPr>
          <a:xfrm>
            <a:off x="0" y="1393371"/>
            <a:ext cx="12192000" cy="5210630"/>
          </a:xfrm>
        </p:spPr>
        <p:txBody>
          <a:bodyPr>
            <a:normAutofit/>
          </a:bodyPr>
          <a:lstStyle/>
          <a:p>
            <a:pPr marL="0" indent="0">
              <a:buNone/>
            </a:pPr>
            <a:r>
              <a:rPr lang="en-US" sz="3800" dirty="0">
                <a:solidFill>
                  <a:schemeClr val="bg2"/>
                </a:solidFill>
                <a:latin typeface="Arial Rounded MT Bold" panose="020F0704030504030204" pitchFamily="34" charset="0"/>
              </a:rPr>
              <a:t> </a:t>
            </a:r>
            <a:endParaRPr lang="en-US" sz="4000" b="1"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Al-</a:t>
            </a:r>
            <a:r>
              <a:rPr lang="en-US" sz="2400" dirty="0" err="1">
                <a:solidFill>
                  <a:schemeClr val="bg1"/>
                </a:solidFill>
                <a:latin typeface="Times New Roman" panose="02020603050405020304" pitchFamily="18" charset="0"/>
                <a:cs typeface="Times New Roman" panose="02020603050405020304" pitchFamily="18" charset="0"/>
              </a:rPr>
              <a:t>Waili</a:t>
            </a:r>
            <a:r>
              <a:rPr lang="en-US" sz="2400" dirty="0">
                <a:solidFill>
                  <a:schemeClr val="bg1"/>
                </a:solidFill>
                <a:latin typeface="Times New Roman" panose="02020603050405020304" pitchFamily="18" charset="0"/>
                <a:cs typeface="Times New Roman" panose="02020603050405020304" pitchFamily="18" charset="0"/>
              </a:rPr>
              <a:t>, N., </a:t>
            </a:r>
            <a:r>
              <a:rPr lang="en-US" sz="2400" dirty="0" err="1">
                <a:solidFill>
                  <a:schemeClr val="bg1"/>
                </a:solidFill>
                <a:latin typeface="Times New Roman" panose="02020603050405020304" pitchFamily="18" charset="0"/>
                <a:cs typeface="Times New Roman" panose="02020603050405020304" pitchFamily="18" charset="0"/>
              </a:rPr>
              <a:t>Salom</a:t>
            </a:r>
            <a:r>
              <a:rPr lang="en-US" sz="2400" dirty="0">
                <a:solidFill>
                  <a:schemeClr val="bg1"/>
                </a:solidFill>
                <a:latin typeface="Times New Roman" panose="02020603050405020304" pitchFamily="18" charset="0"/>
                <a:cs typeface="Times New Roman" panose="02020603050405020304" pitchFamily="18" charset="0"/>
              </a:rPr>
              <a:t>, K., Al-</a:t>
            </a:r>
            <a:r>
              <a:rPr lang="en-US" sz="2400" dirty="0" err="1">
                <a:solidFill>
                  <a:schemeClr val="bg1"/>
                </a:solidFill>
                <a:latin typeface="Times New Roman" panose="02020603050405020304" pitchFamily="18" charset="0"/>
                <a:cs typeface="Times New Roman" panose="02020603050405020304" pitchFamily="18" charset="0"/>
              </a:rPr>
              <a:t>Ghamdi</a:t>
            </a:r>
            <a:r>
              <a:rPr lang="en-US" sz="2400" dirty="0">
                <a:solidFill>
                  <a:schemeClr val="bg1"/>
                </a:solidFill>
                <a:latin typeface="Times New Roman" panose="02020603050405020304" pitchFamily="18" charset="0"/>
                <a:cs typeface="Times New Roman" panose="02020603050405020304" pitchFamily="18" charset="0"/>
              </a:rPr>
              <a:t>, A., Ansari, M. J., Al-</a:t>
            </a:r>
            <a:r>
              <a:rPr lang="en-US" sz="2400" dirty="0" err="1">
                <a:solidFill>
                  <a:schemeClr val="bg1"/>
                </a:solidFill>
                <a:latin typeface="Times New Roman" panose="02020603050405020304" pitchFamily="18" charset="0"/>
                <a:cs typeface="Times New Roman" panose="02020603050405020304" pitchFamily="18" charset="0"/>
              </a:rPr>
              <a:t>Waili</a:t>
            </a:r>
            <a:r>
              <a:rPr lang="en-US" sz="2400" dirty="0">
                <a:solidFill>
                  <a:schemeClr val="bg1"/>
                </a:solidFill>
                <a:latin typeface="Times New Roman" panose="02020603050405020304" pitchFamily="18" charset="0"/>
                <a:cs typeface="Times New Roman" panose="02020603050405020304" pitchFamily="18" charset="0"/>
              </a:rPr>
              <a:t>, A., &amp; Al-</a:t>
            </a:r>
            <a:r>
              <a:rPr lang="en-US" sz="2400" dirty="0" err="1">
                <a:solidFill>
                  <a:schemeClr val="bg1"/>
                </a:solidFill>
                <a:latin typeface="Times New Roman" panose="02020603050405020304" pitchFamily="18" charset="0"/>
                <a:cs typeface="Times New Roman" panose="02020603050405020304" pitchFamily="18" charset="0"/>
              </a:rPr>
              <a:t>Waili</a:t>
            </a:r>
            <a:r>
              <a:rPr lang="en-US" sz="2400" dirty="0">
                <a:solidFill>
                  <a:schemeClr val="bg1"/>
                </a:solidFill>
                <a:latin typeface="Times New Roman" panose="02020603050405020304" pitchFamily="18" charset="0"/>
                <a:cs typeface="Times New Roman" panose="02020603050405020304" pitchFamily="18" charset="0"/>
              </a:rPr>
              <a:t>, T. (2013). Honey and Cardiovascular Risk Factors, in Normal Individuals and in Patients with Diabetes Mellitus or Dyslipidemia. </a:t>
            </a:r>
            <a:r>
              <a:rPr lang="en-US" sz="2400" i="1" dirty="0">
                <a:solidFill>
                  <a:schemeClr val="bg1"/>
                </a:solidFill>
                <a:latin typeface="Times New Roman" panose="02020603050405020304" pitchFamily="18" charset="0"/>
                <a:cs typeface="Times New Roman" panose="02020603050405020304" pitchFamily="18" charset="0"/>
              </a:rPr>
              <a:t>Journal of Medicinal Food,</a:t>
            </a:r>
            <a:r>
              <a:rPr lang="en-US" sz="2400" dirty="0">
                <a:solidFill>
                  <a:schemeClr val="bg1"/>
                </a:solidFill>
                <a:latin typeface="Times New Roman" panose="02020603050405020304" pitchFamily="18" charset="0"/>
                <a:cs typeface="Times New Roman" panose="02020603050405020304" pitchFamily="18" charset="0"/>
              </a:rPr>
              <a:t> </a:t>
            </a:r>
            <a:r>
              <a:rPr lang="en-US" sz="2400" i="1" dirty="0">
                <a:solidFill>
                  <a:schemeClr val="bg1"/>
                </a:solidFill>
                <a:latin typeface="Times New Roman" panose="02020603050405020304" pitchFamily="18" charset="0"/>
                <a:cs typeface="Times New Roman" panose="02020603050405020304" pitchFamily="18" charset="0"/>
              </a:rPr>
              <a:t>16</a:t>
            </a:r>
            <a:r>
              <a:rPr lang="en-US" sz="2400" dirty="0">
                <a:solidFill>
                  <a:schemeClr val="bg1"/>
                </a:solidFill>
                <a:latin typeface="Times New Roman" panose="02020603050405020304" pitchFamily="18" charset="0"/>
                <a:cs typeface="Times New Roman" panose="02020603050405020304" pitchFamily="18" charset="0"/>
              </a:rPr>
              <a:t>(12), 1063-1078. doi:10.1089/jmf.2012.0285</a:t>
            </a:r>
          </a:p>
          <a:p>
            <a:endParaRPr lang="en-US" sz="2400" dirty="0">
              <a:solidFill>
                <a:schemeClr val="bg2"/>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American Diabetes Association. (2016). Classification and diagnosis of diabetes. </a:t>
            </a:r>
            <a:r>
              <a:rPr lang="en-US" sz="2400" i="1" dirty="0">
                <a:solidFill>
                  <a:schemeClr val="bg1"/>
                </a:solidFill>
                <a:latin typeface="Times New Roman" panose="02020603050405020304" pitchFamily="18" charset="0"/>
                <a:cs typeface="Times New Roman" panose="02020603050405020304" pitchFamily="18" charset="0"/>
              </a:rPr>
              <a:t>Diabetes care  2016, 39</a:t>
            </a:r>
            <a:r>
              <a:rPr lang="en-US" sz="2400" dirty="0">
                <a:solidFill>
                  <a:schemeClr val="bg1"/>
                </a:solidFill>
                <a:latin typeface="Times New Roman" panose="02020603050405020304" pitchFamily="18" charset="0"/>
                <a:cs typeface="Times New Roman" panose="02020603050405020304" pitchFamily="18" charset="0"/>
              </a:rPr>
              <a:t>(1). </a:t>
            </a:r>
            <a:r>
              <a:rPr lang="en-US" sz="2400" dirty="0" err="1">
                <a:solidFill>
                  <a:schemeClr val="bg1"/>
                </a:solidFill>
                <a:latin typeface="Times New Roman" panose="02020603050405020304" pitchFamily="18" charset="0"/>
                <a:cs typeface="Times New Roman" panose="02020603050405020304" pitchFamily="18" charset="0"/>
              </a:rPr>
              <a:t>doi</a:t>
            </a:r>
            <a:r>
              <a:rPr lang="en-US" sz="2400" dirty="0">
                <a:solidFill>
                  <a:schemeClr val="bg1"/>
                </a:solidFill>
                <a:latin typeface="Times New Roman" panose="02020603050405020304" pitchFamily="18" charset="0"/>
                <a:cs typeface="Times New Roman" panose="02020603050405020304" pitchFamily="18" charset="0"/>
              </a:rPr>
              <a:t>: 10.2337/dc16-S005</a:t>
            </a:r>
          </a:p>
          <a:p>
            <a:endParaRPr lang="en-US" sz="3800" dirty="0">
              <a:solidFill>
                <a:schemeClr val="tx1">
                  <a:lumMod val="95000"/>
                </a:schemeClr>
              </a:solidFill>
              <a:latin typeface="Arial Rounded MT Bold" panose="020F0704030504030204" pitchFamily="34" charset="0"/>
            </a:endParaRPr>
          </a:p>
          <a:p>
            <a:endParaRPr lang="en-US" sz="3800" dirty="0">
              <a:solidFill>
                <a:schemeClr val="tx1">
                  <a:lumMod val="95000"/>
                </a:schemeClr>
              </a:solidFill>
              <a:latin typeface="Arial Rounded MT Bold" panose="020F0704030504030204" pitchFamily="34" charset="0"/>
            </a:endParaRPr>
          </a:p>
          <a:p>
            <a:pPr marL="0" indent="0">
              <a:buNone/>
            </a:pPr>
            <a:endParaRPr lang="en-US" sz="3800" dirty="0">
              <a:solidFill>
                <a:schemeClr val="bg2"/>
              </a:solidFill>
              <a:latin typeface="Arial Rounded MT Bold" panose="020F0704030504030204" pitchFamily="34" charset="0"/>
            </a:endParaRPr>
          </a:p>
          <a:p>
            <a:endParaRPr lang="en-US" dirty="0"/>
          </a:p>
          <a:p>
            <a:endParaRPr lang="en-US" dirty="0"/>
          </a:p>
        </p:txBody>
      </p:sp>
    </p:spTree>
    <p:extLst>
      <p:ext uri="{BB962C8B-B14F-4D97-AF65-F5344CB8AC3E}">
        <p14:creationId xmlns:p14="http://schemas.microsoft.com/office/powerpoint/2010/main" val="195679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3EF721-A9BA-4F46-8BBE-2729B648CF03}"/>
              </a:ext>
            </a:extLst>
          </p:cNvPr>
          <p:cNvSpPr/>
          <p:nvPr/>
        </p:nvSpPr>
        <p:spPr>
          <a:xfrm>
            <a:off x="603505" y="694944"/>
            <a:ext cx="10680192" cy="5909310"/>
          </a:xfrm>
          <a:prstGeom prst="rect">
            <a:avLst/>
          </a:prstGeom>
        </p:spPr>
        <p:txBody>
          <a:bodyPr wrap="square">
            <a:spAutoFit/>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dirty="0"/>
          </a:p>
        </p:txBody>
      </p:sp>
      <p:sp>
        <p:nvSpPr>
          <p:cNvPr id="3" name="Title 2">
            <a:extLst>
              <a:ext uri="{FF2B5EF4-FFF2-40B4-BE49-F238E27FC236}">
                <a16:creationId xmlns:a16="http://schemas.microsoft.com/office/drawing/2014/main" id="{2BE07C8F-FCA9-41CD-830A-0D8B290E7B0D}"/>
              </a:ext>
            </a:extLst>
          </p:cNvPr>
          <p:cNvSpPr>
            <a:spLocks noGrp="1"/>
          </p:cNvSpPr>
          <p:nvPr>
            <p:ph type="title"/>
          </p:nvPr>
        </p:nvSpPr>
        <p:spPr>
          <a:xfrm>
            <a:off x="0" y="0"/>
            <a:ext cx="12056011" cy="886265"/>
          </a:xfrm>
        </p:spPr>
        <p:txBody>
          <a:bodyPr/>
          <a:lstStyle/>
          <a:p>
            <a:pPr algn="ctr"/>
            <a:r>
              <a:rPr lang="en-US" sz="5400" b="1" dirty="0">
                <a:solidFill>
                  <a:schemeClr val="bg1"/>
                </a:solidFill>
                <a:latin typeface="Times New Roman" panose="02020603050405020304" pitchFamily="18" charset="0"/>
                <a:cs typeface="Times New Roman" panose="02020603050405020304" pitchFamily="18" charset="0"/>
              </a:rPr>
              <a:t>OBJECTIVES</a:t>
            </a:r>
            <a:endParaRPr lang="en-US" sz="5400" dirty="0">
              <a:solidFill>
                <a:schemeClr val="bg1"/>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25F1B70-680A-4F34-956F-313DBD22674A}"/>
              </a:ext>
            </a:extLst>
          </p:cNvPr>
          <p:cNvSpPr>
            <a:spLocks noGrp="1"/>
          </p:cNvSpPr>
          <p:nvPr>
            <p:ph idx="1"/>
          </p:nvPr>
        </p:nvSpPr>
        <p:spPr>
          <a:xfrm>
            <a:off x="0" y="886266"/>
            <a:ext cx="12192000" cy="5794414"/>
          </a:xfrm>
        </p:spPr>
        <p:txBody>
          <a:bodyPr>
            <a:normAutofit/>
          </a:bodyPr>
          <a:lstStyle/>
          <a:p>
            <a:pPr>
              <a:buNone/>
            </a:pPr>
            <a:endParaRPr lang="en-US" sz="3200" dirty="0">
              <a:solidFill>
                <a:schemeClr val="bg1"/>
              </a:solidFill>
              <a:latin typeface="Times New Roman" panose="02020603050405020304" pitchFamily="18" charset="0"/>
              <a:cs typeface="Times New Roman" panose="02020603050405020304" pitchFamily="18" charset="0"/>
            </a:endParaRPr>
          </a:p>
          <a:p>
            <a:pPr>
              <a:buNone/>
            </a:pPr>
            <a:r>
              <a:rPr lang="en-US" sz="3200" dirty="0">
                <a:solidFill>
                  <a:schemeClr val="bg1"/>
                </a:solidFill>
                <a:latin typeface="Times New Roman" panose="02020603050405020304" pitchFamily="18" charset="0"/>
                <a:cs typeface="Times New Roman" panose="02020603050405020304" pitchFamily="18" charset="0"/>
              </a:rPr>
              <a:t>After attending this case presentation, participants will be able to:</a:t>
            </a:r>
          </a:p>
          <a:p>
            <a:pPr>
              <a:buNone/>
            </a:pPr>
            <a:endParaRPr lang="en-US" sz="3200" dirty="0">
              <a:solidFill>
                <a:schemeClr val="bg1"/>
              </a:solidFill>
              <a:latin typeface="Times New Roman" panose="02020603050405020304" pitchFamily="18" charset="0"/>
              <a:cs typeface="Times New Roman" panose="02020603050405020304" pitchFamily="18" charset="0"/>
            </a:endParaRPr>
          </a:p>
          <a:p>
            <a:r>
              <a:rPr lang="en-US" sz="3200" dirty="0">
                <a:solidFill>
                  <a:schemeClr val="bg1"/>
                </a:solidFill>
                <a:latin typeface="Times New Roman" panose="02020603050405020304" pitchFamily="18" charset="0"/>
                <a:cs typeface="Times New Roman" panose="02020603050405020304" pitchFamily="18" charset="0"/>
              </a:rPr>
              <a:t>Describe the Epidemiology of Pressure Ulcers.</a:t>
            </a:r>
          </a:p>
          <a:p>
            <a:r>
              <a:rPr lang="en-US" sz="3200" dirty="0">
                <a:solidFill>
                  <a:schemeClr val="bg1"/>
                </a:solidFill>
                <a:latin typeface="Times New Roman" panose="02020603050405020304" pitchFamily="18" charset="0"/>
                <a:cs typeface="Times New Roman" panose="02020603050405020304" pitchFamily="18" charset="0"/>
              </a:rPr>
              <a:t>Identify risk factors for developing Pressure Ulcers </a:t>
            </a:r>
          </a:p>
          <a:p>
            <a:r>
              <a:rPr lang="en-US" sz="3200" dirty="0">
                <a:solidFill>
                  <a:schemeClr val="bg1"/>
                </a:solidFill>
                <a:latin typeface="Times New Roman" panose="02020603050405020304" pitchFamily="18" charset="0"/>
                <a:cs typeface="Times New Roman" panose="02020603050405020304" pitchFamily="18" charset="0"/>
              </a:rPr>
              <a:t>Incorporate evidence-based CAM into the plan of care for a patient diagnosed with Pressure Ulcers. </a:t>
            </a:r>
          </a:p>
          <a:p>
            <a:r>
              <a:rPr lang="en-US" sz="3200" dirty="0">
                <a:solidFill>
                  <a:schemeClr val="bg1"/>
                </a:solidFill>
                <a:latin typeface="Times New Roman" panose="02020603050405020304" pitchFamily="18" charset="0"/>
                <a:cs typeface="Times New Roman" panose="02020603050405020304" pitchFamily="18" charset="0"/>
              </a:rPr>
              <a:t>Analyze a case presentation of a 75 years old patient diagnosed with Stage III Pressure Ulcer. </a:t>
            </a:r>
          </a:p>
          <a:p>
            <a:endParaRPr lang="en-US" dirty="0"/>
          </a:p>
        </p:txBody>
      </p:sp>
    </p:spTree>
    <p:extLst>
      <p:ext uri="{BB962C8B-B14F-4D97-AF65-F5344CB8AC3E}">
        <p14:creationId xmlns:p14="http://schemas.microsoft.com/office/powerpoint/2010/main" val="3455386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8343"/>
            <a:ext cx="9905998" cy="1364343"/>
          </a:xfrm>
        </p:spPr>
        <p:txBody>
          <a:bodyPr>
            <a:normAutofit/>
          </a:bodyPr>
          <a:lstStyle/>
          <a:p>
            <a:pPr algn="ctr"/>
            <a:r>
              <a:rPr lang="en-US" sz="4000" cap="none" dirty="0">
                <a:solidFill>
                  <a:schemeClr val="bg1"/>
                </a:solidFill>
                <a:latin typeface="Baskerville Old Face" panose="02020602080505020303" pitchFamily="18" charset="0"/>
              </a:rPr>
              <a:t>Reference</a:t>
            </a:r>
            <a:endParaRPr lang="en-US" sz="4000" dirty="0">
              <a:solidFill>
                <a:schemeClr val="bg1"/>
              </a:solidFill>
              <a:latin typeface="Baskerville Old Face" panose="02020602080505020303" pitchFamily="18" charset="0"/>
            </a:endParaRPr>
          </a:p>
        </p:txBody>
      </p:sp>
      <p:sp>
        <p:nvSpPr>
          <p:cNvPr id="3" name="Content Placeholder 2"/>
          <p:cNvSpPr>
            <a:spLocks noGrp="1"/>
          </p:cNvSpPr>
          <p:nvPr>
            <p:ph idx="1"/>
          </p:nvPr>
        </p:nvSpPr>
        <p:spPr>
          <a:xfrm>
            <a:off x="143856" y="1431236"/>
            <a:ext cx="11862614" cy="4817164"/>
          </a:xfrm>
        </p:spPr>
        <p:txBody>
          <a:bodyPr>
            <a:normAutofit/>
          </a:bodyPr>
          <a:lstStyle/>
          <a:p>
            <a:r>
              <a:rPr lang="en-US" sz="2400" dirty="0">
                <a:solidFill>
                  <a:schemeClr val="bg1"/>
                </a:solidFill>
                <a:latin typeface="Times New Roman" panose="02020603050405020304" pitchFamily="18" charset="0"/>
                <a:cs typeface="Times New Roman" panose="02020603050405020304" pitchFamily="18" charset="0"/>
              </a:rPr>
              <a:t>Bergstrom, N., &amp; Braden, B. (1992). A prospective study of pressure sore risk among  institutionalized elderly. Journal of the American Geriatrics Society, 40(8), 747-758.</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Ribeiro, S. (2015). Iyengar Yoga Therapy Intervention for Ischial Pressure Ulcers in a Patient with Amyotrophic Lateral Sclerosis: A Case Study. The Journal of Alternative and Complementary Medicine, 21(9), 578-582. doi:10.1089/acm.2014.0163</a:t>
            </a:r>
          </a:p>
          <a:p>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Mosby's dictionary of medicine, nursing &amp; health professions (8th ed.). (2009). St. Louis, MO: Mosby. Page- 1510 </a:t>
            </a:r>
          </a:p>
          <a:p>
            <a:endParaRPr lang="en-US" dirty="0"/>
          </a:p>
        </p:txBody>
      </p:sp>
    </p:spTree>
    <p:extLst>
      <p:ext uri="{BB962C8B-B14F-4D97-AF65-F5344CB8AC3E}">
        <p14:creationId xmlns:p14="http://schemas.microsoft.com/office/powerpoint/2010/main" val="300189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C73CC13-F41D-4CCF-AE0A-4D1470B5B62C}"/>
              </a:ext>
            </a:extLst>
          </p:cNvPr>
          <p:cNvSpPr>
            <a:spLocks noGrp="1"/>
          </p:cNvSpPr>
          <p:nvPr>
            <p:ph idx="4294967295"/>
          </p:nvPr>
        </p:nvSpPr>
        <p:spPr>
          <a:xfrm>
            <a:off x="168275" y="168275"/>
            <a:ext cx="12023725" cy="6543675"/>
          </a:xfrm>
        </p:spPr>
        <p:txBody>
          <a:bodyPr>
            <a:normAutofit/>
          </a:bodyPr>
          <a:lstStyle/>
          <a:p>
            <a:r>
              <a:rPr lang="en-US" sz="2800" b="1" dirty="0">
                <a:solidFill>
                  <a:schemeClr val="bg1"/>
                </a:solidFill>
                <a:latin typeface="Times New Roman" panose="02020603050405020304" pitchFamily="18" charset="0"/>
                <a:cs typeface="Times New Roman" panose="02020603050405020304" pitchFamily="18" charset="0"/>
              </a:rPr>
              <a:t>Demographics</a:t>
            </a:r>
          </a:p>
          <a:p>
            <a:pPr marL="457200" lvl="1" indent="0">
              <a:buNone/>
            </a:pPr>
            <a:r>
              <a:rPr lang="en-US" sz="2800" dirty="0">
                <a:solidFill>
                  <a:schemeClr val="bg1"/>
                </a:solidFill>
                <a:latin typeface="Times New Roman" panose="02020603050405020304" pitchFamily="18" charset="0"/>
                <a:cs typeface="Times New Roman" panose="02020603050405020304" pitchFamily="18" charset="0"/>
              </a:rPr>
              <a:t>75 years old Hispanic male, with 6 months history of stage III pressure ulcer on the sacrum , secondary to immobility and incontinence.</a:t>
            </a:r>
          </a:p>
          <a:p>
            <a:r>
              <a:rPr lang="en-US" sz="2800" b="1" dirty="0">
                <a:solidFill>
                  <a:schemeClr val="bg1"/>
                </a:solidFill>
                <a:latin typeface="Times New Roman" panose="02020603050405020304" pitchFamily="18" charset="0"/>
                <a:cs typeface="Times New Roman" panose="02020603050405020304" pitchFamily="18" charset="0"/>
              </a:rPr>
              <a:t>Medical History</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Type 2 Diabetes- diagnosed at age at age 35, Hyperlipidemia , Diabetic foot ulcers, Diabetic neuropathy.</a:t>
            </a:r>
          </a:p>
          <a:p>
            <a:r>
              <a:rPr lang="en-US" sz="2800" b="1" dirty="0">
                <a:solidFill>
                  <a:schemeClr val="bg1"/>
                </a:solidFill>
                <a:latin typeface="Times New Roman" panose="02020603050405020304" pitchFamily="18" charset="0"/>
                <a:cs typeface="Times New Roman" panose="02020603050405020304" pitchFamily="18" charset="0"/>
              </a:rPr>
              <a:t>Surgical History</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Right leg below knee amputation, 5 years ago- at age 70.</a:t>
            </a:r>
          </a:p>
          <a:p>
            <a:r>
              <a:rPr lang="en-US" sz="2800" b="1" dirty="0">
                <a:solidFill>
                  <a:schemeClr val="bg1"/>
                </a:solidFill>
                <a:latin typeface="Times New Roman" panose="02020603050405020304" pitchFamily="18" charset="0"/>
                <a:cs typeface="Times New Roman" panose="02020603050405020304" pitchFamily="18" charset="0"/>
              </a:rPr>
              <a:t>Family History </a:t>
            </a:r>
          </a:p>
          <a:p>
            <a:pPr marL="0" indent="0">
              <a:buNone/>
            </a:pPr>
            <a:r>
              <a:rPr lang="en-US" sz="2800" b="1" dirty="0">
                <a:solidFill>
                  <a:schemeClr val="bg1"/>
                </a:solidFill>
                <a:latin typeface="Times New Roman" panose="02020603050405020304" pitchFamily="18" charset="0"/>
                <a:cs typeface="Times New Roman" panose="02020603050405020304" pitchFamily="18" charset="0"/>
              </a:rPr>
              <a:t>    Mother </a:t>
            </a:r>
            <a:r>
              <a:rPr lang="en-US" sz="2800" dirty="0">
                <a:solidFill>
                  <a:schemeClr val="bg1"/>
                </a:solidFill>
                <a:latin typeface="Times New Roman" panose="02020603050405020304" pitchFamily="18" charset="0"/>
                <a:cs typeface="Times New Roman" panose="02020603050405020304" pitchFamily="18" charset="0"/>
              </a:rPr>
              <a:t>- Type two Diabetes, Hypertension and ESRD-passed away ay age 56. </a:t>
            </a:r>
          </a:p>
          <a:p>
            <a:pPr marL="0" indent="0">
              <a:buNone/>
            </a:pPr>
            <a:r>
              <a:rPr lang="en-US" sz="2800" b="1" dirty="0">
                <a:solidFill>
                  <a:schemeClr val="bg1"/>
                </a:solidFill>
                <a:latin typeface="Times New Roman" panose="02020603050405020304" pitchFamily="18" charset="0"/>
                <a:cs typeface="Times New Roman" panose="02020603050405020304" pitchFamily="18" charset="0"/>
              </a:rPr>
              <a:t>     Sisters - </a:t>
            </a:r>
            <a:r>
              <a:rPr lang="en-US" sz="2800" dirty="0">
                <a:solidFill>
                  <a:schemeClr val="bg1"/>
                </a:solidFill>
                <a:latin typeface="Times New Roman" panose="02020603050405020304" pitchFamily="18" charset="0"/>
                <a:cs typeface="Times New Roman" panose="02020603050405020304" pitchFamily="18" charset="0"/>
              </a:rPr>
              <a:t>age 50 and 58  with Type 2 Diabetes.</a:t>
            </a:r>
            <a:endParaRPr lang="en-US" dirty="0">
              <a:solidFill>
                <a:schemeClr val="bg1"/>
              </a:solidFill>
            </a:endParaRPr>
          </a:p>
        </p:txBody>
      </p:sp>
    </p:spTree>
    <p:extLst>
      <p:ext uri="{BB962C8B-B14F-4D97-AF65-F5344CB8AC3E}">
        <p14:creationId xmlns:p14="http://schemas.microsoft.com/office/powerpoint/2010/main" val="1798211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CA1A75-4052-400A-BBB1-186AEB46C794}"/>
              </a:ext>
            </a:extLst>
          </p:cNvPr>
          <p:cNvSpPr>
            <a:spLocks noGrp="1"/>
          </p:cNvSpPr>
          <p:nvPr>
            <p:ph type="title"/>
          </p:nvPr>
        </p:nvSpPr>
        <p:spPr>
          <a:xfrm>
            <a:off x="0" y="0"/>
            <a:ext cx="12192000" cy="1066800"/>
          </a:xfrm>
        </p:spPr>
        <p:txBody>
          <a:bodyPr>
            <a:normAutofit/>
          </a:bodyPr>
          <a:lstStyle/>
          <a:p>
            <a:pPr algn="ctr"/>
            <a:r>
              <a:rPr lang="en-US" sz="5400" b="1" cap="none" dirty="0">
                <a:solidFill>
                  <a:schemeClr val="bg1"/>
                </a:solidFill>
                <a:latin typeface="Times New Roman" panose="02020603050405020304" pitchFamily="18" charset="0"/>
                <a:cs typeface="Times New Roman" panose="02020603050405020304" pitchFamily="18" charset="0"/>
              </a:rPr>
              <a:t>PRESENT THE PATIENT </a:t>
            </a:r>
          </a:p>
        </p:txBody>
      </p:sp>
      <p:sp>
        <p:nvSpPr>
          <p:cNvPr id="8" name="Content Placeholder 7">
            <a:extLst>
              <a:ext uri="{FF2B5EF4-FFF2-40B4-BE49-F238E27FC236}">
                <a16:creationId xmlns:a16="http://schemas.microsoft.com/office/drawing/2014/main" id="{112E245C-00D7-47D2-9371-6A675AEEF312}"/>
              </a:ext>
            </a:extLst>
          </p:cNvPr>
          <p:cNvSpPr>
            <a:spLocks noGrp="1"/>
          </p:cNvSpPr>
          <p:nvPr>
            <p:ph idx="1"/>
          </p:nvPr>
        </p:nvSpPr>
        <p:spPr>
          <a:xfrm>
            <a:off x="0" y="1066800"/>
            <a:ext cx="12192000" cy="5791200"/>
          </a:xfrm>
        </p:spPr>
        <p:txBody>
          <a:bodyPr/>
          <a:lstStyle/>
          <a:p>
            <a:pPr>
              <a:buFont typeface="Wingdings" panose="05000000000000000000" pitchFamily="2" charset="2"/>
              <a:buChar char="q"/>
            </a:pPr>
            <a:r>
              <a:rPr lang="en-US" sz="2800" b="1" dirty="0">
                <a:solidFill>
                  <a:schemeClr val="bg1"/>
                </a:solidFill>
                <a:latin typeface="Times New Roman" panose="02020603050405020304" pitchFamily="18" charset="0"/>
                <a:cs typeface="Times New Roman" panose="02020603050405020304" pitchFamily="18" charset="0"/>
              </a:rPr>
              <a:t>List of medications:</a:t>
            </a:r>
          </a:p>
          <a:p>
            <a:pPr>
              <a:buFont typeface="Wingdings" panose="05000000000000000000" pitchFamily="2" charset="2"/>
              <a:buChar char="§"/>
            </a:pPr>
            <a:r>
              <a:rPr lang="en-US" sz="2800" dirty="0">
                <a:solidFill>
                  <a:schemeClr val="bg1"/>
                </a:solidFill>
                <a:latin typeface="Times New Roman" panose="02020603050405020304" pitchFamily="18" charset="0"/>
                <a:cs typeface="Times New Roman" panose="02020603050405020304" pitchFamily="18" charset="0"/>
              </a:rPr>
              <a:t>Metformin 500 mg P.O. BID.</a:t>
            </a:r>
          </a:p>
          <a:p>
            <a:pPr>
              <a:buFont typeface="Wingdings" panose="05000000000000000000" pitchFamily="2" charset="2"/>
              <a:buChar char="§"/>
            </a:pPr>
            <a:r>
              <a:rPr lang="en-US" sz="2800" dirty="0">
                <a:solidFill>
                  <a:schemeClr val="bg1"/>
                </a:solidFill>
                <a:latin typeface="Times New Roman" panose="02020603050405020304" pitchFamily="18" charset="0"/>
                <a:cs typeface="Times New Roman" panose="02020603050405020304" pitchFamily="18" charset="0"/>
              </a:rPr>
              <a:t>Atorvastatin 40 mg P.O. daily.</a:t>
            </a:r>
          </a:p>
          <a:p>
            <a:pPr>
              <a:buFont typeface="Wingdings" panose="05000000000000000000" pitchFamily="2" charset="2"/>
              <a:buChar char="§"/>
            </a:pPr>
            <a:r>
              <a:rPr lang="en-US" sz="2800" dirty="0">
                <a:solidFill>
                  <a:schemeClr val="bg1"/>
                </a:solidFill>
                <a:latin typeface="Times New Roman" panose="02020603050405020304" pitchFamily="18" charset="0"/>
                <a:cs typeface="Times New Roman" panose="02020603050405020304" pitchFamily="18" charset="0"/>
              </a:rPr>
              <a:t>Gabapentin 300 mg P.O BID</a:t>
            </a:r>
          </a:p>
          <a:p>
            <a:pPr>
              <a:buFont typeface="Wingdings" panose="05000000000000000000" pitchFamily="2" charset="2"/>
              <a:buChar char="§"/>
            </a:pPr>
            <a:r>
              <a:rPr lang="en-US" sz="2800" dirty="0">
                <a:solidFill>
                  <a:schemeClr val="bg1"/>
                </a:solidFill>
                <a:latin typeface="Times New Roman" panose="02020603050405020304" pitchFamily="18" charset="0"/>
                <a:cs typeface="Times New Roman" panose="02020603050405020304" pitchFamily="18" charset="0"/>
              </a:rPr>
              <a:t>Norco 5mg every 4 hours P.O PRN   for  pain </a:t>
            </a:r>
          </a:p>
          <a:p>
            <a:pPr>
              <a:buFont typeface="Wingdings" panose="05000000000000000000" pitchFamily="2" charset="2"/>
              <a:buChar char="§"/>
            </a:pPr>
            <a:endParaRPr lang="en-US" sz="28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800" b="1" dirty="0">
                <a:solidFill>
                  <a:schemeClr val="bg1"/>
                </a:solidFill>
                <a:latin typeface="Times New Roman" panose="02020603050405020304" pitchFamily="18" charset="0"/>
                <a:cs typeface="Times New Roman" panose="02020603050405020304" pitchFamily="18" charset="0"/>
              </a:rPr>
              <a:t>Use of CAM including lifestyle modifications.</a:t>
            </a:r>
          </a:p>
          <a:p>
            <a:r>
              <a:rPr lang="en-US" sz="2800" dirty="0">
                <a:solidFill>
                  <a:schemeClr val="bg1"/>
                </a:solidFill>
                <a:latin typeface="Times New Roman" panose="02020603050405020304" pitchFamily="18" charset="0"/>
                <a:cs typeface="Times New Roman" panose="02020603050405020304" pitchFamily="18" charset="0"/>
              </a:rPr>
              <a:t>Daily wound care with Honey dressings. </a:t>
            </a:r>
          </a:p>
          <a:p>
            <a:r>
              <a:rPr lang="en-US" sz="2800" dirty="0">
                <a:solidFill>
                  <a:schemeClr val="bg1"/>
                </a:solidFill>
                <a:latin typeface="Times New Roman" panose="02020603050405020304" pitchFamily="18" charset="0"/>
                <a:cs typeface="Times New Roman" panose="02020603050405020304" pitchFamily="18" charset="0"/>
              </a:rPr>
              <a:t>Iyengar Yoga Therapy Intervention</a:t>
            </a:r>
          </a:p>
          <a:p>
            <a:r>
              <a:rPr lang="en-US" sz="2800" dirty="0">
                <a:solidFill>
                  <a:schemeClr val="bg1"/>
                </a:solidFill>
                <a:latin typeface="Times New Roman" panose="02020603050405020304" pitchFamily="18" charset="0"/>
                <a:cs typeface="Times New Roman" panose="02020603050405020304" pitchFamily="18" charset="0"/>
              </a:rPr>
              <a:t>Recommended change in diet, exercise or yoga daily.</a:t>
            </a:r>
            <a:endParaRPr lang="en-US" dirty="0"/>
          </a:p>
        </p:txBody>
      </p:sp>
    </p:spTree>
    <p:extLst>
      <p:ext uri="{BB962C8B-B14F-4D97-AF65-F5344CB8AC3E}">
        <p14:creationId xmlns:p14="http://schemas.microsoft.com/office/powerpoint/2010/main" val="71472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FF07-AFBF-474C-BEA7-8F264B34847E}"/>
              </a:ext>
            </a:extLst>
          </p:cNvPr>
          <p:cNvSpPr>
            <a:spLocks noGrp="1"/>
          </p:cNvSpPr>
          <p:nvPr>
            <p:ph type="title"/>
          </p:nvPr>
        </p:nvSpPr>
        <p:spPr>
          <a:xfrm>
            <a:off x="0" y="0"/>
            <a:ext cx="12192000" cy="914400"/>
          </a:xfrm>
        </p:spPr>
        <p:txBody>
          <a:bodyPr>
            <a:normAutofit fontScale="90000"/>
          </a:bodyPr>
          <a:lstStyle/>
          <a:p>
            <a:pPr algn="ctr"/>
            <a:r>
              <a:rPr lang="en-US" sz="4400" b="1" cap="none" dirty="0">
                <a:solidFill>
                  <a:schemeClr val="bg1"/>
                </a:solidFill>
                <a:latin typeface="Times New Roman" panose="02020603050405020304" pitchFamily="18" charset="0"/>
                <a:cs typeface="Times New Roman" panose="02020603050405020304" pitchFamily="18" charset="0"/>
              </a:rPr>
              <a:t> </a:t>
            </a:r>
            <a:r>
              <a:rPr lang="en-US" sz="4400" b="1" dirty="0">
                <a:solidFill>
                  <a:schemeClr val="bg1"/>
                </a:solidFill>
                <a:latin typeface="Times New Roman" panose="02020603050405020304" pitchFamily="18" charset="0"/>
                <a:cs typeface="Times New Roman" panose="02020603050405020304" pitchFamily="18" charset="0"/>
              </a:rPr>
              <a:t>PRESENT THE PATIENT</a:t>
            </a:r>
            <a:br>
              <a:rPr lang="en-US" sz="4400" b="1" cap="none" dirty="0">
                <a:solidFill>
                  <a:schemeClr val="bg1"/>
                </a:solidFill>
                <a:latin typeface="Times New Roman" panose="02020603050405020304" pitchFamily="18" charset="0"/>
                <a:cs typeface="Times New Roman" panose="02020603050405020304" pitchFamily="18" charset="0"/>
              </a:rPr>
            </a:br>
            <a:r>
              <a:rPr lang="en-US" sz="4400" b="1" cap="none" dirty="0">
                <a:solidFill>
                  <a:schemeClr val="bg1"/>
                </a:solidFill>
                <a:latin typeface="Times New Roman" panose="02020603050405020304" pitchFamily="18" charset="0"/>
                <a:cs typeface="Times New Roman" panose="02020603050405020304" pitchFamily="18" charset="0"/>
              </a:rPr>
              <a:t>REVIEW OF SYSTEM ( SUBJECTIVE)</a:t>
            </a:r>
          </a:p>
        </p:txBody>
      </p:sp>
      <p:sp>
        <p:nvSpPr>
          <p:cNvPr id="3" name="Content Placeholder 2">
            <a:extLst>
              <a:ext uri="{FF2B5EF4-FFF2-40B4-BE49-F238E27FC236}">
                <a16:creationId xmlns:a16="http://schemas.microsoft.com/office/drawing/2014/main" id="{E29472EC-2360-4C70-AC9B-70163404AD95}"/>
              </a:ext>
            </a:extLst>
          </p:cNvPr>
          <p:cNvSpPr>
            <a:spLocks noGrp="1"/>
          </p:cNvSpPr>
          <p:nvPr>
            <p:ph idx="1"/>
          </p:nvPr>
        </p:nvSpPr>
        <p:spPr>
          <a:xfrm>
            <a:off x="0" y="1364974"/>
            <a:ext cx="11987213" cy="5307289"/>
          </a:xfrm>
        </p:spPr>
        <p:txBody>
          <a:bodyPr>
            <a:noAutofit/>
          </a:bodyPr>
          <a:lstStyle/>
          <a:p>
            <a:r>
              <a:rPr lang="en-US" sz="2800" dirty="0">
                <a:solidFill>
                  <a:schemeClr val="bg1"/>
                </a:solidFill>
                <a:latin typeface="Times New Roman" panose="02020603050405020304" pitchFamily="18" charset="0"/>
                <a:cs typeface="Times New Roman" panose="02020603050405020304" pitchFamily="18" charset="0"/>
              </a:rPr>
              <a:t>75,year old male with complaints of pain due to Stage III pressure ulcer.</a:t>
            </a:r>
          </a:p>
          <a:p>
            <a:r>
              <a:rPr lang="en-US" sz="2800" dirty="0">
                <a:solidFill>
                  <a:schemeClr val="bg1"/>
                </a:solidFill>
                <a:latin typeface="Times New Roman" panose="02020603050405020304" pitchFamily="18" charset="0"/>
                <a:cs typeface="Times New Roman" panose="02020603050405020304" pitchFamily="18" charset="0"/>
              </a:rPr>
              <a:t>Denies shortness of breath, chest pain.</a:t>
            </a:r>
          </a:p>
          <a:p>
            <a:r>
              <a:rPr lang="en-US" sz="2800" dirty="0">
                <a:solidFill>
                  <a:schemeClr val="bg1"/>
                </a:solidFill>
                <a:latin typeface="Times New Roman" panose="02020603050405020304" pitchFamily="18" charset="0"/>
                <a:cs typeface="Times New Roman" panose="02020603050405020304" pitchFamily="18" charset="0"/>
              </a:rPr>
              <a:t>Reports tenderness on bilateral greater trochanteric areas.</a:t>
            </a:r>
          </a:p>
          <a:p>
            <a:r>
              <a:rPr lang="en-US" sz="2800" dirty="0">
                <a:solidFill>
                  <a:schemeClr val="bg1"/>
                </a:solidFill>
                <a:latin typeface="Times New Roman" panose="02020603050405020304" pitchFamily="18" charset="0"/>
                <a:cs typeface="Times New Roman" panose="02020603050405020304" pitchFamily="18" charset="0"/>
              </a:rPr>
              <a:t>Reports unable to ambulate w/o assistance, mostly wheelchair bound</a:t>
            </a:r>
          </a:p>
          <a:p>
            <a:r>
              <a:rPr lang="en-US" sz="2800" dirty="0">
                <a:solidFill>
                  <a:schemeClr val="bg1"/>
                </a:solidFill>
                <a:latin typeface="Times New Roman" panose="02020603050405020304" pitchFamily="18" charset="0"/>
                <a:cs typeface="Times New Roman" panose="02020603050405020304" pitchFamily="18" charset="0"/>
              </a:rPr>
              <a:t>Nutrition poor</a:t>
            </a:r>
          </a:p>
          <a:p>
            <a:r>
              <a:rPr lang="en-US" sz="2800" dirty="0">
                <a:solidFill>
                  <a:schemeClr val="bg1"/>
                </a:solidFill>
                <a:latin typeface="Times New Roman" panose="02020603050405020304" pitchFamily="18" charset="0"/>
                <a:cs typeface="Times New Roman" panose="02020603050405020304" pitchFamily="18" charset="0"/>
              </a:rPr>
              <a:t>Reports that he is able to move himself slightly in bed but needs complete assistance to get out of bed.</a:t>
            </a:r>
          </a:p>
          <a:p>
            <a:r>
              <a:rPr lang="en-US" sz="2800" dirty="0">
                <a:solidFill>
                  <a:schemeClr val="bg1"/>
                </a:solidFill>
                <a:latin typeface="Times New Roman" panose="02020603050405020304" pitchFamily="18" charset="0"/>
                <a:cs typeface="Times New Roman" panose="02020603050405020304" pitchFamily="18" charset="0"/>
              </a:rPr>
              <a:t> Reports episodes of incontinence both bowl and bladder.</a:t>
            </a:r>
          </a:p>
          <a:p>
            <a:r>
              <a:rPr lang="en-US" sz="2800" dirty="0">
                <a:solidFill>
                  <a:schemeClr val="bg1"/>
                </a:solidFill>
                <a:latin typeface="Times New Roman" panose="02020603050405020304" pitchFamily="18" charset="0"/>
                <a:cs typeface="Times New Roman" panose="02020603050405020304" pitchFamily="18" charset="0"/>
              </a:rPr>
              <a:t>Feels depressed due to disease process ( immobility , poor healing pressure ulcer). </a:t>
            </a:r>
          </a:p>
          <a:p>
            <a:pPr lvl="7"/>
            <a:endParaRPr lang="en-US" sz="2800" b="1" dirty="0">
              <a:latin typeface="Times New Roman" panose="02020603050405020304" pitchFamily="18" charset="0"/>
              <a:cs typeface="Times New Roman" panose="02020603050405020304" pitchFamily="18" charset="0"/>
            </a:endParaRPr>
          </a:p>
          <a:p>
            <a:endParaRPr lang="en-US" sz="2800" dirty="0"/>
          </a:p>
          <a:p>
            <a:endParaRPr lang="en-US" sz="2800" dirty="0"/>
          </a:p>
        </p:txBody>
      </p:sp>
    </p:spTree>
    <p:extLst>
      <p:ext uri="{BB962C8B-B14F-4D97-AF65-F5344CB8AC3E}">
        <p14:creationId xmlns:p14="http://schemas.microsoft.com/office/powerpoint/2010/main" val="22771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F0C2-2C73-4626-9C24-7DB9372CB42A}"/>
              </a:ext>
            </a:extLst>
          </p:cNvPr>
          <p:cNvSpPr>
            <a:spLocks noGrp="1"/>
          </p:cNvSpPr>
          <p:nvPr>
            <p:ph type="title"/>
          </p:nvPr>
        </p:nvSpPr>
        <p:spPr>
          <a:xfrm>
            <a:off x="0" y="0"/>
            <a:ext cx="12192000" cy="109728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 </a:t>
            </a:r>
            <a:r>
              <a:rPr lang="en-US" b="1" dirty="0">
                <a:solidFill>
                  <a:schemeClr val="bg1"/>
                </a:solidFill>
                <a:latin typeface="Times New Roman" panose="02020603050405020304" pitchFamily="18" charset="0"/>
                <a:cs typeface="Times New Roman" panose="02020603050405020304" pitchFamily="18" charset="0"/>
              </a:rPr>
              <a:t>PRESENT THE PATIENT </a:t>
            </a:r>
            <a:br>
              <a:rPr lang="en-US" b="1" dirty="0">
                <a:solidFill>
                  <a:schemeClr val="bg1"/>
                </a:solidFill>
                <a:latin typeface="Times New Roman" panose="02020603050405020304" pitchFamily="18" charset="0"/>
                <a:cs typeface="Times New Roman" panose="02020603050405020304" pitchFamily="18" charset="0"/>
              </a:rPr>
            </a:br>
            <a:r>
              <a:rPr lang="en-US" b="1" cap="none" dirty="0">
                <a:solidFill>
                  <a:schemeClr val="bg1"/>
                </a:solidFill>
                <a:latin typeface="Times New Roman" panose="02020603050405020304" pitchFamily="18" charset="0"/>
                <a:cs typeface="Times New Roman" panose="02020603050405020304" pitchFamily="18" charset="0"/>
              </a:rPr>
              <a:t>Physical Examination (Objective)</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C1FA0D0-472D-4D1B-89D3-20D44A2D0947}"/>
              </a:ext>
            </a:extLst>
          </p:cNvPr>
          <p:cNvSpPr>
            <a:spLocks noGrp="1"/>
          </p:cNvSpPr>
          <p:nvPr>
            <p:ph idx="1"/>
          </p:nvPr>
        </p:nvSpPr>
        <p:spPr>
          <a:xfrm>
            <a:off x="126610" y="1223890"/>
            <a:ext cx="12065390" cy="5634110"/>
          </a:xfrm>
        </p:spPr>
        <p:txBody>
          <a:bodyPr>
            <a:normAutofit fontScale="92500" lnSpcReduction="20000"/>
          </a:bodyPr>
          <a:lstStyle/>
          <a:p>
            <a:r>
              <a:rPr lang="en-US" sz="2800" b="1" dirty="0">
                <a:solidFill>
                  <a:schemeClr val="bg1"/>
                </a:solidFill>
                <a:latin typeface="Times New Roman" panose="02020603050405020304" pitchFamily="18" charset="0"/>
                <a:cs typeface="Times New Roman" panose="02020603050405020304" pitchFamily="18" charset="0"/>
              </a:rPr>
              <a:t>Vitals</a:t>
            </a:r>
            <a:r>
              <a:rPr lang="en-US" sz="2800" dirty="0">
                <a:solidFill>
                  <a:schemeClr val="bg1"/>
                </a:solidFill>
                <a:latin typeface="Times New Roman" panose="02020603050405020304" pitchFamily="18" charset="0"/>
                <a:cs typeface="Times New Roman" panose="02020603050405020304" pitchFamily="18" charset="0"/>
              </a:rPr>
              <a:t>: T98.0, R 20, BP 120/70, P 80 and regular, </a:t>
            </a:r>
            <a:r>
              <a:rPr lang="en-US" sz="2800" dirty="0" err="1">
                <a:solidFill>
                  <a:schemeClr val="bg1"/>
                </a:solidFill>
                <a:latin typeface="Times New Roman" panose="02020603050405020304" pitchFamily="18" charset="0"/>
                <a:cs typeface="Times New Roman" panose="02020603050405020304" pitchFamily="18" charset="0"/>
              </a:rPr>
              <a:t>Wt</a:t>
            </a:r>
            <a:r>
              <a:rPr lang="en-US" sz="2800" dirty="0">
                <a:solidFill>
                  <a:schemeClr val="bg1"/>
                </a:solidFill>
                <a:latin typeface="Times New Roman" panose="02020603050405020304" pitchFamily="18" charset="0"/>
                <a:cs typeface="Times New Roman" panose="02020603050405020304" pitchFamily="18" charset="0"/>
              </a:rPr>
              <a:t> 60 kg, </a:t>
            </a:r>
            <a:r>
              <a:rPr lang="en-US" sz="2800" dirty="0" err="1">
                <a:solidFill>
                  <a:schemeClr val="bg1"/>
                </a:solidFill>
                <a:latin typeface="Times New Roman" panose="02020603050405020304" pitchFamily="18" charset="0"/>
                <a:cs typeface="Times New Roman" panose="02020603050405020304" pitchFamily="18" charset="0"/>
              </a:rPr>
              <a:t>Ht</a:t>
            </a:r>
            <a:r>
              <a:rPr lang="en-US" sz="2800" dirty="0">
                <a:solidFill>
                  <a:schemeClr val="bg1"/>
                </a:solidFill>
                <a:latin typeface="Times New Roman" panose="02020603050405020304" pitchFamily="18" charset="0"/>
                <a:cs typeface="Times New Roman" panose="02020603050405020304" pitchFamily="18" charset="0"/>
              </a:rPr>
              <a:t> 180 cm, Labs: HgbA1C- 6.8%</a:t>
            </a:r>
          </a:p>
          <a:p>
            <a:r>
              <a:rPr lang="en-US" sz="28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General: </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Well groomed. Sitting in a wheel chair.</a:t>
            </a:r>
          </a:p>
          <a:p>
            <a:r>
              <a:rPr lang="en-US" sz="2800" b="1" dirty="0">
                <a:solidFill>
                  <a:schemeClr val="bg1"/>
                </a:solidFill>
                <a:latin typeface="Times New Roman" panose="02020603050405020304" pitchFamily="18" charset="0"/>
                <a:cs typeface="Times New Roman" panose="02020603050405020304" pitchFamily="18" charset="0"/>
              </a:rPr>
              <a:t>HEENT</a:t>
            </a:r>
            <a:r>
              <a:rPr lang="en-US" sz="2800" dirty="0">
                <a:solidFill>
                  <a:schemeClr val="bg1"/>
                </a:solidFill>
                <a:latin typeface="Times New Roman" panose="02020603050405020304" pitchFamily="18" charset="0"/>
                <a:cs typeface="Times New Roman" panose="02020603050405020304" pitchFamily="18" charset="0"/>
              </a:rPr>
              <a:t> - unremarkable</a:t>
            </a:r>
          </a:p>
          <a:p>
            <a:r>
              <a:rPr lang="en-US" sz="2800" b="1" dirty="0">
                <a:solidFill>
                  <a:schemeClr val="bg1"/>
                </a:solidFill>
                <a:latin typeface="Times New Roman" panose="02020603050405020304" pitchFamily="18" charset="0"/>
                <a:cs typeface="Times New Roman" panose="02020603050405020304" pitchFamily="18" charset="0"/>
              </a:rPr>
              <a:t>Neck</a:t>
            </a:r>
            <a:r>
              <a:rPr lang="en-US" sz="2800" dirty="0">
                <a:solidFill>
                  <a:schemeClr val="bg1"/>
                </a:solidFill>
                <a:latin typeface="Times New Roman" panose="02020603050405020304" pitchFamily="18" charset="0"/>
                <a:cs typeface="Times New Roman" panose="02020603050405020304" pitchFamily="18" charset="0"/>
              </a:rPr>
              <a:t> - supple, No JVD, no bruit, no lymphadenopathy</a:t>
            </a:r>
          </a:p>
          <a:p>
            <a:r>
              <a:rPr lang="en-US" sz="2800" b="1" dirty="0">
                <a:solidFill>
                  <a:schemeClr val="bg1"/>
                </a:solidFill>
                <a:latin typeface="Times New Roman" panose="02020603050405020304" pitchFamily="18" charset="0"/>
                <a:cs typeface="Times New Roman" panose="02020603050405020304" pitchFamily="18" charset="0"/>
              </a:rPr>
              <a:t>Heart</a:t>
            </a:r>
            <a:r>
              <a:rPr lang="en-US" sz="2800" dirty="0">
                <a:solidFill>
                  <a:schemeClr val="bg1"/>
                </a:solidFill>
                <a:latin typeface="Times New Roman" panose="02020603050405020304" pitchFamily="18" charset="0"/>
                <a:cs typeface="Times New Roman" panose="02020603050405020304" pitchFamily="18" charset="0"/>
              </a:rPr>
              <a:t> - RRR w/o murmur , no S3 nor S4</a:t>
            </a:r>
          </a:p>
          <a:p>
            <a:r>
              <a:rPr lang="en-US" sz="2800" b="1" dirty="0">
                <a:solidFill>
                  <a:schemeClr val="bg1"/>
                </a:solidFill>
                <a:latin typeface="Times New Roman" panose="02020603050405020304" pitchFamily="18" charset="0"/>
                <a:cs typeface="Times New Roman" panose="02020603050405020304" pitchFamily="18" charset="0"/>
              </a:rPr>
              <a:t>Lungs</a:t>
            </a:r>
            <a:r>
              <a:rPr lang="en-US" sz="2800" dirty="0">
                <a:solidFill>
                  <a:schemeClr val="bg1"/>
                </a:solidFill>
                <a:latin typeface="Times New Roman" panose="02020603050405020304" pitchFamily="18" charset="0"/>
                <a:cs typeface="Times New Roman" panose="02020603050405020304" pitchFamily="18" charset="0"/>
              </a:rPr>
              <a:t> - Bilateral lower lobe end inspiratory crackles, no </a:t>
            </a:r>
            <a:r>
              <a:rPr lang="en-US" sz="2800" dirty="0" err="1">
                <a:solidFill>
                  <a:schemeClr val="bg1"/>
                </a:solidFill>
                <a:latin typeface="Times New Roman" panose="02020603050405020304" pitchFamily="18" charset="0"/>
                <a:cs typeface="Times New Roman" panose="02020603050405020304" pitchFamily="18" charset="0"/>
              </a:rPr>
              <a:t>rhonci</a:t>
            </a:r>
            <a:endParaRPr lang="en-US" sz="2800" dirty="0">
              <a:solidFill>
                <a:schemeClr val="bg1"/>
              </a:solidFill>
              <a:latin typeface="Times New Roman" panose="02020603050405020304" pitchFamily="18" charset="0"/>
              <a:cs typeface="Times New Roman" panose="02020603050405020304" pitchFamily="18" charset="0"/>
            </a:endParaRPr>
          </a:p>
          <a:p>
            <a:r>
              <a:rPr lang="en-US" sz="2800" b="1" dirty="0">
                <a:solidFill>
                  <a:schemeClr val="bg1"/>
                </a:solidFill>
                <a:latin typeface="Times New Roman" panose="02020603050405020304" pitchFamily="18" charset="0"/>
                <a:cs typeface="Times New Roman" panose="02020603050405020304" pitchFamily="18" charset="0"/>
              </a:rPr>
              <a:t>Abdomen</a:t>
            </a:r>
            <a:r>
              <a:rPr lang="en-US" sz="2800" dirty="0">
                <a:solidFill>
                  <a:schemeClr val="bg1"/>
                </a:solidFill>
                <a:latin typeface="Times New Roman" panose="02020603050405020304" pitchFamily="18" charset="0"/>
                <a:cs typeface="Times New Roman" panose="02020603050405020304" pitchFamily="18" charset="0"/>
              </a:rPr>
              <a:t> - BS+ x 4 Q, no mass or organomegaly</a:t>
            </a:r>
          </a:p>
          <a:p>
            <a:r>
              <a:rPr lang="en-US" sz="2800" b="1" dirty="0">
                <a:solidFill>
                  <a:schemeClr val="bg1"/>
                </a:solidFill>
                <a:latin typeface="Times New Roman" panose="02020603050405020304" pitchFamily="18" charset="0"/>
                <a:cs typeface="Times New Roman" panose="02020603050405020304" pitchFamily="18" charset="0"/>
              </a:rPr>
              <a:t>Extremities</a:t>
            </a:r>
            <a:r>
              <a:rPr lang="en-US" sz="2800" dirty="0">
                <a:solidFill>
                  <a:schemeClr val="bg1"/>
                </a:solidFill>
                <a:latin typeface="Times New Roman" panose="02020603050405020304" pitchFamily="18" charset="0"/>
                <a:cs typeface="Times New Roman" panose="02020603050405020304" pitchFamily="18" charset="0"/>
              </a:rPr>
              <a:t> - slight tenderness to palpation over bilateral greater trochanters R&gt;L. Left leg pulses intact in posterior tibial and dorsalis pedis. Right leg with BKA , stump without any skin breakdown.</a:t>
            </a:r>
          </a:p>
          <a:p>
            <a:r>
              <a:rPr lang="en-US" sz="2800" b="1" dirty="0">
                <a:solidFill>
                  <a:schemeClr val="bg1"/>
                </a:solidFill>
                <a:latin typeface="Times New Roman" panose="02020603050405020304" pitchFamily="18" charset="0"/>
                <a:cs typeface="Times New Roman" panose="02020603050405020304" pitchFamily="18" charset="0"/>
              </a:rPr>
              <a:t>Skin </a:t>
            </a:r>
            <a:r>
              <a:rPr lang="en-US" sz="2800" dirty="0">
                <a:solidFill>
                  <a:schemeClr val="bg1"/>
                </a:solidFill>
                <a:latin typeface="Times New Roman" panose="02020603050405020304" pitchFamily="18" charset="0"/>
                <a:cs typeface="Times New Roman" panose="02020603050405020304" pitchFamily="18" charset="0"/>
              </a:rPr>
              <a:t>- Stage III diabetic ulcer noticed on the sacrum measuring 3inch x 3inch x 3 cm deep, No tunneling  . Scant purulent drainage was observed , wound bed covered with white slough.</a:t>
            </a:r>
          </a:p>
          <a:p>
            <a:endParaRPr lang="en-US" dirty="0"/>
          </a:p>
          <a:p>
            <a:endParaRPr lang="en-US" dirty="0"/>
          </a:p>
        </p:txBody>
      </p:sp>
    </p:spTree>
    <p:extLst>
      <p:ext uri="{BB962C8B-B14F-4D97-AF65-F5344CB8AC3E}">
        <p14:creationId xmlns:p14="http://schemas.microsoft.com/office/powerpoint/2010/main" val="389265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E1B3-4BFC-4BF8-8C02-13E0F3DB1A8C}"/>
              </a:ext>
            </a:extLst>
          </p:cNvPr>
          <p:cNvSpPr>
            <a:spLocks noGrp="1"/>
          </p:cNvSpPr>
          <p:nvPr>
            <p:ph type="title"/>
          </p:nvPr>
        </p:nvSpPr>
        <p:spPr/>
        <p:txBody>
          <a:bodyPr/>
          <a:lstStyle/>
          <a:p>
            <a:endParaRPr lang="en-US" dirty="0"/>
          </a:p>
        </p:txBody>
      </p:sp>
      <p:sp>
        <p:nvSpPr>
          <p:cNvPr id="9" name="Content Placeholder 8">
            <a:extLst>
              <a:ext uri="{FF2B5EF4-FFF2-40B4-BE49-F238E27FC236}">
                <a16:creationId xmlns:a16="http://schemas.microsoft.com/office/drawing/2014/main" id="{2EEDE852-A9C8-4BA7-A822-C19136E9DD97}"/>
              </a:ext>
            </a:extLst>
          </p:cNvPr>
          <p:cNvSpPr>
            <a:spLocks noGrp="1"/>
          </p:cNvSpPr>
          <p:nvPr>
            <p:ph idx="1"/>
          </p:nvPr>
        </p:nvSpPr>
        <p:spPr>
          <a:xfrm>
            <a:off x="0" y="4972050"/>
            <a:ext cx="12015788" cy="1885950"/>
          </a:xfrm>
        </p:spPr>
        <p:txBody>
          <a:bodyPr>
            <a:normAutofit/>
          </a:bodyPr>
          <a:lstStyle/>
          <a:p>
            <a:pPr marL="0" indent="0">
              <a:buNone/>
            </a:pPr>
            <a:r>
              <a:rPr lang="en-US" sz="2800" b="1" dirty="0">
                <a:solidFill>
                  <a:schemeClr val="bg1"/>
                </a:solidFill>
                <a:latin typeface="Times New Roman" panose="02020603050405020304" pitchFamily="18" charset="0"/>
                <a:cs typeface="Times New Roman" panose="02020603050405020304" pitchFamily="18" charset="0"/>
              </a:rPr>
              <a:t>Sensory = 2; Moisture = 3; Activity = 2; Mobility =2; Nutrition = 3; Friction = 1; Total Score = 13 (&lt;18  high risk)</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a:t>
            </a:r>
          </a:p>
        </p:txBody>
      </p:sp>
      <p:pic>
        <p:nvPicPr>
          <p:cNvPr id="7" name="Picture 6" descr="A close up of a newspaper&#10;&#10;Description automatically generated">
            <a:extLst>
              <a:ext uri="{FF2B5EF4-FFF2-40B4-BE49-F238E27FC236}">
                <a16:creationId xmlns:a16="http://schemas.microsoft.com/office/drawing/2014/main" id="{78285411-DDB0-4FB7-A351-115FF5BFD1ED}"/>
              </a:ext>
            </a:extLst>
          </p:cNvPr>
          <p:cNvPicPr>
            <a:picLocks noChangeAspect="1"/>
          </p:cNvPicPr>
          <p:nvPr/>
        </p:nvPicPr>
        <p:blipFill>
          <a:blip r:embed="rId2"/>
          <a:stretch>
            <a:fillRect/>
          </a:stretch>
        </p:blipFill>
        <p:spPr>
          <a:xfrm>
            <a:off x="0" y="-124046"/>
            <a:ext cx="12192000" cy="5110164"/>
          </a:xfrm>
          <a:prstGeom prst="rect">
            <a:avLst/>
          </a:prstGeom>
        </p:spPr>
      </p:pic>
    </p:spTree>
    <p:extLst>
      <p:ext uri="{BB962C8B-B14F-4D97-AF65-F5344CB8AC3E}">
        <p14:creationId xmlns:p14="http://schemas.microsoft.com/office/powerpoint/2010/main" val="76533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7C29-2F32-40D1-8F3F-7EEECE20202B}"/>
              </a:ext>
            </a:extLst>
          </p:cNvPr>
          <p:cNvSpPr>
            <a:spLocks noGrp="1"/>
          </p:cNvSpPr>
          <p:nvPr>
            <p:ph type="title"/>
          </p:nvPr>
        </p:nvSpPr>
        <p:spPr>
          <a:xfrm>
            <a:off x="0" y="1"/>
            <a:ext cx="12192000" cy="1042988"/>
          </a:xfrm>
        </p:spPr>
        <p:txBody>
          <a:bodyPr>
            <a:normAutofit fontScale="90000"/>
          </a:bodyPr>
          <a:lstStyle/>
          <a:p>
            <a:pPr algn="ctr"/>
            <a:r>
              <a:rPr lang="en-US" sz="6000" b="1" dirty="0">
                <a:solidFill>
                  <a:schemeClr val="bg1"/>
                </a:solidFill>
                <a:latin typeface="Times New Roman" panose="02020603050405020304" pitchFamily="18" charset="0"/>
                <a:cs typeface="Times New Roman" panose="02020603050405020304" pitchFamily="18" charset="0"/>
              </a:rPr>
              <a:t>PRESENT THE PATIENT:</a:t>
            </a:r>
            <a:br>
              <a:rPr lang="en-US" b="1" dirty="0"/>
            </a:br>
            <a:r>
              <a:rPr lang="en-US" b="1" cap="none" dirty="0">
                <a:solidFill>
                  <a:schemeClr val="bg1"/>
                </a:solidFill>
                <a:latin typeface="Times New Roman" panose="02020603050405020304" pitchFamily="18" charset="0"/>
                <a:cs typeface="Times New Roman" panose="02020603050405020304" pitchFamily="18" charset="0"/>
              </a:rPr>
              <a:t>Assessment</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58BC15A-7964-4376-B7C3-63934E368AE7}"/>
              </a:ext>
            </a:extLst>
          </p:cNvPr>
          <p:cNvSpPr>
            <a:spLocks noGrp="1"/>
          </p:cNvSpPr>
          <p:nvPr>
            <p:ph idx="1"/>
          </p:nvPr>
        </p:nvSpPr>
        <p:spPr>
          <a:xfrm>
            <a:off x="0" y="1477106"/>
            <a:ext cx="12192000" cy="5549705"/>
          </a:xfrm>
        </p:spPr>
        <p:txBody>
          <a:bodyPr>
            <a:normAutofit/>
          </a:bodyPr>
          <a:lstStyle/>
          <a:p>
            <a:pPr marL="502920" indent="-457200"/>
            <a:r>
              <a:rPr lang="en-US" sz="2800" b="1" dirty="0">
                <a:solidFill>
                  <a:schemeClr val="bg1"/>
                </a:solidFill>
                <a:latin typeface="Times New Roman" panose="02020603050405020304" pitchFamily="18" charset="0"/>
                <a:cs typeface="Times New Roman" panose="02020603050405020304" pitchFamily="18" charset="0"/>
              </a:rPr>
              <a:t>Diagnosis:  </a:t>
            </a:r>
          </a:p>
          <a:p>
            <a:pPr marL="45720" indent="0">
              <a:buNone/>
            </a:pPr>
            <a:r>
              <a:rPr lang="en-US" sz="2800" dirty="0">
                <a:solidFill>
                  <a:schemeClr val="bg1"/>
                </a:solidFill>
                <a:latin typeface="Times New Roman" panose="02020603050405020304" pitchFamily="18" charset="0"/>
                <a:cs typeface="Times New Roman" panose="02020603050405020304" pitchFamily="18" charset="0"/>
              </a:rPr>
              <a:t>         - Stage III Pressure Ulcer </a:t>
            </a:r>
          </a:p>
          <a:p>
            <a:pPr marL="502920" indent="-457200"/>
            <a:r>
              <a:rPr lang="en-US" sz="2800" b="1" dirty="0">
                <a:solidFill>
                  <a:schemeClr val="bg1"/>
                </a:solidFill>
                <a:latin typeface="Times New Roman" panose="02020603050405020304" pitchFamily="18" charset="0"/>
                <a:cs typeface="Times New Roman" panose="02020603050405020304" pitchFamily="18" charset="0"/>
              </a:rPr>
              <a:t>Differential Diagnosis: </a:t>
            </a:r>
          </a:p>
          <a:p>
            <a:pPr marL="45720" indent="0">
              <a:buNone/>
            </a:pPr>
            <a:r>
              <a:rPr lang="en-US" sz="2800" dirty="0">
                <a:solidFill>
                  <a:schemeClr val="bg1"/>
                </a:solidFill>
                <a:latin typeface="Times New Roman" panose="02020603050405020304" pitchFamily="18" charset="0"/>
                <a:cs typeface="Times New Roman" panose="02020603050405020304" pitchFamily="18" charset="0"/>
              </a:rPr>
              <a:t>         - Compromised</a:t>
            </a:r>
            <a:r>
              <a:rPr lang="en-US" sz="2800" b="1"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skin integrity Secondary to age, immobility, incontinence and poor nutrition.</a:t>
            </a:r>
            <a:endParaRPr lang="en-US" sz="2800" b="1" dirty="0">
              <a:solidFill>
                <a:schemeClr val="bg1"/>
              </a:solidFill>
              <a:latin typeface="Times New Roman" panose="02020603050405020304" pitchFamily="18" charset="0"/>
              <a:cs typeface="Times New Roman" panose="02020603050405020304" pitchFamily="18" charset="0"/>
            </a:endParaRPr>
          </a:p>
          <a:p>
            <a:r>
              <a:rPr lang="en-US" sz="2800" b="1" dirty="0">
                <a:solidFill>
                  <a:schemeClr val="bg1"/>
                </a:solidFill>
                <a:latin typeface="Times New Roman" panose="02020603050405020304" pitchFamily="18" charset="0"/>
                <a:cs typeface="Times New Roman" panose="02020603050405020304" pitchFamily="18" charset="0"/>
              </a:rPr>
              <a:t>Plan:  </a:t>
            </a:r>
          </a:p>
          <a:p>
            <a:pPr marL="0" indent="0">
              <a:buNone/>
            </a:pPr>
            <a:r>
              <a:rPr lang="en-US" sz="2800" b="1" dirty="0">
                <a:solidFill>
                  <a:schemeClr val="bg1"/>
                </a:solidFill>
                <a:latin typeface="Times New Roman" panose="02020603050405020304" pitchFamily="18" charset="0"/>
                <a:cs typeface="Times New Roman" panose="02020603050405020304" pitchFamily="18" charset="0"/>
              </a:rPr>
              <a:t>    - </a:t>
            </a:r>
            <a:r>
              <a:rPr lang="en-US" sz="2800" dirty="0">
                <a:solidFill>
                  <a:schemeClr val="bg1"/>
                </a:solidFill>
                <a:latin typeface="Times New Roman" panose="02020603050405020304" pitchFamily="18" charset="0"/>
                <a:cs typeface="Times New Roman" panose="02020603050405020304" pitchFamily="18" charset="0"/>
              </a:rPr>
              <a:t>Daily wound care with Honey dressings. </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 Iyengar Yoga Therapy Intervention</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-Nutritional consultation and/or institute dietary supplements.</a:t>
            </a:r>
          </a:p>
          <a:p>
            <a:pPr marL="0" indent="0">
              <a:buNone/>
            </a:pPr>
            <a:endParaRPr lang="en-US" dirty="0"/>
          </a:p>
        </p:txBody>
      </p:sp>
    </p:spTree>
    <p:extLst>
      <p:ext uri="{BB962C8B-B14F-4D97-AF65-F5344CB8AC3E}">
        <p14:creationId xmlns:p14="http://schemas.microsoft.com/office/powerpoint/2010/main" val="3955956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609"/>
            <a:ext cx="12041945" cy="1726639"/>
          </a:xfrm>
        </p:spPr>
        <p:txBody>
          <a:bodyPr>
            <a:normAutofit fontScale="90000"/>
          </a:bodyPr>
          <a:lstStyle/>
          <a:p>
            <a:pPr algn="ctr"/>
            <a:br>
              <a:rPr lang="en-US" sz="4400" b="1" dirty="0">
                <a:solidFill>
                  <a:schemeClr val="bg1"/>
                </a:solidFill>
                <a:latin typeface="Times New Roman" panose="02020603050405020304" pitchFamily="18" charset="0"/>
                <a:cs typeface="Times New Roman" panose="02020603050405020304" pitchFamily="18" charset="0"/>
              </a:rPr>
            </a:br>
            <a:r>
              <a:rPr lang="en-US" sz="4400" b="1" dirty="0">
                <a:solidFill>
                  <a:schemeClr val="bg1"/>
                </a:solidFill>
                <a:latin typeface="Times New Roman" panose="02020603050405020304" pitchFamily="18" charset="0"/>
                <a:cs typeface="Times New Roman" panose="02020603050405020304" pitchFamily="18" charset="0"/>
              </a:rPr>
              <a:t>PRESENTATION OF THE CLINICAL PROBLEM</a:t>
            </a:r>
            <a:br>
              <a:rPr lang="en-US" dirty="0">
                <a:solidFill>
                  <a:schemeClr val="bg1"/>
                </a:solidFill>
                <a:latin typeface="Baskerville Old Face" panose="02020602080505020303" pitchFamily="18" charset="0"/>
              </a:rPr>
            </a:br>
            <a:endParaRPr lang="en-US" dirty="0">
              <a:solidFill>
                <a:schemeClr val="bg1"/>
              </a:solidFill>
              <a:latin typeface="Baskerville Old Face" panose="02020602080505020303" pitchFamily="18" charset="0"/>
            </a:endParaRPr>
          </a:p>
        </p:txBody>
      </p:sp>
      <p:sp>
        <p:nvSpPr>
          <p:cNvPr id="3" name="Content Placeholder 2"/>
          <p:cNvSpPr>
            <a:spLocks noGrp="1"/>
          </p:cNvSpPr>
          <p:nvPr>
            <p:ph idx="1"/>
          </p:nvPr>
        </p:nvSpPr>
        <p:spPr>
          <a:xfrm>
            <a:off x="0" y="1491175"/>
            <a:ext cx="12192000" cy="5240215"/>
          </a:xfrm>
        </p:spPr>
        <p:txBody>
          <a:bodyPr>
            <a:normAutofit/>
          </a:bodyPr>
          <a:lstStyle/>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pPr marL="0" indent="0">
              <a:buNone/>
            </a:pPr>
            <a:r>
              <a:rPr lang="en-US" sz="3200" dirty="0">
                <a:solidFill>
                  <a:schemeClr val="bg1"/>
                </a:solidFill>
                <a:latin typeface="Times New Roman" panose="02020603050405020304" pitchFamily="18" charset="0"/>
                <a:cs typeface="Times New Roman" panose="02020603050405020304" pitchFamily="18" charset="0"/>
              </a:rPr>
              <a:t>Skin injuries like pressure ulcers, diabetic, venous and arterial ulcers are becoming a significant problem in all healthcare settings specially effecting geriatric population. </a:t>
            </a:r>
          </a:p>
          <a:p>
            <a:r>
              <a:rPr lang="en-US" sz="3200" b="1" dirty="0">
                <a:solidFill>
                  <a:schemeClr val="bg1"/>
                </a:solidFill>
                <a:latin typeface="Times New Roman" panose="02020603050405020304" pitchFamily="18" charset="0"/>
                <a:cs typeface="Times New Roman" panose="02020603050405020304" pitchFamily="18" charset="0"/>
              </a:rPr>
              <a:t>Epidemiology :</a:t>
            </a:r>
          </a:p>
          <a:p>
            <a:pPr marL="0" indent="0">
              <a:buNone/>
            </a:pPr>
            <a:r>
              <a:rPr lang="en-US" sz="3200" dirty="0">
                <a:solidFill>
                  <a:schemeClr val="bg1"/>
                </a:solidFill>
                <a:latin typeface="Times New Roman" panose="02020603050405020304" pitchFamily="18" charset="0"/>
                <a:cs typeface="Times New Roman" panose="02020603050405020304" pitchFamily="18" charset="0"/>
              </a:rPr>
              <a:t>According to Agency for Healthcare Research and Quality ( AHRQ) Each year, more than 2.5 million people in the United States develop pressure ulcers. These skin lesions bring pain, associated risk for serious infection, and increased health care utilization. </a:t>
            </a: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3200" dirty="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38646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5312</TotalTime>
  <Words>1622</Words>
  <Application>Microsoft Office PowerPoint</Application>
  <PresentationFormat>Widescreen</PresentationFormat>
  <Paragraphs>169</Paragraphs>
  <Slides>20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 Rounded MT Bold</vt:lpstr>
      <vt:lpstr>Baskerville Old Face</vt:lpstr>
      <vt:lpstr>Calibri</vt:lpstr>
      <vt:lpstr>Century Gothic</vt:lpstr>
      <vt:lpstr>Times New Roman</vt:lpstr>
      <vt:lpstr>Wingdings</vt:lpstr>
      <vt:lpstr>Wingdings 3</vt:lpstr>
      <vt:lpstr>Ion</vt:lpstr>
      <vt:lpstr>PowerPoint Presentation</vt:lpstr>
      <vt:lpstr>OBJECTIVES</vt:lpstr>
      <vt:lpstr>PowerPoint Presentation</vt:lpstr>
      <vt:lpstr>PRESENT THE PATIENT </vt:lpstr>
      <vt:lpstr> PRESENT THE PATIENT REVIEW OF SYSTEM ( SUBJECTIVE)</vt:lpstr>
      <vt:lpstr> PRESENT THE PATIENT  Physical Examination (Objective) </vt:lpstr>
      <vt:lpstr>PowerPoint Presentation</vt:lpstr>
      <vt:lpstr>PRESENT THE PATIENT: Assessment</vt:lpstr>
      <vt:lpstr> PRESENTATION OF THE CLINICAL PROBLEM </vt:lpstr>
      <vt:lpstr>PRESENTATION OF THE CLINICAL PROBLEM</vt:lpstr>
      <vt:lpstr>Etiology/Pathophysiology Different Stages Of Tissue Injury </vt:lpstr>
      <vt:lpstr>PRESENTATION OF THE CLINICAL PROBLEM  </vt:lpstr>
      <vt:lpstr>PRESENTATION OF THE CLINICAL PROBLEM </vt:lpstr>
      <vt:lpstr> RETURN TO THE PATIENT: THE PLAN</vt:lpstr>
      <vt:lpstr> RETURN TO THE PATIENT: THE PLAN</vt:lpstr>
      <vt:lpstr>SUMMARY </vt:lpstr>
      <vt:lpstr>Conclusion </vt:lpstr>
      <vt:lpstr>References: </vt:lpstr>
      <vt:lpstr>Reference </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rgsharma</dc:creator>
  <cp:lastModifiedBy>Rakhi Sharma</cp:lastModifiedBy>
  <cp:revision>180</cp:revision>
  <dcterms:created xsi:type="dcterms:W3CDTF">2017-05-02T18:47:13Z</dcterms:created>
  <dcterms:modified xsi:type="dcterms:W3CDTF">2018-12-01T16:31:22Z</dcterms:modified>
</cp:coreProperties>
</file>