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66" r:id="rId5"/>
    <p:sldId id="259" r:id="rId6"/>
    <p:sldId id="278" r:id="rId7"/>
    <p:sldId id="260" r:id="rId8"/>
    <p:sldId id="267" r:id="rId9"/>
    <p:sldId id="279" r:id="rId10"/>
    <p:sldId id="261" r:id="rId11"/>
    <p:sldId id="262" r:id="rId12"/>
    <p:sldId id="277" r:id="rId13"/>
    <p:sldId id="268" r:id="rId14"/>
    <p:sldId id="269" r:id="rId15"/>
    <p:sldId id="263" r:id="rId16"/>
    <p:sldId id="273" r:id="rId17"/>
    <p:sldId id="270" r:id="rId18"/>
    <p:sldId id="271" r:id="rId19"/>
    <p:sldId id="272" r:id="rId20"/>
    <p:sldId id="274" r:id="rId21"/>
    <p:sldId id="276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/>
    <p:restoredTop sz="94717"/>
  </p:normalViewPr>
  <p:slideViewPr>
    <p:cSldViewPr>
      <p:cViewPr varScale="1">
        <p:scale>
          <a:sx n="109" d="100"/>
          <a:sy n="109" d="100"/>
        </p:scale>
        <p:origin x="18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187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05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35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512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02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825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899" y="3740776"/>
            <a:ext cx="6400800" cy="1752600"/>
          </a:xfrm>
        </p:spPr>
        <p:txBody>
          <a:bodyPr/>
          <a:lstStyle/>
          <a:p>
            <a:r>
              <a:rPr lang="en-US" dirty="0" err="1"/>
              <a:t>Jazel</a:t>
            </a:r>
            <a:r>
              <a:rPr lang="en-US" dirty="0"/>
              <a:t> </a:t>
            </a:r>
            <a:r>
              <a:rPr lang="en-US" dirty="0" err="1"/>
              <a:t>Ruivivar</a:t>
            </a:r>
            <a:endParaRPr lang="en-US" dirty="0"/>
          </a:p>
          <a:p>
            <a:r>
              <a:rPr lang="en-US" dirty="0"/>
              <a:t>FNP MSN 9</a:t>
            </a:r>
          </a:p>
          <a:p>
            <a:r>
              <a:rPr lang="en-US" dirty="0"/>
              <a:t>11/16/18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22" y="1235963"/>
            <a:ext cx="7633742" cy="3593591"/>
          </a:xfrm>
        </p:spPr>
        <p:txBody>
          <a:bodyPr>
            <a:normAutofit/>
          </a:bodyPr>
          <a:lstStyle/>
          <a:p>
            <a:r>
              <a:rPr lang="en-US" dirty="0"/>
              <a:t>Generalized Anxiety Disorder (GAD)</a:t>
            </a:r>
          </a:p>
          <a:p>
            <a:pPr lvl="1"/>
            <a:r>
              <a:rPr lang="en-US" sz="2000" dirty="0"/>
              <a:t>Pervasive anxiety without precipitants, impairs function</a:t>
            </a:r>
          </a:p>
          <a:p>
            <a:pPr lvl="1"/>
            <a:r>
              <a:rPr lang="en-US" sz="2000" dirty="0"/>
              <a:t>Excessive anxiety and worry about a variety of activities or events</a:t>
            </a:r>
          </a:p>
          <a:p>
            <a:pPr lvl="1"/>
            <a:r>
              <a:rPr lang="en-US" sz="2000" dirty="0"/>
              <a:t>Most of the time x 6 months</a:t>
            </a:r>
          </a:p>
          <a:p>
            <a:pPr lvl="1"/>
            <a:r>
              <a:rPr lang="en-US" sz="2000" dirty="0"/>
              <a:t>Restlessness, easily fatigued, poor concentration, mind going blank, irritability, muscle tension, sleep disturbance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B0DFD-DA33-3E4C-909A-304A7B0F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0"/>
            <a:ext cx="4493165" cy="25266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82012"/>
            <a:ext cx="7290842" cy="3593591"/>
          </a:xfrm>
        </p:spPr>
        <p:txBody>
          <a:bodyPr>
            <a:noAutofit/>
          </a:bodyPr>
          <a:lstStyle/>
          <a:p>
            <a:r>
              <a:rPr lang="en-US" dirty="0"/>
              <a:t>Epidemiology</a:t>
            </a:r>
          </a:p>
          <a:p>
            <a:pPr lvl="1"/>
            <a:r>
              <a:rPr lang="en-US" sz="2000" dirty="0"/>
              <a:t>Lifetime prevalence of 5.1-11.9% in US</a:t>
            </a:r>
          </a:p>
          <a:p>
            <a:pPr lvl="1"/>
            <a:r>
              <a:rPr lang="en-US" sz="2000" dirty="0"/>
              <a:t>12 month prevalence of 1.7-3.4% and lifetime prevalence of 4.3-5.9% in Europe</a:t>
            </a:r>
          </a:p>
          <a:p>
            <a:pPr lvl="1"/>
            <a:r>
              <a:rPr lang="en-US" sz="2000" dirty="0"/>
              <a:t>Most common mental disorder in primary care setting and is associated with increased use of health services</a:t>
            </a:r>
          </a:p>
          <a:p>
            <a:pPr lvl="1"/>
            <a:r>
              <a:rPr lang="en-US" sz="2000" dirty="0"/>
              <a:t>Rates of GAD were 4.1-6.0% in men and 3.7-7.1% in women</a:t>
            </a:r>
          </a:p>
          <a:p>
            <a:pPr lvl="1"/>
            <a:r>
              <a:rPr lang="en-US" sz="2000" dirty="0"/>
              <a:t>Disorder is approximately twice as common in women than men</a:t>
            </a:r>
          </a:p>
          <a:p>
            <a:pPr lvl="1"/>
            <a:r>
              <a:rPr lang="en-US" sz="2000" dirty="0"/>
              <a:t>GAD is the most common anxiety disorder among elderly population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448B-4D16-664E-B5FF-D793A3A2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95EFB1-28CD-574E-A4B7-0FC6C2BC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6476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70" y="2057400"/>
            <a:ext cx="7633742" cy="3669791"/>
          </a:xfrm>
        </p:spPr>
        <p:txBody>
          <a:bodyPr>
            <a:noAutofit/>
          </a:bodyPr>
          <a:lstStyle/>
          <a:p>
            <a:r>
              <a:rPr lang="en-US" dirty="0"/>
              <a:t>Etiology/Pathophysiology</a:t>
            </a:r>
          </a:p>
          <a:p>
            <a:pPr lvl="1"/>
            <a:r>
              <a:rPr lang="en-US" sz="2000" dirty="0"/>
              <a:t>Genetic factors appear to predispose individuals to the development of GAD</a:t>
            </a:r>
          </a:p>
          <a:p>
            <a:pPr lvl="1"/>
            <a:r>
              <a:rPr lang="en-US" sz="2000" dirty="0"/>
              <a:t>Shares a common heritability with major depression </a:t>
            </a:r>
          </a:p>
          <a:p>
            <a:pPr lvl="1"/>
            <a:r>
              <a:rPr lang="en-US" sz="2000" dirty="0"/>
              <a:t>Associated with a higher-than-average number of traumatic experiences and other undesirable life events in childhood</a:t>
            </a:r>
          </a:p>
          <a:p>
            <a:r>
              <a:rPr lang="en-US" dirty="0"/>
              <a:t>Risk Factors</a:t>
            </a:r>
          </a:p>
          <a:p>
            <a:pPr lvl="1"/>
            <a:r>
              <a:rPr lang="en-US" sz="2000" dirty="0"/>
              <a:t>Female, low income status, recent adverse life events</a:t>
            </a:r>
          </a:p>
          <a:p>
            <a:pPr lvl="1"/>
            <a:r>
              <a:rPr lang="en-US" sz="2000" dirty="0"/>
              <a:t>Chronic physical and mental illness in family such as depression, GAD,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Parental loss or separation, low affective support during childhood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</p:spTree>
    <p:extLst>
      <p:ext uri="{BB962C8B-B14F-4D97-AF65-F5344CB8AC3E}">
        <p14:creationId xmlns:p14="http://schemas.microsoft.com/office/powerpoint/2010/main" val="221108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8"/>
            <a:ext cx="3936200" cy="4754882"/>
          </a:xfrm>
        </p:spPr>
        <p:txBody>
          <a:bodyPr>
            <a:normAutofit/>
          </a:bodyPr>
          <a:lstStyle/>
          <a:p>
            <a:r>
              <a:rPr lang="en-US" dirty="0"/>
              <a:t>Signs and Symptoms</a:t>
            </a:r>
          </a:p>
          <a:p>
            <a:pPr lvl="1"/>
            <a:r>
              <a:rPr lang="en-US" sz="2000" dirty="0"/>
              <a:t>Hyperactivity and muscle tension</a:t>
            </a:r>
          </a:p>
          <a:p>
            <a:pPr lvl="1"/>
            <a:r>
              <a:rPr lang="en-US" sz="2000" dirty="0"/>
              <a:t>Poor sleep, fatigue, difficulty relaxing</a:t>
            </a:r>
          </a:p>
          <a:p>
            <a:pPr lvl="1"/>
            <a:r>
              <a:rPr lang="en-US" sz="2000" dirty="0"/>
              <a:t>Headaches and pain in the neck, shoulder, and back</a:t>
            </a:r>
          </a:p>
          <a:p>
            <a:pPr lvl="1"/>
            <a:r>
              <a:rPr lang="en-US" sz="2000" dirty="0"/>
              <a:t>Excessive and persistent worrying about health, family and interpersonal relationships, work and finances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5F10-274D-6C43-A66D-3E46E5CF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958" y="1874516"/>
            <a:ext cx="3846491" cy="46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Return to the Patient: The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Treatments tried and failed</a:t>
            </a:r>
          </a:p>
          <a:p>
            <a:pPr lvl="1"/>
            <a:r>
              <a:rPr lang="en-US" sz="2000" dirty="0"/>
              <a:t>Aromatherapy with lavender essential oil</a:t>
            </a:r>
          </a:p>
          <a:p>
            <a:pPr lvl="2"/>
            <a:r>
              <a:rPr lang="en-US" sz="2000" dirty="0"/>
              <a:t>it used to provide her relief but has not been effective for her anxiety and headaches</a:t>
            </a:r>
          </a:p>
          <a:p>
            <a:pPr lvl="1"/>
            <a:r>
              <a:rPr lang="en-US" sz="2000" dirty="0"/>
              <a:t>OTC pain medications</a:t>
            </a:r>
          </a:p>
          <a:p>
            <a:pPr lvl="2"/>
            <a:r>
              <a:rPr lang="en-US" sz="2000" dirty="0"/>
              <a:t>ineffective with the headache or backache</a:t>
            </a:r>
          </a:p>
          <a:p>
            <a:pPr lvl="1"/>
            <a:r>
              <a:rPr lang="en-US" sz="2000" dirty="0"/>
              <a:t>Binge drinking</a:t>
            </a:r>
          </a:p>
          <a:p>
            <a:pPr lvl="2"/>
            <a:r>
              <a:rPr lang="en-US" sz="2000" dirty="0"/>
              <a:t>provides sedative effect which helped with feeling tense and insomnia, but causes weight gain and more anxiety the next day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633742" cy="3822193"/>
          </a:xfrm>
        </p:spPr>
        <p:txBody>
          <a:bodyPr>
            <a:noAutofit/>
          </a:bodyPr>
          <a:lstStyle/>
          <a:p>
            <a:r>
              <a:rPr lang="en-US" dirty="0"/>
              <a:t>Treatment plan:</a:t>
            </a:r>
          </a:p>
          <a:p>
            <a:pPr lvl="1"/>
            <a:r>
              <a:rPr lang="en-US" sz="2000" dirty="0"/>
              <a:t>Binge drinking</a:t>
            </a:r>
          </a:p>
          <a:p>
            <a:pPr lvl="2"/>
            <a:r>
              <a:rPr lang="en-US" sz="2000" dirty="0"/>
              <a:t>Anxiety often leads to self-mediating with substances, but substance abuse or withdrawal can also cause anxiety</a:t>
            </a:r>
          </a:p>
          <a:p>
            <a:pPr lvl="1"/>
            <a:r>
              <a:rPr lang="en-US" sz="2000" dirty="0"/>
              <a:t>Insomnia- sleep hygiene </a:t>
            </a:r>
          </a:p>
          <a:p>
            <a:pPr lvl="2"/>
            <a:r>
              <a:rPr lang="en-US" sz="2000" dirty="0"/>
              <a:t>Discontinue screen time and caffeine intake hours close to bedtime</a:t>
            </a:r>
          </a:p>
          <a:p>
            <a:pPr lvl="2"/>
            <a:r>
              <a:rPr lang="en-US" sz="2000" dirty="0"/>
              <a:t>Limit daytime naps to 30 minutes</a:t>
            </a:r>
          </a:p>
          <a:p>
            <a:pPr lvl="2"/>
            <a:r>
              <a:rPr lang="en-US" sz="2000" dirty="0"/>
              <a:t>Maintain regular sleep routine</a:t>
            </a:r>
          </a:p>
          <a:p>
            <a:pPr lvl="2"/>
            <a:r>
              <a:rPr lang="en-US" sz="2000" dirty="0"/>
              <a:t>Don’t stay in bed awake for more than 5-10 minutes</a:t>
            </a:r>
          </a:p>
          <a:p>
            <a:pPr lvl="2"/>
            <a:r>
              <a:rPr lang="en-US" sz="2000" dirty="0"/>
              <a:t>Exercise regularly. Stretch or yoga prior to bedtime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Return to the Patient: The Plan </a:t>
            </a:r>
          </a:p>
        </p:txBody>
      </p:sp>
    </p:spTree>
    <p:extLst>
      <p:ext uri="{BB962C8B-B14F-4D97-AF65-F5344CB8AC3E}">
        <p14:creationId xmlns:p14="http://schemas.microsoft.com/office/powerpoint/2010/main" val="63099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53" y="2133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Cognitive-behavioral therapy (CBT)</a:t>
            </a:r>
          </a:p>
          <a:p>
            <a:pPr lvl="1"/>
            <a:r>
              <a:rPr lang="en-US" sz="2000" dirty="0"/>
              <a:t>Individual CBT is generally provided in 10-15 60 minute sessions</a:t>
            </a:r>
          </a:p>
          <a:p>
            <a:pPr lvl="1"/>
            <a:r>
              <a:rPr lang="en-US" sz="2000" dirty="0"/>
              <a:t>It can also include additional sessions depending on the patient’s level of severity, presence of comorbidity, patient resistance to the treatment approach, therapist competence, and number of components incorporated into CBT</a:t>
            </a:r>
          </a:p>
          <a:p>
            <a:pPr lvl="1"/>
            <a:r>
              <a:rPr lang="en-US" sz="2000" dirty="0"/>
              <a:t>CBT was more effective than control conditions in meta-analysis of 12 randomized clinical trials in 985 older adults, even when delivered by telephone to rural older adults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80CF17-4E78-8346-8EF6-4AD6217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340091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633742" cy="3593591"/>
          </a:xfrm>
        </p:spPr>
        <p:txBody>
          <a:bodyPr>
            <a:normAutofit/>
          </a:bodyPr>
          <a:lstStyle/>
          <a:p>
            <a:r>
              <a:rPr lang="en-US" dirty="0"/>
              <a:t>Psychodynamic therapy</a:t>
            </a:r>
          </a:p>
          <a:p>
            <a:pPr lvl="1"/>
            <a:r>
              <a:rPr lang="en-US" sz="2000" dirty="0"/>
              <a:t>Treatment focuses upon core conflictual relationship themes</a:t>
            </a:r>
          </a:p>
          <a:p>
            <a:pPr lvl="1"/>
            <a:r>
              <a:rPr lang="en-US" sz="2000" dirty="0"/>
              <a:t>Emphasis is placed upon a positive therapeutic alliance to provide a corrective emotional experience to offset insecure attachment</a:t>
            </a:r>
          </a:p>
          <a:p>
            <a:r>
              <a:rPr lang="en-US" dirty="0"/>
              <a:t>Emotional regulation therapy</a:t>
            </a:r>
          </a:p>
          <a:p>
            <a:pPr lvl="1"/>
            <a:r>
              <a:rPr lang="en-US" sz="2000" dirty="0"/>
              <a:t>Incorporates components of CBT such as psychoeducation. self monitoring, emotion regulation, emotional avoidance, and interpersonal difficulties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1A2E0C-62F6-CD42-B2E3-5FC74CCC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8E953-E2D1-664F-AD58-9F6908AF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18401"/>
            <a:ext cx="2798788" cy="1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Mindfulness and acceptance and commitment therapy</a:t>
            </a:r>
          </a:p>
          <a:p>
            <a:pPr lvl="1"/>
            <a:r>
              <a:rPr lang="en-US" sz="2000" dirty="0"/>
              <a:t>Mindfulness involves the non judgmental observation of the moment to moment experiences </a:t>
            </a:r>
          </a:p>
          <a:p>
            <a:pPr lvl="1"/>
            <a:r>
              <a:rPr lang="en-US" sz="2000" dirty="0"/>
              <a:t>The mindfulness-treated group experienced greater improvement in anxiety symptoms and in overall symptoms</a:t>
            </a:r>
          </a:p>
          <a:p>
            <a:pPr lvl="1"/>
            <a:r>
              <a:rPr lang="en-US" sz="2000" dirty="0"/>
              <a:t>It has also showed to lower anxiety symptoms in response to a stressful challenge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9F354F-814C-674B-A1EB-FB5FEDC0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201800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528" y="1371600"/>
            <a:ext cx="7633742" cy="3593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After attending this case presentation, participants will be able to:</a:t>
            </a:r>
          </a:p>
          <a:p>
            <a:r>
              <a:rPr lang="en-US" dirty="0"/>
              <a:t>Explain the pathophysiology of anxiety</a:t>
            </a:r>
          </a:p>
          <a:p>
            <a:r>
              <a:rPr lang="en-US" dirty="0"/>
              <a:t>Describe the epidemiology of anxiety</a:t>
            </a:r>
          </a:p>
          <a:p>
            <a:r>
              <a:rPr lang="en-US" dirty="0"/>
              <a:t>Identify the risk factors and alternative treatments for anxiety</a:t>
            </a:r>
          </a:p>
          <a:p>
            <a:r>
              <a:rPr lang="en-US" dirty="0"/>
              <a:t>Analyze a case presentation of a 30yo female patient with anxiety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7343B-D165-C145-8CFA-1CA74914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98391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824242" cy="3593591"/>
          </a:xfrm>
        </p:spPr>
        <p:txBody>
          <a:bodyPr>
            <a:noAutofit/>
          </a:bodyPr>
          <a:lstStyle/>
          <a:p>
            <a:r>
              <a:rPr lang="en-US" sz="1900" dirty="0"/>
              <a:t>Yoga</a:t>
            </a:r>
          </a:p>
          <a:p>
            <a:pPr lvl="1"/>
            <a:r>
              <a:rPr lang="en-US" sz="1900" dirty="0"/>
              <a:t>Posture</a:t>
            </a:r>
          </a:p>
          <a:p>
            <a:pPr lvl="2"/>
            <a:r>
              <a:rPr lang="en-US" sz="1900" dirty="0"/>
              <a:t>Simple stretching poses helps with poor posture and backaches</a:t>
            </a:r>
          </a:p>
          <a:p>
            <a:pPr lvl="1"/>
            <a:r>
              <a:rPr lang="en-US" sz="1900" dirty="0"/>
              <a:t>Breathing control</a:t>
            </a:r>
          </a:p>
          <a:p>
            <a:pPr lvl="2"/>
            <a:r>
              <a:rPr lang="en-US" sz="1900" dirty="0"/>
              <a:t>Slow, deep, diaphragmatic breathing: about 6 breaths per minute</a:t>
            </a:r>
          </a:p>
          <a:p>
            <a:pPr lvl="2"/>
            <a:r>
              <a:rPr lang="en-US" sz="1900" dirty="0"/>
              <a:t>Focus on the mobilization of the diaphragm, lower and upper chest</a:t>
            </a:r>
          </a:p>
          <a:p>
            <a:pPr lvl="2"/>
            <a:r>
              <a:rPr lang="en-US" sz="1900" dirty="0"/>
              <a:t>Slow breathing helps with slowing heart rate thus calms anxiety</a:t>
            </a:r>
          </a:p>
          <a:p>
            <a:pPr lvl="1"/>
            <a:r>
              <a:rPr lang="en-US" sz="1900" dirty="0"/>
              <a:t>Meditation </a:t>
            </a:r>
          </a:p>
          <a:p>
            <a:pPr lvl="2"/>
            <a:r>
              <a:rPr lang="en-US" sz="1900" dirty="0"/>
              <a:t>Allows troubled mind to refocus and remove negative thoughts</a:t>
            </a:r>
          </a:p>
          <a:p>
            <a:pPr lvl="2"/>
            <a:r>
              <a:rPr lang="en-US" sz="1900" dirty="0"/>
              <a:t>Clear mind welcomes positive and calming thoughts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401545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E06E-E260-7F4F-BA08-B2145002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Yoga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366D3-6A97-2E48-A622-EC7DED85B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629400" cy="50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52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Anxiety is persistent worrying accompanied by other somatic symptoms such as headache or backache, and may cause insomnia, weight gain, and fatigue</a:t>
            </a:r>
          </a:p>
          <a:p>
            <a:r>
              <a:rPr lang="en-US" dirty="0"/>
              <a:t>Chronic or persistent anxiety of over 6 months may interfere with daily activities and thus needs treatment</a:t>
            </a:r>
          </a:p>
          <a:p>
            <a:r>
              <a:rPr lang="en-US" dirty="0"/>
              <a:t>Mostly common in females, may be related to traumatic incidences in childhood or family history of mental illness</a:t>
            </a:r>
          </a:p>
          <a:p>
            <a:r>
              <a:rPr lang="en-US" dirty="0"/>
              <a:t>Integrative health such as different cognitive behavioral health therapy  and yoga are found to be effective in patients with GAD</a:t>
            </a:r>
          </a:p>
          <a:p>
            <a:r>
              <a:rPr lang="en-US" dirty="0"/>
              <a:t>These integrative health therapy focuses on the person’s way of thinking, breathing, and attitude towards stressful events, thus helping with GAD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Ballenger, J. (2012). A Randomized Controlled Trial of Cognitive-Behavioral Therapy for Generalized Anxiety Disorder With Integrated Techniques From Emotion-Focused and Interpersonal Therapies. </a:t>
            </a:r>
            <a:r>
              <a:rPr lang="en-US" i="1" dirty="0"/>
              <a:t>Yearbook of Psychiatry and Applied Mental Health,2012</a:t>
            </a:r>
            <a:r>
              <a:rPr lang="en-US" dirty="0"/>
              <a:t>, 305-306. doi:10.1016/j.ypsy.2011.07.099</a:t>
            </a:r>
          </a:p>
          <a:p>
            <a:r>
              <a:rPr lang="en-US" dirty="0"/>
              <a:t>Diagnostic and Statistical Manual of Mental Disorders, Fourth Edition, Text Revision (DSM-IV-TR). (2000). doi:10.1176/appi.books.9780890423349</a:t>
            </a:r>
          </a:p>
          <a:p>
            <a:r>
              <a:rPr lang="en-US" dirty="0" err="1"/>
              <a:t>Erazo</a:t>
            </a:r>
            <a:r>
              <a:rPr lang="en-US" dirty="0"/>
              <a:t>, E. </a:t>
            </a:r>
            <a:r>
              <a:rPr lang="en-US" dirty="0" err="1"/>
              <a:t>C.,&amp;Hazlett-Stevens</a:t>
            </a:r>
            <a:r>
              <a:rPr lang="en-US" dirty="0"/>
              <a:t>, H. (2018). Generalized Anxiety Disorder. </a:t>
            </a:r>
            <a:r>
              <a:rPr lang="en-US" i="1" dirty="0"/>
              <a:t>Principle-Based Stepped Care and Brief Psychotherapy for Integrated Care Settings,</a:t>
            </a:r>
            <a:r>
              <a:rPr lang="en-US" dirty="0"/>
              <a:t>203-213. doi:10.1007/978-3-319-70539-2_18</a:t>
            </a:r>
          </a:p>
          <a:p>
            <a:r>
              <a:rPr lang="en-US" dirty="0" err="1"/>
              <a:t>Holaway</a:t>
            </a:r>
            <a:r>
              <a:rPr lang="en-US" dirty="0"/>
              <a:t>, R. M., </a:t>
            </a:r>
            <a:r>
              <a:rPr lang="en-US" dirty="0" err="1"/>
              <a:t>Rodebaugh</a:t>
            </a:r>
            <a:r>
              <a:rPr lang="en-US" dirty="0"/>
              <a:t>, T. L.,&amp;</a:t>
            </a:r>
            <a:r>
              <a:rPr lang="en-US" dirty="0" err="1"/>
              <a:t>Heimberg</a:t>
            </a:r>
            <a:r>
              <a:rPr lang="en-US" dirty="0"/>
              <a:t>, R. G. (2015). The Epidemiology of Worry and Generalized Anxiety Disorder. </a:t>
            </a:r>
            <a:r>
              <a:rPr lang="en-US" i="1" dirty="0"/>
              <a:t>Worry and Its Psychological Disorders,</a:t>
            </a:r>
            <a:r>
              <a:rPr lang="en-US" dirty="0"/>
              <a:t>1-20. doi:10.1002/9780470713143.ch1 </a:t>
            </a:r>
          </a:p>
          <a:p>
            <a:r>
              <a:rPr lang="en-US" dirty="0"/>
              <a:t>Holmes, E. </a:t>
            </a:r>
            <a:r>
              <a:rPr lang="en-US" dirty="0" err="1"/>
              <a:t>A.,&amp;Mathews</a:t>
            </a:r>
            <a:r>
              <a:rPr lang="en-US" dirty="0"/>
              <a:t>, A. (2010). Mental imagery in emotion and emotional disorders. </a:t>
            </a:r>
            <a:r>
              <a:rPr lang="en-US" i="1" dirty="0"/>
              <a:t>Clinical Psychology Review,30</a:t>
            </a:r>
            <a:r>
              <a:rPr lang="en-US" dirty="0"/>
              <a:t>(3), 349-362. doi:10.1016/j.cpr.2010.01.001</a:t>
            </a:r>
          </a:p>
          <a:p>
            <a:r>
              <a:rPr lang="en-US" dirty="0" err="1"/>
              <a:t>Renna</a:t>
            </a:r>
            <a:r>
              <a:rPr lang="en-US" dirty="0"/>
              <a:t>, M. E., Seeley, S. H., </a:t>
            </a:r>
            <a:r>
              <a:rPr lang="en-US" dirty="0" err="1"/>
              <a:t>Heimberg</a:t>
            </a:r>
            <a:r>
              <a:rPr lang="en-US" dirty="0"/>
              <a:t>, R. G., </a:t>
            </a:r>
            <a:r>
              <a:rPr lang="en-US" dirty="0" err="1"/>
              <a:t>Etkin</a:t>
            </a:r>
            <a:r>
              <a:rPr lang="en-US" dirty="0"/>
              <a:t>, A., Fresco, D. M.,&amp;</a:t>
            </a:r>
            <a:r>
              <a:rPr lang="en-US" dirty="0" err="1"/>
              <a:t>Mennin</a:t>
            </a:r>
            <a:r>
              <a:rPr lang="en-US" dirty="0"/>
              <a:t>, D. S. (2017). Increased Attention Regulation from Emotion Regulation Therapy for Generalized Anxiety Disorder. </a:t>
            </a:r>
            <a:r>
              <a:rPr lang="en-US" i="1" dirty="0"/>
              <a:t>Cognitive Therapy and Research,42</a:t>
            </a:r>
            <a:r>
              <a:rPr lang="en-US" dirty="0"/>
              <a:t>(2), 121-134. doi:10.1007/s10608-017-9872-7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 the Patient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41179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Demographics</a:t>
            </a:r>
          </a:p>
          <a:p>
            <a:pPr lvl="1"/>
            <a:r>
              <a:rPr lang="en-US" sz="2000" dirty="0"/>
              <a:t>30yoF patient with c/o of anxiety x 6 months</a:t>
            </a:r>
          </a:p>
          <a:p>
            <a:r>
              <a:rPr lang="en-US" dirty="0"/>
              <a:t>History </a:t>
            </a:r>
          </a:p>
          <a:p>
            <a:pPr lvl="1"/>
            <a:r>
              <a:rPr lang="en-US" sz="2000" dirty="0"/>
              <a:t>Works as restaurant manager and bank teller x 5 years</a:t>
            </a:r>
          </a:p>
          <a:p>
            <a:pPr lvl="1"/>
            <a:r>
              <a:rPr lang="en-US" sz="2000" dirty="0"/>
              <a:t>Separated with the father of their children, ages 1 and 2</a:t>
            </a:r>
          </a:p>
          <a:p>
            <a:pPr lvl="1"/>
            <a:r>
              <a:rPr lang="en-US" sz="2000" dirty="0"/>
              <a:t>New boyfriend x 8 months, incarcerated in Bakersfield CA</a:t>
            </a:r>
          </a:p>
          <a:p>
            <a:pPr lvl="1"/>
            <a:r>
              <a:rPr lang="en-US" sz="2000" dirty="0"/>
              <a:t>Condo was foreclosed due to inability to pay rent, currently lives back with mother and maternal grandmother in a small apartment</a:t>
            </a:r>
          </a:p>
          <a:p>
            <a:pPr lvl="1"/>
            <a:r>
              <a:rPr lang="en-US" sz="2000" dirty="0"/>
              <a:t>FH: Cousin committed suicide age 19, brother on meds for anxiety and depression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/>
          <a:lstStyle/>
          <a:p>
            <a:r>
              <a:rPr lang="en-US" dirty="0"/>
              <a:t>Present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52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List of Medications &amp; Supplements</a:t>
            </a:r>
          </a:p>
          <a:p>
            <a:pPr lvl="1"/>
            <a:r>
              <a:rPr lang="en-US" sz="2000" dirty="0"/>
              <a:t>Denies use of any medications or supplements</a:t>
            </a:r>
          </a:p>
          <a:p>
            <a:pPr lvl="1"/>
            <a:r>
              <a:rPr lang="en-US" sz="2000" dirty="0" err="1"/>
              <a:t>Mirena</a:t>
            </a:r>
            <a:r>
              <a:rPr lang="en-US" sz="2000" dirty="0"/>
              <a:t> IUD placed 1 year ago</a:t>
            </a:r>
          </a:p>
          <a:p>
            <a:r>
              <a:rPr lang="en-US" dirty="0"/>
              <a:t>Use of CAM including lifestyle modification</a:t>
            </a:r>
          </a:p>
          <a:p>
            <a:pPr lvl="1"/>
            <a:r>
              <a:rPr lang="en-US" sz="2000" dirty="0"/>
              <a:t>Uses aromatherapy lavender essential oil, provides temporary relief</a:t>
            </a:r>
          </a:p>
          <a:p>
            <a:r>
              <a:rPr lang="en-US" dirty="0"/>
              <a:t>Review of Systems</a:t>
            </a:r>
          </a:p>
          <a:p>
            <a:pPr lvl="1"/>
            <a:r>
              <a:rPr lang="en-US" sz="2000" dirty="0"/>
              <a:t>Anxiety x 6 months, insomnia, weight gain, fatigue, backache, headache</a:t>
            </a:r>
          </a:p>
          <a:p>
            <a:r>
              <a:rPr lang="en-US" dirty="0"/>
              <a:t>Physical</a:t>
            </a:r>
          </a:p>
          <a:p>
            <a:pPr lvl="1"/>
            <a:r>
              <a:rPr lang="en-US" sz="2000" dirty="0"/>
              <a:t>Labile affect, tearful, avoids eye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10E224-4E7A-F64A-8B15-10094679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29" y="228600"/>
            <a:ext cx="2266793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362200"/>
            <a:ext cx="7633742" cy="3886198"/>
          </a:xfrm>
        </p:spPr>
        <p:txBody>
          <a:bodyPr>
            <a:noAutofit/>
          </a:bodyPr>
          <a:lstStyle/>
          <a:p>
            <a:r>
              <a:rPr lang="en-US" dirty="0"/>
              <a:t>Persistent worrying and feeling overwhelmed about minor matters such as work schedule, friends and family, finances, children, new bf</a:t>
            </a:r>
          </a:p>
          <a:p>
            <a:r>
              <a:rPr lang="en-US" dirty="0"/>
              <a:t>Copes with anxiety by binge drinking with friends 3 x week</a:t>
            </a:r>
          </a:p>
          <a:p>
            <a:r>
              <a:rPr lang="en-US" dirty="0"/>
              <a:t>Difficulty falling asleep, gets about 4 hours of sleep everyday</a:t>
            </a:r>
          </a:p>
          <a:p>
            <a:r>
              <a:rPr lang="en-US" dirty="0"/>
              <a:t>Weight gain of 30 </a:t>
            </a:r>
            <a:r>
              <a:rPr lang="en-US" dirty="0" err="1"/>
              <a:t>lbs</a:t>
            </a:r>
            <a:r>
              <a:rPr lang="en-US" dirty="0"/>
              <a:t> in the past 6 months</a:t>
            </a:r>
          </a:p>
          <a:p>
            <a:r>
              <a:rPr lang="en-US" dirty="0"/>
              <a:t>Easily fatigue, consumes about 3 cups of coffee everyday</a:t>
            </a:r>
          </a:p>
          <a:p>
            <a:r>
              <a:rPr lang="en-US" dirty="0"/>
              <a:t>Upper back, shoulder, and neck pain persistent, aggravating headache</a:t>
            </a:r>
          </a:p>
          <a:p>
            <a:r>
              <a:rPr lang="en-US" dirty="0"/>
              <a:t>Migraine headaches more frequent, occurs every day for hours</a:t>
            </a:r>
          </a:p>
          <a:p>
            <a:r>
              <a:rPr lang="en-US" dirty="0"/>
              <a:t>Medication and aromatherapy not as effective anymore</a:t>
            </a:r>
          </a:p>
          <a:p>
            <a:r>
              <a:rPr lang="en-US" dirty="0"/>
              <a:t>Anxiety causing inability to focus at work and unable to care for children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450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Anxiety causes interference with her daily life:</a:t>
            </a:r>
          </a:p>
          <a:p>
            <a:pPr lvl="1"/>
            <a:r>
              <a:rPr lang="en-US" dirty="0" smtClean="0"/>
              <a:t>Unable to care for children because she cannot manage her time properly</a:t>
            </a:r>
          </a:p>
          <a:p>
            <a:pPr lvl="1"/>
            <a:r>
              <a:rPr lang="en-US" dirty="0" smtClean="0"/>
              <a:t>She feels that she is always working and will not have time to care for her children</a:t>
            </a:r>
          </a:p>
          <a:p>
            <a:pPr lvl="1"/>
            <a:r>
              <a:rPr lang="en-US" dirty="0" smtClean="0"/>
              <a:t>Unable to quit one of her jobs because she has her 2 children to support and if she quits one of them, she will not be financially stable</a:t>
            </a:r>
          </a:p>
          <a:p>
            <a:pPr lvl="1"/>
            <a:r>
              <a:rPr lang="en-US" dirty="0" smtClean="0"/>
              <a:t>Worries about how she is doing at work, especially that she was recently promoted as the manager for restaurant</a:t>
            </a:r>
          </a:p>
          <a:p>
            <a:pPr lvl="1"/>
            <a:r>
              <a:rPr lang="en-US" dirty="0" smtClean="0"/>
              <a:t>Worries about her health and why she has chronic fatigue, headache, </a:t>
            </a:r>
            <a:r>
              <a:rPr lang="en-US" dirty="0" err="1" smtClean="0"/>
              <a:t>backpain</a:t>
            </a:r>
            <a:r>
              <a:rPr lang="en-US" dirty="0" smtClean="0"/>
              <a:t>, weight gain, and insomnia</a:t>
            </a:r>
          </a:p>
          <a:p>
            <a:pPr lvl="1"/>
            <a:r>
              <a:rPr lang="en-US" dirty="0" smtClean="0"/>
              <a:t>Unsure about what future holds for her, always feels that she is not doing good enough and it will cause her problems in the future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00200"/>
            <a:ext cx="7976642" cy="4876800"/>
          </a:xfrm>
        </p:spPr>
        <p:txBody>
          <a:bodyPr>
            <a:noAutofit/>
          </a:bodyPr>
          <a:lstStyle/>
          <a:p>
            <a:r>
              <a:rPr lang="en-US" dirty="0"/>
              <a:t>Vital signs WNL. 34 </a:t>
            </a:r>
            <a:r>
              <a:rPr lang="en-US" dirty="0" err="1"/>
              <a:t>lbs</a:t>
            </a:r>
            <a:r>
              <a:rPr lang="en-US" dirty="0"/>
              <a:t> weight gain noted from 6 months ago</a:t>
            </a:r>
          </a:p>
          <a:p>
            <a:r>
              <a:rPr lang="en-US" dirty="0"/>
              <a:t>Well groomed, cooperative, rigidly sitting on exam table</a:t>
            </a:r>
          </a:p>
          <a:p>
            <a:r>
              <a:rPr lang="en-US" dirty="0"/>
              <a:t>Labile affect and tearful when reporting symptoms</a:t>
            </a:r>
          </a:p>
          <a:p>
            <a:r>
              <a:rPr lang="en-US" dirty="0"/>
              <a:t>Sunken bilateral eyes with pale lower inner eyelids. PERRLA, EOMI</a:t>
            </a:r>
          </a:p>
          <a:p>
            <a:r>
              <a:rPr lang="en-US" dirty="0"/>
              <a:t>RRR, no M/G/R. clear lung sounds. </a:t>
            </a:r>
            <a:r>
              <a:rPr lang="en-US" dirty="0" err="1"/>
              <a:t>Normoactive</a:t>
            </a:r>
            <a:r>
              <a:rPr lang="en-US" dirty="0"/>
              <a:t> bowel sounds</a:t>
            </a:r>
          </a:p>
          <a:p>
            <a:r>
              <a:rPr lang="en-US" dirty="0"/>
              <a:t>Skin clear dry intact with no masses or lesions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4C4D-886E-BB48-A6B9-13816874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286376"/>
            <a:ext cx="4192895" cy="234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 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7A4F8-1505-CA42-8529-71A864DE8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5" t="5172" r="7595" b="36207"/>
          <a:stretch/>
        </p:blipFill>
        <p:spPr>
          <a:xfrm>
            <a:off x="1219200" y="914400"/>
            <a:ext cx="6705600" cy="5486400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C05459FD-6539-694B-BB76-A7EC65B6FF14}"/>
              </a:ext>
            </a:extLst>
          </p:cNvPr>
          <p:cNvSpPr/>
          <p:nvPr/>
        </p:nvSpPr>
        <p:spPr>
          <a:xfrm>
            <a:off x="6971050" y="195693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6139721" y="2256851"/>
            <a:ext cx="457200" cy="45570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B993BD4C-881F-B340-971C-A29648B9DF52}"/>
              </a:ext>
            </a:extLst>
          </p:cNvPr>
          <p:cNvSpPr/>
          <p:nvPr/>
        </p:nvSpPr>
        <p:spPr>
          <a:xfrm>
            <a:off x="6971050" y="2620157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A2853520-E49C-DD4A-84BA-267CC438BEAD}"/>
              </a:ext>
            </a:extLst>
          </p:cNvPr>
          <p:cNvSpPr/>
          <p:nvPr/>
        </p:nvSpPr>
        <p:spPr>
          <a:xfrm>
            <a:off x="6142218" y="2896119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4C1B0578-03E5-234C-B247-D28E32A15C47}"/>
              </a:ext>
            </a:extLst>
          </p:cNvPr>
          <p:cNvSpPr/>
          <p:nvPr/>
        </p:nvSpPr>
        <p:spPr>
          <a:xfrm>
            <a:off x="5384903" y="3186662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B01F26E9-1CEC-8544-9B23-2E6B772F5085}"/>
              </a:ext>
            </a:extLst>
          </p:cNvPr>
          <p:cNvSpPr/>
          <p:nvPr/>
        </p:nvSpPr>
        <p:spPr>
          <a:xfrm>
            <a:off x="6139721" y="352841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389D2738-37C0-3C45-A2A8-7346F09A403A}"/>
              </a:ext>
            </a:extLst>
          </p:cNvPr>
          <p:cNvSpPr/>
          <p:nvPr/>
        </p:nvSpPr>
        <p:spPr>
          <a:xfrm>
            <a:off x="5364760" y="392441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26402-29C5-B049-9482-23A0E8676A98}"/>
              </a:ext>
            </a:extLst>
          </p:cNvPr>
          <p:cNvSpPr txBox="1"/>
          <p:nvPr/>
        </p:nvSpPr>
        <p:spPr>
          <a:xfrm>
            <a:off x="4755629" y="4335901"/>
            <a:ext cx="3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8D341-4515-8640-9FF5-726D8367F5D9}"/>
              </a:ext>
            </a:extLst>
          </p:cNvPr>
          <p:cNvSpPr txBox="1"/>
          <p:nvPr/>
        </p:nvSpPr>
        <p:spPr>
          <a:xfrm>
            <a:off x="5466313" y="4300203"/>
            <a:ext cx="43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8D041-9E91-8246-9583-ADDDAA52ACBB}"/>
              </a:ext>
            </a:extLst>
          </p:cNvPr>
          <p:cNvSpPr txBox="1"/>
          <p:nvPr/>
        </p:nvSpPr>
        <p:spPr>
          <a:xfrm>
            <a:off x="6259418" y="43002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7A2A6-3E5D-E34E-AEBC-7796B356A621}"/>
              </a:ext>
            </a:extLst>
          </p:cNvPr>
          <p:cNvSpPr txBox="1"/>
          <p:nvPr/>
        </p:nvSpPr>
        <p:spPr>
          <a:xfrm>
            <a:off x="7085350" y="433590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7C873-403D-EA44-B845-74457F2D8274}"/>
              </a:ext>
            </a:extLst>
          </p:cNvPr>
          <p:cNvSpPr txBox="1"/>
          <p:nvPr/>
        </p:nvSpPr>
        <p:spPr>
          <a:xfrm>
            <a:off x="4114800" y="46695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49CB3-3EF3-374B-810E-8D5FB158738B}"/>
              </a:ext>
            </a:extLst>
          </p:cNvPr>
          <p:cNvSpPr txBox="1"/>
          <p:nvPr/>
        </p:nvSpPr>
        <p:spPr>
          <a:xfrm>
            <a:off x="28194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✔️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PHQ-9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3846"/>
          <a:stretch/>
        </p:blipFill>
        <p:spPr>
          <a:xfrm>
            <a:off x="1524000" y="1128451"/>
            <a:ext cx="6324600" cy="5334000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811715" y="2209800"/>
            <a:ext cx="256442" cy="2957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715" y="2505590"/>
            <a:ext cx="284285" cy="259083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6547892" y="2635132"/>
            <a:ext cx="266700" cy="33666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6491654" y="2895600"/>
            <a:ext cx="337592" cy="28578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800448" y="3080210"/>
            <a:ext cx="284285" cy="3719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811715" y="3409414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087815" y="373380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087815" y="419100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5087815" y="4594460"/>
            <a:ext cx="3048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0448" y="4975460"/>
            <a:ext cx="31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1654" y="4975460"/>
            <a:ext cx="33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24856" y="5168918"/>
            <a:ext cx="2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49CB3-3EF3-374B-810E-8D5FB158738B}"/>
              </a:ext>
            </a:extLst>
          </p:cNvPr>
          <p:cNvSpPr txBox="1"/>
          <p:nvPr/>
        </p:nvSpPr>
        <p:spPr>
          <a:xfrm>
            <a:off x="7118382" y="55382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✔️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161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618</TotalTime>
  <Words>1306</Words>
  <Application>Microsoft Office PowerPoint</Application>
  <PresentationFormat>On-screen Show 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Badge</vt:lpstr>
      <vt:lpstr>Anxiety</vt:lpstr>
      <vt:lpstr>Objectives</vt:lpstr>
      <vt:lpstr>Present the Patient </vt:lpstr>
      <vt:lpstr>Present the patient</vt:lpstr>
      <vt:lpstr>Subjective</vt:lpstr>
      <vt:lpstr>subjective</vt:lpstr>
      <vt:lpstr>Objective</vt:lpstr>
      <vt:lpstr>GAD 7</vt:lpstr>
      <vt:lpstr>PHQ-9</vt:lpstr>
      <vt:lpstr>Assessment</vt:lpstr>
      <vt:lpstr>Presentation of the Clinical Problem</vt:lpstr>
      <vt:lpstr>epidemiology</vt:lpstr>
      <vt:lpstr>Presentation of the Clinical Problem</vt:lpstr>
      <vt:lpstr>Presentation of the Clinical Problem</vt:lpstr>
      <vt:lpstr>Return to the Patient: The Plan </vt:lpstr>
      <vt:lpstr>Return to the Patient: The Plan </vt:lpstr>
      <vt:lpstr>Return to the Patient: The Plan- integrative health</vt:lpstr>
      <vt:lpstr>Return to the Patient: The Plan- integrative health</vt:lpstr>
      <vt:lpstr>Return to the Patient: The Plan- integrative health</vt:lpstr>
      <vt:lpstr>Return to the Patient: The Plan- integrative health</vt:lpstr>
      <vt:lpstr>Yoga </vt:lpstr>
      <vt:lpstr>Summary</vt:lpstr>
      <vt:lpstr>references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Linnea</dc:creator>
  <cp:lastModifiedBy>GD9400CPD124304-CW</cp:lastModifiedBy>
  <cp:revision>45</cp:revision>
  <dcterms:created xsi:type="dcterms:W3CDTF">2016-05-13T23:14:17Z</dcterms:created>
  <dcterms:modified xsi:type="dcterms:W3CDTF">2018-12-04T00:20:20Z</dcterms:modified>
</cp:coreProperties>
</file>